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5" r:id="rId3"/>
    <p:sldId id="259" r:id="rId4"/>
    <p:sldId id="264" r:id="rId5"/>
    <p:sldId id="274" r:id="rId6"/>
    <p:sldId id="265" r:id="rId7"/>
    <p:sldId id="266" r:id="rId8"/>
    <p:sldId id="267" r:id="rId9"/>
    <p:sldId id="258" r:id="rId10"/>
    <p:sldId id="263" r:id="rId11"/>
    <p:sldId id="271" r:id="rId12"/>
    <p:sldId id="276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07AF3-116E-41EE-874B-125EC58FC53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80328-BE64-4FED-BFC7-A4EF356BD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0328-BE64-4FED-BFC7-A4EF356BD3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15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Check local</a:t>
            </a:r>
            <a:r>
              <a:rPr lang="en-US" baseline="0" dirty="0" smtClean="0"/>
              <a:t> data: Does the administrative boundary cover the coastline or ocean?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0328-BE64-4FED-BFC7-A4EF356BD3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6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1D08-02EF-4D4C-BCE7-0C069F04F5E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9FD2-3B87-44FF-9C7D-34DF4F0F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6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1D08-02EF-4D4C-BCE7-0C069F04F5E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9FD2-3B87-44FF-9C7D-34DF4F0F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8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1D08-02EF-4D4C-BCE7-0C069F04F5E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9FD2-3B87-44FF-9C7D-34DF4F0F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0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1D08-02EF-4D4C-BCE7-0C069F04F5E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9FD2-3B87-44FF-9C7D-34DF4F0F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7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1D08-02EF-4D4C-BCE7-0C069F04F5E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9FD2-3B87-44FF-9C7D-34DF4F0F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1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1D08-02EF-4D4C-BCE7-0C069F04F5E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9FD2-3B87-44FF-9C7D-34DF4F0F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6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1D08-02EF-4D4C-BCE7-0C069F04F5E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9FD2-3B87-44FF-9C7D-34DF4F0F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3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1D08-02EF-4D4C-BCE7-0C069F04F5E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9FD2-3B87-44FF-9C7D-34DF4F0F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3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1D08-02EF-4D4C-BCE7-0C069F04F5E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9FD2-3B87-44FF-9C7D-34DF4F0F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7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1D08-02EF-4D4C-BCE7-0C069F04F5E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9FD2-3B87-44FF-9C7D-34DF4F0F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2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1D08-02EF-4D4C-BCE7-0C069F04F5E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9FD2-3B87-44FF-9C7D-34DF4F0F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9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91D08-02EF-4D4C-BCE7-0C069F04F5E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29FD2-3B87-44FF-9C7D-34DF4F0F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6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91" y="580654"/>
            <a:ext cx="8004047" cy="243229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 and Remote Sensing Application to support Research Activities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Solomon Islands National University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791" y="3966990"/>
            <a:ext cx="8107679" cy="1342720"/>
          </a:xfrm>
        </p:spPr>
        <p:txBody>
          <a:bodyPr>
            <a:normAutofit/>
          </a:bodyPr>
          <a:lstStyle/>
          <a:p>
            <a:r>
              <a:rPr lang="en-US" b="1" dirty="0" smtClean="0"/>
              <a:t>Theme: </a:t>
            </a:r>
            <a:r>
              <a:rPr lang="en-US" b="1" dirty="0"/>
              <a:t>“Sustainable Management for Coastal Areas through Remote Sensing and GIS</a:t>
            </a:r>
            <a:r>
              <a:rPr lang="en-US" b="1" dirty="0" smtClean="0"/>
              <a:t>“.</a:t>
            </a:r>
          </a:p>
          <a:p>
            <a:r>
              <a:rPr lang="en-US" b="1" dirty="0" smtClean="0"/>
              <a:t>November 28</a:t>
            </a:r>
            <a:r>
              <a:rPr lang="en-US" b="1" baseline="30000" dirty="0" smtClean="0"/>
              <a:t>th</a:t>
            </a:r>
            <a:r>
              <a:rPr lang="en-US" b="1" dirty="0" smtClean="0"/>
              <a:t>  2024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27" y="5309710"/>
            <a:ext cx="3003805" cy="954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21" y="2943870"/>
            <a:ext cx="2414016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0743"/>
            <a:ext cx="7886700" cy="1036954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Forward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4" y="1511300"/>
            <a:ext cx="8429752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GIS and Remote Sensing application is highly valuable for research work. </a:t>
            </a:r>
          </a:p>
          <a:p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/>
              <a:t>the right investments and </a:t>
            </a:r>
            <a:r>
              <a:rPr lang="en-US" dirty="0" smtClean="0"/>
              <a:t>support GIS &amp; RS can improve </a:t>
            </a:r>
            <a:r>
              <a:rPr lang="en-US" dirty="0"/>
              <a:t>governance, resource </a:t>
            </a:r>
            <a:r>
              <a:rPr lang="en-US" dirty="0" smtClean="0"/>
              <a:t>management activities, </a:t>
            </a:r>
            <a:r>
              <a:rPr lang="en-US" dirty="0"/>
              <a:t>and disaster preparedness in the country</a:t>
            </a:r>
            <a:r>
              <a:rPr lang="en-US" dirty="0" smtClean="0"/>
              <a:t>.</a:t>
            </a:r>
          </a:p>
          <a:p>
            <a:r>
              <a:rPr lang="en-US" dirty="0"/>
              <a:t>E</a:t>
            </a:r>
            <a:r>
              <a:rPr lang="en-US" dirty="0" smtClean="0"/>
              <a:t>nhance </a:t>
            </a:r>
            <a:r>
              <a:rPr lang="en-US" dirty="0"/>
              <a:t>research at the University level </a:t>
            </a:r>
            <a:r>
              <a:rPr lang="en-US" dirty="0" smtClean="0"/>
              <a:t>which can </a:t>
            </a:r>
            <a:r>
              <a:rPr lang="en-US" dirty="0"/>
              <a:t>aid in promoting sustainable coastal planning and development </a:t>
            </a:r>
            <a:r>
              <a:rPr lang="en-US" dirty="0" smtClean="0"/>
              <a:t>practices.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8927"/>
            <a:ext cx="7886700" cy="108267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Forward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43900" cy="4805363"/>
          </a:xfrm>
        </p:spPr>
        <p:txBody>
          <a:bodyPr>
            <a:normAutofit/>
          </a:bodyPr>
          <a:lstStyle/>
          <a:p>
            <a:r>
              <a:rPr lang="en-US" dirty="0" smtClean="0"/>
              <a:t>Review and accredit courses that promote the relevant GIS and RS uses to support research on coastal resource management.</a:t>
            </a:r>
          </a:p>
          <a:p>
            <a:r>
              <a:rPr lang="en-US" dirty="0" smtClean="0"/>
              <a:t>Train and recruit more expertise in this field to support training delivery.</a:t>
            </a:r>
          </a:p>
          <a:p>
            <a:r>
              <a:rPr lang="en-US" dirty="0" smtClean="0"/>
              <a:t>Strengthen relationship between NDMO (gov’t) and SINU, regional and International bodies in coastal research efforts and sustainable practices.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2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sincere acknowledgement to the following for their support;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UNITAR &amp; UNOSAT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Khaled 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Mashfiq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NORAD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SPC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NDMO - Director &amp;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Papao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089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28" y="1"/>
            <a:ext cx="89489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268" y="3684302"/>
            <a:ext cx="3829431" cy="1522698"/>
          </a:xfrm>
        </p:spPr>
        <p:txBody>
          <a:bodyPr>
            <a:normAutofit fontScale="90000"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Tagio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tumas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854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7574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SINU Faculties and Departments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283617"/>
              </p:ext>
            </p:extLst>
          </p:nvPr>
        </p:nvGraphicFramePr>
        <p:xfrm>
          <a:off x="190500" y="2539999"/>
          <a:ext cx="8788401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9467">
                  <a:extLst>
                    <a:ext uri="{9D8B030D-6E8A-4147-A177-3AD203B41FA5}">
                      <a16:colId xmlns:a16="http://schemas.microsoft.com/office/drawing/2014/main" val="4018933238"/>
                    </a:ext>
                  </a:extLst>
                </a:gridCol>
                <a:gridCol w="2929467">
                  <a:extLst>
                    <a:ext uri="{9D8B030D-6E8A-4147-A177-3AD203B41FA5}">
                      <a16:colId xmlns:a16="http://schemas.microsoft.com/office/drawing/2014/main" val="3682861666"/>
                    </a:ext>
                  </a:extLst>
                </a:gridCol>
                <a:gridCol w="2929467">
                  <a:extLst>
                    <a:ext uri="{9D8B030D-6E8A-4147-A177-3AD203B41FA5}">
                      <a16:colId xmlns:a16="http://schemas.microsoft.com/office/drawing/2014/main" val="2697358261"/>
                    </a:ext>
                  </a:extLst>
                </a:gridCol>
              </a:tblGrid>
              <a:tr h="45014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Faculties</a:t>
                      </a:r>
                      <a:endParaRPr lang="en-US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Administration</a:t>
                      </a:r>
                      <a:endParaRPr lang="en-US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Support Services</a:t>
                      </a:r>
                      <a:endParaRPr lang="en-US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945634"/>
                  </a:ext>
                </a:extLst>
              </a:tr>
              <a:tr h="360115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Faculty of Business &amp; Tourism Studies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Faculty of Science &amp; Technology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Faculty of Nursing, Medicine &amp; Health Sciences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Faculty of Agriculture, Forestry &amp; Fisheries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Faculty of Education &amp; Humanities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Distance &amp; Flexible Learning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Office of the Vice Chancellor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Council Senate and Secretariat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Institutional Planning &amp; Development Department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Finance Department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Human Resources Department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Office of Research; and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Marketing &amp; Promotion Office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University Library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Business Investment &amp; Commercial Services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Information &amp; Communications Technology Department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Property &amp; Campus Management Department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22384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6706"/>
          <a:stretch/>
        </p:blipFill>
        <p:spPr>
          <a:xfrm>
            <a:off x="434027" y="1326356"/>
            <a:ext cx="997897" cy="1139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212" y="1374775"/>
            <a:ext cx="1104900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3879" r="15778" b="58889"/>
          <a:stretch/>
        </p:blipFill>
        <p:spPr>
          <a:xfrm>
            <a:off x="6375400" y="1388268"/>
            <a:ext cx="979488" cy="10779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1924" y="1434603"/>
            <a:ext cx="1789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Vice Chancellor</a:t>
            </a:r>
          </a:p>
          <a:p>
            <a:r>
              <a:rPr lang="en-US" sz="1400" dirty="0" err="1" smtClean="0"/>
              <a:t>Dr</a:t>
            </a:r>
            <a:r>
              <a:rPr lang="en-US" sz="1400" dirty="0" smtClean="0"/>
              <a:t> Transform </a:t>
            </a:r>
            <a:r>
              <a:rPr lang="en-US" sz="1400" dirty="0" err="1" smtClean="0"/>
              <a:t>Aqorau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464048" y="1464081"/>
            <a:ext cx="1789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 VC Academic</a:t>
            </a:r>
          </a:p>
          <a:p>
            <a:r>
              <a:rPr lang="en-US" sz="1400" dirty="0" err="1" smtClean="0"/>
              <a:t>Dr</a:t>
            </a:r>
            <a:r>
              <a:rPr lang="en-US" sz="1400" dirty="0" smtClean="0"/>
              <a:t> Eric </a:t>
            </a:r>
            <a:r>
              <a:rPr lang="en-US" sz="1400" dirty="0" err="1" smtClean="0"/>
              <a:t>Katovai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54888" y="1464081"/>
            <a:ext cx="1789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 VC Corporate</a:t>
            </a:r>
          </a:p>
          <a:p>
            <a:r>
              <a:rPr lang="en-US" sz="1400" dirty="0" err="1" smtClean="0"/>
              <a:t>Dr</a:t>
            </a:r>
            <a:r>
              <a:rPr lang="en-US" sz="1400" dirty="0" smtClean="0"/>
              <a:t> William </a:t>
            </a:r>
            <a:r>
              <a:rPr lang="en-US" sz="1400" dirty="0" err="1" smtClean="0"/>
              <a:t>Parairato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342901" y="3644900"/>
            <a:ext cx="2679700" cy="546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1" y="5022851"/>
            <a:ext cx="2679700" cy="546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3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r="48362"/>
          <a:stretch/>
        </p:blipFill>
        <p:spPr>
          <a:xfrm>
            <a:off x="7251700" y="0"/>
            <a:ext cx="1892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02" y="202978"/>
            <a:ext cx="6753098" cy="9941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GIS and Remote Sensing use in Solomon Islands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02" y="1524000"/>
            <a:ext cx="6880098" cy="50673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Disaster Management</a:t>
            </a: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/>
              <a:t>Solomon </a:t>
            </a:r>
            <a:r>
              <a:rPr lang="en-US" dirty="0"/>
              <a:t>Islands is vulnerable to natural disasters such as cyclones, floods, and </a:t>
            </a:r>
            <a:r>
              <a:rPr lang="en-US" dirty="0" smtClean="0"/>
              <a:t>tsunamis (Reid, 2018).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/>
              <a:t>The country consist of small Islands which is in </a:t>
            </a:r>
            <a:r>
              <a:rPr lang="en-US" dirty="0"/>
              <a:t>“constant recovery </a:t>
            </a:r>
            <a:r>
              <a:rPr lang="en-US" dirty="0" smtClean="0"/>
              <a:t>mode”(World Bank, 2021).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/>
              <a:t>GIS and Remote Sensing </a:t>
            </a:r>
            <a:r>
              <a:rPr lang="en-US" dirty="0"/>
              <a:t>has significant potential in disaster risk </a:t>
            </a:r>
            <a:r>
              <a:rPr lang="en-US" dirty="0" smtClean="0"/>
              <a:t>management and adaptation work.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b="1" dirty="0" smtClean="0"/>
              <a:t>Sustainable Resource Management</a:t>
            </a:r>
            <a:r>
              <a:rPr lang="en-US" dirty="0" smtClean="0"/>
              <a:t> </a:t>
            </a:r>
            <a:r>
              <a:rPr lang="en-US" b="1" dirty="0" smtClean="0"/>
              <a:t>Practices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</a:t>
            </a:r>
            <a:r>
              <a:rPr lang="en-US" dirty="0" smtClean="0"/>
              <a:t>upport research on natural </a:t>
            </a:r>
            <a:r>
              <a:rPr lang="en-US" dirty="0"/>
              <a:t>resource management, </a:t>
            </a:r>
            <a:r>
              <a:rPr lang="en-US" dirty="0" smtClean="0"/>
              <a:t>in areas of forestry</a:t>
            </a:r>
            <a:r>
              <a:rPr lang="en-US" dirty="0"/>
              <a:t>, fisheries, and land-use </a:t>
            </a:r>
            <a:r>
              <a:rPr lang="en-US" dirty="0" smtClean="0"/>
              <a:t>planning and others.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Supports CBRM, ICZM, Marine Spatial Planning, Coastal Zone Management and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46" y="309658"/>
            <a:ext cx="6858254" cy="91487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GIS and Remote Sensing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06880"/>
            <a:ext cx="6921500" cy="4871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Solomon Islands National University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Build the GIS user community </a:t>
            </a:r>
            <a:r>
              <a:rPr lang="en-US" dirty="0" smtClean="0"/>
              <a:t>within the University and externally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Aids in research activities</a:t>
            </a:r>
            <a:r>
              <a:rPr lang="en-US" dirty="0" smtClean="0"/>
              <a:t>, including data collection and survey of research parameters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Geographical isolation of Islands (Provinces) </a:t>
            </a:r>
            <a:r>
              <a:rPr lang="en-US" dirty="0" smtClean="0"/>
              <a:t>in Solomon's requires GIS and remote sensing work to backup research/training activities concerning coastal areas and resources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300" y="0"/>
            <a:ext cx="191770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0"/>
            <a:ext cx="92329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950" y="2347912"/>
            <a:ext cx="6762750" cy="1957388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GIS 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and Remote Sensing 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Application in Research Activities – Shared Experiences and Challenges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22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" y="42860"/>
            <a:ext cx="8912352" cy="13197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 of Fishing Activities to Fishing Grounds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1562100"/>
            <a:ext cx="4925568" cy="280263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Research on fishing communities and fishing activities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Network map (Artisanal fish production chain in Solomon Islands) through complementing site names and spatial data online.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ArcGIS was used in data analyses and Mapping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Challenge: inconsistency and limitations with data of coastal communities and villages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4" t="23976" r="34189" b="3813"/>
          <a:stretch/>
        </p:blipFill>
        <p:spPr>
          <a:xfrm>
            <a:off x="5157216" y="1460119"/>
            <a:ext cx="3840480" cy="29046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t="26937" b="30083"/>
          <a:stretch/>
        </p:blipFill>
        <p:spPr>
          <a:xfrm>
            <a:off x="426212" y="4462271"/>
            <a:ext cx="8255000" cy="235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4" y="47784"/>
            <a:ext cx="8867775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Site Mapping and DSM Data Collection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4" y="1609884"/>
            <a:ext cx="3267076" cy="390191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Research Site: Makira Province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Use </a:t>
            </a:r>
            <a:r>
              <a:rPr lang="en-US" sz="2000" dirty="0"/>
              <a:t>of Survey tool (Kobo Tool Box</a:t>
            </a:r>
            <a:r>
              <a:rPr lang="en-US" sz="2000" dirty="0" smtClean="0"/>
              <a:t>) and QGIS </a:t>
            </a:r>
            <a:r>
              <a:rPr lang="en-US" sz="2000" dirty="0"/>
              <a:t>for research sites </a:t>
            </a:r>
            <a:r>
              <a:rPr lang="en-US" sz="2000" dirty="0" smtClean="0"/>
              <a:t>(3 sites - coastal </a:t>
            </a:r>
            <a:r>
              <a:rPr lang="en-US" sz="2000" dirty="0"/>
              <a:t>and </a:t>
            </a:r>
            <a:r>
              <a:rPr lang="en-US" sz="2000" dirty="0" smtClean="0"/>
              <a:t>terrestrial)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Remote </a:t>
            </a:r>
            <a:r>
              <a:rPr lang="en-US" sz="2000" dirty="0" smtClean="0"/>
              <a:t>sensing (UAV) - (DSM) to support environmental parameters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GIS &amp; RS to support data for ecology of eel fish, sustainable practices of fishing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5"/>
          <a:stretch/>
        </p:blipFill>
        <p:spPr>
          <a:xfrm>
            <a:off x="3378200" y="1308100"/>
            <a:ext cx="5600699" cy="494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2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170055"/>
            <a:ext cx="8613648" cy="111264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Solomon Islands Mangrove Mapping to Support Mangrove Policy Framework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1" y="1410274"/>
            <a:ext cx="8698992" cy="2393630"/>
          </a:xfrm>
        </p:spPr>
        <p:txBody>
          <a:bodyPr>
            <a:noAutofit/>
          </a:bodyPr>
          <a:lstStyle/>
          <a:p>
            <a:r>
              <a:rPr lang="en-US" sz="1800" dirty="0" smtClean="0"/>
              <a:t>Geospatial data review in aid of Mangrove Mapping in Solomon </a:t>
            </a:r>
            <a:r>
              <a:rPr lang="en-US" sz="1800" dirty="0"/>
              <a:t>Islands. </a:t>
            </a:r>
            <a:r>
              <a:rPr lang="en-US" sz="1800" dirty="0" smtClean="0"/>
              <a:t>This </a:t>
            </a:r>
            <a:r>
              <a:rPr lang="en-US" sz="1800" dirty="0"/>
              <a:t>is to support the Development of an Integrated Coastal Zone Management (ICZM) Plan to protect the mangroves through Ecosystem based adaptation solutions and Mangrove Policy Framework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Data: Land features, </a:t>
            </a:r>
            <a:r>
              <a:rPr lang="en-US" sz="1800" dirty="0"/>
              <a:t>coastline and </a:t>
            </a:r>
            <a:r>
              <a:rPr lang="en-US" sz="1800" dirty="0" smtClean="0"/>
              <a:t>ocean cover, boundaries and temporal data</a:t>
            </a:r>
          </a:p>
          <a:p>
            <a:r>
              <a:rPr lang="en-US" sz="1800" dirty="0" smtClean="0"/>
              <a:t>It involves the comparison of AI data and local data to bring out the suitable output</a:t>
            </a:r>
          </a:p>
          <a:p>
            <a:r>
              <a:rPr lang="en-US" sz="1800" dirty="0" smtClean="0"/>
              <a:t>Challenge: Capacity building and training required to support locals involve in the technical deliberations of data review.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3803904"/>
            <a:ext cx="7927848" cy="29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46" y="338614"/>
            <a:ext cx="7886700" cy="796004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Challenges/Needs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447800"/>
            <a:ext cx="8661400" cy="4673600"/>
          </a:xfrm>
        </p:spPr>
        <p:txBody>
          <a:bodyPr>
            <a:noAutofit/>
          </a:bodyPr>
          <a:lstStyle/>
          <a:p>
            <a:r>
              <a:rPr lang="en-US" b="1" dirty="0" smtClean="0"/>
              <a:t>Specialized </a:t>
            </a:r>
            <a:r>
              <a:rPr lang="en-US" b="1" dirty="0"/>
              <a:t>Training and </a:t>
            </a:r>
            <a:r>
              <a:rPr lang="en-US" b="1" dirty="0" smtClean="0"/>
              <a:t>Expertise</a:t>
            </a:r>
          </a:p>
          <a:p>
            <a:r>
              <a:rPr lang="en-US" b="1" dirty="0" smtClean="0"/>
              <a:t>Lack of spatial data to support implementation of mapping coastal site and ecosystems in Solomon Islands</a:t>
            </a:r>
          </a:p>
          <a:p>
            <a:r>
              <a:rPr lang="en-US" b="1" dirty="0"/>
              <a:t>Low Local Demand at the University Level</a:t>
            </a:r>
          </a:p>
          <a:p>
            <a:r>
              <a:rPr lang="en-US" b="1" dirty="0"/>
              <a:t>Satellite imagery is usually procured, only Landsat &amp; low resolution data are freely available.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755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4133</TotalTime>
  <Words>716</Words>
  <Application>Microsoft Office PowerPoint</Application>
  <PresentationFormat>On-screen Show (4:3)</PresentationFormat>
  <Paragraphs>83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GIS and Remote Sensing Application to support Research Activities  Solomon Islands National University</vt:lpstr>
      <vt:lpstr>SINU Faculties and Departments</vt:lpstr>
      <vt:lpstr>Importance of GIS and Remote Sensing use in Solomon Islands</vt:lpstr>
      <vt:lpstr>Importance of GIS and Remote Sensing Application</vt:lpstr>
      <vt:lpstr>PowerPoint Presentation</vt:lpstr>
      <vt:lpstr>Mapping of Fishing Activities to Fishing Grounds</vt:lpstr>
      <vt:lpstr>Research Site Mapping and DSM Data Collection</vt:lpstr>
      <vt:lpstr>Solomon Islands Mangrove Mapping to Support Mangrove Policy Framework</vt:lpstr>
      <vt:lpstr>Challenges/Needs</vt:lpstr>
      <vt:lpstr>Way Forward</vt:lpstr>
      <vt:lpstr>Way Forward</vt:lpstr>
      <vt:lpstr>Acknowledgement</vt:lpstr>
      <vt:lpstr>Tagio tumas!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GIS/GIT Application to Coastal Resource Management in Solomon Islands</dc:title>
  <dc:creator>Fiona Meke</dc:creator>
  <cp:lastModifiedBy>Fiona Meke</cp:lastModifiedBy>
  <cp:revision>183</cp:revision>
  <dcterms:created xsi:type="dcterms:W3CDTF">2024-11-14T04:47:53Z</dcterms:created>
  <dcterms:modified xsi:type="dcterms:W3CDTF">2024-11-27T23:43:23Z</dcterms:modified>
</cp:coreProperties>
</file>