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8"/>
  </p:notesMasterIdLst>
  <p:sldIdLst>
    <p:sldId id="2559" r:id="rId2"/>
    <p:sldId id="267" r:id="rId3"/>
    <p:sldId id="2575" r:id="rId4"/>
    <p:sldId id="294" r:id="rId5"/>
    <p:sldId id="2560" r:id="rId6"/>
    <p:sldId id="2579" r:id="rId7"/>
    <p:sldId id="288" r:id="rId8"/>
    <p:sldId id="2574" r:id="rId9"/>
    <p:sldId id="2581" r:id="rId10"/>
    <p:sldId id="2582" r:id="rId11"/>
    <p:sldId id="2583" r:id="rId12"/>
    <p:sldId id="268" r:id="rId13"/>
    <p:sldId id="2571" r:id="rId14"/>
    <p:sldId id="2584" r:id="rId15"/>
    <p:sldId id="2576" r:id="rId16"/>
    <p:sldId id="256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54E"/>
    <a:srgbClr val="DA8310"/>
    <a:srgbClr val="FDF3ED"/>
    <a:srgbClr val="FFFFE7"/>
    <a:srgbClr val="F0DCE9"/>
    <a:srgbClr val="FCE9DC"/>
    <a:srgbClr val="F5F9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35" autoAdjust="0"/>
    <p:restoredTop sz="84254" autoAdjust="0"/>
  </p:normalViewPr>
  <p:slideViewPr>
    <p:cSldViewPr snapToGrid="0">
      <p:cViewPr varScale="1">
        <p:scale>
          <a:sx n="72" d="100"/>
          <a:sy n="72" d="100"/>
        </p:scale>
        <p:origin x="936" y="58"/>
      </p:cViewPr>
      <p:guideLst/>
    </p:cSldViewPr>
  </p:slideViewPr>
  <p:notesTextViewPr>
    <p:cViewPr>
      <p:scale>
        <a:sx n="3" d="2"/>
        <a:sy n="3" d="2"/>
      </p:scale>
      <p:origin x="0" y="0"/>
    </p:cViewPr>
  </p:notesTextViewPr>
  <p:sorterViewPr>
    <p:cViewPr>
      <p:scale>
        <a:sx n="150" d="100"/>
        <a:sy n="150" d="100"/>
      </p:scale>
      <p:origin x="0" y="-85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50A1B3-9641-4C84-B5DC-1C2021BC7AF6}" type="datetimeFigureOut">
              <a:rPr lang="en-NZ" smtClean="0"/>
              <a:t>27/11/2024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6B5F0-6B6A-4BCA-8336-B2412A14A698}" type="slidenum">
              <a:rPr lang="en-NZ" smtClean="0"/>
              <a:t>‹#›</a:t>
            </a:fld>
            <a:endParaRPr lang="en-NZ"/>
          </a:p>
        </p:txBody>
      </p:sp>
    </p:spTree>
    <p:extLst>
      <p:ext uri="{BB962C8B-B14F-4D97-AF65-F5344CB8AC3E}">
        <p14:creationId xmlns:p14="http://schemas.microsoft.com/office/powerpoint/2010/main" val="4110385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8C6B919-2DE4-4361-A357-DF9848219DFF}" type="slidenum">
              <a:rPr lang="en-NZ" smtClean="0"/>
              <a:t>1</a:t>
            </a:fld>
            <a:endParaRPr lang="en-NZ"/>
          </a:p>
        </p:txBody>
      </p:sp>
    </p:spTree>
    <p:extLst>
      <p:ext uri="{BB962C8B-B14F-4D97-AF65-F5344CB8AC3E}">
        <p14:creationId xmlns:p14="http://schemas.microsoft.com/office/powerpoint/2010/main" val="1247909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a:t>Since Bill will be sent the full 15 term passphrase, he can view the original dataset.</a:t>
            </a:r>
          </a:p>
          <a:p>
            <a:r>
              <a:rPr lang="en-US" baseline="0" dirty="0"/>
              <a:t>Bill can verify the authenticity of the encrypted volume before decrypting and displaying the dataset.</a:t>
            </a:r>
            <a:endParaRPr lang="en-NZ" baseline="0" dirty="0"/>
          </a:p>
          <a:p>
            <a:r>
              <a:rPr lang="en-NZ" baseline="0" dirty="0"/>
              <a:t>Other users with lesser privileges will view an obfuscated version of the dataset.</a:t>
            </a:r>
          </a:p>
          <a:p>
            <a:r>
              <a:rPr lang="en-NZ" baseline="0" dirty="0"/>
              <a:t>Mention about key transfer techniques.</a:t>
            </a:r>
          </a:p>
          <a:p>
            <a:r>
              <a:rPr lang="en-NZ" baseline="0" dirty="0"/>
              <a:t>Here you can see, once Bill loads the encrypted volume, its hash value is computed and he compare with that stored on the blockchain </a:t>
            </a:r>
          </a:p>
          <a:p>
            <a:r>
              <a:rPr lang="en-NZ" baseline="0" dirty="0"/>
              <a:t>Afterwards, he can provide the 15 term passphrase to decrypt to the most inner level</a:t>
            </a:r>
            <a:endParaRPr lang="en-US" baseline="0" dirty="0"/>
          </a:p>
        </p:txBody>
      </p:sp>
      <p:sp>
        <p:nvSpPr>
          <p:cNvPr id="4" name="Slide Number Placeholder 3"/>
          <p:cNvSpPr>
            <a:spLocks noGrp="1"/>
          </p:cNvSpPr>
          <p:nvPr>
            <p:ph type="sldNum" sz="quarter" idx="10"/>
          </p:nvPr>
        </p:nvSpPr>
        <p:spPr/>
        <p:txBody>
          <a:bodyPr/>
          <a:lstStyle/>
          <a:p>
            <a:fld id="{E8C6B919-2DE4-4361-A357-DF9848219DFF}" type="slidenum">
              <a:rPr lang="en-NZ" smtClean="0"/>
              <a:t>10</a:t>
            </a:fld>
            <a:endParaRPr lang="en-NZ"/>
          </a:p>
        </p:txBody>
      </p:sp>
    </p:spTree>
    <p:extLst>
      <p:ext uri="{BB962C8B-B14F-4D97-AF65-F5344CB8AC3E}">
        <p14:creationId xmlns:p14="http://schemas.microsoft.com/office/powerpoint/2010/main" val="1402077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Depending on their privileges, users will see a corresponding version of the dataset.</a:t>
            </a:r>
          </a:p>
          <a:p>
            <a:r>
              <a:rPr lang="en-US" baseline="0" dirty="0"/>
              <a:t>Bill will see the original dataset</a:t>
            </a:r>
            <a:r>
              <a:rPr lang="en-NZ" baseline="0" dirty="0"/>
              <a:t>, </a:t>
            </a:r>
          </a:p>
          <a:p>
            <a:r>
              <a:rPr lang="en-NZ" baseline="0" dirty="0"/>
              <a:t>However, other users, with a lesser privileges will see an obfuscated version, ether masked or binned.</a:t>
            </a:r>
          </a:p>
          <a:p>
            <a:endParaRPr lang="en-NZ" baseline="0" dirty="0"/>
          </a:p>
          <a:p>
            <a:endParaRPr lang="en-US" baseline="0" dirty="0"/>
          </a:p>
        </p:txBody>
      </p:sp>
      <p:sp>
        <p:nvSpPr>
          <p:cNvPr id="4" name="Slide Number Placeholder 3"/>
          <p:cNvSpPr>
            <a:spLocks noGrp="1"/>
          </p:cNvSpPr>
          <p:nvPr>
            <p:ph type="sldNum" sz="quarter" idx="10"/>
          </p:nvPr>
        </p:nvSpPr>
        <p:spPr/>
        <p:txBody>
          <a:bodyPr/>
          <a:lstStyle/>
          <a:p>
            <a:fld id="{E8C6B919-2DE4-4361-A357-DF9848219DFF}" type="slidenum">
              <a:rPr lang="en-NZ" smtClean="0"/>
              <a:t>11</a:t>
            </a:fld>
            <a:endParaRPr lang="en-NZ"/>
          </a:p>
        </p:txBody>
      </p:sp>
    </p:spTree>
    <p:extLst>
      <p:ext uri="{BB962C8B-B14F-4D97-AF65-F5344CB8AC3E}">
        <p14:creationId xmlns:p14="http://schemas.microsoft.com/office/powerpoint/2010/main" val="3712052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8C6B919-2DE4-4361-A357-DF9848219DFF}" type="slidenum">
              <a:rPr lang="en-NZ" smtClean="0"/>
              <a:t>12</a:t>
            </a:fld>
            <a:endParaRPr lang="en-NZ"/>
          </a:p>
        </p:txBody>
      </p:sp>
    </p:spTree>
    <p:extLst>
      <p:ext uri="{BB962C8B-B14F-4D97-AF65-F5344CB8AC3E}">
        <p14:creationId xmlns:p14="http://schemas.microsoft.com/office/powerpoint/2010/main" val="422612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8C6B919-2DE4-4361-A357-DF9848219DFF}" type="slidenum">
              <a:rPr lang="en-NZ" smtClean="0"/>
              <a:t>13</a:t>
            </a:fld>
            <a:endParaRPr lang="en-NZ"/>
          </a:p>
        </p:txBody>
      </p:sp>
    </p:spTree>
    <p:extLst>
      <p:ext uri="{BB962C8B-B14F-4D97-AF65-F5344CB8AC3E}">
        <p14:creationId xmlns:p14="http://schemas.microsoft.com/office/powerpoint/2010/main" val="2134714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providing a complete solution where no data leaves their computer unprotected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final volume is shared with intended parties directly or through storage on the cloud. </a:t>
            </a:r>
          </a:p>
          <a:p>
            <a:endParaRPr lang="en-NZ" baseline="0" dirty="0"/>
          </a:p>
          <a:p>
            <a:r>
              <a:rPr lang="en-NZ" baseline="0" dirty="0"/>
              <a:t>- </a:t>
            </a:r>
            <a:r>
              <a:rPr lang="en-US" sz="1200" dirty="0"/>
              <a:t>The tool can help organizations to comply with data privacy laws and regulations, and protect them from legal liability and fines.</a:t>
            </a:r>
            <a:endParaRPr lang="en-NZ" baseline="0" dirty="0"/>
          </a:p>
        </p:txBody>
      </p:sp>
      <p:sp>
        <p:nvSpPr>
          <p:cNvPr id="4" name="Slide Number Placeholder 3"/>
          <p:cNvSpPr>
            <a:spLocks noGrp="1"/>
          </p:cNvSpPr>
          <p:nvPr>
            <p:ph type="sldNum" sz="quarter" idx="10"/>
          </p:nvPr>
        </p:nvSpPr>
        <p:spPr/>
        <p:txBody>
          <a:bodyPr/>
          <a:lstStyle/>
          <a:p>
            <a:fld id="{E8C6B919-2DE4-4361-A357-DF9848219DFF}" type="slidenum">
              <a:rPr lang="en-NZ" smtClean="0"/>
              <a:t>14</a:t>
            </a:fld>
            <a:endParaRPr lang="en-NZ"/>
          </a:p>
        </p:txBody>
      </p:sp>
    </p:spTree>
    <p:extLst>
      <p:ext uri="{BB962C8B-B14F-4D97-AF65-F5344CB8AC3E}">
        <p14:creationId xmlns:p14="http://schemas.microsoft.com/office/powerpoint/2010/main" val="3735412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486B5F0-6B6A-4BCA-8336-B2412A14A698}" type="slidenum">
              <a:rPr lang="en-NZ" smtClean="0"/>
              <a:t>15</a:t>
            </a:fld>
            <a:endParaRPr lang="en-NZ"/>
          </a:p>
        </p:txBody>
      </p:sp>
    </p:spTree>
    <p:extLst>
      <p:ext uri="{BB962C8B-B14F-4D97-AF65-F5344CB8AC3E}">
        <p14:creationId xmlns:p14="http://schemas.microsoft.com/office/powerpoint/2010/main" val="3463726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Data sovereignty aims to ensure data guardians have control over data. </a:t>
            </a:r>
          </a:p>
          <a:p>
            <a:endParaRPr lang="en-NZ" dirty="0"/>
          </a:p>
        </p:txBody>
      </p:sp>
      <p:sp>
        <p:nvSpPr>
          <p:cNvPr id="4" name="Slide Number Placeholder 3"/>
          <p:cNvSpPr>
            <a:spLocks noGrp="1"/>
          </p:cNvSpPr>
          <p:nvPr>
            <p:ph type="sldNum" sz="quarter" idx="10"/>
          </p:nvPr>
        </p:nvSpPr>
        <p:spPr/>
        <p:txBody>
          <a:bodyPr/>
          <a:lstStyle/>
          <a:p>
            <a:fld id="{E8C6B919-2DE4-4361-A357-DF9848219DFF}" type="slidenum">
              <a:rPr lang="en-NZ" smtClean="0"/>
              <a:t>2</a:t>
            </a:fld>
            <a:endParaRPr lang="en-NZ"/>
          </a:p>
        </p:txBody>
      </p:sp>
    </p:spTree>
    <p:extLst>
      <p:ext uri="{BB962C8B-B14F-4D97-AF65-F5344CB8AC3E}">
        <p14:creationId xmlns:p14="http://schemas.microsoft.com/office/powerpoint/2010/main" val="4218181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 common approach to protecting geospatial data is through masking.</a:t>
            </a:r>
          </a:p>
          <a:p>
            <a:r>
              <a:rPr lang="en-NZ" dirty="0"/>
              <a:t>There are several </a:t>
            </a:r>
            <a:r>
              <a:rPr lang="en-NZ" dirty="0" err="1"/>
              <a:t>geomasking</a:t>
            </a:r>
            <a:r>
              <a:rPr lang="en-NZ" dirty="0"/>
              <a:t> techniques.</a:t>
            </a:r>
          </a:p>
          <a:p>
            <a:r>
              <a:rPr lang="en-NZ" dirty="0"/>
              <a:t>Halo masking, for instance, shifts the original locations to random location and degree.</a:t>
            </a:r>
          </a:p>
          <a:p>
            <a:r>
              <a:rPr lang="en-NZ" dirty="0"/>
              <a:t>The user can provide the minimum and maximum distance</a:t>
            </a:r>
          </a:p>
          <a:p>
            <a:endParaRPr lang="en-NZ" dirty="0"/>
          </a:p>
          <a:p>
            <a:r>
              <a:rPr lang="en-NZ" dirty="0"/>
              <a:t>Similarly, binning aggregates data. </a:t>
            </a:r>
            <a:br>
              <a:rPr lang="en-NZ" dirty="0"/>
            </a:br>
            <a:r>
              <a:rPr lang="en-NZ" dirty="0"/>
              <a:t>Hexagonal binning for instance shows the density of points within hexagons on a grid</a:t>
            </a:r>
          </a:p>
          <a:p>
            <a:endParaRPr lang="en-NZ" dirty="0"/>
          </a:p>
          <a:p>
            <a:r>
              <a:rPr lang="en-NZ" dirty="0"/>
              <a:t>These techniques are useful for giving users an approximate idea of the location.</a:t>
            </a:r>
          </a:p>
          <a:p>
            <a:r>
              <a:rPr lang="en-NZ" dirty="0"/>
              <a:t>This is useful for sharing datasets between untrusted individuals, such as when reporting crime locations in news reports.</a:t>
            </a:r>
          </a:p>
          <a:p>
            <a:endParaRPr lang="en-NZ" dirty="0"/>
          </a:p>
          <a:p>
            <a:r>
              <a:rPr lang="en-NZ" dirty="0"/>
              <a:t>But what about the need to share the original dataset. Encryption can be used for protection, but how can we be sure that the encrypted data has not been tampered with or replaced.    </a:t>
            </a:r>
          </a:p>
          <a:p>
            <a:endParaRPr lang="en-NZ" dirty="0"/>
          </a:p>
          <a:p>
            <a:r>
              <a:rPr lang="en-NZ" dirty="0"/>
              <a:t>A cryptographic hash function can be used to compare the before and after hash value of the data.</a:t>
            </a:r>
          </a:p>
          <a:p>
            <a:r>
              <a:rPr lang="en-NZ" dirty="0"/>
              <a:t>However, </a:t>
            </a:r>
            <a:r>
              <a:rPr lang="en-US" dirty="0"/>
              <a:t>both the encrypted data and the hash value can be replaced</a:t>
            </a:r>
          </a:p>
          <a:p>
            <a:br>
              <a:rPr lang="en-US" dirty="0"/>
            </a:br>
            <a:r>
              <a:rPr lang="en-US" dirty="0"/>
              <a:t>Moreover there is a need to accommodate different trust levels</a:t>
            </a:r>
          </a:p>
          <a:p>
            <a:r>
              <a:rPr lang="en-NZ" dirty="0"/>
              <a:t> </a:t>
            </a:r>
          </a:p>
        </p:txBody>
      </p:sp>
      <p:sp>
        <p:nvSpPr>
          <p:cNvPr id="4" name="Slide Number Placeholder 3"/>
          <p:cNvSpPr>
            <a:spLocks noGrp="1"/>
          </p:cNvSpPr>
          <p:nvPr>
            <p:ph type="sldNum" sz="quarter" idx="10"/>
          </p:nvPr>
        </p:nvSpPr>
        <p:spPr/>
        <p:txBody>
          <a:bodyPr/>
          <a:lstStyle/>
          <a:p>
            <a:fld id="{E8C6B919-2DE4-4361-A357-DF9848219DFF}" type="slidenum">
              <a:rPr lang="en-NZ" smtClean="0"/>
              <a:t>3</a:t>
            </a:fld>
            <a:endParaRPr lang="en-NZ"/>
          </a:p>
        </p:txBody>
      </p:sp>
    </p:spTree>
    <p:extLst>
      <p:ext uri="{BB962C8B-B14F-4D97-AF65-F5344CB8AC3E}">
        <p14:creationId xmlns:p14="http://schemas.microsoft.com/office/powerpoint/2010/main" val="32407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None/>
            </a:pPr>
            <a:r>
              <a:rPr lang="en-US" dirty="0"/>
              <a:t>We propose the </a:t>
            </a:r>
            <a:r>
              <a:rPr lang="en-US" dirty="0" err="1"/>
              <a:t>MapSafe</a:t>
            </a:r>
            <a:r>
              <a:rPr lang="en-US" dirty="0"/>
              <a:t> tool that offers a complete solution to geospatial data sovereignty.</a:t>
            </a:r>
          </a:p>
          <a:p>
            <a:r>
              <a:rPr lang="en-NZ" dirty="0"/>
              <a:t>The </a:t>
            </a:r>
            <a:r>
              <a:rPr lang="en-NZ" dirty="0" err="1"/>
              <a:t>geomasking</a:t>
            </a:r>
            <a:r>
              <a:rPr lang="en-NZ" dirty="0"/>
              <a:t>, encryption and notarisation implemented at the core – the browser. </a:t>
            </a:r>
          </a:p>
          <a:p>
            <a:r>
              <a:rPr lang="en-NZ" dirty="0"/>
              <a:t>This way all necessary sections are carried out in the browser and no data leaves the SDOs computer unprotected.</a:t>
            </a:r>
          </a:p>
          <a:p>
            <a:r>
              <a:rPr lang="en-NZ" dirty="0"/>
              <a:t>SDOs can keep the encrypted data on their computer or share it via the cloud.</a:t>
            </a:r>
          </a:p>
          <a:p>
            <a:endParaRPr lang="en-NZ" dirty="0"/>
          </a:p>
          <a:p>
            <a:endParaRPr lang="en-NZ" dirty="0"/>
          </a:p>
          <a:p>
            <a:endParaRPr lang="en-NZ" dirty="0"/>
          </a:p>
          <a:p>
            <a:endParaRPr lang="en-NZ" dirty="0"/>
          </a:p>
          <a:p>
            <a:r>
              <a:rPr lang="en-NZ" dirty="0"/>
              <a:t>Sovereign data parties can first verify the dataset, decrypt and then display the dataset.</a:t>
            </a:r>
          </a:p>
        </p:txBody>
      </p:sp>
      <p:sp>
        <p:nvSpPr>
          <p:cNvPr id="4" name="Slide Number Placeholder 3"/>
          <p:cNvSpPr>
            <a:spLocks noGrp="1"/>
          </p:cNvSpPr>
          <p:nvPr>
            <p:ph type="sldNum" sz="quarter" idx="10"/>
          </p:nvPr>
        </p:nvSpPr>
        <p:spPr/>
        <p:txBody>
          <a:bodyPr/>
          <a:lstStyle/>
          <a:p>
            <a:fld id="{E8C6B919-2DE4-4361-A357-DF9848219DFF}" type="slidenum">
              <a:rPr lang="en-NZ" smtClean="0"/>
              <a:t>4</a:t>
            </a:fld>
            <a:endParaRPr lang="en-NZ"/>
          </a:p>
        </p:txBody>
      </p:sp>
    </p:spTree>
    <p:extLst>
      <p:ext uri="{BB962C8B-B14F-4D97-AF65-F5344CB8AC3E}">
        <p14:creationId xmlns:p14="http://schemas.microsoft.com/office/powerpoint/2010/main" val="611999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first step is obfuscation. </a:t>
            </a:r>
          </a:p>
          <a:p>
            <a:r>
              <a:rPr lang="en-US" baseline="0" dirty="0"/>
              <a:t>After Jane uploads the dataset, she can perform </a:t>
            </a:r>
            <a:r>
              <a:rPr lang="en-US" baseline="0" dirty="0" err="1"/>
              <a:t>geomasking</a:t>
            </a:r>
            <a:r>
              <a:rPr lang="en-US" baseline="0" dirty="0"/>
              <a:t>.</a:t>
            </a:r>
          </a:p>
          <a:p>
            <a:r>
              <a:rPr lang="en-US" baseline="0" dirty="0"/>
              <a:t>We use the Halo masking library offered via the </a:t>
            </a:r>
            <a:r>
              <a:rPr lang="en-US" baseline="0" dirty="0" err="1"/>
              <a:t>maskmy.xyz</a:t>
            </a:r>
            <a:r>
              <a:rPr lang="en-US" baseline="0" dirty="0"/>
              <a:t> tool.</a:t>
            </a:r>
          </a:p>
          <a:p>
            <a:r>
              <a:rPr lang="en-US" baseline="0" dirty="0"/>
              <a:t>Jane can choose the minimum and maximum masking boundaries.</a:t>
            </a:r>
          </a:p>
          <a:p>
            <a:r>
              <a:rPr lang="en-US" baseline="0" dirty="0"/>
              <a:t>In addition, determining if the chosen parameters are adequate, we have included </a:t>
            </a:r>
            <a:r>
              <a:rPr lang="en-US" baseline="0" dirty="0" err="1"/>
              <a:t>Spuirlls</a:t>
            </a:r>
            <a:r>
              <a:rPr lang="en-US" baseline="0" dirty="0"/>
              <a:t> measure.</a:t>
            </a:r>
          </a:p>
          <a:p>
            <a:r>
              <a:rPr lang="en-US" baseline="0" dirty="0"/>
              <a:t>This measure computes …</a:t>
            </a:r>
          </a:p>
          <a:p>
            <a:endParaRPr lang="en-US" baseline="0" dirty="0"/>
          </a:p>
          <a:p>
            <a:r>
              <a:rPr lang="en-US" baseline="0" dirty="0"/>
              <a:t> </a:t>
            </a:r>
            <a:endParaRPr lang="en-NZ" baseline="0" dirty="0"/>
          </a:p>
        </p:txBody>
      </p:sp>
      <p:sp>
        <p:nvSpPr>
          <p:cNvPr id="4" name="Slide Number Placeholder 3"/>
          <p:cNvSpPr>
            <a:spLocks noGrp="1"/>
          </p:cNvSpPr>
          <p:nvPr>
            <p:ph type="sldNum" sz="quarter" idx="10"/>
          </p:nvPr>
        </p:nvSpPr>
        <p:spPr/>
        <p:txBody>
          <a:bodyPr/>
          <a:lstStyle/>
          <a:p>
            <a:fld id="{E8C6B919-2DE4-4361-A357-DF9848219DFF}" type="slidenum">
              <a:rPr lang="en-NZ" smtClean="0"/>
              <a:t>5</a:t>
            </a:fld>
            <a:endParaRPr lang="en-NZ"/>
          </a:p>
        </p:txBody>
      </p:sp>
    </p:spTree>
    <p:extLst>
      <p:ext uri="{BB962C8B-B14F-4D97-AF65-F5344CB8AC3E}">
        <p14:creationId xmlns:p14="http://schemas.microsoft.com/office/powerpoint/2010/main" val="1111343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 alternative to </a:t>
            </a:r>
            <a:r>
              <a:rPr lang="en-US" baseline="0" dirty="0" err="1"/>
              <a:t>geomasking</a:t>
            </a:r>
            <a:r>
              <a:rPr lang="en-US" baseline="0" dirty="0"/>
              <a:t>, Jane can perform hexagonal binning.</a:t>
            </a:r>
          </a:p>
          <a:p>
            <a:r>
              <a:rPr lang="en-US" baseline="0" dirty="0"/>
              <a:t>The Uber’s h3-js hexagonal binning library is used.</a:t>
            </a:r>
          </a:p>
          <a:p>
            <a:r>
              <a:rPr lang="en-US" baseline="0" dirty="0"/>
              <a:t>To balance utility and privacy, binning resolution and buffer radius allows Jane to specify the resolution and coverage</a:t>
            </a:r>
          </a:p>
          <a:p>
            <a:endParaRPr lang="en-NZ" baseline="0" dirty="0"/>
          </a:p>
        </p:txBody>
      </p:sp>
      <p:sp>
        <p:nvSpPr>
          <p:cNvPr id="4" name="Slide Number Placeholder 3"/>
          <p:cNvSpPr>
            <a:spLocks noGrp="1"/>
          </p:cNvSpPr>
          <p:nvPr>
            <p:ph type="sldNum" sz="quarter" idx="10"/>
          </p:nvPr>
        </p:nvSpPr>
        <p:spPr/>
        <p:txBody>
          <a:bodyPr/>
          <a:lstStyle/>
          <a:p>
            <a:fld id="{E8C6B919-2DE4-4361-A357-DF9848219DFF}" type="slidenum">
              <a:rPr lang="en-NZ" smtClean="0"/>
              <a:t>6</a:t>
            </a:fld>
            <a:endParaRPr lang="en-NZ"/>
          </a:p>
        </p:txBody>
      </p:sp>
    </p:spTree>
    <p:extLst>
      <p:ext uri="{BB962C8B-B14F-4D97-AF65-F5344CB8AC3E}">
        <p14:creationId xmlns:p14="http://schemas.microsoft.com/office/powerpoint/2010/main" val="3074392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obfuscated dataset is then encrypted in a nested manner.</a:t>
            </a:r>
          </a:p>
          <a:p>
            <a:r>
              <a:rPr lang="en-US" dirty="0"/>
              <a:t>There are three levels, the innermost has the original, the middle has the masked or binned dataset.</a:t>
            </a:r>
          </a:p>
          <a:p>
            <a:r>
              <a:rPr lang="en-US" dirty="0"/>
              <a:t>The outer level contains the more masked or more binned layer. Basically, they are using double the user provided parameters.</a:t>
            </a:r>
          </a:p>
          <a:p>
            <a:r>
              <a:rPr lang="en-US" dirty="0"/>
              <a:t>The encryption uses 5 terms to encrypt the outer layer, 10 for the middle layer, and 15 for the inner level.</a:t>
            </a:r>
          </a:p>
          <a:p>
            <a:endParaRPr lang="en-NZ" dirty="0"/>
          </a:p>
        </p:txBody>
      </p:sp>
      <p:sp>
        <p:nvSpPr>
          <p:cNvPr id="4" name="Slide Number Placeholder 3"/>
          <p:cNvSpPr>
            <a:spLocks noGrp="1"/>
          </p:cNvSpPr>
          <p:nvPr>
            <p:ph type="sldNum" sz="quarter" idx="10"/>
          </p:nvPr>
        </p:nvSpPr>
        <p:spPr/>
        <p:txBody>
          <a:bodyPr/>
          <a:lstStyle/>
          <a:p>
            <a:fld id="{E8C6B919-2DE4-4361-A357-DF9848219DFF}" type="slidenum">
              <a:rPr lang="en-NZ" smtClean="0"/>
              <a:t>7</a:t>
            </a:fld>
            <a:endParaRPr lang="en-NZ"/>
          </a:p>
        </p:txBody>
      </p:sp>
    </p:spTree>
    <p:extLst>
      <p:ext uri="{BB962C8B-B14F-4D97-AF65-F5344CB8AC3E}">
        <p14:creationId xmlns:p14="http://schemas.microsoft.com/office/powerpoint/2010/main" val="3975746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 Masking times are . </a:t>
            </a:r>
          </a:p>
          <a:p>
            <a:pPr>
              <a:buFont typeface="Arial" panose="020B0604020202020204" pitchFamily="34" charset="0"/>
              <a:buChar char="•"/>
            </a:pPr>
            <a:r>
              <a:rPr lang="en-US" dirty="0"/>
              <a:t> Without the </a:t>
            </a:r>
            <a:r>
              <a:rPr lang="en-US" dirty="0" err="1"/>
              <a:t>Spuirll’s</a:t>
            </a:r>
            <a:r>
              <a:rPr lang="en-US" dirty="0"/>
              <a:t> measure, </a:t>
            </a:r>
          </a:p>
          <a:p>
            <a:pPr>
              <a:buFont typeface="Arial" panose="020B0604020202020204" pitchFamily="34" charset="0"/>
              <a:buChar char="•"/>
            </a:pPr>
            <a:r>
              <a:rPr lang="en-US" dirty="0"/>
              <a:t> Encryption times are exponential as they increase with the number of points and file size respectively.</a:t>
            </a:r>
          </a:p>
          <a:p>
            <a:pPr>
              <a:buFont typeface="Arial" panose="020B0604020202020204" pitchFamily="34" charset="0"/>
              <a:buChar char="•"/>
            </a:pPr>
            <a:r>
              <a:rPr lang="en-US" dirty="0"/>
              <a:t> They are exponential because each additional encrypted file is a larger encrypted file.</a:t>
            </a:r>
          </a:p>
          <a:p>
            <a:pPr>
              <a:buFont typeface="Arial" panose="020B0604020202020204" pitchFamily="34" charset="0"/>
              <a:buChar char="•"/>
            </a:pPr>
            <a:r>
              <a:rPr lang="en-US" dirty="0"/>
              <a:t>Nevertheless, these are reasonable times for practical use within web browsers.</a:t>
            </a:r>
          </a:p>
        </p:txBody>
      </p:sp>
      <p:sp>
        <p:nvSpPr>
          <p:cNvPr id="4" name="Slide Number Placeholder 3"/>
          <p:cNvSpPr>
            <a:spLocks noGrp="1"/>
          </p:cNvSpPr>
          <p:nvPr>
            <p:ph type="sldNum" sz="quarter" idx="10"/>
          </p:nvPr>
        </p:nvSpPr>
        <p:spPr/>
        <p:txBody>
          <a:bodyPr/>
          <a:lstStyle/>
          <a:p>
            <a:fld id="{E8C6B919-2DE4-4361-A357-DF9848219DFF}" type="slidenum">
              <a:rPr lang="en-NZ" smtClean="0"/>
              <a:t>8</a:t>
            </a:fld>
            <a:endParaRPr lang="en-NZ"/>
          </a:p>
        </p:txBody>
      </p:sp>
    </p:spTree>
    <p:extLst>
      <p:ext uri="{BB962C8B-B14F-4D97-AF65-F5344CB8AC3E}">
        <p14:creationId xmlns:p14="http://schemas.microsoft.com/office/powerpoint/2010/main" val="2726538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final step, Jane can encrypt the encrypted volume’s filename and the hash value is minted on the blockchain.</a:t>
            </a:r>
          </a:p>
          <a:p>
            <a:r>
              <a:rPr lang="en-US" baseline="0" dirty="0"/>
              <a:t>The SHA256 hash value is computed and appended to the filename.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Minting can take time depending on the queue, thus, once its sent for minting, the URL link will be shown to Jane.</a:t>
            </a:r>
          </a:p>
          <a:p>
            <a:endParaRPr lang="en-NZ" baseline="0" dirty="0"/>
          </a:p>
        </p:txBody>
      </p:sp>
      <p:sp>
        <p:nvSpPr>
          <p:cNvPr id="4" name="Slide Number Placeholder 3"/>
          <p:cNvSpPr>
            <a:spLocks noGrp="1"/>
          </p:cNvSpPr>
          <p:nvPr>
            <p:ph type="sldNum" sz="quarter" idx="10"/>
          </p:nvPr>
        </p:nvSpPr>
        <p:spPr/>
        <p:txBody>
          <a:bodyPr/>
          <a:lstStyle/>
          <a:p>
            <a:fld id="{E8C6B919-2DE4-4361-A357-DF9848219DFF}" type="slidenum">
              <a:rPr lang="en-NZ" smtClean="0"/>
              <a:t>9</a:t>
            </a:fld>
            <a:endParaRPr lang="en-NZ"/>
          </a:p>
        </p:txBody>
      </p:sp>
    </p:spTree>
    <p:extLst>
      <p:ext uri="{BB962C8B-B14F-4D97-AF65-F5344CB8AC3E}">
        <p14:creationId xmlns:p14="http://schemas.microsoft.com/office/powerpoint/2010/main" val="4272366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1379DF-F044-4054-B091-0256A11E7AD2}" type="datetimeFigureOut">
              <a:rPr lang="en-NZ" smtClean="0"/>
              <a:t>27/11/2024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7A6BB98-0253-4FC7-A055-07DCBDCAE8ED}" type="slidenum">
              <a:rPr lang="en-NZ" smtClean="0"/>
              <a:t>‹#›</a:t>
            </a:fld>
            <a:endParaRPr lang="en-N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801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1379DF-F044-4054-B091-0256A11E7AD2}" type="datetimeFigureOut">
              <a:rPr lang="en-NZ" smtClean="0"/>
              <a:t>27/11/2024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7A6BB98-0253-4FC7-A055-07DCBDCAE8ED}" type="slidenum">
              <a:rPr lang="en-NZ" smtClean="0"/>
              <a:t>‹#›</a:t>
            </a:fld>
            <a:endParaRPr lang="en-NZ"/>
          </a:p>
        </p:txBody>
      </p:sp>
    </p:spTree>
    <p:extLst>
      <p:ext uri="{BB962C8B-B14F-4D97-AF65-F5344CB8AC3E}">
        <p14:creationId xmlns:p14="http://schemas.microsoft.com/office/powerpoint/2010/main" val="4183235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1379DF-F044-4054-B091-0256A11E7AD2}" type="datetimeFigureOut">
              <a:rPr lang="en-NZ" smtClean="0"/>
              <a:t>27/11/2024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7A6BB98-0253-4FC7-A055-07DCBDCAE8ED}" type="slidenum">
              <a:rPr lang="en-NZ" smtClean="0"/>
              <a:t>‹#›</a:t>
            </a:fld>
            <a:endParaRPr lang="en-NZ"/>
          </a:p>
        </p:txBody>
      </p:sp>
    </p:spTree>
    <p:extLst>
      <p:ext uri="{BB962C8B-B14F-4D97-AF65-F5344CB8AC3E}">
        <p14:creationId xmlns:p14="http://schemas.microsoft.com/office/powerpoint/2010/main" val="1999876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AD0A5E1-B51B-4FE3-BD3B-BAB66961AFDA}"/>
              </a:ext>
            </a:extLst>
          </p:cNvPr>
          <p:cNvSpPr>
            <a:spLocks noGrp="1"/>
          </p:cNvSpPr>
          <p:nvPr>
            <p:ph type="dt" sz="half" idx="10"/>
          </p:nvPr>
        </p:nvSpPr>
        <p:spPr/>
        <p:txBody>
          <a:bodyPr/>
          <a:lstStyle/>
          <a:p>
            <a:fld id="{7F1379DF-F044-4054-B091-0256A11E7AD2}" type="datetimeFigureOut">
              <a:rPr lang="en-NZ" smtClean="0"/>
              <a:t>27/11/2024</a:t>
            </a:fld>
            <a:endParaRPr lang="en-NZ"/>
          </a:p>
        </p:txBody>
      </p:sp>
      <p:sp>
        <p:nvSpPr>
          <p:cNvPr id="8" name="Footer Placeholder 7">
            <a:extLst>
              <a:ext uri="{FF2B5EF4-FFF2-40B4-BE49-F238E27FC236}">
                <a16:creationId xmlns:a16="http://schemas.microsoft.com/office/drawing/2014/main" id="{2654C156-6338-423C-A26A-51BBFA08241F}"/>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7354DB28-03C9-4E18-AF3C-1C2E7B8D6FCA}"/>
              </a:ext>
            </a:extLst>
          </p:cNvPr>
          <p:cNvSpPr>
            <a:spLocks noGrp="1"/>
          </p:cNvSpPr>
          <p:nvPr>
            <p:ph type="sldNum" sz="quarter" idx="12"/>
          </p:nvPr>
        </p:nvSpPr>
        <p:spPr/>
        <p:txBody>
          <a:bodyPr/>
          <a:lstStyle/>
          <a:p>
            <a:fld id="{B7A6BB98-0253-4FC7-A055-07DCBDCAE8ED}" type="slidenum">
              <a:rPr lang="en-NZ" smtClean="0"/>
              <a:t>‹#›</a:t>
            </a:fld>
            <a:endParaRPr lang="en-NZ"/>
          </a:p>
        </p:txBody>
      </p:sp>
      <p:pic>
        <p:nvPicPr>
          <p:cNvPr id="5" name="Picture 4">
            <a:extLst>
              <a:ext uri="{FF2B5EF4-FFF2-40B4-BE49-F238E27FC236}">
                <a16:creationId xmlns:a16="http://schemas.microsoft.com/office/drawing/2014/main" id="{1DF666F7-5516-46AF-BB33-F7C9B63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1113" y="6460355"/>
            <a:ext cx="1461930" cy="397645"/>
          </a:xfrm>
          <a:prstGeom prst="rect">
            <a:avLst/>
          </a:prstGeom>
        </p:spPr>
      </p:pic>
    </p:spTree>
    <p:extLst>
      <p:ext uri="{BB962C8B-B14F-4D97-AF65-F5344CB8AC3E}">
        <p14:creationId xmlns:p14="http://schemas.microsoft.com/office/powerpoint/2010/main" val="3650152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1379DF-F044-4054-B091-0256A11E7AD2}" type="datetimeFigureOut">
              <a:rPr lang="en-NZ" smtClean="0"/>
              <a:t>27/11/2024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7A6BB98-0253-4FC7-A055-07DCBDCAE8ED}" type="slidenum">
              <a:rPr lang="en-NZ" smtClean="0"/>
              <a:t>‹#›</a:t>
            </a:fld>
            <a:endParaRPr lang="en-N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717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1379DF-F044-4054-B091-0256A11E7AD2}" type="datetimeFigureOut">
              <a:rPr lang="en-NZ" smtClean="0"/>
              <a:t>27/11/2024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7A6BB98-0253-4FC7-A055-07DCBDCAE8ED}" type="slidenum">
              <a:rPr lang="en-NZ" smtClean="0"/>
              <a:t>‹#›</a:t>
            </a:fld>
            <a:endParaRPr lang="en-NZ"/>
          </a:p>
        </p:txBody>
      </p:sp>
    </p:spTree>
    <p:extLst>
      <p:ext uri="{BB962C8B-B14F-4D97-AF65-F5344CB8AC3E}">
        <p14:creationId xmlns:p14="http://schemas.microsoft.com/office/powerpoint/2010/main" val="887400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1379DF-F044-4054-B091-0256A11E7AD2}" type="datetimeFigureOut">
              <a:rPr lang="en-NZ" smtClean="0"/>
              <a:t>27/11/2024</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B7A6BB98-0253-4FC7-A055-07DCBDCAE8ED}" type="slidenum">
              <a:rPr lang="en-NZ" smtClean="0"/>
              <a:t>‹#›</a:t>
            </a:fld>
            <a:endParaRPr lang="en-NZ"/>
          </a:p>
        </p:txBody>
      </p:sp>
    </p:spTree>
    <p:extLst>
      <p:ext uri="{BB962C8B-B14F-4D97-AF65-F5344CB8AC3E}">
        <p14:creationId xmlns:p14="http://schemas.microsoft.com/office/powerpoint/2010/main" val="480801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1379DF-F044-4054-B091-0256A11E7AD2}" type="datetimeFigureOut">
              <a:rPr lang="en-NZ" smtClean="0"/>
              <a:t>27/11/2024</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7A6BB98-0253-4FC7-A055-07DCBDCAE8ED}" type="slidenum">
              <a:rPr lang="en-NZ" smtClean="0"/>
              <a:t>‹#›</a:t>
            </a:fld>
            <a:endParaRPr lang="en-NZ"/>
          </a:p>
        </p:txBody>
      </p:sp>
    </p:spTree>
    <p:extLst>
      <p:ext uri="{BB962C8B-B14F-4D97-AF65-F5344CB8AC3E}">
        <p14:creationId xmlns:p14="http://schemas.microsoft.com/office/powerpoint/2010/main" val="346645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F1379DF-F044-4054-B091-0256A11E7AD2}" type="datetimeFigureOut">
              <a:rPr lang="en-NZ" smtClean="0"/>
              <a:t>27/11/2024</a:t>
            </a:fld>
            <a:endParaRPr lang="en-N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NZ"/>
          </a:p>
        </p:txBody>
      </p:sp>
      <p:sp>
        <p:nvSpPr>
          <p:cNvPr id="9" name="Slide Number Placeholder 8"/>
          <p:cNvSpPr>
            <a:spLocks noGrp="1"/>
          </p:cNvSpPr>
          <p:nvPr>
            <p:ph type="sldNum" sz="quarter" idx="12"/>
          </p:nvPr>
        </p:nvSpPr>
        <p:spPr/>
        <p:txBody>
          <a:bodyPr/>
          <a:lstStyle/>
          <a:p>
            <a:fld id="{B7A6BB98-0253-4FC7-A055-07DCBDCAE8ED}" type="slidenum">
              <a:rPr lang="en-NZ" smtClean="0"/>
              <a:t>‹#›</a:t>
            </a:fld>
            <a:endParaRPr lang="en-NZ"/>
          </a:p>
        </p:txBody>
      </p:sp>
      <p:pic>
        <p:nvPicPr>
          <p:cNvPr id="10" name="Picture 9">
            <a:extLst>
              <a:ext uri="{FF2B5EF4-FFF2-40B4-BE49-F238E27FC236}">
                <a16:creationId xmlns:a16="http://schemas.microsoft.com/office/drawing/2014/main" id="{BA3D0F0B-56B4-47E0-98A2-CC8778904F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6963" y="6424043"/>
            <a:ext cx="1605175" cy="436608"/>
          </a:xfrm>
          <a:prstGeom prst="rect">
            <a:avLst/>
          </a:prstGeom>
        </p:spPr>
      </p:pic>
      <p:pic>
        <p:nvPicPr>
          <p:cNvPr id="3" name="Picture 2">
            <a:extLst>
              <a:ext uri="{FF2B5EF4-FFF2-40B4-BE49-F238E27FC236}">
                <a16:creationId xmlns:a16="http://schemas.microsoft.com/office/drawing/2014/main" id="{A635D280-4474-49BD-BC8C-99F722D00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00875" y="6424043"/>
            <a:ext cx="1776042" cy="400867"/>
          </a:xfrm>
          <a:prstGeom prst="rect">
            <a:avLst/>
          </a:prstGeom>
        </p:spPr>
      </p:pic>
    </p:spTree>
    <p:extLst>
      <p:ext uri="{BB962C8B-B14F-4D97-AF65-F5344CB8AC3E}">
        <p14:creationId xmlns:p14="http://schemas.microsoft.com/office/powerpoint/2010/main" val="3814213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F1379DF-F044-4054-B091-0256A11E7AD2}" type="datetimeFigureOut">
              <a:rPr lang="en-NZ" smtClean="0"/>
              <a:t>27/11/2024</a:t>
            </a:fld>
            <a:endParaRPr lang="en-NZ"/>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N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7A6BB98-0253-4FC7-A055-07DCBDCAE8ED}" type="slidenum">
              <a:rPr lang="en-NZ" smtClean="0"/>
              <a:t>‹#›</a:t>
            </a:fld>
            <a:endParaRPr lang="en-NZ"/>
          </a:p>
        </p:txBody>
      </p:sp>
    </p:spTree>
    <p:extLst>
      <p:ext uri="{BB962C8B-B14F-4D97-AF65-F5344CB8AC3E}">
        <p14:creationId xmlns:p14="http://schemas.microsoft.com/office/powerpoint/2010/main" val="2095935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1379DF-F044-4054-B091-0256A11E7AD2}" type="datetimeFigureOut">
              <a:rPr lang="en-NZ" smtClean="0"/>
              <a:t>27/11/2024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7A6BB98-0253-4FC7-A055-07DCBDCAE8ED}" type="slidenum">
              <a:rPr lang="en-NZ" smtClean="0"/>
              <a:t>‹#›</a:t>
            </a:fld>
            <a:endParaRPr lang="en-NZ"/>
          </a:p>
        </p:txBody>
      </p:sp>
    </p:spTree>
    <p:extLst>
      <p:ext uri="{BB962C8B-B14F-4D97-AF65-F5344CB8AC3E}">
        <p14:creationId xmlns:p14="http://schemas.microsoft.com/office/powerpoint/2010/main" val="43634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F1379DF-F044-4054-B091-0256A11E7AD2}" type="datetimeFigureOut">
              <a:rPr lang="en-NZ" smtClean="0"/>
              <a:t>27/11/2024</a:t>
            </a:fld>
            <a:endParaRPr lang="en-NZ"/>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NZ"/>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7A6BB98-0253-4FC7-A055-07DCBDCAE8ED}" type="slidenum">
              <a:rPr lang="en-NZ" smtClean="0"/>
              <a:t>‹#›</a:t>
            </a:fld>
            <a:endParaRPr lang="en-NZ"/>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C0BBCFE-264E-40F3-B723-0E421A6D0A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261874" y="6457427"/>
            <a:ext cx="1638584" cy="369840"/>
          </a:xfrm>
          <a:prstGeom prst="rect">
            <a:avLst/>
          </a:prstGeom>
        </p:spPr>
      </p:pic>
    </p:spTree>
    <p:extLst>
      <p:ext uri="{BB962C8B-B14F-4D97-AF65-F5344CB8AC3E}">
        <p14:creationId xmlns:p14="http://schemas.microsoft.com/office/powerpoint/2010/main" val="66894343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hyperlink" Target="https://youtu.be/nrB9Jk1OFXo"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hyperlink" Target="https://youtu.be/nrB9Jk1OFXo"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61344" y="626165"/>
            <a:ext cx="5542398" cy="3698947"/>
          </a:xfrm>
        </p:spPr>
        <p:txBody>
          <a:bodyPr vert="horz" lIns="91440" tIns="45720" rIns="91440" bIns="45720" rtlCol="0" anchor="b">
            <a:normAutofit/>
          </a:bodyPr>
          <a:lstStyle/>
          <a:p>
            <a:r>
              <a:rPr lang="en-US" sz="5000" b="1" dirty="0" err="1">
                <a:solidFill>
                  <a:schemeClr val="tx1"/>
                </a:solidFill>
              </a:rPr>
              <a:t>MapSafe</a:t>
            </a:r>
            <a:r>
              <a:rPr lang="en-US" sz="5000" b="1" dirty="0">
                <a:solidFill>
                  <a:schemeClr val="tx1"/>
                </a:solidFill>
              </a:rPr>
              <a:t>: A complete Open-source tool for achieving geospatial data sovereignty</a:t>
            </a:r>
          </a:p>
        </p:txBody>
      </p:sp>
      <p:sp>
        <p:nvSpPr>
          <p:cNvPr id="6" name="TextBox 5">
            <a:extLst>
              <a:ext uri="{FF2B5EF4-FFF2-40B4-BE49-F238E27FC236}">
                <a16:creationId xmlns:a16="http://schemas.microsoft.com/office/drawing/2014/main" id="{B8ABA516-2B8B-4FE5-959F-9E313EF900AE}"/>
              </a:ext>
            </a:extLst>
          </p:cNvPr>
          <p:cNvSpPr txBox="1"/>
          <p:nvPr/>
        </p:nvSpPr>
        <p:spPr>
          <a:xfrm>
            <a:off x="5961343" y="4455620"/>
            <a:ext cx="5667440" cy="1143000"/>
          </a:xfrm>
          <a:prstGeom prst="rect">
            <a:avLst/>
          </a:prstGeom>
        </p:spPr>
        <p:txBody>
          <a:bodyPr vert="horz" lIns="91440" tIns="45720" rIns="91440" bIns="45720" rtlCol="0">
            <a:normAutofit/>
          </a:bodyPr>
          <a:lstStyle/>
          <a:p>
            <a:pPr defTabSz="914400">
              <a:lnSpc>
                <a:spcPct val="90000"/>
              </a:lnSpc>
              <a:spcBef>
                <a:spcPts val="1200"/>
              </a:spcBef>
              <a:spcAft>
                <a:spcPts val="200"/>
              </a:spcAft>
              <a:buClr>
                <a:schemeClr val="accent1"/>
              </a:buClr>
              <a:buSzPct val="100000"/>
            </a:pPr>
            <a:r>
              <a:rPr lang="en-US" sz="2400" b="1" cap="all" spc="200" dirty="0">
                <a:solidFill>
                  <a:srgbClr val="C00000"/>
                </a:solidFill>
                <a:latin typeface="+mj-lt"/>
              </a:rPr>
              <a:t>Transactions in GIS Journal </a:t>
            </a:r>
            <a:br>
              <a:rPr lang="en-US" sz="2400" b="1" cap="all" spc="200" dirty="0">
                <a:solidFill>
                  <a:srgbClr val="C00000"/>
                </a:solidFill>
                <a:latin typeface="+mj-lt"/>
              </a:rPr>
            </a:br>
            <a:r>
              <a:rPr lang="en-US" sz="2400" b="1" cap="all" spc="200" dirty="0">
                <a:solidFill>
                  <a:srgbClr val="C00000"/>
                </a:solidFill>
                <a:latin typeface="+mj-lt"/>
              </a:rPr>
              <a:t>(September 2023)</a:t>
            </a:r>
          </a:p>
        </p:txBody>
      </p:sp>
      <p:pic>
        <p:nvPicPr>
          <p:cNvPr id="29" name="Picture 8">
            <a:extLst>
              <a:ext uri="{FF2B5EF4-FFF2-40B4-BE49-F238E27FC236}">
                <a16:creationId xmlns:a16="http://schemas.microsoft.com/office/drawing/2014/main" id="{9500D96B-84DF-D6CB-DE3C-8B7149C5EFD9}"/>
              </a:ext>
            </a:extLst>
          </p:cNvPr>
          <p:cNvPicPr>
            <a:picLocks noChangeAspect="1"/>
          </p:cNvPicPr>
          <p:nvPr/>
        </p:nvPicPr>
        <p:blipFill rotWithShape="1">
          <a:blip r:embed="rId3"/>
          <a:srcRect t="28671" b="28152"/>
          <a:stretch/>
        </p:blipFill>
        <p:spPr>
          <a:xfrm>
            <a:off x="-1" y="-1"/>
            <a:ext cx="5294376" cy="2286000"/>
          </a:xfrm>
          <a:prstGeom prst="rect">
            <a:avLst/>
          </a:prstGeom>
        </p:spPr>
      </p:pic>
      <p:sp>
        <p:nvSpPr>
          <p:cNvPr id="5" name="TextBox 4"/>
          <p:cNvSpPr txBox="1"/>
          <p:nvPr/>
        </p:nvSpPr>
        <p:spPr>
          <a:xfrm>
            <a:off x="554545" y="2769319"/>
            <a:ext cx="4548020" cy="1277273"/>
          </a:xfrm>
          <a:prstGeom prst="rect">
            <a:avLst/>
          </a:prstGeom>
          <a:noFill/>
        </p:spPr>
        <p:txBody>
          <a:bodyPr wrap="square" rtlCol="0">
            <a:spAutoFit/>
          </a:bodyPr>
          <a:lstStyle/>
          <a:p>
            <a:pPr algn="ctr">
              <a:spcAft>
                <a:spcPts val="600"/>
              </a:spcAft>
            </a:pPr>
            <a:r>
              <a:rPr lang="en-NZ" sz="2000" dirty="0">
                <a:solidFill>
                  <a:srgbClr val="0070C0"/>
                </a:solidFill>
              </a:rPr>
              <a:t>Pankajeshwara Sharma, Michael Martin, and David </a:t>
            </a:r>
            <a:r>
              <a:rPr lang="en-NZ" sz="2000" dirty="0" err="1">
                <a:solidFill>
                  <a:srgbClr val="0070C0"/>
                </a:solidFill>
              </a:rPr>
              <a:t>Swanlund</a:t>
            </a:r>
            <a:r>
              <a:rPr lang="en-NZ" sz="2000" dirty="0">
                <a:solidFill>
                  <a:srgbClr val="0070C0"/>
                </a:solidFill>
              </a:rPr>
              <a:t>*</a:t>
            </a:r>
          </a:p>
          <a:p>
            <a:pPr algn="ctr">
              <a:spcAft>
                <a:spcPts val="600"/>
              </a:spcAft>
            </a:pPr>
            <a:r>
              <a:rPr lang="en-NZ" sz="1600" dirty="0">
                <a:solidFill>
                  <a:srgbClr val="0070C0"/>
                </a:solidFill>
              </a:rPr>
              <a:t>Department of Environment, University Of Auckland</a:t>
            </a:r>
            <a:br>
              <a:rPr lang="en-NZ" sz="1600" dirty="0">
                <a:solidFill>
                  <a:srgbClr val="0070C0"/>
                </a:solidFill>
              </a:rPr>
            </a:br>
            <a:r>
              <a:rPr lang="en-NZ" sz="1600" dirty="0">
                <a:solidFill>
                  <a:srgbClr val="0070C0"/>
                </a:solidFill>
              </a:rPr>
              <a:t>*Department of Geography, Simon Fraser University</a:t>
            </a:r>
          </a:p>
        </p:txBody>
      </p:sp>
      <p:sp>
        <p:nvSpPr>
          <p:cNvPr id="7" name="TextBox 6">
            <a:extLst>
              <a:ext uri="{FF2B5EF4-FFF2-40B4-BE49-F238E27FC236}">
                <a16:creationId xmlns:a16="http://schemas.microsoft.com/office/drawing/2014/main" id="{4AECE2CB-0F3F-4156-BA17-69ACFFC537D3}"/>
              </a:ext>
            </a:extLst>
          </p:cNvPr>
          <p:cNvSpPr txBox="1"/>
          <p:nvPr/>
        </p:nvSpPr>
        <p:spPr>
          <a:xfrm>
            <a:off x="5971282" y="5166266"/>
            <a:ext cx="3819243" cy="338554"/>
          </a:xfrm>
          <a:prstGeom prst="rect">
            <a:avLst/>
          </a:prstGeom>
          <a:noFill/>
        </p:spPr>
        <p:txBody>
          <a:bodyPr wrap="square">
            <a:spAutoFit/>
          </a:bodyPr>
          <a:lstStyle/>
          <a:p>
            <a:pPr>
              <a:spcAft>
                <a:spcPts val="600"/>
              </a:spcAft>
            </a:pPr>
            <a:r>
              <a:rPr lang="en-NZ" sz="1600" dirty="0">
                <a:solidFill>
                  <a:srgbClr val="C00000"/>
                </a:solidFill>
              </a:rPr>
              <a:t>DOI: https://doi.org/10.1111/tgis.13094</a:t>
            </a:r>
          </a:p>
        </p:txBody>
      </p:sp>
      <p:pic>
        <p:nvPicPr>
          <p:cNvPr id="8" name="Picture 7">
            <a:extLst>
              <a:ext uri="{FF2B5EF4-FFF2-40B4-BE49-F238E27FC236}">
                <a16:creationId xmlns:a16="http://schemas.microsoft.com/office/drawing/2014/main" id="{24793400-6C29-4AB7-B03E-FAD21D4EC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785" y="5439493"/>
            <a:ext cx="3533940" cy="797638"/>
          </a:xfrm>
          <a:prstGeom prst="rect">
            <a:avLst/>
          </a:prstGeom>
        </p:spPr>
      </p:pic>
      <p:pic>
        <p:nvPicPr>
          <p:cNvPr id="4" name="Picture 3">
            <a:extLst>
              <a:ext uri="{FF2B5EF4-FFF2-40B4-BE49-F238E27FC236}">
                <a16:creationId xmlns:a16="http://schemas.microsoft.com/office/drawing/2014/main" id="{2626335E-408C-452F-9FC2-9161D28706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7368" y="6421392"/>
            <a:ext cx="1605175" cy="436608"/>
          </a:xfrm>
          <a:prstGeom prst="rect">
            <a:avLst/>
          </a:prstGeom>
        </p:spPr>
      </p:pic>
    </p:spTree>
    <p:extLst>
      <p:ext uri="{BB962C8B-B14F-4D97-AF65-F5344CB8AC3E}">
        <p14:creationId xmlns:p14="http://schemas.microsoft.com/office/powerpoint/2010/main" val="74038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5110" y="316113"/>
            <a:ext cx="4929188" cy="719691"/>
          </a:xfrm>
        </p:spPr>
        <p:txBody>
          <a:bodyPr vert="horz" lIns="91440" tIns="45720" rIns="91440" bIns="45720" rtlCol="0" anchor="b">
            <a:noAutofit/>
          </a:bodyPr>
          <a:lstStyle/>
          <a:p>
            <a:r>
              <a:rPr lang="en-US" sz="4000" b="1" dirty="0">
                <a:solidFill>
                  <a:schemeClr val="tx1"/>
                </a:solidFill>
              </a:rPr>
              <a:t>Verification and Display</a:t>
            </a:r>
          </a:p>
        </p:txBody>
      </p:sp>
      <p:sp>
        <p:nvSpPr>
          <p:cNvPr id="3" name="Content Placeholder 2"/>
          <p:cNvSpPr>
            <a:spLocks noGrp="1"/>
          </p:cNvSpPr>
          <p:nvPr>
            <p:ph sz="half" idx="4294967295"/>
          </p:nvPr>
        </p:nvSpPr>
        <p:spPr>
          <a:xfrm>
            <a:off x="825110" y="1743075"/>
            <a:ext cx="4349750" cy="3371850"/>
          </a:xfrm>
        </p:spPr>
        <p:txBody>
          <a:bodyPr vert="horz" lIns="0" tIns="45720" rIns="0" bIns="45720" rtlCol="0">
            <a:normAutofit/>
          </a:bodyPr>
          <a:lstStyle/>
          <a:p>
            <a:pPr>
              <a:buFont typeface="Wingdings" panose="05000000000000000000" pitchFamily="2" charset="2"/>
              <a:buChar char="§"/>
            </a:pPr>
            <a:r>
              <a:rPr lang="en-US" dirty="0"/>
              <a:t> This way, Bill can later verify the authenticity of the received </a:t>
            </a:r>
            <a:br>
              <a:rPr lang="en-US" dirty="0"/>
            </a:br>
            <a:r>
              <a:rPr lang="en-US" dirty="0"/>
              <a:t>encrypted volume. </a:t>
            </a:r>
          </a:p>
          <a:p>
            <a:pPr marL="0" indent="0">
              <a:buNone/>
            </a:pPr>
            <a:endParaRPr lang="en-US" dirty="0"/>
          </a:p>
          <a:p>
            <a:pPr marL="0" indent="0">
              <a:buNone/>
            </a:pPr>
            <a:endParaRPr lang="en-US" dirty="0"/>
          </a:p>
          <a:p>
            <a:pPr>
              <a:buFont typeface="Wingdings" panose="05000000000000000000" pitchFamily="2" charset="2"/>
              <a:buChar char="§"/>
            </a:pPr>
            <a:r>
              <a:rPr lang="en-US" dirty="0">
                <a:solidFill>
                  <a:schemeClr val="tx1"/>
                </a:solidFill>
              </a:rPr>
              <a:t> Then decrypt and display the original dataset. Bill will be provided with the </a:t>
            </a:r>
            <a:br>
              <a:rPr lang="en-US" dirty="0">
                <a:solidFill>
                  <a:schemeClr val="tx1"/>
                </a:solidFill>
              </a:rPr>
            </a:br>
            <a:r>
              <a:rPr lang="en-US" dirty="0">
                <a:solidFill>
                  <a:schemeClr val="tx1"/>
                </a:solidFill>
              </a:rPr>
              <a:t>full passphrase, while other users </a:t>
            </a:r>
            <a:br>
              <a:rPr lang="en-US" dirty="0">
                <a:solidFill>
                  <a:schemeClr val="tx1"/>
                </a:solidFill>
              </a:rPr>
            </a:br>
            <a:r>
              <a:rPr lang="en-US" dirty="0">
                <a:solidFill>
                  <a:schemeClr val="tx1"/>
                </a:solidFill>
              </a:rPr>
              <a:t>would be given a shorter one.</a:t>
            </a:r>
          </a:p>
          <a:p>
            <a:pPr>
              <a:buFont typeface="Calibri" panose="020F0502020204030204" pitchFamily="34" charset="0"/>
              <a:buChar char="§"/>
            </a:pPr>
            <a:endParaRPr lang="en-US" sz="1500" dirty="0">
              <a:solidFill>
                <a:schemeClr val="tx1"/>
              </a:solidFill>
            </a:endParaRPr>
          </a:p>
          <a:p>
            <a:pPr>
              <a:buFont typeface="Calibri" panose="020F0502020204030204" pitchFamily="34" charset="0"/>
              <a:buChar char="§"/>
            </a:pPr>
            <a:endParaRPr lang="en-US" sz="1500" dirty="0">
              <a:solidFill>
                <a:schemeClr val="tx1"/>
              </a:solidFill>
            </a:endParaRPr>
          </a:p>
          <a:p>
            <a:pPr>
              <a:buFont typeface="Calibri" panose="020F0502020204030204" pitchFamily="34" charset="0"/>
              <a:buChar char="§"/>
            </a:pPr>
            <a:endParaRPr lang="en-US" sz="1500" dirty="0">
              <a:solidFill>
                <a:schemeClr val="tx1"/>
              </a:solidFill>
            </a:endParaRPr>
          </a:p>
          <a:p>
            <a:pPr marL="0" indent="0">
              <a:buFont typeface="Calibri" panose="020F0502020204030204" pitchFamily="34" charset="0"/>
              <a:buNone/>
            </a:pPr>
            <a:endParaRPr lang="en-US" sz="1500" dirty="0">
              <a:solidFill>
                <a:schemeClr val="tx1"/>
              </a:solidFill>
            </a:endParaRPr>
          </a:p>
        </p:txBody>
      </p:sp>
      <p:pic>
        <p:nvPicPr>
          <p:cNvPr id="6" name="Picture 5" descr="A screenshot of a computer screen&#10;&#10;Description automatically generated">
            <a:extLst>
              <a:ext uri="{FF2B5EF4-FFF2-40B4-BE49-F238E27FC236}">
                <a16:creationId xmlns:a16="http://schemas.microsoft.com/office/drawing/2014/main" id="{DE81193F-B6C5-CD10-011D-4541F19FF129}"/>
              </a:ext>
            </a:extLst>
          </p:cNvPr>
          <p:cNvPicPr>
            <a:picLocks noChangeAspect="1"/>
          </p:cNvPicPr>
          <p:nvPr/>
        </p:nvPicPr>
        <p:blipFill rotWithShape="1">
          <a:blip r:embed="rId3">
            <a:extLst>
              <a:ext uri="{28A0092B-C50C-407E-A947-70E740481C1C}">
                <a14:useLocalDpi xmlns:a14="http://schemas.microsoft.com/office/drawing/2010/main" val="0"/>
              </a:ext>
            </a:extLst>
          </a:blip>
          <a:srcRect l="4141"/>
          <a:stretch/>
        </p:blipFill>
        <p:spPr>
          <a:xfrm>
            <a:off x="5184857" y="3723326"/>
            <a:ext cx="6182033" cy="2271896"/>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06237C8A-6101-9E58-2857-78F7BE4432CC}"/>
              </a:ext>
            </a:extLst>
          </p:cNvPr>
          <p:cNvPicPr>
            <a:picLocks noChangeAspect="1"/>
          </p:cNvPicPr>
          <p:nvPr/>
        </p:nvPicPr>
        <p:blipFill rotWithShape="1">
          <a:blip r:embed="rId4">
            <a:extLst>
              <a:ext uri="{28A0092B-C50C-407E-A947-70E740481C1C}">
                <a14:useLocalDpi xmlns:a14="http://schemas.microsoft.com/office/drawing/2010/main" val="0"/>
              </a:ext>
            </a:extLst>
          </a:blip>
          <a:srcRect l="4763"/>
          <a:stretch/>
        </p:blipFill>
        <p:spPr>
          <a:xfrm>
            <a:off x="5184857" y="1264610"/>
            <a:ext cx="6182033" cy="1870065"/>
          </a:xfrm>
          <a:prstGeom prst="rect">
            <a:avLst/>
          </a:prstGeom>
        </p:spPr>
      </p:pic>
    </p:spTree>
    <p:extLst>
      <p:ext uri="{BB962C8B-B14F-4D97-AF65-F5344CB8AC3E}">
        <p14:creationId xmlns:p14="http://schemas.microsoft.com/office/powerpoint/2010/main" val="78717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2139" y="0"/>
            <a:ext cx="4138613" cy="1300162"/>
          </a:xfrm>
        </p:spPr>
        <p:txBody>
          <a:bodyPr vert="horz" lIns="91440" tIns="45720" rIns="91440" bIns="45720" rtlCol="0" anchor="b">
            <a:normAutofit/>
          </a:bodyPr>
          <a:lstStyle/>
          <a:p>
            <a:r>
              <a:rPr lang="en-US" sz="4000" b="1" dirty="0">
                <a:solidFill>
                  <a:schemeClr val="tx1"/>
                </a:solidFill>
              </a:rPr>
              <a:t>Verification and Display</a:t>
            </a:r>
          </a:p>
        </p:txBody>
      </p:sp>
      <p:sp>
        <p:nvSpPr>
          <p:cNvPr id="3" name="Content Placeholder 2"/>
          <p:cNvSpPr>
            <a:spLocks noGrp="1"/>
          </p:cNvSpPr>
          <p:nvPr>
            <p:ph sz="half" idx="4294967295"/>
          </p:nvPr>
        </p:nvSpPr>
        <p:spPr>
          <a:xfrm>
            <a:off x="574158" y="1543022"/>
            <a:ext cx="3084513" cy="3335338"/>
          </a:xfrm>
        </p:spPr>
        <p:txBody>
          <a:bodyPr vert="horz" lIns="0" tIns="45720" rIns="0" bIns="45720" rtlCol="0">
            <a:normAutofit lnSpcReduction="10000"/>
          </a:bodyPr>
          <a:lstStyle/>
          <a:p>
            <a:pPr marL="0" indent="0">
              <a:buNone/>
            </a:pPr>
            <a:r>
              <a:rPr lang="en-US" dirty="0">
                <a:solidFill>
                  <a:schemeClr val="tx1"/>
                </a:solidFill>
              </a:rPr>
              <a:t>Masked (left) or binned (right) datasets are displayed after verification. </a:t>
            </a:r>
            <a:br>
              <a:rPr lang="en-US" dirty="0">
                <a:solidFill>
                  <a:schemeClr val="tx1"/>
                </a:solidFill>
              </a:rPr>
            </a:br>
            <a:br>
              <a:rPr lang="en-US" dirty="0">
                <a:solidFill>
                  <a:schemeClr val="tx1"/>
                </a:solidFill>
              </a:rPr>
            </a:br>
            <a:r>
              <a:rPr lang="en-US" dirty="0">
                <a:solidFill>
                  <a:schemeClr val="tx1"/>
                </a:solidFill>
              </a:rPr>
              <a:t>- Trusted users in both cases see the original (a) or (b), </a:t>
            </a:r>
            <a:br>
              <a:rPr lang="en-US" dirty="0">
                <a:solidFill>
                  <a:schemeClr val="tx1"/>
                </a:solidFill>
              </a:rPr>
            </a:br>
            <a:br>
              <a:rPr lang="en-US" dirty="0">
                <a:solidFill>
                  <a:schemeClr val="tx1"/>
                </a:solidFill>
              </a:rPr>
            </a:br>
            <a:r>
              <a:rPr lang="en-US" dirty="0">
                <a:solidFill>
                  <a:schemeClr val="tx1"/>
                </a:solidFill>
              </a:rPr>
              <a:t>- semi-trusted see medium coarse (c) or (d), while </a:t>
            </a:r>
            <a:br>
              <a:rPr lang="en-US" dirty="0">
                <a:solidFill>
                  <a:schemeClr val="tx1"/>
                </a:solidFill>
              </a:rPr>
            </a:br>
            <a:br>
              <a:rPr lang="en-US" dirty="0">
                <a:solidFill>
                  <a:schemeClr val="tx1"/>
                </a:solidFill>
              </a:rPr>
            </a:br>
            <a:r>
              <a:rPr lang="en-US" dirty="0">
                <a:solidFill>
                  <a:schemeClr val="tx1"/>
                </a:solidFill>
              </a:rPr>
              <a:t>- untrusted users see coarse dataset (e) or (f).</a:t>
            </a:r>
          </a:p>
          <a:p>
            <a:pPr>
              <a:buFont typeface="Calibri" panose="020F0502020204030204" pitchFamily="34" charset="0"/>
              <a:buChar char="§"/>
            </a:pPr>
            <a:endParaRPr lang="en-US" sz="1400" dirty="0">
              <a:solidFill>
                <a:schemeClr val="tx1"/>
              </a:solidFill>
            </a:endParaRPr>
          </a:p>
          <a:p>
            <a:pPr>
              <a:buFont typeface="Calibri" panose="020F0502020204030204" pitchFamily="34" charset="0"/>
              <a:buChar char="§"/>
            </a:pPr>
            <a:endParaRPr lang="en-US" sz="1400" dirty="0">
              <a:solidFill>
                <a:schemeClr val="tx1"/>
              </a:solidFill>
            </a:endParaRPr>
          </a:p>
          <a:p>
            <a:pPr>
              <a:buFont typeface="Calibri" panose="020F0502020204030204" pitchFamily="34" charset="0"/>
              <a:buChar char="§"/>
            </a:pPr>
            <a:endParaRPr lang="en-US" sz="1400" dirty="0">
              <a:solidFill>
                <a:schemeClr val="tx1"/>
              </a:solidFill>
            </a:endParaRPr>
          </a:p>
          <a:p>
            <a:pPr marL="0" indent="0">
              <a:buFont typeface="Calibri" panose="020F0502020204030204" pitchFamily="34" charset="0"/>
              <a:buNone/>
            </a:pPr>
            <a:endParaRPr lang="en-US" sz="1400" dirty="0">
              <a:solidFill>
                <a:schemeClr val="tx1"/>
              </a:solidFill>
            </a:endParaRPr>
          </a:p>
        </p:txBody>
      </p:sp>
      <p:pic>
        <p:nvPicPr>
          <p:cNvPr id="9" name="Picture 8" descr="A screenshot of a map&#10;&#10;Description automatically generated">
            <a:extLst>
              <a:ext uri="{FF2B5EF4-FFF2-40B4-BE49-F238E27FC236}">
                <a16:creationId xmlns:a16="http://schemas.microsoft.com/office/drawing/2014/main" id="{B6925A1E-CC0F-963A-C6B2-E03C44EDC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560" y="367838"/>
            <a:ext cx="7437486" cy="5685706"/>
          </a:xfrm>
          <a:prstGeom prst="rect">
            <a:avLst/>
          </a:prstGeom>
        </p:spPr>
      </p:pic>
    </p:spTree>
    <p:extLst>
      <p:ext uri="{BB962C8B-B14F-4D97-AF65-F5344CB8AC3E}">
        <p14:creationId xmlns:p14="http://schemas.microsoft.com/office/powerpoint/2010/main" val="138757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DC68B-4B1B-4BC0-B771-392B227803EF}"/>
              </a:ext>
            </a:extLst>
          </p:cNvPr>
          <p:cNvSpPr>
            <a:spLocks noGrp="1"/>
          </p:cNvSpPr>
          <p:nvPr>
            <p:ph type="title"/>
          </p:nvPr>
        </p:nvSpPr>
        <p:spPr>
          <a:xfrm>
            <a:off x="1097250" y="950379"/>
            <a:ext cx="10058400" cy="652511"/>
          </a:xfrm>
        </p:spPr>
        <p:txBody>
          <a:bodyPr>
            <a:normAutofit/>
          </a:bodyPr>
          <a:lstStyle/>
          <a:p>
            <a:endParaRPr lang="en-NZ" sz="3600" dirty="0"/>
          </a:p>
        </p:txBody>
      </p:sp>
      <p:sp>
        <p:nvSpPr>
          <p:cNvPr id="7" name="Content Placeholder 2">
            <a:extLst>
              <a:ext uri="{FF2B5EF4-FFF2-40B4-BE49-F238E27FC236}">
                <a16:creationId xmlns:a16="http://schemas.microsoft.com/office/drawing/2014/main" id="{0F1ADF09-D1B6-4097-8D8D-6F4448619A9E}"/>
              </a:ext>
            </a:extLst>
          </p:cNvPr>
          <p:cNvSpPr txBox="1">
            <a:spLocks/>
          </p:cNvSpPr>
          <p:nvPr/>
        </p:nvSpPr>
        <p:spPr>
          <a:xfrm>
            <a:off x="2305050" y="6014026"/>
            <a:ext cx="7315199" cy="47341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Full (3 minute) video of Reasons Miner Tool is on: </a:t>
            </a:r>
            <a:r>
              <a:rPr lang="en-US" sz="1600" dirty="0">
                <a:hlinkClick r:id="rId5"/>
              </a:rPr>
              <a:t>https://youtu.be/nrB9Jk1OFXo</a:t>
            </a:r>
            <a:r>
              <a:rPr lang="en-US" sz="1600" dirty="0"/>
              <a:t> </a:t>
            </a:r>
          </a:p>
        </p:txBody>
      </p:sp>
      <p:pic>
        <p:nvPicPr>
          <p:cNvPr id="4" name="MapSafe_Safeguarding">
            <a:hlinkClick r:id="" action="ppaction://media"/>
            <a:extLst>
              <a:ext uri="{FF2B5EF4-FFF2-40B4-BE49-F238E27FC236}">
                <a16:creationId xmlns:a16="http://schemas.microsoft.com/office/drawing/2014/main" id="{8F576DBA-DC04-9AA1-82B4-541386827BF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8638" y="0"/>
            <a:ext cx="12657881" cy="6858000"/>
          </a:xfrm>
          <a:prstGeom prst="rect">
            <a:avLst/>
          </a:prstGeom>
        </p:spPr>
      </p:pic>
    </p:spTree>
    <p:extLst>
      <p:ext uri="{BB962C8B-B14F-4D97-AF65-F5344CB8AC3E}">
        <p14:creationId xmlns:p14="http://schemas.microsoft.com/office/powerpoint/2010/main" val="241277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DC68B-4B1B-4BC0-B771-392B227803EF}"/>
              </a:ext>
            </a:extLst>
          </p:cNvPr>
          <p:cNvSpPr>
            <a:spLocks noGrp="1"/>
          </p:cNvSpPr>
          <p:nvPr>
            <p:ph type="title"/>
          </p:nvPr>
        </p:nvSpPr>
        <p:spPr>
          <a:xfrm>
            <a:off x="1097250" y="950379"/>
            <a:ext cx="10058400" cy="652511"/>
          </a:xfrm>
        </p:spPr>
        <p:txBody>
          <a:bodyPr>
            <a:normAutofit/>
          </a:bodyPr>
          <a:lstStyle/>
          <a:p>
            <a:endParaRPr lang="en-NZ" sz="3600" dirty="0"/>
          </a:p>
        </p:txBody>
      </p:sp>
      <p:sp>
        <p:nvSpPr>
          <p:cNvPr id="7" name="Content Placeholder 2">
            <a:extLst>
              <a:ext uri="{FF2B5EF4-FFF2-40B4-BE49-F238E27FC236}">
                <a16:creationId xmlns:a16="http://schemas.microsoft.com/office/drawing/2014/main" id="{0F1ADF09-D1B6-4097-8D8D-6F4448619A9E}"/>
              </a:ext>
            </a:extLst>
          </p:cNvPr>
          <p:cNvSpPr txBox="1">
            <a:spLocks/>
          </p:cNvSpPr>
          <p:nvPr/>
        </p:nvSpPr>
        <p:spPr>
          <a:xfrm>
            <a:off x="2305050" y="6014026"/>
            <a:ext cx="7315199" cy="47341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Full (3 minute) video of Reasons Miner Tool is on: </a:t>
            </a:r>
            <a:r>
              <a:rPr lang="en-US" sz="1600" dirty="0">
                <a:hlinkClick r:id="rId5"/>
              </a:rPr>
              <a:t>https://youtu.be/nrB9Jk1OFXo</a:t>
            </a:r>
            <a:r>
              <a:rPr lang="en-US" sz="1600" dirty="0"/>
              <a:t> </a:t>
            </a:r>
          </a:p>
        </p:txBody>
      </p:sp>
      <p:pic>
        <p:nvPicPr>
          <p:cNvPr id="5" name="MapSafe_Verification">
            <a:hlinkClick r:id="" action="ppaction://media"/>
            <a:extLst>
              <a:ext uri="{FF2B5EF4-FFF2-40B4-BE49-F238E27FC236}">
                <a16:creationId xmlns:a16="http://schemas.microsoft.com/office/drawing/2014/main" id="{CEF34755-4685-5BC1-0B31-031C5D026C8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07" y="0"/>
            <a:ext cx="12657881" cy="6858000"/>
          </a:xfrm>
          <a:prstGeom prst="rect">
            <a:avLst/>
          </a:prstGeom>
        </p:spPr>
      </p:pic>
    </p:spTree>
    <p:extLst>
      <p:ext uri="{BB962C8B-B14F-4D97-AF65-F5344CB8AC3E}">
        <p14:creationId xmlns:p14="http://schemas.microsoft.com/office/powerpoint/2010/main" val="333332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6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2632" y="212651"/>
            <a:ext cx="6361814" cy="577776"/>
          </a:xfrm>
        </p:spPr>
        <p:txBody>
          <a:bodyPr>
            <a:normAutofit fontScale="90000"/>
          </a:bodyPr>
          <a:lstStyle/>
          <a:p>
            <a:r>
              <a:rPr lang="en-NZ" sz="4000" b="1" dirty="0"/>
              <a:t>Summary</a:t>
            </a:r>
          </a:p>
        </p:txBody>
      </p:sp>
      <p:sp>
        <p:nvSpPr>
          <p:cNvPr id="3" name="Content Placeholder 2"/>
          <p:cNvSpPr>
            <a:spLocks noGrp="1"/>
          </p:cNvSpPr>
          <p:nvPr>
            <p:ph sz="half" idx="4294967295"/>
          </p:nvPr>
        </p:nvSpPr>
        <p:spPr>
          <a:xfrm>
            <a:off x="861237" y="1074553"/>
            <a:ext cx="9985375" cy="4024313"/>
          </a:xfrm>
        </p:spPr>
        <p:txBody>
          <a:bodyPr>
            <a:normAutofit fontScale="92500"/>
          </a:bodyPr>
          <a:lstStyle/>
          <a:p>
            <a:pPr>
              <a:spcAft>
                <a:spcPts val="1200"/>
              </a:spcAft>
              <a:buFont typeface="Wingdings" panose="05000000000000000000" pitchFamily="2" charset="2"/>
              <a:buChar char="§"/>
            </a:pPr>
            <a:r>
              <a:rPr lang="en-US" sz="2600" dirty="0"/>
              <a:t> </a:t>
            </a:r>
            <a:r>
              <a:rPr lang="en-US" sz="2600" dirty="0" err="1"/>
              <a:t>MapSafe</a:t>
            </a:r>
            <a:r>
              <a:rPr lang="en-US" sz="2600" dirty="0"/>
              <a:t> furnishes security functions at the core – the web browser</a:t>
            </a:r>
            <a:r>
              <a:rPr lang="en-NZ" sz="2600" dirty="0"/>
              <a:t>.</a:t>
            </a:r>
          </a:p>
          <a:p>
            <a:pPr lvl="1">
              <a:buFont typeface="Wingdings" panose="05000000000000000000" pitchFamily="2" charset="2"/>
              <a:buChar char="§"/>
            </a:pPr>
            <a:r>
              <a:rPr lang="en-US" sz="2400" b="1" dirty="0" err="1">
                <a:solidFill>
                  <a:srgbClr val="0070C0"/>
                </a:solidFill>
              </a:rPr>
              <a:t>Geomasking</a:t>
            </a:r>
            <a:r>
              <a:rPr lang="en-US" sz="2400" dirty="0"/>
              <a:t> alters coordinates preserving spatial patterns while </a:t>
            </a:r>
            <a:r>
              <a:rPr lang="en-US" sz="2400" b="1" dirty="0">
                <a:solidFill>
                  <a:srgbClr val="0070C0"/>
                </a:solidFill>
              </a:rPr>
              <a:t>Hexagonal binning</a:t>
            </a:r>
            <a:r>
              <a:rPr lang="en-US" sz="2400" dirty="0"/>
              <a:t> discloses the densities of locations only</a:t>
            </a:r>
          </a:p>
          <a:p>
            <a:pPr lvl="1">
              <a:buFont typeface="Wingdings" panose="05000000000000000000" pitchFamily="2" charset="2"/>
              <a:buChar char="§"/>
            </a:pPr>
            <a:r>
              <a:rPr lang="en-US" sz="2400" dirty="0"/>
              <a:t>The original and obfuscated datasets are then </a:t>
            </a:r>
            <a:r>
              <a:rPr lang="en-US" sz="2400" b="1" dirty="0">
                <a:solidFill>
                  <a:srgbClr val="0070C0"/>
                </a:solidFill>
              </a:rPr>
              <a:t>encrypted</a:t>
            </a:r>
            <a:r>
              <a:rPr lang="en-US" sz="2400" dirty="0"/>
              <a:t> on different trust levels. </a:t>
            </a:r>
          </a:p>
          <a:p>
            <a:pPr lvl="1">
              <a:buFont typeface="Wingdings" panose="05000000000000000000" pitchFamily="2" charset="2"/>
              <a:buChar char="§"/>
            </a:pPr>
            <a:r>
              <a:rPr lang="en-US" sz="2400" dirty="0"/>
              <a:t>a public record corresponding to this encrypted volume </a:t>
            </a:r>
            <a:r>
              <a:rPr lang="en-US" sz="2400" b="1" dirty="0" err="1">
                <a:solidFill>
                  <a:srgbClr val="0070C0"/>
                </a:solidFill>
              </a:rPr>
              <a:t>notarised</a:t>
            </a:r>
            <a:r>
              <a:rPr lang="en-US" sz="2400" dirty="0"/>
              <a:t> on the blockchain furnishes a trustless approach to data sharing.</a:t>
            </a:r>
          </a:p>
          <a:p>
            <a:pPr>
              <a:buFont typeface="Wingdings" panose="05000000000000000000" pitchFamily="2" charset="2"/>
              <a:buChar char="§"/>
            </a:pPr>
            <a:r>
              <a:rPr lang="en-US" sz="2600" dirty="0"/>
              <a:t> SDOs can govern geospatial data circulation, access, and use, fostering self-determination, data governance, and sovereignty</a:t>
            </a:r>
          </a:p>
          <a:p>
            <a:pPr>
              <a:buFont typeface="Wingdings" panose="05000000000000000000" pitchFamily="2" charset="2"/>
              <a:buChar char="§"/>
            </a:pPr>
            <a:r>
              <a:rPr lang="en-US" sz="2600" dirty="0"/>
              <a:t> The tool aids compliance with data privacy laws and shields organizations from legal risks and fines.</a:t>
            </a:r>
            <a:endParaRPr lang="en-NZ" sz="2600" dirty="0"/>
          </a:p>
          <a:p>
            <a:pPr>
              <a:buFont typeface="Wingdings" panose="05000000000000000000" pitchFamily="2" charset="2"/>
              <a:buChar char="§"/>
            </a:pPr>
            <a:endParaRPr lang="en-NZ" sz="2600" dirty="0"/>
          </a:p>
          <a:p>
            <a:pPr>
              <a:buFont typeface="Wingdings" panose="05000000000000000000" pitchFamily="2" charset="2"/>
              <a:buChar char="§"/>
            </a:pPr>
            <a:endParaRPr lang="en-NZ" sz="2600" dirty="0"/>
          </a:p>
          <a:p>
            <a:pPr>
              <a:buFont typeface="Wingdings" panose="05000000000000000000" pitchFamily="2" charset="2"/>
              <a:buChar char="§"/>
            </a:pPr>
            <a:endParaRPr lang="en-NZ" sz="2600" dirty="0"/>
          </a:p>
          <a:p>
            <a:pPr marL="0" indent="0">
              <a:buNone/>
            </a:pPr>
            <a:endParaRPr lang="en-NZ" sz="2800" dirty="0"/>
          </a:p>
        </p:txBody>
      </p:sp>
    </p:spTree>
    <p:extLst>
      <p:ext uri="{BB962C8B-B14F-4D97-AF65-F5344CB8AC3E}">
        <p14:creationId xmlns:p14="http://schemas.microsoft.com/office/powerpoint/2010/main" val="152981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63089-6760-4D61-A3EB-CF86722300B2}"/>
              </a:ext>
            </a:extLst>
          </p:cNvPr>
          <p:cNvSpPr>
            <a:spLocks noGrp="1"/>
          </p:cNvSpPr>
          <p:nvPr>
            <p:ph type="title" idx="4294967295"/>
          </p:nvPr>
        </p:nvSpPr>
        <p:spPr>
          <a:xfrm>
            <a:off x="744279" y="0"/>
            <a:ext cx="5978525" cy="909637"/>
          </a:xfrm>
        </p:spPr>
        <p:txBody>
          <a:bodyPr>
            <a:normAutofit/>
          </a:bodyPr>
          <a:lstStyle/>
          <a:p>
            <a:r>
              <a:rPr lang="en-US" sz="4000" b="1" dirty="0">
                <a:solidFill>
                  <a:schemeClr val="tx1"/>
                </a:solidFill>
              </a:rPr>
              <a:t>Acknowledgements</a:t>
            </a:r>
            <a:endParaRPr lang="en-NZ" sz="4000" dirty="0">
              <a:solidFill>
                <a:schemeClr val="tx1"/>
              </a:solidFill>
            </a:endParaRPr>
          </a:p>
        </p:txBody>
      </p:sp>
      <p:sp>
        <p:nvSpPr>
          <p:cNvPr id="3" name="Content Placeholder 2">
            <a:extLst>
              <a:ext uri="{FF2B5EF4-FFF2-40B4-BE49-F238E27FC236}">
                <a16:creationId xmlns:a16="http://schemas.microsoft.com/office/drawing/2014/main" id="{11AF4D65-F9CC-40ED-AB22-15D07028FE73}"/>
              </a:ext>
            </a:extLst>
          </p:cNvPr>
          <p:cNvSpPr>
            <a:spLocks noGrp="1"/>
          </p:cNvSpPr>
          <p:nvPr>
            <p:ph idx="4294967295"/>
          </p:nvPr>
        </p:nvSpPr>
        <p:spPr>
          <a:xfrm>
            <a:off x="744278" y="1120607"/>
            <a:ext cx="5978525" cy="3651250"/>
          </a:xfrm>
        </p:spPr>
        <p:txBody>
          <a:bodyPr>
            <a:normAutofit/>
          </a:bodyPr>
          <a:lstStyle/>
          <a:p>
            <a:r>
              <a:rPr lang="en-US" sz="2400" i="1" dirty="0">
                <a:solidFill>
                  <a:schemeClr val="tx1"/>
                </a:solidFill>
              </a:rPr>
              <a:t>The project was undertaken at the University of Auckland and was funded from the Ministry of Business, Innovation and Employment (</a:t>
            </a:r>
            <a:r>
              <a:rPr lang="en-US" sz="2400" i="1" dirty="0" err="1">
                <a:solidFill>
                  <a:schemeClr val="tx1"/>
                </a:solidFill>
              </a:rPr>
              <a:t>Ngā</a:t>
            </a:r>
            <a:r>
              <a:rPr lang="en-US" sz="2400" i="1" dirty="0">
                <a:solidFill>
                  <a:schemeClr val="tx1"/>
                </a:solidFill>
              </a:rPr>
              <a:t> </a:t>
            </a:r>
            <a:r>
              <a:rPr lang="en-US" sz="2400" i="1" dirty="0" err="1">
                <a:solidFill>
                  <a:schemeClr val="tx1"/>
                </a:solidFill>
              </a:rPr>
              <a:t>Rākau</a:t>
            </a:r>
            <a:r>
              <a:rPr lang="en-US" sz="2400" i="1" dirty="0">
                <a:solidFill>
                  <a:schemeClr val="tx1"/>
                </a:solidFill>
              </a:rPr>
              <a:t> </a:t>
            </a:r>
            <a:r>
              <a:rPr lang="en-US" sz="2400" i="1" dirty="0" err="1">
                <a:solidFill>
                  <a:schemeClr val="tx1"/>
                </a:solidFill>
              </a:rPr>
              <a:t>Taketake</a:t>
            </a:r>
            <a:r>
              <a:rPr lang="en-US" sz="2400" i="1" dirty="0">
                <a:solidFill>
                  <a:schemeClr val="tx1"/>
                </a:solidFill>
              </a:rPr>
              <a:t> – Myrtle Rust and Kauri Dieback Research, C09X1817). </a:t>
            </a:r>
            <a:endParaRPr lang="en-US" sz="2400" dirty="0">
              <a:solidFill>
                <a:schemeClr val="tx1"/>
              </a:solidFill>
            </a:endParaRPr>
          </a:p>
          <a:p>
            <a:r>
              <a:rPr lang="en-US" sz="2400" dirty="0">
                <a:solidFill>
                  <a:schemeClr val="tx1"/>
                </a:solidFill>
              </a:rPr>
              <a:t>We are also grateful to Dean Henderson, </a:t>
            </a:r>
            <a:br>
              <a:rPr lang="en-US" sz="2400" dirty="0">
                <a:solidFill>
                  <a:schemeClr val="tx1"/>
                </a:solidFill>
              </a:rPr>
            </a:br>
            <a:r>
              <a:rPr lang="en-US" sz="2400" dirty="0">
                <a:solidFill>
                  <a:schemeClr val="tx1"/>
                </a:solidFill>
              </a:rPr>
              <a:t>Cecilia </a:t>
            </a:r>
            <a:r>
              <a:rPr lang="en-US" sz="2400" dirty="0" err="1">
                <a:solidFill>
                  <a:schemeClr val="tx1"/>
                </a:solidFill>
              </a:rPr>
              <a:t>Arienti</a:t>
            </a:r>
            <a:r>
              <a:rPr lang="en-US" sz="2400" dirty="0">
                <a:solidFill>
                  <a:schemeClr val="tx1"/>
                </a:solidFill>
              </a:rPr>
              <a:t>, and Waitangi Wood for their guidance in this project.</a:t>
            </a:r>
          </a:p>
        </p:txBody>
      </p:sp>
      <p:pic>
        <p:nvPicPr>
          <p:cNvPr id="6" name="Picture 5" descr="A white background with green text&#10;&#10;Description automatically generated">
            <a:extLst>
              <a:ext uri="{FF2B5EF4-FFF2-40B4-BE49-F238E27FC236}">
                <a16:creationId xmlns:a16="http://schemas.microsoft.com/office/drawing/2014/main" id="{A66ACC17-2229-CA07-B7B1-81872ADF9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134" y="909637"/>
            <a:ext cx="3294253" cy="1441235"/>
          </a:xfrm>
          <a:prstGeom prst="rect">
            <a:avLst/>
          </a:prstGeom>
        </p:spPr>
      </p:pic>
      <p:pic>
        <p:nvPicPr>
          <p:cNvPr id="8" name="Picture 7" descr="A blue and white logo&#10;&#10;Description automatically generated">
            <a:extLst>
              <a:ext uri="{FF2B5EF4-FFF2-40B4-BE49-F238E27FC236}">
                <a16:creationId xmlns:a16="http://schemas.microsoft.com/office/drawing/2014/main" id="{7E7C0652-EF7C-D83B-F8F2-C7F16025BC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6134" y="2946232"/>
            <a:ext cx="3306917" cy="1091282"/>
          </a:xfrm>
          <a:prstGeom prst="rect">
            <a:avLst/>
          </a:prstGeom>
        </p:spPr>
      </p:pic>
    </p:spTree>
    <p:extLst>
      <p:ext uri="{BB962C8B-B14F-4D97-AF65-F5344CB8AC3E}">
        <p14:creationId xmlns:p14="http://schemas.microsoft.com/office/powerpoint/2010/main" val="246820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14" name="Rectangle 13">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cxnSp>
        <p:nvCxnSpPr>
          <p:cNvPr id="16" name="Straight Connector 15">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AE220058-3FCE-496E-ADF2-D8A6961F3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193F809-7E50-4AAD-8E26-878207931C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44603" y="4325112"/>
            <a:ext cx="71323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192BA6-130D-44CA-A638-E5F834CE2A5B}"/>
              </a:ext>
            </a:extLst>
          </p:cNvPr>
          <p:cNvSpPr>
            <a:spLocks noGrp="1"/>
          </p:cNvSpPr>
          <p:nvPr>
            <p:ph type="title"/>
          </p:nvPr>
        </p:nvSpPr>
        <p:spPr>
          <a:xfrm>
            <a:off x="3836504" y="758952"/>
            <a:ext cx="7319175" cy="3566160"/>
          </a:xfrm>
        </p:spPr>
        <p:txBody>
          <a:bodyPr vert="horz" lIns="91440" tIns="45720" rIns="91440" bIns="45720" rtlCol="0" anchor="b">
            <a:normAutofit/>
          </a:bodyPr>
          <a:lstStyle/>
          <a:p>
            <a:r>
              <a:rPr lang="en-US" sz="8000">
                <a:solidFill>
                  <a:schemeClr val="tx1">
                    <a:lumMod val="85000"/>
                    <a:lumOff val="15000"/>
                  </a:schemeClr>
                </a:solidFill>
              </a:rPr>
              <a:t>Thank you</a:t>
            </a:r>
            <a:endParaRPr lang="en-US" sz="8000"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9F7AB414-83A2-49E2-BB64-3223CD7B28EF}"/>
              </a:ext>
            </a:extLst>
          </p:cNvPr>
          <p:cNvSpPr>
            <a:spLocks noGrp="1"/>
          </p:cNvSpPr>
          <p:nvPr>
            <p:ph idx="1"/>
          </p:nvPr>
        </p:nvSpPr>
        <p:spPr>
          <a:xfrm>
            <a:off x="3836504" y="4455620"/>
            <a:ext cx="7321946" cy="1143000"/>
          </a:xfrm>
        </p:spPr>
        <p:txBody>
          <a:bodyPr vert="horz" lIns="91440" tIns="45720" rIns="91440" bIns="45720" rtlCol="0">
            <a:normAutofit/>
          </a:bodyPr>
          <a:lstStyle/>
          <a:p>
            <a:pPr marL="0" indent="0">
              <a:buNone/>
            </a:pPr>
            <a:r>
              <a:rPr lang="en-US" sz="2400" cap="all" spc="200">
                <a:solidFill>
                  <a:schemeClr val="tx2"/>
                </a:solidFill>
                <a:latin typeface="+mj-lt"/>
              </a:rPr>
              <a:t>Questions</a:t>
            </a:r>
          </a:p>
        </p:txBody>
      </p:sp>
      <p:pic>
        <p:nvPicPr>
          <p:cNvPr id="7" name="Graphic 6" descr="Help">
            <a:extLst>
              <a:ext uri="{FF2B5EF4-FFF2-40B4-BE49-F238E27FC236}">
                <a16:creationId xmlns:a16="http://schemas.microsoft.com/office/drawing/2014/main" id="{F10AC32B-C7FF-FBDD-886F-002765BB86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9818" y="1944907"/>
            <a:ext cx="2449486" cy="2449486"/>
          </a:xfrm>
          <a:prstGeom prst="rect">
            <a:avLst/>
          </a:prstGeom>
        </p:spPr>
      </p:pic>
      <p:sp>
        <p:nvSpPr>
          <p:cNvPr id="22" name="Rectangle 21">
            <a:extLst>
              <a:ext uri="{FF2B5EF4-FFF2-40B4-BE49-F238E27FC236}">
                <a16:creationId xmlns:a16="http://schemas.microsoft.com/office/drawing/2014/main" id="{3E9C5090-7D25-41E3-A6D3-CCAEE505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4" name="Rectangle 23">
            <a:extLst>
              <a:ext uri="{FF2B5EF4-FFF2-40B4-BE49-F238E27FC236}">
                <a16:creationId xmlns:a16="http://schemas.microsoft.com/office/drawing/2014/main" id="{11BF8809-0DAC-41E5-A212-ACB4A01BE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Tree>
    <p:extLst>
      <p:ext uri="{BB962C8B-B14F-4D97-AF65-F5344CB8AC3E}">
        <p14:creationId xmlns:p14="http://schemas.microsoft.com/office/powerpoint/2010/main" val="112971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2189" y="665734"/>
            <a:ext cx="6521745" cy="649510"/>
          </a:xfrm>
        </p:spPr>
        <p:txBody>
          <a:bodyPr anchor="b">
            <a:noAutofit/>
          </a:bodyPr>
          <a:lstStyle/>
          <a:p>
            <a:br>
              <a:rPr lang="en-NZ" sz="4000" b="1" dirty="0"/>
            </a:br>
            <a:br>
              <a:rPr lang="en-NZ" sz="4000" b="1" dirty="0"/>
            </a:br>
            <a:r>
              <a:rPr lang="en-NZ" sz="4000" b="1" dirty="0"/>
              <a:t>Geospatial Data Sovereignty</a:t>
            </a:r>
          </a:p>
        </p:txBody>
      </p:sp>
      <p:sp>
        <p:nvSpPr>
          <p:cNvPr id="3" name="Content Placeholder 2"/>
          <p:cNvSpPr>
            <a:spLocks noGrp="1"/>
          </p:cNvSpPr>
          <p:nvPr>
            <p:ph idx="4294967295"/>
          </p:nvPr>
        </p:nvSpPr>
        <p:spPr>
          <a:xfrm>
            <a:off x="921822" y="1495997"/>
            <a:ext cx="10015537" cy="4227512"/>
          </a:xfrm>
        </p:spPr>
        <p:txBody>
          <a:bodyPr anchor="t">
            <a:normAutofit/>
          </a:bodyPr>
          <a:lstStyle/>
          <a:p>
            <a:pPr>
              <a:buFont typeface="Arial" panose="020B0604020202020204" pitchFamily="34" charset="0"/>
              <a:buChar char="•"/>
            </a:pPr>
            <a:r>
              <a:rPr lang="en-US" sz="2200" dirty="0"/>
              <a:t> Maps have historically been used for creating certain power and authority imbalances</a:t>
            </a:r>
          </a:p>
          <a:p>
            <a:pPr>
              <a:buFont typeface="Arial" panose="020B0604020202020204" pitchFamily="34" charset="0"/>
              <a:buChar char="•"/>
            </a:pPr>
            <a:r>
              <a:rPr lang="en-US" sz="2200" dirty="0"/>
              <a:t> Data sovereignty has become increasingly relevant today due to data harvesting and increased surveillance through big data, </a:t>
            </a:r>
            <a:r>
              <a:rPr lang="en-US" sz="2200" dirty="0" err="1"/>
              <a:t>geoweb</a:t>
            </a:r>
            <a:r>
              <a:rPr lang="en-US" sz="2200" dirty="0"/>
              <a:t>, and the cloud.</a:t>
            </a:r>
          </a:p>
          <a:p>
            <a:pPr>
              <a:buFont typeface="Arial" panose="020B0604020202020204" pitchFamily="34" charset="0"/>
              <a:buChar char="•"/>
            </a:pPr>
            <a:r>
              <a:rPr lang="en-US" sz="2200" dirty="0"/>
              <a:t> Cloud encryption approaches only provide on/off protection with no middle setting.</a:t>
            </a:r>
          </a:p>
          <a:p>
            <a:pPr>
              <a:buFont typeface="Arial" panose="020B0604020202020204" pitchFamily="34" charset="0"/>
              <a:buChar char="•"/>
            </a:pPr>
            <a:r>
              <a:rPr lang="en-US" sz="2200" dirty="0">
                <a:solidFill>
                  <a:srgbClr val="0070C0"/>
                </a:solidFill>
              </a:rPr>
              <a:t> </a:t>
            </a:r>
            <a:r>
              <a:rPr lang="en-US" sz="2200" dirty="0">
                <a:solidFill>
                  <a:schemeClr val="tx1"/>
                </a:solidFill>
              </a:rPr>
              <a:t>These challenges require a solution that </a:t>
            </a:r>
            <a:r>
              <a:rPr lang="en-US" sz="2200" dirty="0">
                <a:solidFill>
                  <a:srgbClr val="0070C0"/>
                </a:solidFill>
              </a:rPr>
              <a:t>enables cloud geospatial data storage &amp; sharing with users with varying levels of trust, without compromising security.</a:t>
            </a:r>
          </a:p>
          <a:p>
            <a:pPr>
              <a:buFont typeface="Arial" panose="020B0604020202020204" pitchFamily="34" charset="0"/>
              <a:buChar char="•"/>
            </a:pPr>
            <a:r>
              <a:rPr lang="en-NZ" sz="2200" dirty="0"/>
              <a:t> However, geospatial data security is a multi-faceted challenge</a:t>
            </a:r>
          </a:p>
          <a:p>
            <a:pPr>
              <a:buFont typeface="Wingdings" panose="05000000000000000000" pitchFamily="2" charset="2"/>
              <a:buChar char="§"/>
            </a:pPr>
            <a:endParaRPr lang="en-NZ" sz="2200" dirty="0"/>
          </a:p>
        </p:txBody>
      </p:sp>
    </p:spTree>
    <p:extLst>
      <p:ext uri="{BB962C8B-B14F-4D97-AF65-F5344CB8AC3E}">
        <p14:creationId xmlns:p14="http://schemas.microsoft.com/office/powerpoint/2010/main" val="68759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5139" y="541825"/>
            <a:ext cx="10058400" cy="750822"/>
          </a:xfrm>
        </p:spPr>
        <p:txBody>
          <a:bodyPr>
            <a:normAutofit fontScale="90000"/>
          </a:bodyPr>
          <a:lstStyle/>
          <a:p>
            <a:br>
              <a:rPr lang="en-NZ" sz="3400" b="1" dirty="0"/>
            </a:br>
            <a:br>
              <a:rPr lang="en-NZ" sz="3400" b="1" dirty="0"/>
            </a:br>
            <a:r>
              <a:rPr lang="en-NZ" sz="4400" b="1" dirty="0"/>
              <a:t>Geospatial Data Security Concerns</a:t>
            </a:r>
          </a:p>
        </p:txBody>
      </p:sp>
      <p:sp>
        <p:nvSpPr>
          <p:cNvPr id="3" name="Content Placeholder 2"/>
          <p:cNvSpPr>
            <a:spLocks noGrp="1"/>
          </p:cNvSpPr>
          <p:nvPr>
            <p:ph idx="4294967295"/>
          </p:nvPr>
        </p:nvSpPr>
        <p:spPr>
          <a:xfrm>
            <a:off x="926584" y="1542628"/>
            <a:ext cx="5286375" cy="4022725"/>
          </a:xfrm>
        </p:spPr>
        <p:txBody>
          <a:bodyPr>
            <a:normAutofit/>
          </a:bodyPr>
          <a:lstStyle/>
          <a:p>
            <a:pPr>
              <a:buFont typeface="Arial" panose="020B0604020202020204" pitchFamily="34" charset="0"/>
              <a:buChar char="•"/>
            </a:pPr>
            <a:r>
              <a:rPr lang="en-NZ" b="1" i="1" dirty="0"/>
              <a:t> </a:t>
            </a:r>
            <a:r>
              <a:rPr lang="en-NZ" b="1" dirty="0"/>
              <a:t>Anonymising - </a:t>
            </a:r>
            <a:r>
              <a:rPr lang="en-NZ" dirty="0">
                <a:solidFill>
                  <a:srgbClr val="0070C0"/>
                </a:solidFill>
              </a:rPr>
              <a:t>meant for untrusted users where</a:t>
            </a:r>
            <a:r>
              <a:rPr lang="en-NZ" dirty="0">
                <a:solidFill>
                  <a:srgbClr val="FF0000"/>
                </a:solidFill>
              </a:rPr>
              <a:t> </a:t>
            </a:r>
            <a:r>
              <a:rPr lang="en-NZ" dirty="0"/>
              <a:t>only the spatial patterns are revealed </a:t>
            </a:r>
            <a:r>
              <a:rPr lang="en-NZ" dirty="0">
                <a:solidFill>
                  <a:srgbClr val="FF0000"/>
                </a:solidFill>
              </a:rPr>
              <a:t> </a:t>
            </a:r>
            <a:br>
              <a:rPr lang="en-NZ" dirty="0"/>
            </a:br>
            <a:r>
              <a:rPr lang="en-NZ" dirty="0"/>
              <a:t>    - </a:t>
            </a:r>
            <a:r>
              <a:rPr lang="en-NZ" dirty="0" err="1"/>
              <a:t>Geomasking</a:t>
            </a:r>
            <a:r>
              <a:rPr lang="en-NZ" dirty="0"/>
              <a:t> transforms coordinates </a:t>
            </a:r>
            <a:br>
              <a:rPr lang="en-NZ" dirty="0"/>
            </a:br>
            <a:r>
              <a:rPr lang="en-NZ" dirty="0"/>
              <a:t>    - Binning aggregates points </a:t>
            </a:r>
          </a:p>
          <a:p>
            <a:pPr>
              <a:buFont typeface="Arial" panose="020B0604020202020204" pitchFamily="34" charset="0"/>
              <a:buChar char="•"/>
            </a:pPr>
            <a:r>
              <a:rPr lang="en-NZ" b="1" i="1" dirty="0"/>
              <a:t> </a:t>
            </a:r>
            <a:r>
              <a:rPr lang="en-NZ" b="1" dirty="0"/>
              <a:t>Encryption</a:t>
            </a:r>
            <a:r>
              <a:rPr lang="en-NZ" dirty="0"/>
              <a:t> protects the original data for trusted users, </a:t>
            </a:r>
            <a:r>
              <a:rPr lang="en-NZ" dirty="0">
                <a:solidFill>
                  <a:srgbClr val="0070C0"/>
                </a:solidFill>
              </a:rPr>
              <a:t>but it can still be tempered with</a:t>
            </a:r>
          </a:p>
          <a:p>
            <a:pPr>
              <a:buFont typeface="Arial" panose="020B0604020202020204" pitchFamily="34" charset="0"/>
              <a:buChar char="•"/>
            </a:pPr>
            <a:r>
              <a:rPr lang="en-NZ" b="1" i="1" dirty="0"/>
              <a:t> </a:t>
            </a:r>
            <a:r>
              <a:rPr lang="en-NZ" b="1" dirty="0" err="1"/>
              <a:t>Notorisation</a:t>
            </a:r>
            <a:r>
              <a:rPr lang="en-NZ" dirty="0"/>
              <a:t> is necessary to verify the originality of encrypted data – e.g., hash values.</a:t>
            </a:r>
          </a:p>
          <a:p>
            <a:pPr>
              <a:buFont typeface="Arial" panose="020B0604020202020204" pitchFamily="34" charset="0"/>
              <a:buChar char="•"/>
            </a:pPr>
            <a:r>
              <a:rPr lang="en-NZ" b="1" i="1" dirty="0">
                <a:solidFill>
                  <a:srgbClr val="0070C0"/>
                </a:solidFill>
              </a:rPr>
              <a:t> Problems: </a:t>
            </a:r>
            <a:r>
              <a:rPr lang="en-NZ" dirty="0">
                <a:solidFill>
                  <a:schemeClr val="tx1"/>
                </a:solidFill>
              </a:rPr>
              <a:t>both the encrypted data and the hash value can be replaced </a:t>
            </a:r>
            <a:r>
              <a:rPr lang="en-US" b="1" i="1" dirty="0">
                <a:solidFill>
                  <a:srgbClr val="0070C0"/>
                </a:solidFill>
              </a:rPr>
              <a:t>and, </a:t>
            </a:r>
            <a:r>
              <a:rPr lang="en-US" dirty="0">
                <a:solidFill>
                  <a:schemeClr val="tx1"/>
                </a:solidFill>
              </a:rPr>
              <a:t>the need to accommodate different trust levels</a:t>
            </a:r>
          </a:p>
        </p:txBody>
      </p:sp>
      <p:pic>
        <p:nvPicPr>
          <p:cNvPr id="5" name="Picture 4" descr="A diagram of a circle with red dots and blue dots&#10;&#10;Description automatically generated">
            <a:extLst>
              <a:ext uri="{FF2B5EF4-FFF2-40B4-BE49-F238E27FC236}">
                <a16:creationId xmlns:a16="http://schemas.microsoft.com/office/drawing/2014/main" id="{FB2A39F3-EA25-228E-8A44-D6283579C055}"/>
              </a:ext>
            </a:extLst>
          </p:cNvPr>
          <p:cNvPicPr>
            <a:picLocks noChangeAspect="1"/>
          </p:cNvPicPr>
          <p:nvPr/>
        </p:nvPicPr>
        <p:blipFill rotWithShape="1">
          <a:blip r:embed="rId3">
            <a:extLst>
              <a:ext uri="{28A0092B-C50C-407E-A947-70E740481C1C}">
                <a14:useLocalDpi xmlns:a14="http://schemas.microsoft.com/office/drawing/2010/main" val="0"/>
              </a:ext>
            </a:extLst>
          </a:blip>
          <a:srcRect l="13806" r="15095"/>
          <a:stretch/>
        </p:blipFill>
        <p:spPr>
          <a:xfrm>
            <a:off x="6778255" y="1631858"/>
            <a:ext cx="3558209" cy="2289597"/>
          </a:xfrm>
          <a:prstGeom prst="rect">
            <a:avLst/>
          </a:prstGeom>
        </p:spPr>
      </p:pic>
      <p:pic>
        <p:nvPicPr>
          <p:cNvPr id="7" name="Picture 6" descr="A map of a city with blue dots&#10;&#10;Description automatically generated">
            <a:extLst>
              <a:ext uri="{FF2B5EF4-FFF2-40B4-BE49-F238E27FC236}">
                <a16:creationId xmlns:a16="http://schemas.microsoft.com/office/drawing/2014/main" id="{58159378-1C20-712B-F499-2603924A0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8255" y="4153646"/>
            <a:ext cx="3558209" cy="1900083"/>
          </a:xfrm>
          <a:prstGeom prst="rect">
            <a:avLst/>
          </a:prstGeom>
        </p:spPr>
      </p:pic>
      <p:sp>
        <p:nvSpPr>
          <p:cNvPr id="6" name="Rectangle 5">
            <a:extLst>
              <a:ext uri="{FF2B5EF4-FFF2-40B4-BE49-F238E27FC236}">
                <a16:creationId xmlns:a16="http://schemas.microsoft.com/office/drawing/2014/main" id="{E939A76D-32A5-76C4-61D6-D34F8D6E7E51}"/>
              </a:ext>
            </a:extLst>
          </p:cNvPr>
          <p:cNvSpPr/>
          <p:nvPr/>
        </p:nvSpPr>
        <p:spPr>
          <a:xfrm>
            <a:off x="10629567" y="2384171"/>
            <a:ext cx="1577676" cy="923330"/>
          </a:xfrm>
          <a:prstGeom prst="rect">
            <a:avLst/>
          </a:prstGeom>
        </p:spPr>
        <p:txBody>
          <a:bodyPr wrap="none">
            <a:spAutoFit/>
          </a:bodyPr>
          <a:lstStyle/>
          <a:p>
            <a:r>
              <a:rPr lang="en-US" dirty="0">
                <a:solidFill>
                  <a:srgbClr val="0070C0"/>
                </a:solidFill>
              </a:rPr>
              <a:t>Masking shifts </a:t>
            </a:r>
            <a:br>
              <a:rPr lang="en-US" dirty="0">
                <a:solidFill>
                  <a:srgbClr val="0070C0"/>
                </a:solidFill>
              </a:rPr>
            </a:br>
            <a:r>
              <a:rPr lang="en-US" dirty="0">
                <a:solidFill>
                  <a:srgbClr val="0070C0"/>
                </a:solidFill>
              </a:rPr>
              <a:t>the original </a:t>
            </a:r>
            <a:br>
              <a:rPr lang="en-US" dirty="0">
                <a:solidFill>
                  <a:srgbClr val="0070C0"/>
                </a:solidFill>
              </a:rPr>
            </a:br>
            <a:r>
              <a:rPr lang="en-US" dirty="0">
                <a:solidFill>
                  <a:srgbClr val="0070C0"/>
                </a:solidFill>
              </a:rPr>
              <a:t>locations</a:t>
            </a:r>
            <a:endParaRPr lang="en-NZ" dirty="0">
              <a:solidFill>
                <a:srgbClr val="0070C0"/>
              </a:solidFill>
            </a:endParaRPr>
          </a:p>
        </p:txBody>
      </p:sp>
      <p:sp>
        <p:nvSpPr>
          <p:cNvPr id="9" name="Rectangle 8">
            <a:extLst>
              <a:ext uri="{FF2B5EF4-FFF2-40B4-BE49-F238E27FC236}">
                <a16:creationId xmlns:a16="http://schemas.microsoft.com/office/drawing/2014/main" id="{FFF91864-4FB9-2FCC-1275-CF9FF7915A97}"/>
              </a:ext>
            </a:extLst>
          </p:cNvPr>
          <p:cNvSpPr/>
          <p:nvPr/>
        </p:nvSpPr>
        <p:spPr>
          <a:xfrm>
            <a:off x="10644808" y="4642023"/>
            <a:ext cx="1253677" cy="923330"/>
          </a:xfrm>
          <a:prstGeom prst="rect">
            <a:avLst/>
          </a:prstGeom>
        </p:spPr>
        <p:txBody>
          <a:bodyPr wrap="none">
            <a:spAutoFit/>
          </a:bodyPr>
          <a:lstStyle/>
          <a:p>
            <a:r>
              <a:rPr lang="en-US" dirty="0">
                <a:solidFill>
                  <a:srgbClr val="0070C0"/>
                </a:solidFill>
              </a:rPr>
              <a:t>Binning </a:t>
            </a:r>
            <a:br>
              <a:rPr lang="en-US" dirty="0">
                <a:solidFill>
                  <a:srgbClr val="0070C0"/>
                </a:solidFill>
              </a:rPr>
            </a:br>
            <a:r>
              <a:rPr lang="en-US" dirty="0">
                <a:solidFill>
                  <a:srgbClr val="0070C0"/>
                </a:solidFill>
              </a:rPr>
              <a:t>aggregates </a:t>
            </a:r>
            <a:br>
              <a:rPr lang="en-US" dirty="0">
                <a:solidFill>
                  <a:srgbClr val="0070C0"/>
                </a:solidFill>
              </a:rPr>
            </a:br>
            <a:r>
              <a:rPr lang="en-US" dirty="0">
                <a:solidFill>
                  <a:srgbClr val="0070C0"/>
                </a:solidFill>
              </a:rPr>
              <a:t>locations</a:t>
            </a:r>
            <a:endParaRPr lang="en-NZ" dirty="0">
              <a:solidFill>
                <a:srgbClr val="0070C0"/>
              </a:solidFill>
            </a:endParaRPr>
          </a:p>
        </p:txBody>
      </p:sp>
    </p:spTree>
    <p:extLst>
      <p:ext uri="{BB962C8B-B14F-4D97-AF65-F5344CB8AC3E}">
        <p14:creationId xmlns:p14="http://schemas.microsoft.com/office/powerpoint/2010/main" val="285226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20033" y="542173"/>
            <a:ext cx="6188075" cy="662815"/>
          </a:xfrm>
        </p:spPr>
        <p:txBody>
          <a:bodyPr vert="horz" lIns="91440" tIns="45720" rIns="91440" bIns="45720" rtlCol="0" anchor="b">
            <a:noAutofit/>
          </a:bodyPr>
          <a:lstStyle/>
          <a:p>
            <a:r>
              <a:rPr lang="en-US" sz="4000" b="1" dirty="0" err="1"/>
              <a:t>MapSafe.xyz</a:t>
            </a:r>
            <a:r>
              <a:rPr lang="en-US" sz="4000" b="1" dirty="0"/>
              <a:t> Architecture</a:t>
            </a:r>
          </a:p>
        </p:txBody>
      </p:sp>
      <p:pic>
        <p:nvPicPr>
          <p:cNvPr id="6" name="Content Placeholder 5" descr="A screenshot of a computer&#10;&#10;Description automatically generated">
            <a:extLst>
              <a:ext uri="{FF2B5EF4-FFF2-40B4-BE49-F238E27FC236}">
                <a16:creationId xmlns:a16="http://schemas.microsoft.com/office/drawing/2014/main" id="{5D331ABD-FEC5-550B-2C4C-20B553EAF38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264436" y="1359027"/>
            <a:ext cx="8661400" cy="3465512"/>
          </a:xfrm>
          <a:prstGeom prst="rect">
            <a:avLst/>
          </a:prstGeom>
        </p:spPr>
      </p:pic>
      <p:sp>
        <p:nvSpPr>
          <p:cNvPr id="4" name="Content Placeholder 2">
            <a:extLst>
              <a:ext uri="{FF2B5EF4-FFF2-40B4-BE49-F238E27FC236}">
                <a16:creationId xmlns:a16="http://schemas.microsoft.com/office/drawing/2014/main" id="{87495312-0C84-3DB3-7EF1-4DAD3FEB25A0}"/>
              </a:ext>
            </a:extLst>
          </p:cNvPr>
          <p:cNvSpPr txBox="1">
            <a:spLocks/>
          </p:cNvSpPr>
          <p:nvPr/>
        </p:nvSpPr>
        <p:spPr>
          <a:xfrm>
            <a:off x="1224349" y="1951598"/>
            <a:ext cx="10235468" cy="431327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alibri" panose="020F0502020204030204" pitchFamily="34" charset="0"/>
              <a:buChar char="•"/>
            </a:pPr>
            <a:endParaRPr lang="en-US" dirty="0"/>
          </a:p>
        </p:txBody>
      </p:sp>
      <p:sp>
        <p:nvSpPr>
          <p:cNvPr id="5" name="TextBox 4">
            <a:extLst>
              <a:ext uri="{FF2B5EF4-FFF2-40B4-BE49-F238E27FC236}">
                <a16:creationId xmlns:a16="http://schemas.microsoft.com/office/drawing/2014/main" id="{F5A166CD-6049-FC99-404D-3C5B57124F91}"/>
              </a:ext>
            </a:extLst>
          </p:cNvPr>
          <p:cNvSpPr txBox="1"/>
          <p:nvPr/>
        </p:nvSpPr>
        <p:spPr>
          <a:xfrm>
            <a:off x="5621606" y="4978578"/>
            <a:ext cx="3759476" cy="461665"/>
          </a:xfrm>
          <a:prstGeom prst="rect">
            <a:avLst/>
          </a:prstGeom>
          <a:noFill/>
        </p:spPr>
        <p:txBody>
          <a:bodyPr wrap="square">
            <a:spAutoFit/>
          </a:bodyPr>
          <a:lstStyle/>
          <a:p>
            <a:pPr algn="ctr"/>
            <a:r>
              <a:rPr lang="en-US" sz="1200" dirty="0">
                <a:solidFill>
                  <a:srgbClr val="7030A0"/>
                </a:solidFill>
              </a:rPr>
              <a:t>These functions run client-side in the browser meaning geospatial data never leaves the computer unprotected</a:t>
            </a:r>
          </a:p>
        </p:txBody>
      </p:sp>
      <p:sp>
        <p:nvSpPr>
          <p:cNvPr id="8" name="Rectangle 7">
            <a:extLst>
              <a:ext uri="{FF2B5EF4-FFF2-40B4-BE49-F238E27FC236}">
                <a16:creationId xmlns:a16="http://schemas.microsoft.com/office/drawing/2014/main" id="{7D3AE854-EFC1-EB81-2A64-4A0D1B477403}"/>
              </a:ext>
            </a:extLst>
          </p:cNvPr>
          <p:cNvSpPr/>
          <p:nvPr/>
        </p:nvSpPr>
        <p:spPr>
          <a:xfrm>
            <a:off x="266164" y="2085414"/>
            <a:ext cx="2397131" cy="738664"/>
          </a:xfrm>
          <a:prstGeom prst="rect">
            <a:avLst/>
          </a:prstGeom>
        </p:spPr>
        <p:txBody>
          <a:bodyPr wrap="none">
            <a:spAutoFit/>
          </a:bodyPr>
          <a:lstStyle/>
          <a:p>
            <a:r>
              <a:rPr lang="en-NZ" sz="1400" b="1" i="1" dirty="0">
                <a:solidFill>
                  <a:srgbClr val="00B050"/>
                </a:solidFill>
              </a:rPr>
              <a:t>Jane, </a:t>
            </a:r>
            <a:r>
              <a:rPr lang="en-NZ" sz="1400" dirty="0">
                <a:solidFill>
                  <a:srgbClr val="00B050"/>
                </a:solidFill>
              </a:rPr>
              <a:t>needs to safely transmit </a:t>
            </a:r>
            <a:br>
              <a:rPr lang="en-NZ" sz="1400" dirty="0">
                <a:solidFill>
                  <a:srgbClr val="00B050"/>
                </a:solidFill>
              </a:rPr>
            </a:br>
            <a:r>
              <a:rPr lang="en-NZ" sz="1400" dirty="0">
                <a:solidFill>
                  <a:srgbClr val="00B050"/>
                </a:solidFill>
              </a:rPr>
              <a:t>newfound oil drill sites in </a:t>
            </a:r>
            <a:br>
              <a:rPr lang="en-NZ" sz="1400" dirty="0">
                <a:solidFill>
                  <a:srgbClr val="00B050"/>
                </a:solidFill>
              </a:rPr>
            </a:br>
            <a:r>
              <a:rPr lang="en-NZ" sz="1400" dirty="0">
                <a:solidFill>
                  <a:srgbClr val="00B050"/>
                </a:solidFill>
              </a:rPr>
              <a:t>North Coromandel </a:t>
            </a:r>
          </a:p>
        </p:txBody>
      </p:sp>
      <p:sp>
        <p:nvSpPr>
          <p:cNvPr id="9" name="Rectangle 8">
            <a:extLst>
              <a:ext uri="{FF2B5EF4-FFF2-40B4-BE49-F238E27FC236}">
                <a16:creationId xmlns:a16="http://schemas.microsoft.com/office/drawing/2014/main" id="{B476FF98-B0D0-0EBD-278B-B04BDCEBDED1}"/>
              </a:ext>
            </a:extLst>
          </p:cNvPr>
          <p:cNvSpPr/>
          <p:nvPr/>
        </p:nvSpPr>
        <p:spPr>
          <a:xfrm>
            <a:off x="266164" y="3744921"/>
            <a:ext cx="3258136" cy="738664"/>
          </a:xfrm>
          <a:prstGeom prst="rect">
            <a:avLst/>
          </a:prstGeom>
        </p:spPr>
        <p:txBody>
          <a:bodyPr wrap="square">
            <a:spAutoFit/>
          </a:bodyPr>
          <a:lstStyle/>
          <a:p>
            <a:r>
              <a:rPr lang="en-NZ" sz="1400" b="1" i="1" dirty="0">
                <a:solidFill>
                  <a:srgbClr val="0070C0"/>
                </a:solidFill>
              </a:rPr>
              <a:t>Bill, </a:t>
            </a:r>
            <a:r>
              <a:rPr lang="en-NZ" sz="1400" dirty="0">
                <a:solidFill>
                  <a:srgbClr val="0070C0"/>
                </a:solidFill>
              </a:rPr>
              <a:t>the CEO based overseas</a:t>
            </a:r>
          </a:p>
          <a:p>
            <a:r>
              <a:rPr lang="en-NZ" sz="1400" dirty="0">
                <a:solidFill>
                  <a:srgbClr val="0070C0"/>
                </a:solidFill>
              </a:rPr>
              <a:t>who needs to view </a:t>
            </a:r>
            <a:br>
              <a:rPr lang="en-NZ" sz="1400" dirty="0">
                <a:solidFill>
                  <a:srgbClr val="0070C0"/>
                </a:solidFill>
              </a:rPr>
            </a:br>
            <a:r>
              <a:rPr lang="en-NZ" sz="1400" dirty="0">
                <a:solidFill>
                  <a:srgbClr val="0070C0"/>
                </a:solidFill>
              </a:rPr>
              <a:t>the drill sites</a:t>
            </a:r>
          </a:p>
        </p:txBody>
      </p:sp>
    </p:spTree>
    <p:extLst>
      <p:ext uri="{BB962C8B-B14F-4D97-AF65-F5344CB8AC3E}">
        <p14:creationId xmlns:p14="http://schemas.microsoft.com/office/powerpoint/2010/main" val="20184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5674" y="414853"/>
            <a:ext cx="8084288" cy="747713"/>
          </a:xfrm>
        </p:spPr>
        <p:txBody>
          <a:bodyPr>
            <a:normAutofit/>
          </a:bodyPr>
          <a:lstStyle/>
          <a:p>
            <a:r>
              <a:rPr lang="en-NZ" sz="4000" b="1" dirty="0"/>
              <a:t>First Step: Anonymisation - </a:t>
            </a:r>
            <a:r>
              <a:rPr lang="en-NZ" sz="4000" b="1" dirty="0" err="1"/>
              <a:t>Geomasking</a:t>
            </a:r>
            <a:endParaRPr lang="en-NZ" sz="4000" b="1" dirty="0"/>
          </a:p>
        </p:txBody>
      </p:sp>
      <p:sp>
        <p:nvSpPr>
          <p:cNvPr id="3" name="Content Placeholder 2"/>
          <p:cNvSpPr>
            <a:spLocks noGrp="1"/>
          </p:cNvSpPr>
          <p:nvPr>
            <p:ph sz="half" idx="4294967295"/>
          </p:nvPr>
        </p:nvSpPr>
        <p:spPr>
          <a:xfrm>
            <a:off x="797442" y="1470802"/>
            <a:ext cx="4938713" cy="4022725"/>
          </a:xfrm>
        </p:spPr>
        <p:txBody>
          <a:bodyPr>
            <a:normAutofit/>
          </a:bodyPr>
          <a:lstStyle/>
          <a:p>
            <a:pPr>
              <a:buFont typeface="Wingdings" panose="05000000000000000000" pitchFamily="2" charset="2"/>
              <a:buChar char="§"/>
            </a:pPr>
            <a:r>
              <a:rPr lang="en-NZ" dirty="0"/>
              <a:t> </a:t>
            </a:r>
            <a:r>
              <a:rPr lang="en-NZ" dirty="0" err="1"/>
              <a:t>GeoMasking</a:t>
            </a:r>
            <a:r>
              <a:rPr lang="en-NZ" dirty="0"/>
              <a:t> transforms coordinates without affecting spatial patterns for users who only need to view approximate locations.</a:t>
            </a:r>
          </a:p>
          <a:p>
            <a:pPr>
              <a:buFont typeface="Wingdings" panose="05000000000000000000" pitchFamily="2" charset="2"/>
              <a:buChar char="§"/>
            </a:pPr>
            <a:r>
              <a:rPr lang="en-NZ" dirty="0"/>
              <a:t> Use the </a:t>
            </a:r>
            <a:r>
              <a:rPr lang="en-NZ" dirty="0" err="1"/>
              <a:t>MaskMy.XYZ</a:t>
            </a:r>
            <a:r>
              <a:rPr lang="en-NZ" dirty="0"/>
              <a:t> masking library</a:t>
            </a:r>
          </a:p>
          <a:p>
            <a:pPr>
              <a:buFont typeface="Wingdings" panose="05000000000000000000" pitchFamily="2" charset="2"/>
              <a:buChar char="§"/>
            </a:pPr>
            <a:r>
              <a:rPr lang="en-NZ" dirty="0"/>
              <a:t> Jane can choose a min and max values to transform coordinates within a buffer.</a:t>
            </a:r>
          </a:p>
          <a:p>
            <a:pPr>
              <a:buFont typeface="Wingdings" panose="05000000000000000000" pitchFamily="2" charset="2"/>
              <a:buChar char="§"/>
            </a:pPr>
            <a:r>
              <a:rPr lang="en-NZ" sz="2400" b="1" dirty="0"/>
              <a:t> </a:t>
            </a:r>
            <a:r>
              <a:rPr lang="en-NZ" b="1" dirty="0"/>
              <a:t>Privacy Rating</a:t>
            </a:r>
            <a:r>
              <a:rPr lang="en-NZ" dirty="0"/>
              <a:t>: </a:t>
            </a:r>
            <a:r>
              <a:rPr lang="en-NZ" dirty="0" err="1"/>
              <a:t>Spuirll’s</a:t>
            </a:r>
            <a:r>
              <a:rPr lang="en-NZ" dirty="0"/>
              <a:t> measure </a:t>
            </a:r>
            <a:br>
              <a:rPr lang="en-NZ" dirty="0"/>
            </a:br>
            <a:r>
              <a:rPr lang="en-NZ" dirty="0"/>
              <a:t>has been included to help determine best masking parameters.</a:t>
            </a:r>
            <a:endParaRPr lang="en-NZ" sz="2600" dirty="0"/>
          </a:p>
          <a:p>
            <a:pPr marL="0" indent="0">
              <a:buNone/>
            </a:pPr>
            <a:endParaRPr lang="en-NZ" sz="2800" dirty="0"/>
          </a:p>
        </p:txBody>
      </p:sp>
      <p:pic>
        <p:nvPicPr>
          <p:cNvPr id="6" name="Content Placeholder 5" descr="A screenshot of a computer&#10;&#10;Description automatically generated">
            <a:extLst>
              <a:ext uri="{FF2B5EF4-FFF2-40B4-BE49-F238E27FC236}">
                <a16:creationId xmlns:a16="http://schemas.microsoft.com/office/drawing/2014/main" id="{6137E7AF-3DAC-D11D-349A-92855D31FBA8}"/>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019781" y="1457085"/>
            <a:ext cx="5440362" cy="4187825"/>
          </a:xfrm>
        </p:spPr>
      </p:pic>
      <p:sp>
        <p:nvSpPr>
          <p:cNvPr id="16" name="Rectangle 15"/>
          <p:cNvSpPr/>
          <p:nvPr/>
        </p:nvSpPr>
        <p:spPr>
          <a:xfrm>
            <a:off x="5872048" y="5660499"/>
            <a:ext cx="5945410" cy="338554"/>
          </a:xfrm>
          <a:prstGeom prst="rect">
            <a:avLst/>
          </a:prstGeom>
        </p:spPr>
        <p:txBody>
          <a:bodyPr wrap="none">
            <a:spAutoFit/>
          </a:bodyPr>
          <a:lstStyle/>
          <a:p>
            <a:r>
              <a:rPr lang="en-NZ" sz="1600" dirty="0">
                <a:solidFill>
                  <a:srgbClr val="FF0000"/>
                </a:solidFill>
              </a:rPr>
              <a:t>Red dots are original locations </a:t>
            </a:r>
            <a:r>
              <a:rPr lang="en-NZ" sz="1600" dirty="0">
                <a:solidFill>
                  <a:srgbClr val="0070C0"/>
                </a:solidFill>
              </a:rPr>
              <a:t>while Blue ones are masked locations. </a:t>
            </a:r>
          </a:p>
        </p:txBody>
      </p:sp>
    </p:spTree>
    <p:extLst>
      <p:ext uri="{BB962C8B-B14F-4D97-AF65-F5344CB8AC3E}">
        <p14:creationId xmlns:p14="http://schemas.microsoft.com/office/powerpoint/2010/main" val="77063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1895" y="397998"/>
            <a:ext cx="10058400" cy="747713"/>
          </a:xfrm>
        </p:spPr>
        <p:txBody>
          <a:bodyPr>
            <a:normAutofit/>
          </a:bodyPr>
          <a:lstStyle/>
          <a:p>
            <a:r>
              <a:rPr lang="en-NZ" sz="4000" b="1" dirty="0"/>
              <a:t>First Step: Anonymisation - Hexagonal Binning</a:t>
            </a:r>
          </a:p>
        </p:txBody>
      </p:sp>
      <p:sp>
        <p:nvSpPr>
          <p:cNvPr id="3" name="Content Placeholder 2"/>
          <p:cNvSpPr>
            <a:spLocks noGrp="1"/>
          </p:cNvSpPr>
          <p:nvPr>
            <p:ph sz="half" idx="4294967295"/>
          </p:nvPr>
        </p:nvSpPr>
        <p:spPr>
          <a:xfrm>
            <a:off x="797442" y="1431597"/>
            <a:ext cx="4938713" cy="4022725"/>
          </a:xfrm>
        </p:spPr>
        <p:txBody>
          <a:bodyPr>
            <a:normAutofit/>
          </a:bodyPr>
          <a:lstStyle/>
          <a:p>
            <a:pPr>
              <a:buFont typeface="Wingdings" panose="05000000000000000000" pitchFamily="2" charset="2"/>
              <a:buChar char="§"/>
            </a:pPr>
            <a:r>
              <a:rPr lang="en-NZ" dirty="0"/>
              <a:t> Alternatively, </a:t>
            </a:r>
            <a:r>
              <a:rPr lang="en-NZ" i="1" dirty="0"/>
              <a:t>Jane</a:t>
            </a:r>
            <a:r>
              <a:rPr lang="en-NZ" dirty="0"/>
              <a:t> can use hexagonal binning to capture the density of drill site locations.</a:t>
            </a:r>
          </a:p>
          <a:p>
            <a:pPr>
              <a:buFont typeface="Wingdings" panose="05000000000000000000" pitchFamily="2" charset="2"/>
              <a:buChar char="§"/>
            </a:pPr>
            <a:r>
              <a:rPr lang="en-NZ" dirty="0"/>
              <a:t> Uses Uber’s h3-js hexagonal-binning library </a:t>
            </a:r>
          </a:p>
          <a:p>
            <a:pPr>
              <a:buFont typeface="Wingdings" panose="05000000000000000000" pitchFamily="2" charset="2"/>
              <a:buChar char="§"/>
            </a:pPr>
            <a:r>
              <a:rPr lang="en-NZ" dirty="0"/>
              <a:t> Binning resolution = the spatial resolution </a:t>
            </a:r>
          </a:p>
          <a:p>
            <a:pPr>
              <a:buFont typeface="Wingdings" panose="05000000000000000000" pitchFamily="2" charset="2"/>
              <a:buChar char="§"/>
            </a:pPr>
            <a:r>
              <a:rPr lang="en-NZ" dirty="0"/>
              <a:t> Buffer Radius = the coverage</a:t>
            </a:r>
          </a:p>
          <a:p>
            <a:pPr>
              <a:buFont typeface="Wingdings" panose="05000000000000000000" pitchFamily="2" charset="2"/>
              <a:buChar char="§"/>
            </a:pPr>
            <a:r>
              <a:rPr lang="en-NZ" b="1" dirty="0"/>
              <a:t> Balancing Utility and Privacy</a:t>
            </a:r>
            <a:r>
              <a:rPr lang="en-NZ" dirty="0"/>
              <a:t>: </a:t>
            </a:r>
            <a:r>
              <a:rPr lang="en-US" dirty="0"/>
              <a:t>Depending on the area, a resolution needs to be chosen to show some level of detail and buffer radius </a:t>
            </a:r>
            <a:br>
              <a:rPr lang="en-US" dirty="0"/>
            </a:br>
            <a:r>
              <a:rPr lang="en-US" dirty="0"/>
              <a:t>to cover the region.</a:t>
            </a:r>
            <a:endParaRPr lang="en-NZ" sz="2600" dirty="0"/>
          </a:p>
          <a:p>
            <a:pPr>
              <a:buFont typeface="Wingdings" panose="05000000000000000000" pitchFamily="2" charset="2"/>
              <a:buChar char="§"/>
            </a:pPr>
            <a:endParaRPr lang="en-NZ" sz="2600" dirty="0"/>
          </a:p>
          <a:p>
            <a:pPr>
              <a:buFont typeface="Wingdings" panose="05000000000000000000" pitchFamily="2" charset="2"/>
              <a:buChar char="§"/>
            </a:pPr>
            <a:endParaRPr lang="en-NZ" sz="2600" dirty="0"/>
          </a:p>
          <a:p>
            <a:pPr>
              <a:buFont typeface="Wingdings" panose="05000000000000000000" pitchFamily="2" charset="2"/>
              <a:buChar char="§"/>
            </a:pPr>
            <a:endParaRPr lang="en-NZ" sz="2600" dirty="0"/>
          </a:p>
          <a:p>
            <a:pPr>
              <a:buFont typeface="Wingdings" panose="05000000000000000000" pitchFamily="2" charset="2"/>
              <a:buChar char="§"/>
            </a:pPr>
            <a:endParaRPr lang="en-NZ" sz="2600" dirty="0"/>
          </a:p>
          <a:p>
            <a:pPr marL="0" indent="0">
              <a:buNone/>
            </a:pPr>
            <a:endParaRPr lang="en-NZ" sz="2800" dirty="0"/>
          </a:p>
        </p:txBody>
      </p:sp>
      <p:pic>
        <p:nvPicPr>
          <p:cNvPr id="8" name="Content Placeholder 7" descr="A screenshot of a computer&#10;&#10;Description automatically generated">
            <a:extLst>
              <a:ext uri="{FF2B5EF4-FFF2-40B4-BE49-F238E27FC236}">
                <a16:creationId xmlns:a16="http://schemas.microsoft.com/office/drawing/2014/main" id="{3ADBBD34-5AD2-9787-562A-B0192764B00E}"/>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229875" y="1405288"/>
            <a:ext cx="4938712" cy="3798887"/>
          </a:xfrm>
        </p:spPr>
      </p:pic>
      <p:sp>
        <p:nvSpPr>
          <p:cNvPr id="5" name="Rectangle 4">
            <a:extLst>
              <a:ext uri="{FF2B5EF4-FFF2-40B4-BE49-F238E27FC236}">
                <a16:creationId xmlns:a16="http://schemas.microsoft.com/office/drawing/2014/main" id="{EBA64840-A6F7-497D-BBDD-09BEC59293A4}"/>
              </a:ext>
            </a:extLst>
          </p:cNvPr>
          <p:cNvSpPr/>
          <p:nvPr/>
        </p:nvSpPr>
        <p:spPr>
          <a:xfrm>
            <a:off x="6928874" y="5283435"/>
            <a:ext cx="3540713" cy="338554"/>
          </a:xfrm>
          <a:prstGeom prst="rect">
            <a:avLst/>
          </a:prstGeom>
        </p:spPr>
        <p:txBody>
          <a:bodyPr wrap="none">
            <a:spAutoFit/>
          </a:bodyPr>
          <a:lstStyle/>
          <a:p>
            <a:r>
              <a:rPr lang="en-NZ" sz="1600" dirty="0">
                <a:solidFill>
                  <a:srgbClr val="0070C0"/>
                </a:solidFill>
              </a:rPr>
              <a:t>      Points are aggregated into Hexagons.</a:t>
            </a:r>
          </a:p>
        </p:txBody>
      </p:sp>
    </p:spTree>
    <p:extLst>
      <p:ext uri="{BB962C8B-B14F-4D97-AF65-F5344CB8AC3E}">
        <p14:creationId xmlns:p14="http://schemas.microsoft.com/office/powerpoint/2010/main" val="328801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7B24C805-E90F-AD8A-D618-E41F96106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5135" y="1372855"/>
            <a:ext cx="5864826" cy="1994636"/>
          </a:xfrm>
          <a:prstGeom prst="rect">
            <a:avLst/>
          </a:prstGeom>
        </p:spPr>
      </p:pic>
      <p:sp>
        <p:nvSpPr>
          <p:cNvPr id="2" name="Title 1"/>
          <p:cNvSpPr>
            <a:spLocks noGrp="1"/>
          </p:cNvSpPr>
          <p:nvPr>
            <p:ph type="title" idx="4294967295"/>
          </p:nvPr>
        </p:nvSpPr>
        <p:spPr>
          <a:xfrm>
            <a:off x="637953" y="434955"/>
            <a:ext cx="7116726" cy="672509"/>
          </a:xfrm>
        </p:spPr>
        <p:txBody>
          <a:bodyPr>
            <a:normAutofit fontScale="90000"/>
          </a:bodyPr>
          <a:lstStyle/>
          <a:p>
            <a:r>
              <a:rPr lang="en-NZ" sz="4000" b="1" dirty="0">
                <a:solidFill>
                  <a:schemeClr val="tx1"/>
                </a:solidFill>
              </a:rPr>
              <a:t>Second Step: Multi-Level Encryption</a:t>
            </a:r>
            <a:endParaRPr lang="en-NZ" sz="4000" b="1" i="1" dirty="0">
              <a:solidFill>
                <a:schemeClr val="tx1"/>
              </a:solidFill>
            </a:endParaRPr>
          </a:p>
        </p:txBody>
      </p:sp>
      <p:sp>
        <p:nvSpPr>
          <p:cNvPr id="3" name="Content Placeholder 2"/>
          <p:cNvSpPr>
            <a:spLocks noGrp="1"/>
          </p:cNvSpPr>
          <p:nvPr>
            <p:ph idx="4294967295"/>
          </p:nvPr>
        </p:nvSpPr>
        <p:spPr>
          <a:xfrm>
            <a:off x="797441" y="1516649"/>
            <a:ext cx="6178550" cy="3659187"/>
          </a:xfrm>
        </p:spPr>
        <p:txBody>
          <a:bodyPr anchor="ctr">
            <a:normAutofit fontScale="92500" lnSpcReduction="20000"/>
          </a:bodyPr>
          <a:lstStyle/>
          <a:p>
            <a:pPr>
              <a:buFont typeface="Arial" panose="020B0604020202020204" pitchFamily="34" charset="0"/>
              <a:buChar char="•"/>
            </a:pPr>
            <a:r>
              <a:rPr lang="en-NZ" dirty="0"/>
              <a:t> Each level is encrypted inside the previous </a:t>
            </a:r>
            <a:br>
              <a:rPr lang="en-NZ" dirty="0"/>
            </a:br>
            <a:r>
              <a:rPr lang="en-NZ" dirty="0"/>
              <a:t> one using a shorter passphrase </a:t>
            </a:r>
          </a:p>
          <a:p>
            <a:pPr>
              <a:buFont typeface="Arial" panose="020B0604020202020204" pitchFamily="34" charset="0"/>
              <a:buChar char="•"/>
            </a:pPr>
            <a:r>
              <a:rPr lang="en-NZ" dirty="0"/>
              <a:t> Can choose levels to include </a:t>
            </a:r>
            <a:br>
              <a:rPr lang="en-NZ" dirty="0"/>
            </a:br>
            <a:r>
              <a:rPr lang="en-NZ" dirty="0"/>
              <a:t>- </a:t>
            </a:r>
            <a:r>
              <a:rPr lang="en-NZ" b="1" dirty="0">
                <a:solidFill>
                  <a:srgbClr val="FF0000"/>
                </a:solidFill>
              </a:rPr>
              <a:t>Level 1 = </a:t>
            </a:r>
            <a:r>
              <a:rPr lang="en-NZ" dirty="0"/>
              <a:t>[original]</a:t>
            </a:r>
            <a:br>
              <a:rPr lang="en-NZ" dirty="0"/>
            </a:br>
            <a:r>
              <a:rPr lang="en-NZ" dirty="0"/>
              <a:t>-</a:t>
            </a:r>
            <a:r>
              <a:rPr lang="en-NZ" dirty="0">
                <a:solidFill>
                  <a:srgbClr val="0070C0"/>
                </a:solidFill>
              </a:rPr>
              <a:t> </a:t>
            </a:r>
            <a:r>
              <a:rPr lang="en-NZ" b="1" dirty="0">
                <a:solidFill>
                  <a:srgbClr val="0070C0"/>
                </a:solidFill>
              </a:rPr>
              <a:t>Level 2 = </a:t>
            </a:r>
            <a:r>
              <a:rPr lang="en-NZ" dirty="0"/>
              <a:t>[</a:t>
            </a:r>
            <a:r>
              <a:rPr lang="en-NZ" b="1" dirty="0">
                <a:solidFill>
                  <a:srgbClr val="FF0000"/>
                </a:solidFill>
              </a:rPr>
              <a:t>Level 1 </a:t>
            </a:r>
            <a:r>
              <a:rPr lang="en-NZ" dirty="0"/>
              <a:t>+ masked or binned]</a:t>
            </a:r>
            <a:br>
              <a:rPr lang="en-NZ" dirty="0"/>
            </a:br>
            <a:r>
              <a:rPr lang="en-NZ" dirty="0"/>
              <a:t>- </a:t>
            </a:r>
            <a:r>
              <a:rPr lang="en-NZ" b="1" dirty="0">
                <a:solidFill>
                  <a:srgbClr val="00B050"/>
                </a:solidFill>
              </a:rPr>
              <a:t>Level 3 </a:t>
            </a:r>
            <a:r>
              <a:rPr lang="en-NZ" dirty="0"/>
              <a:t>= [</a:t>
            </a:r>
            <a:r>
              <a:rPr lang="en-NZ" b="1" dirty="0">
                <a:solidFill>
                  <a:srgbClr val="0070C0"/>
                </a:solidFill>
              </a:rPr>
              <a:t>Level 2 </a:t>
            </a:r>
            <a:r>
              <a:rPr lang="en-NZ" dirty="0"/>
              <a:t>+ more masked or binned]</a:t>
            </a:r>
          </a:p>
          <a:p>
            <a:pPr>
              <a:buFont typeface="Arial" panose="020B0604020202020204" pitchFamily="34" charset="0"/>
              <a:buChar char="•"/>
            </a:pPr>
            <a:r>
              <a:rPr lang="en-NZ" dirty="0"/>
              <a:t> Generate random 15-term passphrase </a:t>
            </a:r>
          </a:p>
          <a:p>
            <a:pPr>
              <a:buFont typeface="Arial" panose="020B0604020202020204" pitchFamily="34" charset="0"/>
              <a:buChar char="•"/>
            </a:pPr>
            <a:r>
              <a:rPr lang="en-NZ" dirty="0"/>
              <a:t> Jane has the option to encrypt one, </a:t>
            </a:r>
            <a:br>
              <a:rPr lang="en-NZ" dirty="0"/>
            </a:br>
            <a:r>
              <a:rPr lang="en-NZ" dirty="0"/>
              <a:t> two, or three levels. </a:t>
            </a:r>
          </a:p>
          <a:p>
            <a:pPr>
              <a:buFont typeface="Arial" panose="020B0604020202020204" pitchFamily="34" charset="0"/>
              <a:buChar char="•"/>
            </a:pPr>
            <a:r>
              <a:rPr lang="en-NZ" dirty="0"/>
              <a:t> </a:t>
            </a:r>
            <a:r>
              <a:rPr lang="en-NZ" dirty="0">
                <a:solidFill>
                  <a:schemeClr val="tx1"/>
                </a:solidFill>
              </a:rPr>
              <a:t>Jane can share the encrypted volume </a:t>
            </a:r>
            <a:br>
              <a:rPr lang="en-NZ" dirty="0">
                <a:solidFill>
                  <a:schemeClr val="tx1"/>
                </a:solidFill>
              </a:rPr>
            </a:br>
            <a:r>
              <a:rPr lang="en-NZ" dirty="0">
                <a:solidFill>
                  <a:schemeClr val="tx1"/>
                </a:solidFill>
              </a:rPr>
              <a:t> by herself or from the cloud </a:t>
            </a:r>
            <a:br>
              <a:rPr lang="en-NZ" dirty="0">
                <a:solidFill>
                  <a:srgbClr val="0070C0"/>
                </a:solidFill>
              </a:rPr>
            </a:br>
            <a:r>
              <a:rPr lang="en-NZ" dirty="0">
                <a:solidFill>
                  <a:srgbClr val="0070C0"/>
                </a:solidFill>
              </a:rPr>
              <a:t> controlling access  </a:t>
            </a:r>
            <a:r>
              <a:rPr lang="en-NZ" dirty="0">
                <a:solidFill>
                  <a:schemeClr val="tx1"/>
                </a:solidFill>
              </a:rPr>
              <a:t>via varied lengths of </a:t>
            </a:r>
            <a:br>
              <a:rPr lang="en-NZ" dirty="0">
                <a:solidFill>
                  <a:schemeClr val="tx1"/>
                </a:solidFill>
              </a:rPr>
            </a:br>
            <a:r>
              <a:rPr lang="en-NZ" dirty="0">
                <a:solidFill>
                  <a:schemeClr val="tx1"/>
                </a:solidFill>
              </a:rPr>
              <a:t>main passphrase.</a:t>
            </a:r>
          </a:p>
        </p:txBody>
      </p:sp>
      <p:pic>
        <p:nvPicPr>
          <p:cNvPr id="4" name="Picture 3" descr="A screenshot of a computer&#10;&#10;Description automatically generated">
            <a:extLst>
              <a:ext uri="{FF2B5EF4-FFF2-40B4-BE49-F238E27FC236}">
                <a16:creationId xmlns:a16="http://schemas.microsoft.com/office/drawing/2014/main" id="{79173094-C11D-566C-6572-F4C652FCC702}"/>
              </a:ext>
            </a:extLst>
          </p:cNvPr>
          <p:cNvPicPr>
            <a:picLocks noChangeAspect="1"/>
          </p:cNvPicPr>
          <p:nvPr/>
        </p:nvPicPr>
        <p:blipFill rotWithShape="1">
          <a:blip r:embed="rId4">
            <a:extLst>
              <a:ext uri="{28A0092B-C50C-407E-A947-70E740481C1C}">
                <a14:useLocalDpi xmlns:a14="http://schemas.microsoft.com/office/drawing/2010/main" val="0"/>
              </a:ext>
            </a:extLst>
          </a:blip>
          <a:srcRect t="27282"/>
          <a:stretch/>
        </p:blipFill>
        <p:spPr>
          <a:xfrm>
            <a:off x="5586531" y="3898272"/>
            <a:ext cx="6182033" cy="1213766"/>
          </a:xfrm>
          <a:prstGeom prst="rect">
            <a:avLst/>
          </a:prstGeom>
        </p:spPr>
      </p:pic>
    </p:spTree>
    <p:extLst>
      <p:ext uri="{BB962C8B-B14F-4D97-AF65-F5344CB8AC3E}">
        <p14:creationId xmlns:p14="http://schemas.microsoft.com/office/powerpoint/2010/main" val="334359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9261" y="198221"/>
            <a:ext cx="3413125" cy="4301202"/>
          </a:xfrm>
        </p:spPr>
        <p:txBody>
          <a:bodyPr anchor="t">
            <a:normAutofit/>
          </a:bodyPr>
          <a:lstStyle/>
          <a:p>
            <a:br>
              <a:rPr lang="en-NZ" b="1" dirty="0"/>
            </a:br>
            <a:r>
              <a:rPr lang="en-NZ" sz="4000" b="1" dirty="0"/>
              <a:t>Browser based Encryption-Decryption performance</a:t>
            </a:r>
          </a:p>
        </p:txBody>
      </p:sp>
      <p:sp>
        <p:nvSpPr>
          <p:cNvPr id="3" name="Content Placeholder 2"/>
          <p:cNvSpPr>
            <a:spLocks noGrp="1"/>
          </p:cNvSpPr>
          <p:nvPr>
            <p:ph idx="4294967295"/>
          </p:nvPr>
        </p:nvSpPr>
        <p:spPr>
          <a:xfrm>
            <a:off x="4079617" y="391379"/>
            <a:ext cx="7027862" cy="3319462"/>
          </a:xfrm>
        </p:spPr>
        <p:txBody>
          <a:bodyPr>
            <a:normAutofit/>
          </a:bodyPr>
          <a:lstStyle/>
          <a:p>
            <a:pPr>
              <a:buFont typeface="Wingdings" panose="05000000000000000000" pitchFamily="2" charset="2"/>
              <a:buChar char="§"/>
            </a:pPr>
            <a:endParaRPr lang="en-NZ" b="1" i="1" dirty="0"/>
          </a:p>
          <a:p>
            <a:pPr>
              <a:buFont typeface="Arial" panose="020B0604020202020204" pitchFamily="34" charset="0"/>
              <a:buChar char="•"/>
            </a:pPr>
            <a:r>
              <a:rPr lang="en-US" dirty="0"/>
              <a:t> Masking and Encryption times increase with the number of points and file size respectively.</a:t>
            </a:r>
          </a:p>
          <a:p>
            <a:pPr>
              <a:buFont typeface="Arial" panose="020B0604020202020204" pitchFamily="34" charset="0"/>
              <a:buChar char="•"/>
            </a:pPr>
            <a:r>
              <a:rPr lang="en-NZ" dirty="0"/>
              <a:t> </a:t>
            </a:r>
            <a:r>
              <a:rPr lang="en-NZ" dirty="0" err="1"/>
              <a:t>Spuirll’s</a:t>
            </a:r>
            <a:r>
              <a:rPr lang="en-NZ" dirty="0"/>
              <a:t> measure takes time. Without it, masking is fast. </a:t>
            </a:r>
          </a:p>
          <a:p>
            <a:pPr>
              <a:buFont typeface="Arial" panose="020B0604020202020204" pitchFamily="34" charset="0"/>
              <a:buChar char="•"/>
            </a:pPr>
            <a:r>
              <a:rPr lang="en-US" dirty="0"/>
              <a:t> For triple encryption, an average of 6 sec per MB – while decryption is 0.8 sec per MB.</a:t>
            </a:r>
          </a:p>
          <a:p>
            <a:pPr>
              <a:buFont typeface="Arial" panose="020B0604020202020204" pitchFamily="34" charset="0"/>
              <a:buChar char="•"/>
            </a:pPr>
            <a:r>
              <a:rPr lang="en-US" dirty="0"/>
              <a:t> Times are fast and practical since sensitive datasets are unlikely to be huge in size.</a:t>
            </a:r>
            <a:endParaRPr lang="en-NZ" dirty="0"/>
          </a:p>
        </p:txBody>
      </p:sp>
      <p:pic>
        <p:nvPicPr>
          <p:cNvPr id="5" name="Picture 4" descr="A screenshot of a computer&#10;&#10;Description automatically generated">
            <a:extLst>
              <a:ext uri="{FF2B5EF4-FFF2-40B4-BE49-F238E27FC236}">
                <a16:creationId xmlns:a16="http://schemas.microsoft.com/office/drawing/2014/main" id="{608D9064-B7FF-BEE6-47B2-A778D071AD7B}"/>
              </a:ext>
            </a:extLst>
          </p:cNvPr>
          <p:cNvPicPr>
            <a:picLocks noChangeAspect="1"/>
          </p:cNvPicPr>
          <p:nvPr/>
        </p:nvPicPr>
        <p:blipFill rotWithShape="1">
          <a:blip r:embed="rId3">
            <a:extLst>
              <a:ext uri="{28A0092B-C50C-407E-A947-70E740481C1C}">
                <a14:useLocalDpi xmlns:a14="http://schemas.microsoft.com/office/drawing/2010/main" val="0"/>
              </a:ext>
            </a:extLst>
          </a:blip>
          <a:srcRect t="27595"/>
          <a:stretch/>
        </p:blipFill>
        <p:spPr>
          <a:xfrm>
            <a:off x="3992096" y="3852513"/>
            <a:ext cx="8109080" cy="2363230"/>
          </a:xfrm>
          <a:prstGeom prst="rect">
            <a:avLst/>
          </a:prstGeom>
        </p:spPr>
      </p:pic>
    </p:spTree>
    <p:extLst>
      <p:ext uri="{BB962C8B-B14F-4D97-AF65-F5344CB8AC3E}">
        <p14:creationId xmlns:p14="http://schemas.microsoft.com/office/powerpoint/2010/main" val="332638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5042" y="428843"/>
            <a:ext cx="7074195" cy="737265"/>
          </a:xfrm>
        </p:spPr>
        <p:txBody>
          <a:bodyPr vert="horz" lIns="91440" tIns="45720" rIns="91440" bIns="45720" rtlCol="0" anchor="b">
            <a:normAutofit/>
          </a:bodyPr>
          <a:lstStyle/>
          <a:p>
            <a:r>
              <a:rPr lang="en-US" sz="4000" b="1" dirty="0"/>
              <a:t>Final Step, Blockchain </a:t>
            </a:r>
            <a:r>
              <a:rPr lang="en-US" sz="4000" b="1" dirty="0" err="1"/>
              <a:t>Notarisation</a:t>
            </a:r>
            <a:endParaRPr lang="en-US" sz="4000" b="1" dirty="0"/>
          </a:p>
        </p:txBody>
      </p:sp>
      <p:pic>
        <p:nvPicPr>
          <p:cNvPr id="5" name="Picture 4" descr="A screenshot of a computer&#10;&#10;Description automatically generated">
            <a:extLst>
              <a:ext uri="{FF2B5EF4-FFF2-40B4-BE49-F238E27FC236}">
                <a16:creationId xmlns:a16="http://schemas.microsoft.com/office/drawing/2014/main" id="{B4FFEA52-ACBF-7303-E947-DE9038DE5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394" y="2530257"/>
            <a:ext cx="5017606" cy="2571524"/>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F92CB3C7-74D7-7BFE-95FE-300801F24B90}"/>
              </a:ext>
            </a:extLst>
          </p:cNvPr>
          <p:cNvPicPr>
            <a:picLocks noChangeAspect="1"/>
          </p:cNvPicPr>
          <p:nvPr/>
        </p:nvPicPr>
        <p:blipFill rotWithShape="1">
          <a:blip r:embed="rId4">
            <a:extLst>
              <a:ext uri="{28A0092B-C50C-407E-A947-70E740481C1C}">
                <a14:useLocalDpi xmlns:a14="http://schemas.microsoft.com/office/drawing/2010/main" val="0"/>
              </a:ext>
            </a:extLst>
          </a:blip>
          <a:srcRect b="8625"/>
          <a:stretch/>
        </p:blipFill>
        <p:spPr>
          <a:xfrm>
            <a:off x="6269162" y="2530257"/>
            <a:ext cx="4886518" cy="3161635"/>
          </a:xfrm>
          <a:prstGeom prst="rect">
            <a:avLst/>
          </a:prstGeom>
        </p:spPr>
      </p:pic>
      <p:sp>
        <p:nvSpPr>
          <p:cNvPr id="11" name="TextBox 10">
            <a:extLst>
              <a:ext uri="{FF2B5EF4-FFF2-40B4-BE49-F238E27FC236}">
                <a16:creationId xmlns:a16="http://schemas.microsoft.com/office/drawing/2014/main" id="{F593A722-633D-FC35-6A25-4C19DC000105}"/>
              </a:ext>
            </a:extLst>
          </p:cNvPr>
          <p:cNvSpPr txBox="1"/>
          <p:nvPr/>
        </p:nvSpPr>
        <p:spPr>
          <a:xfrm>
            <a:off x="1036320" y="1335525"/>
            <a:ext cx="9931428" cy="2000548"/>
          </a:xfrm>
          <a:prstGeom prst="rect">
            <a:avLst/>
          </a:prstGeom>
          <a:noFill/>
        </p:spPr>
        <p:txBody>
          <a:bodyPr wrap="square">
            <a:spAutoFit/>
          </a:bodyPr>
          <a:lstStyle/>
          <a:p>
            <a:pPr>
              <a:buFont typeface="Wingdings" panose="05000000000000000000" pitchFamily="2" charset="2"/>
              <a:buChar char="§"/>
            </a:pPr>
            <a:r>
              <a:rPr lang="en-US" sz="1800" dirty="0"/>
              <a:t> </a:t>
            </a:r>
            <a:r>
              <a:rPr lang="en-US" sz="2000" dirty="0"/>
              <a:t>Finally, Jane can </a:t>
            </a:r>
            <a:r>
              <a:rPr lang="en-US" sz="2000" dirty="0" err="1"/>
              <a:t>notarise</a:t>
            </a:r>
            <a:r>
              <a:rPr lang="en-US" sz="2000" dirty="0"/>
              <a:t> the encrypted volume’s details on Ethereum blockchain. </a:t>
            </a:r>
          </a:p>
          <a:p>
            <a:pPr>
              <a:buFont typeface="Wingdings" panose="05000000000000000000" pitchFamily="2" charset="2"/>
              <a:buChar char="§"/>
            </a:pPr>
            <a:r>
              <a:rPr lang="en-US" sz="2000" dirty="0"/>
              <a:t> </a:t>
            </a:r>
            <a:r>
              <a:rPr lang="en-US" sz="2000" dirty="0" err="1"/>
              <a:t>MetaMask</a:t>
            </a:r>
            <a:r>
              <a:rPr lang="en-US" sz="2000" dirty="0"/>
              <a:t> is needed to carry out the transaction, </a:t>
            </a:r>
          </a:p>
          <a:p>
            <a:pPr>
              <a:buFont typeface="Wingdings" panose="05000000000000000000" pitchFamily="2" charset="2"/>
              <a:buChar char="§"/>
            </a:pPr>
            <a:r>
              <a:rPr lang="en-US" sz="2000" dirty="0"/>
              <a:t> The details will be minted under her Ethereum blockchain address. </a:t>
            </a:r>
            <a:endParaRPr lang="en-US" sz="1600" dirty="0"/>
          </a:p>
          <a:p>
            <a:pPr>
              <a:buFont typeface="Calibri" panose="020F0502020204030204" pitchFamily="34" charset="0"/>
              <a:buChar char="§"/>
            </a:pPr>
            <a:endParaRPr lang="en-US" sz="1600" dirty="0"/>
          </a:p>
          <a:p>
            <a:pPr>
              <a:buFont typeface="Calibri" panose="020F0502020204030204" pitchFamily="34" charset="0"/>
              <a:buChar char="§"/>
            </a:pPr>
            <a:endParaRPr lang="en-US" sz="1600" dirty="0"/>
          </a:p>
          <a:p>
            <a:pPr>
              <a:buFont typeface="Calibri" panose="020F0502020204030204" pitchFamily="34" charset="0"/>
              <a:buChar char="§"/>
            </a:pPr>
            <a:endParaRPr lang="en-US" sz="1600" dirty="0"/>
          </a:p>
          <a:p>
            <a:pPr marL="0" indent="0">
              <a:buFont typeface="Calibri" panose="020F0502020204030204" pitchFamily="34" charset="0"/>
              <a:buNone/>
            </a:pPr>
            <a:endParaRPr lang="en-US" sz="1600" dirty="0"/>
          </a:p>
        </p:txBody>
      </p:sp>
    </p:spTree>
    <p:extLst>
      <p:ext uri="{BB962C8B-B14F-4D97-AF65-F5344CB8AC3E}">
        <p14:creationId xmlns:p14="http://schemas.microsoft.com/office/powerpoint/2010/main" val="244671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500"/>
                                        <p:tgtEl>
                                          <p:spTgt spid="11">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fade">
                                      <p:cBhvr>
                                        <p:cTn id="16" dur="500"/>
                                        <p:tgtEl>
                                          <p:spTgt spid="11">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Custom 4">
      <a:dk1>
        <a:sysClr val="windowText" lastClr="000000"/>
      </a:dk1>
      <a:lt1>
        <a:sysClr val="window" lastClr="FFFFFF"/>
      </a:lt1>
      <a:dk2>
        <a:srgbClr val="696464"/>
      </a:dk2>
      <a:lt2>
        <a:srgbClr val="E9E5DC"/>
      </a:lt2>
      <a:accent1>
        <a:srgbClr val="0070C0"/>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9175</TotalTime>
  <Words>1776</Words>
  <Application>Microsoft Office PowerPoint</Application>
  <PresentationFormat>Widescreen</PresentationFormat>
  <Paragraphs>161</Paragraphs>
  <Slides>16</Slides>
  <Notes>15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Wingdings</vt:lpstr>
      <vt:lpstr>Retrospect</vt:lpstr>
      <vt:lpstr>MapSafe: A complete Open-source tool for achieving geospatial data sovereignty</vt:lpstr>
      <vt:lpstr>  Geospatial Data Sovereignty</vt:lpstr>
      <vt:lpstr>  Geospatial Data Security Concerns</vt:lpstr>
      <vt:lpstr>MapSafe.xyz Architecture</vt:lpstr>
      <vt:lpstr>First Step: Anonymisation - Geomasking</vt:lpstr>
      <vt:lpstr>First Step: Anonymisation - Hexagonal Binning</vt:lpstr>
      <vt:lpstr>Second Step: Multi-Level Encryption</vt:lpstr>
      <vt:lpstr> Browser based Encryption-Decryption performance</vt:lpstr>
      <vt:lpstr>Final Step, Blockchain Notarisation</vt:lpstr>
      <vt:lpstr>Verification and Display</vt:lpstr>
      <vt:lpstr>Verification and Display</vt:lpstr>
      <vt:lpstr>PowerPoint Presentation</vt:lpstr>
      <vt:lpstr>PowerPoint Presentation</vt:lpstr>
      <vt:lpstr>Summary</vt:lpstr>
      <vt:lpstr>Acknowledgements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Pankaj Sharma</dc:creator>
  <cp:lastModifiedBy>Pankajeshwara Sharma</cp:lastModifiedBy>
  <cp:revision>2175</cp:revision>
  <dcterms:created xsi:type="dcterms:W3CDTF">2022-05-11T19:04:28Z</dcterms:created>
  <dcterms:modified xsi:type="dcterms:W3CDTF">2024-11-27T09:05:12Z</dcterms:modified>
</cp:coreProperties>
</file>