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11" r:id="rId5"/>
    <p:sldId id="298" r:id="rId6"/>
    <p:sldId id="300" r:id="rId7"/>
    <p:sldId id="289" r:id="rId8"/>
    <p:sldId id="308" r:id="rId9"/>
    <p:sldId id="305" r:id="rId10"/>
    <p:sldId id="290" r:id="rId11"/>
    <p:sldId id="309" r:id="rId12"/>
    <p:sldId id="293" r:id="rId13"/>
    <p:sldId id="312" r:id="rId14"/>
    <p:sldId id="319" r:id="rId15"/>
    <p:sldId id="299" r:id="rId16"/>
    <p:sldId id="306" r:id="rId17"/>
    <p:sldId id="301" r:id="rId18"/>
    <p:sldId id="321" r:id="rId19"/>
    <p:sldId id="322" r:id="rId20"/>
    <p:sldId id="323" r:id="rId21"/>
    <p:sldId id="324" r:id="rId22"/>
    <p:sldId id="325" r:id="rId23"/>
    <p:sldId id="313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EDEEEE"/>
    <a:srgbClr val="000000"/>
    <a:srgbClr val="CDF7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3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lshrm\Downloads\model-run-5325-impact-by-type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/>
              <a:t>Loss by Building Use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V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'model-run-5325-impact-by-type'!$J$1</c:f>
              <c:strCache>
                <c:ptCount val="1"/>
                <c:pt idx="0">
                  <c:v>Total_Loss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'model-run-5325-impact-by-type'!$A$2:$A$11</c:f>
              <c:strCache>
                <c:ptCount val="10"/>
                <c:pt idx="0">
                  <c:v>Commercial</c:v>
                </c:pt>
                <c:pt idx="1">
                  <c:v>Educational</c:v>
                </c:pt>
                <c:pt idx="2">
                  <c:v>Industrial</c:v>
                </c:pt>
                <c:pt idx="3">
                  <c:v>Infrastructure</c:v>
                </c:pt>
                <c:pt idx="4">
                  <c:v>Institutional</c:v>
                </c:pt>
                <c:pt idx="5">
                  <c:v>Other</c:v>
                </c:pt>
                <c:pt idx="6">
                  <c:v>Out building</c:v>
                </c:pt>
                <c:pt idx="7">
                  <c:v>Public</c:v>
                </c:pt>
                <c:pt idx="8">
                  <c:v>Residential</c:v>
                </c:pt>
                <c:pt idx="9">
                  <c:v>Unknown</c:v>
                </c:pt>
              </c:strCache>
            </c:strRef>
          </c:cat>
          <c:val>
            <c:numRef>
              <c:f>'model-run-5325-impact-by-type'!$J$2:$J$11</c:f>
              <c:numCache>
                <c:formatCode>General</c:formatCode>
                <c:ptCount val="10"/>
                <c:pt idx="0" formatCode="0.00E+00">
                  <c:v>14476425</c:v>
                </c:pt>
                <c:pt idx="1">
                  <c:v>53912</c:v>
                </c:pt>
                <c:pt idx="2">
                  <c:v>919461</c:v>
                </c:pt>
                <c:pt idx="3">
                  <c:v>579675</c:v>
                </c:pt>
                <c:pt idx="4">
                  <c:v>2327375</c:v>
                </c:pt>
                <c:pt idx="5">
                  <c:v>604089</c:v>
                </c:pt>
                <c:pt idx="6">
                  <c:v>2243020</c:v>
                </c:pt>
                <c:pt idx="7">
                  <c:v>1724743</c:v>
                </c:pt>
                <c:pt idx="8" formatCode="0.00E+00">
                  <c:v>28684720</c:v>
                </c:pt>
                <c:pt idx="9" formatCode="0.00E+00">
                  <c:v>33735852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B7-4A9D-A20E-F976CA857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807176"/>
        <c:axId val="757807536"/>
      </c:barChart>
      <c:catAx>
        <c:axId val="757807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Use</a:t>
                </a:r>
                <a:r>
                  <a:rPr lang="en-NZ" baseline="0"/>
                  <a:t> Type of Building</a:t>
                </a:r>
                <a:endParaRPr lang="en-N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V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U"/>
          </a:p>
        </c:txPr>
        <c:crossAx val="757807536"/>
        <c:crosses val="autoZero"/>
        <c:auto val="1"/>
        <c:lblAlgn val="ctr"/>
        <c:lblOffset val="100"/>
        <c:noMultiLvlLbl val="0"/>
      </c:catAx>
      <c:valAx>
        <c:axId val="75780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USD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VU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VU"/>
          </a:p>
        </c:txPr>
        <c:crossAx val="75780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84BF0-F03A-482A-83CD-C7B3780FB70B}" type="datetimeFigureOut">
              <a:rPr lang="en-NZ" smtClean="0"/>
              <a:t>28/11/2024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86AC5-DA1B-4C86-BBFE-B2A53D1CA34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62168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6C96-BECF-499C-AAA9-85A80BB1F7EE}" type="datetimeFigureOut">
              <a:rPr lang="en-NZ" smtClean="0"/>
              <a:t>28/11/2024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21AD-EE30-4F89-B16A-4ACB770692F3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9780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introduction on the Theme along with Vanuatu Context and align with the national priorities through the PARTneR II Project </a:t>
            </a:r>
            <a:endParaRPr lang="en-V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0762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PARTneR II Project through Funding support from New Zealand –MFAT and Managed by NIWA and SPC in partnership with Vanuatu, Samoa, Cooks Island, Tonga, Tuvalu and RMI. </a:t>
            </a:r>
            <a:endParaRPr lang="en-V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51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encountered: Lack of resources, capacity building, data collection/sharing, and capital to ran the GIS show </a:t>
            </a:r>
            <a:endParaRPr lang="en-V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17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2443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include a lack of resources, capacity building, data collection/sharing, and Capital to act on the risk-informed information. </a:t>
            </a:r>
            <a:endParaRPr lang="en-V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20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8870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415" y="6136079"/>
            <a:ext cx="714759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r"/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39" y="6261271"/>
            <a:ext cx="2276861" cy="133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15" y="1007928"/>
            <a:ext cx="305715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779390"/>
            <a:ext cx="9973559" cy="207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31769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AAC328-9D3D-412C-93C7-45FB219C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8237EE-F57E-45F6-8326-6810832B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6CBA98-A760-4779-A7E3-5E485B27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9899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68555-F17D-4B4E-869D-9BF9E33A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CA4FB-5D12-454C-9FE6-F56161C2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9D871-D176-4ED1-B31D-AE44BEC1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980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98" y="4485094"/>
            <a:ext cx="6643294" cy="63695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39" y="6261271"/>
            <a:ext cx="2276861" cy="133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5146479"/>
            <a:ext cx="6673850" cy="1000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6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20" y="978323"/>
            <a:ext cx="6643294" cy="636951"/>
          </a:xfrm>
        </p:spPr>
        <p:txBody>
          <a:bodyPr>
            <a:noAutofit/>
          </a:bodyPr>
          <a:lstStyle>
            <a:lvl1pPr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39" y="6261271"/>
            <a:ext cx="2276861" cy="133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1588219"/>
            <a:ext cx="6673850" cy="100012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buNone/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688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191565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108569" y="1976846"/>
            <a:ext cx="5245231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B6A6EB-55E6-4AD3-AA5B-DDD9E3AE9B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D2F797-B8FC-4691-80DD-77CD5C24F0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DAD1A-26C6-4474-AC2D-D56E5F0A40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2215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10813869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28FCBB-B091-4312-B30C-C4DEB7DB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345441-8BDF-4E1F-8480-E3B6F67B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626E01-2C70-44B9-8673-194021A8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6373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65850" y="857250"/>
            <a:ext cx="5400675" cy="495935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5C98A5-1720-4089-80A5-87DCB32864F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32BAEE-2F12-4368-83D8-2763210302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EDBE9C-F785-4FCE-A8E3-4437295354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429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9932" y="857250"/>
            <a:ext cx="11026594" cy="495935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C68D15-0A31-43F3-AF08-D92C5682F31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39E58BB-B098-4DBA-917E-0419C69649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0FD0A4-6213-4B11-85F1-9C9429AD07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134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156325" y="847725"/>
            <a:ext cx="5400675" cy="4978400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8CA2F1E-45A9-4FC2-BF9F-115552A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B90FC10-4C46-4A90-BA1A-82EE08D47A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B88D88-FBDA-4C20-895C-58BC8AE954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8439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2775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37501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052800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258672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473971" y="1857375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837501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052800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258672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473971" y="3837004"/>
            <a:ext cx="2092325" cy="18843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0009889-381A-4CD6-A70A-07E66D4B8E3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31F1185-6CFE-48CE-9BC0-BDB9632879F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CCF563F-8DC3-48EC-A35A-C0CC275463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746DA8-E7EA-48A1-B1E2-2A020B4BB4E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917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10813869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31" y="1976845"/>
            <a:ext cx="10813869" cy="42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95B2-4FE3-4026-8847-2AFE67DABA8C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08" y="6253812"/>
            <a:ext cx="2276861" cy="133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73" y="5933776"/>
            <a:ext cx="1423419" cy="521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F1361-FAEA-1547-493F-9A835773DA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37" y="6294711"/>
            <a:ext cx="2148725" cy="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g"/><Relationship Id="rId7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johnie@vanuatu.gov.v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hyperlink" Target="https://nexus.pacificdata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jpeg"/><Relationship Id="rId7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hyperlink" Target="https://riskscape.org.nz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cric-data-viewer.sites.platform-poc.ci.rsdev.nz/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8DF6-0963-84DD-2BAB-6899283B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415" y="926885"/>
            <a:ext cx="6643294" cy="636951"/>
          </a:xfrm>
        </p:spPr>
        <p:txBody>
          <a:bodyPr/>
          <a:lstStyle/>
          <a:p>
            <a:r>
              <a:rPr lang="en-US" dirty="0"/>
              <a:t>Pacific Islands GIS and Remote Sensing User Conference 2024</a:t>
            </a:r>
            <a:endParaRPr lang="en-V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BB0A8-BD18-4E68-C4C4-A5A990083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9750" y="2303888"/>
            <a:ext cx="6673850" cy="100012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THEME: ‘’</a:t>
            </a:r>
            <a:r>
              <a:rPr lang="en-US" sz="2800" b="1" dirty="0"/>
              <a:t>Sustainable Management of Coastal Areas through remote sensing and GIS’’  </a:t>
            </a:r>
            <a:endParaRPr lang="en-VU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A7355-20FB-5D29-8270-C45FECD2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52" y="5044176"/>
            <a:ext cx="1454097" cy="15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EE9453-FC92-F9E6-7C70-D441CA35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1" y="5511856"/>
            <a:ext cx="2071066" cy="8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7F099-0A60-0F15-E9B1-5C1B5B6CD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02163"/>
            <a:ext cx="6315740" cy="260781"/>
          </a:xfrm>
          <a:prstGeom prst="rect">
            <a:avLst/>
          </a:prstGeom>
          <a:solidFill>
            <a:srgbClr val="0070C0"/>
          </a:solidFill>
          <a:ln>
            <a:solidFill>
              <a:srgbClr val="3366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9DFAB-BF48-43A7-A9EC-46BD784E211F}"/>
              </a:ext>
            </a:extLst>
          </p:cNvPr>
          <p:cNvSpPr txBox="1"/>
          <p:nvPr/>
        </p:nvSpPr>
        <p:spPr>
          <a:xfrm>
            <a:off x="165929" y="5129926"/>
            <a:ext cx="4912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Presenter: Johnny Tarry NIMAU </a:t>
            </a:r>
          </a:p>
          <a:p>
            <a:r>
              <a:rPr lang="en-US" sz="1200" i="1" dirty="0"/>
              <a:t>Snr. Monitoring and Evaluation Officer,</a:t>
            </a:r>
          </a:p>
          <a:p>
            <a:r>
              <a:rPr lang="en-US" sz="1200" i="1" dirty="0"/>
              <a:t>PARTneR II Country Liaison,  </a:t>
            </a:r>
          </a:p>
          <a:p>
            <a:r>
              <a:rPr lang="en-US" sz="1200" i="1" dirty="0"/>
              <a:t>Vanuatu PGRSC Focal-Point </a:t>
            </a:r>
          </a:p>
          <a:p>
            <a:r>
              <a:rPr lang="en-US" sz="1200" dirty="0"/>
              <a:t>Department of Climate Change, MOCC, Vanuatu</a:t>
            </a:r>
            <a:endParaRPr lang="en-VU" sz="1200" dirty="0"/>
          </a:p>
        </p:txBody>
      </p:sp>
    </p:spTree>
    <p:extLst>
      <p:ext uri="{BB962C8B-B14F-4D97-AF65-F5344CB8AC3E}">
        <p14:creationId xmlns:p14="http://schemas.microsoft.com/office/powerpoint/2010/main" val="384209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4BAA-4B90-0D24-E446-AE69822B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FF55D-21B6-F1F8-4697-C4827EC7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10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13741-2904-F024-C2DA-053B9942A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739686" cy="3689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80BD2-11DA-8904-B7BF-6AFEA0031986}"/>
              </a:ext>
            </a:extLst>
          </p:cNvPr>
          <p:cNvSpPr txBox="1"/>
          <p:nvPr/>
        </p:nvSpPr>
        <p:spPr>
          <a:xfrm>
            <a:off x="145865" y="157536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5 _1.0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8E1573-9BF7-7658-721F-FDDEAFD50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5" y="5458146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6D9C47-9015-54AE-CD6B-BAD00EF38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6223" y="0"/>
            <a:ext cx="6395778" cy="3689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FFFD59-FA94-4641-2A40-E408978C7087}"/>
              </a:ext>
            </a:extLst>
          </p:cNvPr>
          <p:cNvSpPr txBox="1"/>
          <p:nvPr/>
        </p:nvSpPr>
        <p:spPr>
          <a:xfrm>
            <a:off x="6096000" y="184926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10 _0.5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6606A-4816-FDCF-FEF5-DD9D43E8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3164"/>
            <a:ext cx="5739686" cy="3154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E1CF4D-5DCD-6280-FC8B-5CD844F7EB47}"/>
              </a:ext>
            </a:extLst>
          </p:cNvPr>
          <p:cNvSpPr txBox="1"/>
          <p:nvPr/>
        </p:nvSpPr>
        <p:spPr>
          <a:xfrm>
            <a:off x="0" y="3768116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25_0.5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EA70C8-AF17-05B3-F7E1-A750E3797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223" y="3703163"/>
            <a:ext cx="6395778" cy="3154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AD97AF-A613-3789-89D5-75759718B150}"/>
              </a:ext>
            </a:extLst>
          </p:cNvPr>
          <p:cNvSpPr txBox="1"/>
          <p:nvPr/>
        </p:nvSpPr>
        <p:spPr>
          <a:xfrm>
            <a:off x="5946865" y="3819497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50 _0.5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726F27C-C2DE-4F99-CA9C-09A5E065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" y="6029241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3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DE19D-8A87-BFE4-A409-9E5047B4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917C-7823-3762-2F1D-37210FA4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11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9FB31-744F-5CEA-4680-B573FDAA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061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D37B3-7005-0E73-9CFB-A1B29643CCCA}"/>
              </a:ext>
            </a:extLst>
          </p:cNvPr>
          <p:cNvSpPr txBox="1"/>
          <p:nvPr/>
        </p:nvSpPr>
        <p:spPr>
          <a:xfrm>
            <a:off x="0" y="225799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100 _0.5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13D974-A807-34F5-C9A4-1C3F09BD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5" y="5458146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4E9573-4C8C-53A4-0185-73D77B25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4061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3E6C9-10BF-59EF-340C-7151181296F7}"/>
              </a:ext>
            </a:extLst>
          </p:cNvPr>
          <p:cNvSpPr txBox="1"/>
          <p:nvPr/>
        </p:nvSpPr>
        <p:spPr>
          <a:xfrm>
            <a:off x="6308651" y="136525"/>
            <a:ext cx="30736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Port Vila FloodDepth 250 _1.5</a:t>
            </a:r>
            <a:endParaRPr lang="en-VU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8BB2A7-40CC-2BAD-4CBE-D8F8B87B1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92" y="4061637"/>
            <a:ext cx="6076308" cy="2796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861C9-B36B-1ACF-9E8F-9059E46AB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61637"/>
            <a:ext cx="6115692" cy="2796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20F35E-3C8D-5B9E-D7EE-98E41450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94" y="6029241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1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F334-F7D9-0764-7CEB-40A67B94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434203"/>
            <a:ext cx="10813869" cy="636951"/>
          </a:xfrm>
        </p:spPr>
        <p:txBody>
          <a:bodyPr/>
          <a:lstStyle/>
          <a:p>
            <a:r>
              <a:rPr lang="en-NZ" dirty="0"/>
              <a:t>RiskScape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43E9E-E1FE-2025-CA5C-1423198F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12</a:t>
            </a:fld>
            <a:endParaRPr lang="en-NZ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294DAC-CD4F-3BF9-CCB4-EB2553C7D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774" y="1336203"/>
            <a:ext cx="7085932" cy="377269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3385840-7170-9392-FE37-D806FD1D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AB0BB-82BD-49ED-02E6-B3153DDD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B14B4-4898-6141-8BBE-DF347A634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64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2A7B-9712-999E-84FA-3ACDE2A0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687" y="2047051"/>
            <a:ext cx="2656165" cy="636951"/>
          </a:xfrm>
        </p:spPr>
        <p:txBody>
          <a:bodyPr/>
          <a:lstStyle/>
          <a:p>
            <a:r>
              <a:rPr lang="en-NZ" dirty="0"/>
              <a:t>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265C-91B5-B7C6-C107-DD956444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42" y="1126794"/>
            <a:ext cx="10813869" cy="10251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NZ" dirty="0"/>
              <a:t>The Single-Event Model calculates loss and exposure to a range of different assets e.g. buildings, population, crops, infrastructure, at an individual asset scale and aggregated to region and use type.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ED66A-647A-022E-C38A-01C20F21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13</a:t>
            </a:fld>
            <a:endParaRPr lang="en-NZ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8BE00-563E-0537-32EE-A5D406537065}"/>
              </a:ext>
            </a:extLst>
          </p:cNvPr>
          <p:cNvSpPr txBox="1">
            <a:spLocks/>
          </p:cNvSpPr>
          <p:nvPr/>
        </p:nvSpPr>
        <p:spPr>
          <a:xfrm>
            <a:off x="2091545" y="2031202"/>
            <a:ext cx="2127769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Z" dirty="0"/>
              <a:t>Loss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D67A97-F11F-489D-E4AC-D4295D8E1A9D}"/>
              </a:ext>
            </a:extLst>
          </p:cNvPr>
          <p:cNvSpPr txBox="1">
            <a:spLocks/>
          </p:cNvSpPr>
          <p:nvPr/>
        </p:nvSpPr>
        <p:spPr>
          <a:xfrm>
            <a:off x="4040427" y="298411"/>
            <a:ext cx="3812875" cy="80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Z" dirty="0"/>
              <a:t>Single-Event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B8570-018D-8B0D-4F59-FA6D5B041D90}"/>
              </a:ext>
            </a:extLst>
          </p:cNvPr>
          <p:cNvSpPr txBox="1"/>
          <p:nvPr/>
        </p:nvSpPr>
        <p:spPr>
          <a:xfrm>
            <a:off x="6306779" y="5264755"/>
            <a:ext cx="544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Zoomed in to part of Port Vila, Vanuatu - ARI100 with 1.0m SLR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50509-D192-5C19-7138-85BB8754438C}"/>
              </a:ext>
            </a:extLst>
          </p:cNvPr>
          <p:cNvSpPr txBox="1"/>
          <p:nvPr/>
        </p:nvSpPr>
        <p:spPr>
          <a:xfrm>
            <a:off x="1164484" y="5361874"/>
            <a:ext cx="360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Vanuatu - ARI100 with 1.0m SLR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3E2650A-40B0-0D94-41B9-427962D04E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040343"/>
              </p:ext>
            </p:extLst>
          </p:nvPr>
        </p:nvGraphicFramePr>
        <p:xfrm>
          <a:off x="608942" y="275834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33EF9CD-8CBB-118C-AC0C-1530E1CA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79" y="2668025"/>
            <a:ext cx="5276279" cy="258565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CC95B26-E1BA-03BB-081B-8B8877DB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FBDF2-E473-B16D-158F-6664EC46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35D69-83BE-6E5F-BCC4-A5EAF1217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541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A7DC-73DB-4D38-8E7A-E180965D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263676"/>
            <a:ext cx="10813869" cy="636951"/>
          </a:xfrm>
        </p:spPr>
        <p:txBody>
          <a:bodyPr/>
          <a:lstStyle/>
          <a:p>
            <a:pPr algn="ctr"/>
            <a:r>
              <a:rPr lang="en-NZ" dirty="0"/>
              <a:t>Average Annualised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C055C-4268-9DB7-A50C-4A4D41B8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14</a:t>
            </a:fld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A7B06-BE20-DC2D-2A50-FA1CBDB1EFF3}"/>
              </a:ext>
            </a:extLst>
          </p:cNvPr>
          <p:cNvSpPr txBox="1"/>
          <p:nvPr/>
        </p:nvSpPr>
        <p:spPr>
          <a:xfrm>
            <a:off x="352338" y="900627"/>
            <a:ext cx="1118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Average Annualised Loss (AAL): Expected loss per year, averaged over many years. It is rough measure of the ‘riskiness’ of a set of exposures. </a:t>
            </a:r>
          </a:p>
        </p:txBody>
      </p:sp>
      <p:pic>
        <p:nvPicPr>
          <p:cNvPr id="25" name="Picture 2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682079A-19C4-B39E-FBEE-003F9134B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22" y="1537578"/>
            <a:ext cx="8235155" cy="49968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49BBEDB-1DF9-643C-A01E-90C7289B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978" y="4363089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94EB6-6687-CA00-4E5F-6A853719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033" y="5257813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1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71E6-042F-8B97-0080-8326053C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19" y="61154"/>
            <a:ext cx="3836943" cy="636951"/>
          </a:xfrm>
        </p:spPr>
        <p:txBody>
          <a:bodyPr/>
          <a:lstStyle/>
          <a:p>
            <a:r>
              <a:rPr lang="en-US" dirty="0"/>
              <a:t>Vanuatu GIS Users </a:t>
            </a:r>
            <a:endParaRPr lang="en-V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7EA568-272F-8F62-E588-F93399E4C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162"/>
            <a:ext cx="4919133" cy="45188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CDAA-0E5D-B298-2A7E-5D6D9517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15</a:t>
            </a:fld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72B89-316B-50EF-C032-62195CAC4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67" y="1"/>
            <a:ext cx="718406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51A4C-E480-6450-481C-0B4AB4AFC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795" y="3429000"/>
            <a:ext cx="2984205" cy="334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F4E09-A55D-774D-DA63-8E5EC615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33" y="3428999"/>
            <a:ext cx="4288662" cy="342899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69F070C-B18C-4C71-4E1F-7FC8FFBE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1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A764B-E871-AAD1-74C3-408945BA3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3390"/>
            <a:ext cx="5033096" cy="2355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9FCD13-48AB-1F84-FA71-63025C9C220A}"/>
              </a:ext>
            </a:extLst>
          </p:cNvPr>
          <p:cNvSpPr txBox="1"/>
          <p:nvPr/>
        </p:nvSpPr>
        <p:spPr>
          <a:xfrm>
            <a:off x="914119" y="3428999"/>
            <a:ext cx="362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National GIS User group </a:t>
            </a:r>
            <a:endParaRPr lang="en-V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CE827-CA41-A1B5-47DD-BE6CC0017B11}"/>
              </a:ext>
            </a:extLst>
          </p:cNvPr>
          <p:cNvSpPr txBox="1"/>
          <p:nvPr/>
        </p:nvSpPr>
        <p:spPr>
          <a:xfrm>
            <a:off x="903487" y="958602"/>
            <a:ext cx="346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MOCC GIS Users</a:t>
            </a:r>
            <a:endParaRPr lang="en-VU" sz="2000" b="1" dirty="0"/>
          </a:p>
        </p:txBody>
      </p:sp>
    </p:spTree>
    <p:extLst>
      <p:ext uri="{BB962C8B-B14F-4D97-AF65-F5344CB8AC3E}">
        <p14:creationId xmlns:p14="http://schemas.microsoft.com/office/powerpoint/2010/main" val="318443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91ED548-951B-4921-9E7D-03FE292E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57" y="4328888"/>
            <a:ext cx="4278619" cy="239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26EB2-4CDB-E9B2-B6E1-B7E6905BC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67" y="0"/>
            <a:ext cx="4919133" cy="368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E472F-0486-6306-F631-262DFD260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423" y="-42029"/>
            <a:ext cx="6666614" cy="63695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Capacity Building- GIS initiatives  </a:t>
            </a:r>
            <a:endParaRPr lang="en-VU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2B619A-334A-10BA-257C-28F0035D4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25"/>
            <a:ext cx="5534025" cy="36893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B16F7-4165-EC87-FF6D-D6D91085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16</a:t>
            </a:fld>
            <a:endParaRPr lang="en-N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BA4BBA-4FE8-4A50-ABAE-61DD27FC0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" y="276447"/>
            <a:ext cx="5196567" cy="2755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72C4A2-A2DA-F6FF-CD5C-315F174CC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98" y="1803538"/>
            <a:ext cx="3558363" cy="2668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6D79E-2778-8725-80A5-643B4653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679" y="4184566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37AF1-F9F4-56C2-4D0F-7DE4FA6AD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808" y="5148275"/>
            <a:ext cx="1438973" cy="5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2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3FFC-1EE7-2549-E545-DE3EC3B0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52C8D-E039-D6A8-24EB-1B25C437E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512F1-0F05-BA7B-BEC8-098687BF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17</a:t>
            </a:fld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4717C-9D77-E9FC-A4DC-7EF9E6097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462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988B3A-A510-8C05-8CCC-4A4573D43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49" y="0"/>
            <a:ext cx="7375451" cy="462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B51C8-B062-AEC2-17EF-B969712AF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49" y="3780783"/>
            <a:ext cx="7375451" cy="3077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51BEF5-9D80-1AD7-E058-223E3FA32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782"/>
            <a:ext cx="4816549" cy="3077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B0A35C-15E5-8A97-C9AA-38B0993C954F}"/>
              </a:ext>
            </a:extLst>
          </p:cNvPr>
          <p:cNvSpPr txBox="1"/>
          <p:nvPr/>
        </p:nvSpPr>
        <p:spPr>
          <a:xfrm>
            <a:off x="637952" y="-37213"/>
            <a:ext cx="107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GIS Products developed to inform decision making, Plannings, Preparedness, Response, Recovery </a:t>
            </a:r>
            <a:endParaRPr lang="en-VU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4551F-8398-A178-BC42-2B39497D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7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21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6195C-1489-2501-0A8B-9EFD86A7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18</a:t>
            </a:fld>
            <a:endParaRPr lang="en-N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74E2E8-A96D-65AE-5635-97111E90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394"/>
            <a:ext cx="6592186" cy="632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62C48F-3FED-B51F-37B8-2E61A697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340" y="0"/>
            <a:ext cx="6296804" cy="636951"/>
          </a:xfrm>
        </p:spPr>
        <p:txBody>
          <a:bodyPr>
            <a:normAutofit/>
          </a:bodyPr>
          <a:lstStyle/>
          <a:p>
            <a:r>
              <a:rPr lang="en-GB" sz="2400" dirty="0"/>
              <a:t>Manaro Volcano Exposure Map</a:t>
            </a:r>
            <a:endParaRPr lang="en-VU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E7FAA6-DC90-A3F2-5D7E-6CEE9A243886}"/>
              </a:ext>
            </a:extLst>
          </p:cNvPr>
          <p:cNvSpPr txBox="1">
            <a:spLocks/>
          </p:cNvSpPr>
          <p:nvPr/>
        </p:nvSpPr>
        <p:spPr>
          <a:xfrm>
            <a:off x="167791" y="209919"/>
            <a:ext cx="6668265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Volcano Hazards and Evacuation Route </a:t>
            </a:r>
            <a:br>
              <a:rPr lang="en-GB" dirty="0"/>
            </a:br>
            <a:endParaRPr lang="en-V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8367C67-87E3-344B-0D88-36FB97AA5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55" y="528393"/>
            <a:ext cx="5536237" cy="6329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69D0A-7B44-4B05-11E0-39775088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0" y="636951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7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89B5-DA45-E9A9-59DB-211214F7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2CBE1-F9C7-DABE-768E-6E010E761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096000" cy="69430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7EC73-860C-902D-F24C-2C6084D0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19</a:t>
            </a:fld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66B28-A16A-9BD0-A780-7970D663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65" y="0"/>
            <a:ext cx="63618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3E4B5-ED36-B3DA-8706-8D31594B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20" y="80399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4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6493F6-093F-1ACC-925F-BF2DC499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2163"/>
            <a:ext cx="6315740" cy="260781"/>
          </a:xfrm>
          <a:prstGeom prst="rect">
            <a:avLst/>
          </a:prstGeom>
          <a:solidFill>
            <a:srgbClr val="0070C0"/>
          </a:solidFill>
          <a:ln>
            <a:solidFill>
              <a:srgbClr val="3366FF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3BCFA-4C81-45C9-B3B0-77053860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34" y="481265"/>
            <a:ext cx="11660732" cy="636951"/>
          </a:xfrm>
        </p:spPr>
        <p:txBody>
          <a:bodyPr/>
          <a:lstStyle/>
          <a:p>
            <a:pPr algn="ctr"/>
            <a:r>
              <a:rPr lang="en-NZ" sz="3000" dirty="0"/>
              <a:t>Hazard Exposure and Losses to Extreme Wave Levels Exacerbated by Climate-induced Sea-Level Rise in Vanuatu Islands Contexts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38C2-35CB-4914-9032-867CB80BB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976" y="4754843"/>
            <a:ext cx="6815051" cy="1370749"/>
          </a:xfrm>
        </p:spPr>
        <p:txBody>
          <a:bodyPr>
            <a:normAutofit fontScale="25000" lnSpcReduction="20000"/>
          </a:bodyPr>
          <a:lstStyle/>
          <a:p>
            <a:r>
              <a:rPr lang="en-NZ" sz="7200" dirty="0"/>
              <a:t>Johnny Nimau</a:t>
            </a:r>
            <a:r>
              <a:rPr lang="en-NZ" sz="7200" baseline="30000" dirty="0"/>
              <a:t>4</a:t>
            </a:r>
            <a:r>
              <a:rPr lang="en-NZ" sz="7200" dirty="0"/>
              <a:t>, Rebecca Welsh</a:t>
            </a:r>
            <a:r>
              <a:rPr lang="en-NZ" sz="7200" baseline="30000" dirty="0"/>
              <a:t>1</a:t>
            </a:r>
            <a:r>
              <a:rPr lang="en-NZ" sz="7200" dirty="0"/>
              <a:t>, Ryan Paulik</a:t>
            </a:r>
            <a:r>
              <a:rPr lang="en-NZ" sz="7200" baseline="30000" dirty="0"/>
              <a:t>1</a:t>
            </a:r>
            <a:r>
              <a:rPr lang="en-NZ" sz="7200" dirty="0"/>
              <a:t>, Shaun Williams</a:t>
            </a:r>
            <a:r>
              <a:rPr lang="en-NZ" sz="7200" baseline="30000" dirty="0"/>
              <a:t>1</a:t>
            </a:r>
            <a:r>
              <a:rPr lang="en-NZ" sz="7200" dirty="0"/>
              <a:t>, Juli Ungaro</a:t>
            </a:r>
            <a:r>
              <a:rPr lang="en-NZ" sz="7200" baseline="30000" dirty="0"/>
              <a:t>1</a:t>
            </a:r>
            <a:r>
              <a:rPr lang="en-NZ" sz="7200" dirty="0"/>
              <a:t>, Cyprien Bosserelle</a:t>
            </a:r>
            <a:r>
              <a:rPr lang="en-NZ" sz="7200" baseline="30000" dirty="0"/>
              <a:t>1</a:t>
            </a:r>
            <a:r>
              <a:rPr lang="en-NZ" sz="7200" dirty="0"/>
              <a:t>, Rose Pearson</a:t>
            </a:r>
            <a:r>
              <a:rPr lang="en-NZ" sz="7200" baseline="30000" dirty="0"/>
              <a:t>1</a:t>
            </a:r>
            <a:r>
              <a:rPr lang="en-NZ" sz="7200" dirty="0"/>
              <a:t>, James Battersby</a:t>
            </a:r>
            <a:r>
              <a:rPr lang="en-NZ" sz="7200" baseline="30000" dirty="0"/>
              <a:t>1</a:t>
            </a:r>
            <a:r>
              <a:rPr lang="en-NZ" sz="7200" dirty="0"/>
              <a:t>, </a:t>
            </a:r>
            <a:br>
              <a:rPr lang="en-NZ" sz="7200" dirty="0"/>
            </a:br>
            <a:r>
              <a:rPr lang="en-NZ" sz="7200" dirty="0"/>
              <a:t>Luisa Hosse</a:t>
            </a:r>
            <a:r>
              <a:rPr lang="en-NZ" sz="7200" baseline="30000" dirty="0"/>
              <a:t>1</a:t>
            </a:r>
            <a:r>
              <a:rPr lang="en-NZ" sz="7200" dirty="0"/>
              <a:t>, Antonio Espejo</a:t>
            </a:r>
            <a:r>
              <a:rPr lang="en-NZ" sz="7200" baseline="30000" dirty="0"/>
              <a:t>2</a:t>
            </a:r>
            <a:r>
              <a:rPr lang="en-NZ" sz="7200" dirty="0"/>
              <a:t>, Tim Beale</a:t>
            </a:r>
            <a:r>
              <a:rPr lang="en-NZ" sz="7200" baseline="30000" dirty="0"/>
              <a:t>3</a:t>
            </a:r>
            <a:r>
              <a:rPr lang="en-NZ" sz="7200" dirty="0"/>
              <a:t>, Herve Damlamian</a:t>
            </a:r>
            <a:r>
              <a:rPr lang="en-NZ" sz="7200" baseline="30000" dirty="0"/>
              <a:t>2</a:t>
            </a:r>
            <a:r>
              <a:rPr lang="en-NZ" sz="7200" dirty="0"/>
              <a:t>, Litea Biukoto</a:t>
            </a:r>
            <a:r>
              <a:rPr lang="en-NZ" sz="7200" baseline="30000" dirty="0"/>
              <a:t>2</a:t>
            </a:r>
            <a:r>
              <a:rPr lang="en-NZ" sz="7200" dirty="0"/>
              <a:t>, Judith Giblin</a:t>
            </a:r>
            <a:r>
              <a:rPr lang="en-NZ" sz="7200" baseline="30000" dirty="0"/>
              <a:t>2</a:t>
            </a:r>
            <a:r>
              <a:rPr lang="en-NZ" sz="7200" dirty="0"/>
              <a:t>, Thompson Auri</a:t>
            </a:r>
            <a:r>
              <a:rPr lang="en-NZ" sz="7200" baseline="30000" dirty="0"/>
              <a:t>2</a:t>
            </a:r>
            <a:r>
              <a:rPr lang="en-NZ" sz="7200" dirty="0"/>
              <a:t>, Kaliopate Tavola</a:t>
            </a:r>
            <a:r>
              <a:rPr lang="en-NZ" sz="7200" baseline="30000" dirty="0"/>
              <a:t>2</a:t>
            </a:r>
            <a:endParaRPr lang="en-NZ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CD33F4-947E-7D6F-CC7C-02ED96F08403}"/>
              </a:ext>
            </a:extLst>
          </p:cNvPr>
          <p:cNvSpPr txBox="1">
            <a:spLocks/>
          </p:cNvSpPr>
          <p:nvPr/>
        </p:nvSpPr>
        <p:spPr>
          <a:xfrm>
            <a:off x="1193158" y="2750988"/>
            <a:ext cx="6673850" cy="100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84C19B-8750-91D1-61FD-35B3FB7555AA}"/>
              </a:ext>
            </a:extLst>
          </p:cNvPr>
          <p:cNvSpPr txBox="1">
            <a:spLocks/>
          </p:cNvSpPr>
          <p:nvPr/>
        </p:nvSpPr>
        <p:spPr>
          <a:xfrm>
            <a:off x="7510510" y="1469589"/>
            <a:ext cx="3960832" cy="1959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00" baseline="30000" dirty="0"/>
              <a:t>1 </a:t>
            </a:r>
            <a:r>
              <a:rPr lang="en-NZ" sz="1200" dirty="0"/>
              <a:t>National Institute of Water and Atmospheric Research Ltd Taihoro Nukurangi, Te Whanganui-a-Tara Wellington 6021, Aotearoa New Zealand</a:t>
            </a:r>
          </a:p>
          <a:p>
            <a:r>
              <a:rPr lang="en-NZ" sz="1200" baseline="30000" dirty="0"/>
              <a:t>2</a:t>
            </a:r>
            <a:r>
              <a:rPr lang="en-NZ" sz="1200" dirty="0"/>
              <a:t> The Pacific Community, SPC Geoscience Division, Suva, Fiji </a:t>
            </a:r>
          </a:p>
          <a:p>
            <a:r>
              <a:rPr lang="en-NZ" sz="1200" baseline="30000" dirty="0"/>
              <a:t>3</a:t>
            </a:r>
            <a:r>
              <a:rPr lang="en-NZ" sz="1200" dirty="0"/>
              <a:t> Catalyst IT, Ōtautahi Christchurch 8011, Aotearoa New Zealand</a:t>
            </a:r>
          </a:p>
          <a:p>
            <a:r>
              <a:rPr lang="en-NZ" sz="1200" baseline="30000" dirty="0"/>
              <a:t>4</a:t>
            </a:r>
            <a:r>
              <a:rPr lang="en-NZ" sz="1200" dirty="0"/>
              <a:t> Climate change and National Disaster Management Office, Ministry of Climate Change and Adaptation, Vanuatu</a:t>
            </a:r>
          </a:p>
          <a:p>
            <a:endParaRPr lang="en-NZ" sz="1200" dirty="0"/>
          </a:p>
          <a:p>
            <a:endParaRPr lang="en-NZ" sz="1200" baseline="30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87245C-BF15-8B3E-21B1-6CB4C0A366FE}"/>
              </a:ext>
            </a:extLst>
          </p:cNvPr>
          <p:cNvSpPr txBox="1">
            <a:spLocks/>
          </p:cNvSpPr>
          <p:nvPr/>
        </p:nvSpPr>
        <p:spPr>
          <a:xfrm>
            <a:off x="900195" y="2428874"/>
            <a:ext cx="6673850" cy="100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F5812B-436C-60B7-7E80-9B42D81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12" y="5452166"/>
            <a:ext cx="936400" cy="100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9D0725D-7E94-16D8-768E-83A090F1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23" y="5764696"/>
            <a:ext cx="1446573" cy="5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A408F2-001F-ACAE-2A17-D422761C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4F1E3A-9C0E-EB73-5FF1-83DCDC606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8" y="1258514"/>
            <a:ext cx="6643371" cy="339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83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35A36E-F26F-9308-9DBC-E928D2A8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713" y="933420"/>
            <a:ext cx="4186877" cy="5924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F9E9D-DBFA-9D70-83F7-209C8774C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44" y="296470"/>
            <a:ext cx="10813869" cy="636951"/>
          </a:xfrm>
        </p:spPr>
        <p:txBody>
          <a:bodyPr>
            <a:normAutofit fontScale="90000"/>
          </a:bodyPr>
          <a:lstStyle/>
          <a:p>
            <a:r>
              <a:rPr lang="en-US" dirty="0"/>
              <a:t>Coastal Rehabilitation: Mitigation and Adaptation Best Practices </a:t>
            </a:r>
            <a:endParaRPr lang="en-V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E9CF38-EECE-48B6-B61D-6EA9750FB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1116" y="2454537"/>
            <a:ext cx="5924579" cy="28823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E9F5C-CDBB-36BD-EE1F-FAA55A97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20</a:t>
            </a:fld>
            <a:endParaRPr lang="en-N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B188-3482-D2CC-29A7-D731EC465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51" y="933421"/>
            <a:ext cx="4921163" cy="592457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ABA5531-E8D1-7FFD-893B-6C46BDD8D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832" y="5767226"/>
            <a:ext cx="891363" cy="9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42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2F4A5-069B-4E3C-A76D-0F5B61494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9075" y="1526076"/>
            <a:ext cx="6673850" cy="4936868"/>
          </a:xfrm>
        </p:spPr>
        <p:txBody>
          <a:bodyPr>
            <a:normAutofit/>
          </a:bodyPr>
          <a:lstStyle/>
          <a:p>
            <a:pPr algn="ctr"/>
            <a:r>
              <a:rPr lang="en-NZ" sz="2400" dirty="0"/>
              <a:t>Tangkiu tumas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Contact: </a:t>
            </a:r>
            <a:r>
              <a:rPr lang="en-NZ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johnie@vanuatu.gov.vu</a:t>
            </a:r>
            <a:r>
              <a:rPr lang="en-NZ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F5F04-6A60-BBF9-F28F-CE3715475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17" y="5473949"/>
            <a:ext cx="2546887" cy="988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49B5E-EFAA-8B7C-693B-82834528C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2163"/>
            <a:ext cx="6315740" cy="260781"/>
          </a:xfrm>
          <a:prstGeom prst="rect">
            <a:avLst/>
          </a:prstGeom>
          <a:solidFill>
            <a:srgbClr val="0070C0"/>
          </a:solidFill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93565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137C57-7674-77EF-8464-10A0D541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327" y="3365771"/>
            <a:ext cx="8024037" cy="11207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3CDA7D-EA95-EE58-29AE-75D49A40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776900"/>
            <a:ext cx="5276407" cy="636951"/>
          </a:xfrm>
        </p:spPr>
        <p:txBody>
          <a:bodyPr/>
          <a:lstStyle/>
          <a:p>
            <a:r>
              <a:rPr lang="en-NZ" dirty="0"/>
              <a:t>PARTneR-2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98E3B-BA16-7FFB-BE20-F20302F2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31" y="1515451"/>
            <a:ext cx="10919430" cy="21664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Aim: Pacific Island Countries are more resilient to the impacts of climate change through risk-informed decision making.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Countries involved: Cook Islands, Republic of Marshall Islands, Samoa, Tonga, Tuvalu, </a:t>
            </a:r>
            <a:r>
              <a:rPr lang="en-US" b="1" dirty="0"/>
              <a:t>Vanuatu</a:t>
            </a:r>
          </a:p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2908-1EB9-DE28-B089-153A1F10B4F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3</a:t>
            </a:fld>
            <a:endParaRPr lang="en-N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F03621-49AC-BE45-5726-D8C566AFF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3"/>
          <a:stretch/>
        </p:blipFill>
        <p:spPr bwMode="auto">
          <a:xfrm>
            <a:off x="2204554" y="4381641"/>
            <a:ext cx="7590183" cy="11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BDE783C-7223-F320-A246-EDA8B56C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98EE7-9A12-269C-B345-9A67D3E1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D18827-7252-AC85-F873-D6B366F9E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75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5C57-439C-42DF-8309-00F0BD10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Sea Level Rise in Vanuatu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8E37-060C-43D3-B2B6-D691721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Expected to impact 25% – 50% of people in Vanuatu Islands.</a:t>
            </a:r>
          </a:p>
          <a:p>
            <a:r>
              <a:rPr lang="en-NZ" dirty="0"/>
              <a:t>SLR has risen 1.5mm per year in Vanuatu from 1900 to 2008 (almost 10cm). </a:t>
            </a:r>
          </a:p>
          <a:p>
            <a:r>
              <a:rPr lang="en-NZ" dirty="0"/>
              <a:t>Coupled with vertical land movement.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A1BCE-44B8-4BCA-8E22-8A8A417434B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4</a:t>
            </a:fld>
            <a:endParaRPr lang="en-NZ" dirty="0"/>
          </a:p>
        </p:txBody>
      </p:sp>
      <p:pic>
        <p:nvPicPr>
          <p:cNvPr id="1030" name="Picture 6" descr="Oceania | Definition, Population, Maps, &amp; Facts | Britannica">
            <a:extLst>
              <a:ext uri="{FF2B5EF4-FFF2-40B4-BE49-F238E27FC236}">
                <a16:creationId xmlns:a16="http://schemas.microsoft.com/office/drawing/2014/main" id="{759119D6-D912-061C-9C93-9B332C4E31B6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011553"/>
            <a:ext cx="5245100" cy="361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21F14A9-AA90-B77C-889D-61897BC81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C677D-9256-9223-39B5-F189E223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B10F9-81B2-74FB-C998-47FBCF0C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56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66E7-AFD3-90BC-5DBC-28418D49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65" y="851159"/>
            <a:ext cx="3804999" cy="636951"/>
          </a:xfrm>
        </p:spPr>
        <p:txBody>
          <a:bodyPr>
            <a:normAutofit fontScale="90000"/>
          </a:bodyPr>
          <a:lstStyle/>
          <a:p>
            <a:r>
              <a:rPr lang="en-NZ" dirty="0"/>
              <a:t>Step 1: Hazard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95CEE-0539-1652-9E12-16706691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5</a:t>
            </a:fld>
            <a:endParaRPr lang="en-NZ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0A57CA-D1CA-AD53-7FD9-DFCB358D4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1713"/>
              </p:ext>
            </p:extLst>
          </p:nvPr>
        </p:nvGraphicFramePr>
        <p:xfrm>
          <a:off x="352810" y="1657313"/>
          <a:ext cx="4099920" cy="443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336">
                  <a:extLst>
                    <a:ext uri="{9D8B030D-6E8A-4147-A177-3AD203B41FA5}">
                      <a16:colId xmlns:a16="http://schemas.microsoft.com/office/drawing/2014/main" val="436984971"/>
                    </a:ext>
                  </a:extLst>
                </a:gridCol>
                <a:gridCol w="3023584">
                  <a:extLst>
                    <a:ext uri="{9D8B030D-6E8A-4147-A177-3AD203B41FA5}">
                      <a16:colId xmlns:a16="http://schemas.microsoft.com/office/drawing/2014/main" val="4002265828"/>
                    </a:ext>
                  </a:extLst>
                </a:gridCol>
              </a:tblGrid>
              <a:tr h="721641">
                <a:tc>
                  <a:txBody>
                    <a:bodyPr/>
                    <a:lstStyle/>
                    <a:p>
                      <a:r>
                        <a:rPr lang="en-N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PARTneR-2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949308"/>
                  </a:ext>
                </a:extLst>
              </a:tr>
              <a:tr h="1030915">
                <a:tc>
                  <a:txBody>
                    <a:bodyPr/>
                    <a:lstStyle/>
                    <a:p>
                      <a:r>
                        <a:rPr lang="en-NZ" dirty="0"/>
                        <a:t>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MHWS, 5, 10, 25, 50, 100, 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377625"/>
                  </a:ext>
                </a:extLst>
              </a:tr>
              <a:tr h="721641">
                <a:tc>
                  <a:txBody>
                    <a:bodyPr/>
                    <a:lstStyle/>
                    <a:p>
                      <a:r>
                        <a:rPr lang="en-NZ" dirty="0"/>
                        <a:t>SLR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0-2m in 10cm increments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480908"/>
                  </a:ext>
                </a:extLst>
              </a:tr>
              <a:tr h="1958739">
                <a:tc>
                  <a:txBody>
                    <a:bodyPr/>
                    <a:lstStyle/>
                    <a:p>
                      <a:r>
                        <a:rPr lang="en-NZ" dirty="0"/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Available on Nexus:</a:t>
                      </a:r>
                    </a:p>
                    <a:p>
                      <a:r>
                        <a:rPr lang="en-NZ" dirty="0">
                          <a:hlinkClick r:id="rId4"/>
                        </a:rPr>
                        <a:t>https://nexus.pacificdata.org</a:t>
                      </a:r>
                      <a:r>
                        <a:rPr lang="en-NZ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64856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8D40D3-B58B-61B6-25CC-0A9233729998}"/>
              </a:ext>
            </a:extLst>
          </p:cNvPr>
          <p:cNvSpPr txBox="1"/>
          <p:nvPr/>
        </p:nvSpPr>
        <p:spPr>
          <a:xfrm>
            <a:off x="6494002" y="5522871"/>
            <a:ext cx="39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Luganville, Vanuatu ARI100 from 0 – 2m</a:t>
            </a:r>
          </a:p>
        </p:txBody>
      </p:sp>
      <p:pic>
        <p:nvPicPr>
          <p:cNvPr id="5" name="Luganville_ARI100">
            <a:hlinkClick r:id="" action="ppaction://media"/>
            <a:extLst>
              <a:ext uri="{FF2B5EF4-FFF2-40B4-BE49-F238E27FC236}">
                <a16:creationId xmlns:a16="http://schemas.microsoft.com/office/drawing/2014/main" id="{8AC4BF00-1C1C-63E1-88C1-490242ACE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2636" y="829893"/>
            <a:ext cx="6130884" cy="45981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3D6030-A96F-3E2E-33CB-31FC4246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B821B-45BB-1A88-6858-F5E80FF1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C76AF-8837-EF78-28CB-4B039A492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5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2E576-810D-B1B8-0936-DC4B5043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651065"/>
            <a:ext cx="5276407" cy="636951"/>
          </a:xfrm>
        </p:spPr>
        <p:txBody>
          <a:bodyPr/>
          <a:lstStyle/>
          <a:p>
            <a:r>
              <a:rPr lang="en-NZ" dirty="0"/>
              <a:t>Digital Elevation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827BE-E29D-E2E8-2509-2D76837E3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263" y="1823747"/>
            <a:ext cx="5276407" cy="16052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DEM: A digital representation of bare ground topography with trees, building and other ground cover excluded. </a:t>
            </a:r>
          </a:p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059FE-5F6D-FAF8-88D1-E0ACC91F2B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6</a:t>
            </a:fld>
            <a:endParaRPr lang="en-N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8AF4B4-1026-D2AA-5489-AF1AF08A3ED6}"/>
              </a:ext>
            </a:extLst>
          </p:cNvPr>
          <p:cNvPicPr>
            <a:picLocks noGrp="1" noChangeAspect="1" noChangeArrowheads="1"/>
          </p:cNvPicPr>
          <p:nvPr>
            <p:ph type="chart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80388"/>
            <a:ext cx="5232860" cy="15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4BD7BC-D1F7-5329-60B4-FD2631713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604231"/>
              </p:ext>
            </p:extLst>
          </p:nvPr>
        </p:nvGraphicFramePr>
        <p:xfrm>
          <a:off x="495173" y="3403420"/>
          <a:ext cx="4454513" cy="171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4513">
                  <a:extLst>
                    <a:ext uri="{9D8B030D-6E8A-4147-A177-3AD203B41FA5}">
                      <a16:colId xmlns:a16="http://schemas.microsoft.com/office/drawing/2014/main" val="2417042203"/>
                    </a:ext>
                  </a:extLst>
                </a:gridCol>
              </a:tblGrid>
              <a:tr h="522628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/>
                        <a:t>PARTneR-2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511998"/>
                  </a:ext>
                </a:extLst>
              </a:tr>
              <a:tr h="100078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5m cell size.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Down-sampled LiDAR and up-sampled FABDEM where LiDAR is not available. </a:t>
                      </a:r>
                    </a:p>
                    <a:p>
                      <a:endParaRPr lang="en-N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8186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4B4BD6-2D37-0D2F-F75E-6AF891D53A69}"/>
              </a:ext>
            </a:extLst>
          </p:cNvPr>
          <p:cNvSpPr txBox="1"/>
          <p:nvPr/>
        </p:nvSpPr>
        <p:spPr>
          <a:xfrm>
            <a:off x="9982200" y="3640347"/>
            <a:ext cx="171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Tanna, Vanuatu Digital Elevation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45E4DA-0923-4A93-F411-89CE0B24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311" y="2591459"/>
            <a:ext cx="3298978" cy="30682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AAE43F8-D8E4-0C00-5E78-3CB380A3A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FDA87-CCD6-7E5E-C518-5893A571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61DA08-877B-513F-68EE-ECAE30C61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53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3F1EE-F135-4F18-9D6C-316A8A38B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853" y="1433622"/>
            <a:ext cx="2420946" cy="10683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NZ" dirty="0"/>
              <a:t>Digital Elevation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40999-3478-4F5E-B3C4-0619ADD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7</a:t>
            </a:fld>
            <a:endParaRPr lang="en-NZ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211A06-7E4C-A9DA-7D30-EC72C1E4DDB6}"/>
              </a:ext>
            </a:extLst>
          </p:cNvPr>
          <p:cNvSpPr txBox="1">
            <a:spLocks/>
          </p:cNvSpPr>
          <p:nvPr/>
        </p:nvSpPr>
        <p:spPr>
          <a:xfrm>
            <a:off x="2277971" y="463766"/>
            <a:ext cx="4081473" cy="10683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/>
              <a:t>Bathtub Model Process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3563DD-1BFE-751B-5285-8AA5ADD4C13F}"/>
              </a:ext>
            </a:extLst>
          </p:cNvPr>
          <p:cNvSpPr txBox="1">
            <a:spLocks/>
          </p:cNvSpPr>
          <p:nvPr/>
        </p:nvSpPr>
        <p:spPr>
          <a:xfrm>
            <a:off x="5470752" y="1430622"/>
            <a:ext cx="2253603" cy="10683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/>
              <a:t>Total Water Levels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EFD430-8025-5631-550A-A33ADA6DDD9E}"/>
              </a:ext>
            </a:extLst>
          </p:cNvPr>
          <p:cNvSpPr txBox="1">
            <a:spLocks/>
          </p:cNvSpPr>
          <p:nvPr/>
        </p:nvSpPr>
        <p:spPr>
          <a:xfrm>
            <a:off x="9016308" y="1515450"/>
            <a:ext cx="2253603" cy="1068358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/>
              <a:t>National SLR Maps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0A970408-AFB2-6F7B-2116-F33FEB675668}"/>
              </a:ext>
            </a:extLst>
          </p:cNvPr>
          <p:cNvSpPr/>
          <p:nvPr/>
        </p:nvSpPr>
        <p:spPr>
          <a:xfrm>
            <a:off x="4270338" y="1465705"/>
            <a:ext cx="727045" cy="636951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EB07D662-C72B-F4F7-11DD-26E3FD7226EC}"/>
              </a:ext>
            </a:extLst>
          </p:cNvPr>
          <p:cNvSpPr/>
          <p:nvPr/>
        </p:nvSpPr>
        <p:spPr>
          <a:xfrm>
            <a:off x="7763312" y="1565478"/>
            <a:ext cx="847288" cy="484151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5767213F-F22C-E539-790D-F503AE3FEFB5}"/>
              </a:ext>
            </a:extLst>
          </p:cNvPr>
          <p:cNvSpPr/>
          <p:nvPr/>
        </p:nvSpPr>
        <p:spPr>
          <a:xfrm>
            <a:off x="6014704" y="843416"/>
            <a:ext cx="463091" cy="47795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90EA49BA-829C-B169-5E13-45A319D6D7CE}"/>
              </a:ext>
            </a:extLst>
          </p:cNvPr>
          <p:cNvSpPr/>
          <p:nvPr/>
        </p:nvSpPr>
        <p:spPr>
          <a:xfrm>
            <a:off x="1513395" y="843416"/>
            <a:ext cx="520118" cy="44850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CDBF2B-26FA-D645-DB2F-9AECAD0C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395" y="2413459"/>
            <a:ext cx="2828112" cy="194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D699BA-5327-384E-5E9B-D3345F9D8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00" y="2409757"/>
            <a:ext cx="2679365" cy="194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8C218-D815-6E71-B36B-8EC81013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321" y="2458282"/>
            <a:ext cx="2737881" cy="194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46FD2CE-F940-CB12-6B12-6FB8D3F41DB4}"/>
              </a:ext>
            </a:extLst>
          </p:cNvPr>
          <p:cNvSpPr txBox="1"/>
          <p:nvPr/>
        </p:nvSpPr>
        <p:spPr>
          <a:xfrm>
            <a:off x="-20204" y="2895928"/>
            <a:ext cx="1513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dirty="0"/>
              <a:t>Port Vila, Vanuatu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996E37-E8F2-06BC-F44E-DF64F574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CDC6C-64FE-3BB5-43B0-01F43E5B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A8AAF-99CA-E31B-F859-541D5BFB0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10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A13D-4504-C2FF-63A5-EB8D559E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600731"/>
            <a:ext cx="10813869" cy="636951"/>
          </a:xfrm>
        </p:spPr>
        <p:txBody>
          <a:bodyPr/>
          <a:lstStyle/>
          <a:p>
            <a:r>
              <a:rPr lang="en-NZ" dirty="0"/>
              <a:t>Risk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E7520-2098-A002-F863-AE77DBB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8</a:t>
            </a:fld>
            <a:endParaRPr lang="en-NZ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19260F-FB43-6A85-26DD-6945CA9A8A2F}"/>
              </a:ext>
            </a:extLst>
          </p:cNvPr>
          <p:cNvSpPr/>
          <p:nvPr/>
        </p:nvSpPr>
        <p:spPr>
          <a:xfrm>
            <a:off x="162466" y="1814498"/>
            <a:ext cx="2085823" cy="713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Hazard Information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5F52964-E4ED-CB9D-30E1-87EBF6F4BCCE}"/>
              </a:ext>
            </a:extLst>
          </p:cNvPr>
          <p:cNvSpPr/>
          <p:nvPr/>
        </p:nvSpPr>
        <p:spPr>
          <a:xfrm>
            <a:off x="3396775" y="1814498"/>
            <a:ext cx="2085823" cy="713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Exposure Information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E4D539-A3C6-50B7-C1D2-428490AE6F1F}"/>
              </a:ext>
            </a:extLst>
          </p:cNvPr>
          <p:cNvSpPr/>
          <p:nvPr/>
        </p:nvSpPr>
        <p:spPr>
          <a:xfrm>
            <a:off x="6630225" y="1814498"/>
            <a:ext cx="2085823" cy="713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Vulnerability Models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5DF1BA0-2066-890F-EE55-ECA24AE8553B}"/>
              </a:ext>
            </a:extLst>
          </p:cNvPr>
          <p:cNvSpPr/>
          <p:nvPr/>
        </p:nvSpPr>
        <p:spPr>
          <a:xfrm>
            <a:off x="9982200" y="1819345"/>
            <a:ext cx="2085823" cy="713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/>
              <a:t>Impacts</a:t>
            </a: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F0E4EE6E-CE43-49BF-20BD-A835F1260CFB}"/>
              </a:ext>
            </a:extLst>
          </p:cNvPr>
          <p:cNvSpPr/>
          <p:nvPr/>
        </p:nvSpPr>
        <p:spPr>
          <a:xfrm>
            <a:off x="2459439" y="1852555"/>
            <a:ext cx="727045" cy="636951"/>
          </a:xfrm>
          <a:prstGeom prst="mathPlu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1F63D3DC-5FAD-93D4-C420-7EE1654B911C}"/>
              </a:ext>
            </a:extLst>
          </p:cNvPr>
          <p:cNvSpPr/>
          <p:nvPr/>
        </p:nvSpPr>
        <p:spPr>
          <a:xfrm>
            <a:off x="5693748" y="1852555"/>
            <a:ext cx="727045" cy="636951"/>
          </a:xfrm>
          <a:prstGeom prst="mathPlu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F36C9DF6-7973-52EA-4FF5-755892818A70}"/>
              </a:ext>
            </a:extLst>
          </p:cNvPr>
          <p:cNvSpPr/>
          <p:nvPr/>
        </p:nvSpPr>
        <p:spPr>
          <a:xfrm>
            <a:off x="8925480" y="1901860"/>
            <a:ext cx="847288" cy="484151"/>
          </a:xfrm>
          <a:prstGeom prst="mathEqual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0" name="Rectangle: Top Corners Snipped 29">
            <a:extLst>
              <a:ext uri="{FF2B5EF4-FFF2-40B4-BE49-F238E27FC236}">
                <a16:creationId xmlns:a16="http://schemas.microsoft.com/office/drawing/2014/main" id="{68C9F220-1915-AF62-7DA9-CF5BAB50154B}"/>
              </a:ext>
            </a:extLst>
          </p:cNvPr>
          <p:cNvSpPr/>
          <p:nvPr/>
        </p:nvSpPr>
        <p:spPr>
          <a:xfrm>
            <a:off x="162466" y="3212983"/>
            <a:ext cx="2085823" cy="1117456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600" dirty="0"/>
              <a:t>e.g. Flooding, Coastal Inundation, Wind, SLR, Drought</a:t>
            </a:r>
          </a:p>
        </p:txBody>
      </p:sp>
      <p:sp>
        <p:nvSpPr>
          <p:cNvPr id="31" name="Rectangle: Top Corners Snipped 30">
            <a:extLst>
              <a:ext uri="{FF2B5EF4-FFF2-40B4-BE49-F238E27FC236}">
                <a16:creationId xmlns:a16="http://schemas.microsoft.com/office/drawing/2014/main" id="{411E6B94-54EE-0CE0-BE60-76725D48E38A}"/>
              </a:ext>
            </a:extLst>
          </p:cNvPr>
          <p:cNvSpPr/>
          <p:nvPr/>
        </p:nvSpPr>
        <p:spPr>
          <a:xfrm>
            <a:off x="3396775" y="3212983"/>
            <a:ext cx="2085823" cy="1117456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600" dirty="0"/>
              <a:t>e.g. Buildings, People, Infrastructure, Crops</a:t>
            </a:r>
          </a:p>
        </p:txBody>
      </p:sp>
      <p:sp>
        <p:nvSpPr>
          <p:cNvPr id="32" name="Rectangle: Top Corners Snipped 31">
            <a:extLst>
              <a:ext uri="{FF2B5EF4-FFF2-40B4-BE49-F238E27FC236}">
                <a16:creationId xmlns:a16="http://schemas.microsoft.com/office/drawing/2014/main" id="{E7A532C8-B54D-11AB-906B-A55C3182A186}"/>
              </a:ext>
            </a:extLst>
          </p:cNvPr>
          <p:cNvSpPr/>
          <p:nvPr/>
        </p:nvSpPr>
        <p:spPr>
          <a:xfrm>
            <a:off x="6630225" y="3212983"/>
            <a:ext cx="2085823" cy="1117456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600" dirty="0"/>
              <a:t>Calculate how the hazards impact the exposure layers</a:t>
            </a:r>
          </a:p>
        </p:txBody>
      </p:sp>
      <p:sp>
        <p:nvSpPr>
          <p:cNvPr id="33" name="Rectangle: Top Corners Snipped 32">
            <a:extLst>
              <a:ext uri="{FF2B5EF4-FFF2-40B4-BE49-F238E27FC236}">
                <a16:creationId xmlns:a16="http://schemas.microsoft.com/office/drawing/2014/main" id="{E4C9254B-E07B-4F8F-97B3-A3EBCB4EE36C}"/>
              </a:ext>
            </a:extLst>
          </p:cNvPr>
          <p:cNvSpPr/>
          <p:nvPr/>
        </p:nvSpPr>
        <p:spPr>
          <a:xfrm>
            <a:off x="9982200" y="3208136"/>
            <a:ext cx="2085823" cy="1117456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1600" dirty="0"/>
              <a:t>Tailored Maps, Tables, Reports, Dashboards</a:t>
            </a:r>
          </a:p>
        </p:txBody>
      </p:sp>
      <p:pic>
        <p:nvPicPr>
          <p:cNvPr id="1034" name="Picture 10" descr="Tropical cyclone - Wikipedia">
            <a:extLst>
              <a:ext uri="{FF2B5EF4-FFF2-40B4-BE49-F238E27FC236}">
                <a16:creationId xmlns:a16="http://schemas.microsoft.com/office/drawing/2014/main" id="{6280EE41-4D91-E343-4CCF-7A1FB752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6" y="4362352"/>
            <a:ext cx="2094389" cy="13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596261A-94CC-6264-681B-DE5793ACE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/>
          <a:stretch/>
        </p:blipFill>
        <p:spPr bwMode="auto">
          <a:xfrm>
            <a:off x="9982200" y="4357293"/>
            <a:ext cx="2085823" cy="13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07659-A2FA-C1B4-5C7F-85E1D1097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89" y="4357293"/>
            <a:ext cx="2059210" cy="1358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49D8B-155B-0FE6-74CF-5351622EB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26" y="4357293"/>
            <a:ext cx="2094390" cy="13589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3CE000C-6A98-F9C4-1FDC-A1535969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2F8D43-C0F9-1A2A-9261-2167B083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B7E40B-3B9D-B3D0-B7E7-BF0FD09F4B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6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8A1C43-A636-4DC6-BBBB-2FD11E97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8" y="631449"/>
            <a:ext cx="5276407" cy="636951"/>
          </a:xfrm>
        </p:spPr>
        <p:txBody>
          <a:bodyPr/>
          <a:lstStyle/>
          <a:p>
            <a:r>
              <a:rPr lang="en-NZ" dirty="0"/>
              <a:t>RiskScape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B1A9F-0D32-406C-BCFB-B777F692A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00" y="1441158"/>
            <a:ext cx="4829025" cy="3121639"/>
          </a:xfrm>
        </p:spPr>
        <p:txBody>
          <a:bodyPr>
            <a:normAutofit fontScale="92500" lnSpcReduction="20000"/>
          </a:bodyPr>
          <a:lstStyle/>
          <a:p>
            <a:r>
              <a:rPr lang="en-NZ" dirty="0">
                <a:hlinkClick r:id="rId2"/>
              </a:rPr>
              <a:t>https://riskscape.org.nz/</a:t>
            </a:r>
            <a:endParaRPr lang="en-NZ" dirty="0"/>
          </a:p>
          <a:p>
            <a:r>
              <a:rPr lang="en-NZ" dirty="0"/>
              <a:t>Risk decision support tool. </a:t>
            </a:r>
          </a:p>
          <a:p>
            <a:r>
              <a:rPr lang="en-NZ" dirty="0"/>
              <a:t>Open-source spatial data processing application used for multi-hazard risk analysis.</a:t>
            </a:r>
          </a:p>
          <a:p>
            <a:r>
              <a:rPr lang="en-NZ" dirty="0"/>
              <a:t>Highly customisable from simple exposure models to computationally intensive probabilistic models.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6DAA4-C955-4923-8774-D88F07A1CFB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D746DA8-E7EA-48A1-B1E2-2A020B4BB4EE}" type="slidenum">
              <a:rPr lang="en-NZ" smtClean="0"/>
              <a:t>9</a:t>
            </a:fld>
            <a:endParaRPr lang="en-NZ" dirty="0"/>
          </a:p>
        </p:txBody>
      </p:sp>
      <p:pic>
        <p:nvPicPr>
          <p:cNvPr id="6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70973B4-D52A-53EB-D352-3FE005575A74}"/>
              </a:ext>
            </a:extLst>
          </p:cNvPr>
          <p:cNvPicPr>
            <a:picLocks noGrp="1" noChangeAspect="1"/>
          </p:cNvPicPr>
          <p:nvPr>
            <p:ph type="chart" sz="quarter" idx="11"/>
          </p:nvPr>
        </p:nvPicPr>
        <p:blipFill>
          <a:blip r:embed="rId3"/>
          <a:stretch>
            <a:fillRect/>
          </a:stretch>
        </p:blipFill>
        <p:spPr>
          <a:xfrm>
            <a:off x="6657536" y="697409"/>
            <a:ext cx="4887896" cy="3865388"/>
          </a:xfrm>
          <a:prstGeom prst="rect">
            <a:avLst/>
          </a:prstGeom>
        </p:spPr>
      </p:pic>
      <p:pic>
        <p:nvPicPr>
          <p:cNvPr id="7" name="Picture 6" descr="A picture containing text, sitting, computer, black&#10;&#10;Description automatically generated">
            <a:extLst>
              <a:ext uri="{FF2B5EF4-FFF2-40B4-BE49-F238E27FC236}">
                <a16:creationId xmlns:a16="http://schemas.microsoft.com/office/drawing/2014/main" id="{B9B83A77-4F95-CF95-D0B9-0ADA1719E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" y="4735555"/>
            <a:ext cx="2020715" cy="1511590"/>
          </a:xfrm>
          <a:prstGeom prst="rect">
            <a:avLst/>
          </a:prstGeom>
        </p:spPr>
      </p:pic>
      <p:pic>
        <p:nvPicPr>
          <p:cNvPr id="8" name="Picture 7" descr="A picture containing text, computer, indoor, screenshot&#10;&#10;Description automatically generated">
            <a:extLst>
              <a:ext uri="{FF2B5EF4-FFF2-40B4-BE49-F238E27FC236}">
                <a16:creationId xmlns:a16="http://schemas.microsoft.com/office/drawing/2014/main" id="{D181607F-0B25-25DE-94A3-63154582D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55" y="4731330"/>
            <a:ext cx="2020715" cy="1511589"/>
          </a:xfrm>
          <a:prstGeom prst="rect">
            <a:avLst/>
          </a:prstGeom>
        </p:spPr>
      </p:pic>
      <p:pic>
        <p:nvPicPr>
          <p:cNvPr id="9" name="Picture 8" descr="A picture containing text, computer, indoor, screenshot&#10;&#10;Description automatically generated">
            <a:extLst>
              <a:ext uri="{FF2B5EF4-FFF2-40B4-BE49-F238E27FC236}">
                <a16:creationId xmlns:a16="http://schemas.microsoft.com/office/drawing/2014/main" id="{655268A5-70F5-EDDA-4E57-9236DE2E8E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8" y="4709980"/>
            <a:ext cx="2019543" cy="1510713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5C46FFD8-CF77-54CA-DFF0-20B69A248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0842" y="4771894"/>
            <a:ext cx="1506694" cy="93649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9F61608-094E-EF39-6785-E4E741A8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635" y="5804263"/>
            <a:ext cx="646615" cy="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072A6-1304-F5AF-4F1C-C52D18F6F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21" y="5951537"/>
            <a:ext cx="1116910" cy="4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16F4D-D404-443F-F794-CD20E90A60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202163"/>
            <a:ext cx="7269231" cy="300151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964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C8F4"/>
      </a:accent1>
      <a:accent2>
        <a:srgbClr val="0088CF"/>
      </a:accent2>
      <a:accent3>
        <a:srgbClr val="17469E"/>
      </a:accent3>
      <a:accent4>
        <a:srgbClr val="00A34F"/>
      </a:accent4>
      <a:accent5>
        <a:srgbClr val="6D5FAA"/>
      </a:accent5>
      <a:accent6>
        <a:srgbClr val="A7A9A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E645E44DF4C347A076E5154A1E1A44" ma:contentTypeVersion="13" ma:contentTypeDescription="Create a new document." ma:contentTypeScope="" ma:versionID="fed3924ebad4b1980a48696ea5626475">
  <xsd:schema xmlns:xsd="http://www.w3.org/2001/XMLSchema" xmlns:xs="http://www.w3.org/2001/XMLSchema" xmlns:p="http://schemas.microsoft.com/office/2006/metadata/properties" xmlns:ns3="0e9b77c3-686e-41f8-8658-848585ae3dd1" xmlns:ns4="7cc5065d-f71a-4a84-87cf-13f6ecd6fd27" targetNamespace="http://schemas.microsoft.com/office/2006/metadata/properties" ma:root="true" ma:fieldsID="17712d7b2787ccbd2e536e461d73e683" ns3:_="" ns4:_="">
    <xsd:import namespace="0e9b77c3-686e-41f8-8658-848585ae3dd1"/>
    <xsd:import namespace="7cc5065d-f71a-4a84-87cf-13f6ecd6fd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b77c3-686e-41f8-8658-848585ae3d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5065d-f71a-4a84-87cf-13f6ecd6fd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317C76-B0BC-4DAA-9FEE-2F6EC759F73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cc5065d-f71a-4a84-87cf-13f6ecd6fd27"/>
    <ds:schemaRef ds:uri="0e9b77c3-686e-41f8-8658-848585ae3dd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B991322-6CA4-49CA-A5EB-C0B5EF00A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9b77c3-686e-41f8-8658-848585ae3dd1"/>
    <ds:schemaRef ds:uri="7cc5065d-f71a-4a84-87cf-13f6ecd6fd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E36611-773A-4920-89A3-001E853427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10968</TotalTime>
  <Words>775</Words>
  <Application>Microsoft Office PowerPoint</Application>
  <PresentationFormat>Widescreen</PresentationFormat>
  <Paragraphs>111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Pacific Islands GIS and Remote Sensing User Conference 2024</vt:lpstr>
      <vt:lpstr>Hazard Exposure and Losses to Extreme Wave Levels Exacerbated by Climate-induced Sea-Level Rise in Vanuatu Islands Contexts</vt:lpstr>
      <vt:lpstr>PARTneR-2 Project</vt:lpstr>
      <vt:lpstr>Sea Level Rise in Vanuatu</vt:lpstr>
      <vt:lpstr>Step 1: Hazard Maps</vt:lpstr>
      <vt:lpstr>Digital Elevation Models</vt:lpstr>
      <vt:lpstr>PowerPoint Presentation</vt:lpstr>
      <vt:lpstr>Risk Models</vt:lpstr>
      <vt:lpstr>RiskScape</vt:lpstr>
      <vt:lpstr>PowerPoint Presentation</vt:lpstr>
      <vt:lpstr>PowerPoint Presentation</vt:lpstr>
      <vt:lpstr>RiskScape Platform</vt:lpstr>
      <vt:lpstr>Exposure</vt:lpstr>
      <vt:lpstr>Average Annualised Loss</vt:lpstr>
      <vt:lpstr>Vanuatu GIS Users </vt:lpstr>
      <vt:lpstr>Capacity Building- GIS initiatives  </vt:lpstr>
      <vt:lpstr>PowerPoint Presentation</vt:lpstr>
      <vt:lpstr>Manaro Volcano Exposure Map</vt:lpstr>
      <vt:lpstr>PowerPoint Presentation</vt:lpstr>
      <vt:lpstr>Coastal Rehabilitation: Mitigation and Adaptation Best Practices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Empson</dc:creator>
  <cp:lastModifiedBy>Johnie Tarry Nimau</cp:lastModifiedBy>
  <cp:revision>66</cp:revision>
  <cp:lastPrinted>2019-01-21T02:52:19Z</cp:lastPrinted>
  <dcterms:created xsi:type="dcterms:W3CDTF">2018-07-24T04:55:28Z</dcterms:created>
  <dcterms:modified xsi:type="dcterms:W3CDTF">2024-11-27T19:55:53Z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0x0101005FE645E44DF4C347A076E5154A1E1A44</vt:lpwstr>
  </property>
</Properties>
</file>