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4" r:id="rId4"/>
    <p:sldId id="285" r:id="rId5"/>
    <p:sldId id="282" r:id="rId6"/>
    <p:sldId id="263" r:id="rId7"/>
    <p:sldId id="267" r:id="rId8"/>
    <p:sldId id="264" r:id="rId9"/>
    <p:sldId id="268" r:id="rId10"/>
    <p:sldId id="257" r:id="rId11"/>
    <p:sldId id="258" r:id="rId12"/>
    <p:sldId id="265" r:id="rId13"/>
    <p:sldId id="266" r:id="rId14"/>
    <p:sldId id="259" r:id="rId15"/>
    <p:sldId id="280" r:id="rId16"/>
    <p:sldId id="273" r:id="rId17"/>
    <p:sldId id="283" r:id="rId18"/>
    <p:sldId id="286" r:id="rId19"/>
    <p:sldId id="288" r:id="rId20"/>
    <p:sldId id="274" r:id="rId21"/>
    <p:sldId id="275" r:id="rId22"/>
    <p:sldId id="289" r:id="rId23"/>
    <p:sldId id="276" r:id="rId24"/>
    <p:sldId id="279" r:id="rId25"/>
    <p:sldId id="291" r:id="rId26"/>
    <p:sldId id="277" r:id="rId27"/>
    <p:sldId id="278" r:id="rId28"/>
    <p:sldId id="292" r:id="rId29"/>
    <p:sldId id="290" r:id="rId30"/>
    <p:sldId id="281" r:id="rId31"/>
    <p:sldId id="262" r:id="rId32"/>
    <p:sldId id="269" r:id="rId33"/>
    <p:sldId id="27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4132"/>
    <a:srgbClr val="10739E"/>
    <a:srgbClr val="F2931E"/>
    <a:srgbClr val="12AAB5"/>
    <a:srgbClr val="2ED8C3"/>
    <a:srgbClr val="2344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7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180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073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885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983"/>
            <a:ext cx="10515600" cy="45675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295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614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902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881846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962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26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97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0577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777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6268278"/>
            <a:ext cx="12192000" cy="589722"/>
          </a:xfrm>
          <a:prstGeom prst="rect">
            <a:avLst/>
          </a:prstGeom>
          <a:gradFill flip="none" rotWithShape="1">
            <a:gsLst>
              <a:gs pos="12000">
                <a:schemeClr val="bg1"/>
              </a:gs>
              <a:gs pos="100000">
                <a:srgbClr val="2ED8C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060" y="365124"/>
            <a:ext cx="7342998" cy="670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9753"/>
            <a:ext cx="10515600" cy="491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2217C-2393-4C6D-AC3C-3A20BD838F94}" type="datetimeFigureOut">
              <a:rPr lang="en-NZ" smtClean="0"/>
              <a:t>28/11/2024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EC8AF-8449-435F-BC41-113E412536A2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90" y="299478"/>
            <a:ext cx="2973250" cy="8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10" Type="http://schemas.openxmlformats.org/officeDocument/2006/relationships/image" Target="../media/image15.sv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udelft3d/City3D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Whanganui</a:t>
            </a:r>
            <a:br>
              <a:rPr lang="en-NZ" dirty="0" smtClean="0"/>
            </a:br>
            <a:r>
              <a:rPr lang="en-NZ" dirty="0" smtClean="0"/>
              <a:t>GeoSpatial Stack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 smtClean="0"/>
          </a:p>
          <a:p>
            <a:r>
              <a:rPr lang="en-NZ" dirty="0" smtClean="0"/>
              <a:t>Implementing Open Source GIS Solutions</a:t>
            </a:r>
          </a:p>
          <a:p>
            <a:r>
              <a:rPr lang="en-NZ" dirty="0" smtClean="0"/>
              <a:t>at Whanganui District Council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6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GIS Stack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90" y="1660459"/>
            <a:ext cx="10101569" cy="44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GIS Stack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19" y="1261547"/>
            <a:ext cx="7777163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0BDA98E-08B5-4DF8-B4A3-8F79F14F5BCB}"/>
              </a:ext>
            </a:extLst>
          </p:cNvPr>
          <p:cNvSpPr/>
          <p:nvPr/>
        </p:nvSpPr>
        <p:spPr>
          <a:xfrm>
            <a:off x="104241" y="6426864"/>
            <a:ext cx="482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600" b="1" dirty="0"/>
              <a:t>* Figures from project GitHub repositories </a:t>
            </a:r>
            <a:r>
              <a:rPr lang="en-NZ" sz="1600" b="1" dirty="0" smtClean="0"/>
              <a:t>03/02/2023</a:t>
            </a:r>
            <a:endParaRPr lang="en-NZ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865801" y="1385090"/>
            <a:ext cx="7623674" cy="4815562"/>
            <a:chOff x="1865801" y="1385090"/>
            <a:chExt cx="8792639" cy="5383258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F9141C90-B480-40A9-B9F8-6A93524DE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405" y="1690688"/>
              <a:ext cx="852598" cy="80840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FF5785-81F3-4DAD-A44F-22D7F1378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003" y="1906704"/>
              <a:ext cx="2158200" cy="3763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40939B-CD0D-46F0-9B56-9A180986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260" y="2647610"/>
              <a:ext cx="2719089" cy="8500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D3B795-EAB0-48AD-8616-6BB646E9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46" y="3682828"/>
              <a:ext cx="2719089" cy="6448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F60F61-8E33-44A1-8CC6-45CC09924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46" y="4610763"/>
              <a:ext cx="1856801" cy="10943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F4D28F-43ED-4C50-B927-42B69C377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801" y="5521277"/>
              <a:ext cx="2606092" cy="12470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15059C-052C-4876-B7EB-F6C16E4EDE8B}"/>
                </a:ext>
              </a:extLst>
            </p:cNvPr>
            <p:cNvSpPr txBox="1"/>
            <p:nvPr/>
          </p:nvSpPr>
          <p:spPr>
            <a:xfrm>
              <a:off x="8758001" y="1821848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108</a:t>
              </a:r>
              <a:endParaRPr lang="en-NZ" sz="32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877B5B-20E0-4E53-B775-76CCB305B336}"/>
                </a:ext>
              </a:extLst>
            </p:cNvPr>
            <p:cNvSpPr txBox="1"/>
            <p:nvPr/>
          </p:nvSpPr>
          <p:spPr>
            <a:xfrm>
              <a:off x="8758000" y="2770739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249</a:t>
              </a:r>
              <a:endParaRPr lang="en-NZ" sz="32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D80608-CDCF-4DD9-B421-5404721C176C}"/>
                </a:ext>
              </a:extLst>
            </p:cNvPr>
            <p:cNvSpPr txBox="1"/>
            <p:nvPr/>
          </p:nvSpPr>
          <p:spPr>
            <a:xfrm>
              <a:off x="8758000" y="3704214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309</a:t>
              </a:r>
              <a:endParaRPr lang="en-NZ" sz="32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4DEC6D-B53C-4CC9-AC15-943137F3167A}"/>
                </a:ext>
              </a:extLst>
            </p:cNvPr>
            <p:cNvSpPr txBox="1"/>
            <p:nvPr/>
          </p:nvSpPr>
          <p:spPr>
            <a:xfrm>
              <a:off x="8758000" y="4826212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66</a:t>
              </a:r>
              <a:endParaRPr lang="en-NZ" sz="32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2981EB-CB81-4365-9934-6057D4ED9DE4}"/>
                </a:ext>
              </a:extLst>
            </p:cNvPr>
            <p:cNvSpPr txBox="1"/>
            <p:nvPr/>
          </p:nvSpPr>
          <p:spPr>
            <a:xfrm>
              <a:off x="8758000" y="5793832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482</a:t>
              </a:r>
              <a:endParaRPr lang="en-NZ" sz="3200" b="1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164390-E316-48AD-B91E-CCE13F1BD77A}"/>
                </a:ext>
              </a:extLst>
            </p:cNvPr>
            <p:cNvSpPr/>
            <p:nvPr/>
          </p:nvSpPr>
          <p:spPr>
            <a:xfrm>
              <a:off x="8841392" y="1385090"/>
              <a:ext cx="1733654" cy="412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Z" b="1" u="sng" dirty="0" smtClean="0"/>
                <a:t>Contributors</a:t>
              </a:r>
              <a:r>
                <a:rPr lang="en-NZ" b="1" u="sng" dirty="0"/>
                <a:t>*</a:t>
              </a:r>
              <a:endParaRPr lang="en-NZ" u="sng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421A57-8824-4B0E-B22B-0DFAB4100DE3}"/>
                </a:ext>
              </a:extLst>
            </p:cNvPr>
            <p:cNvSpPr txBox="1"/>
            <p:nvPr/>
          </p:nvSpPr>
          <p:spPr>
            <a:xfrm>
              <a:off x="6072403" y="1821848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11 </a:t>
              </a:r>
              <a:r>
                <a:rPr lang="en-NZ" sz="3200" b="1" dirty="0"/>
                <a:t>years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68FF5E-48E9-42EC-B2B2-74B07EE495B5}"/>
                </a:ext>
              </a:extLst>
            </p:cNvPr>
            <p:cNvSpPr txBox="1"/>
            <p:nvPr/>
          </p:nvSpPr>
          <p:spPr>
            <a:xfrm>
              <a:off x="6072402" y="2770739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13 </a:t>
              </a:r>
              <a:r>
                <a:rPr lang="en-NZ" sz="3200" b="1" dirty="0"/>
                <a:t>years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AF47E2-3185-499F-9C1C-96606AE09246}"/>
                </a:ext>
              </a:extLst>
            </p:cNvPr>
            <p:cNvSpPr txBox="1"/>
            <p:nvPr/>
          </p:nvSpPr>
          <p:spPr>
            <a:xfrm>
              <a:off x="6072402" y="3704214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21 </a:t>
              </a:r>
              <a:r>
                <a:rPr lang="en-NZ" sz="3200" b="1" dirty="0"/>
                <a:t>years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5FCA88-BF1D-41DD-A785-B9C8DD9892A0}"/>
                </a:ext>
              </a:extLst>
            </p:cNvPr>
            <p:cNvSpPr txBox="1"/>
            <p:nvPr/>
          </p:nvSpPr>
          <p:spPr>
            <a:xfrm>
              <a:off x="6072402" y="4826212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22 </a:t>
              </a:r>
              <a:r>
                <a:rPr lang="en-NZ" sz="3200" b="1" dirty="0"/>
                <a:t>years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F63151-88C1-417D-A406-BE247B7AD985}"/>
                </a:ext>
              </a:extLst>
            </p:cNvPr>
            <p:cNvSpPr txBox="1"/>
            <p:nvPr/>
          </p:nvSpPr>
          <p:spPr>
            <a:xfrm>
              <a:off x="6072402" y="5793832"/>
              <a:ext cx="1900439" cy="65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200" b="1" dirty="0" smtClean="0"/>
                <a:t>21 </a:t>
              </a:r>
              <a:r>
                <a:rPr lang="en-NZ" sz="3200" b="1" dirty="0"/>
                <a:t>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D997CA-6380-41B6-93F2-E3F52A481234}"/>
                </a:ext>
              </a:extLst>
            </p:cNvPr>
            <p:cNvSpPr/>
            <p:nvPr/>
          </p:nvSpPr>
          <p:spPr>
            <a:xfrm>
              <a:off x="5765461" y="1385090"/>
              <a:ext cx="2575416" cy="412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NZ" b="1" u="sng" dirty="0" smtClean="0"/>
                <a:t>Approx. Project </a:t>
              </a:r>
              <a:r>
                <a:rPr lang="en-NZ" b="1" u="sng" dirty="0"/>
                <a:t>Age</a:t>
              </a:r>
              <a:endParaRPr lang="en-NZ" u="sng" dirty="0"/>
            </a:p>
          </p:txBody>
        </p:sp>
      </p:grpSp>
      <p:sp>
        <p:nvSpPr>
          <p:cNvPr id="34" name="Title 31">
            <a:extLst>
              <a:ext uri="{FF2B5EF4-FFF2-40B4-BE49-F238E27FC236}">
                <a16:creationId xmlns:a16="http://schemas.microsoft.com/office/drawing/2014/main" id="{2F6BAB22-46EC-4E4B-98CD-4BEC0F4D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Stack Solutions </a:t>
            </a:r>
            <a:r>
              <a:rPr lang="en-US" dirty="0"/>
              <a:t>Maturity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621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24386" y="3077418"/>
            <a:ext cx="2752725" cy="1657350"/>
          </a:xfrm>
          <a:prstGeom prst="rect">
            <a:avLst/>
          </a:prstGeo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E47D7E70-5586-45E9-A1B4-F0320671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Comparative Vendor Solutions</a:t>
            </a:r>
            <a:endParaRPr lang="en-NZ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859458" y="1447121"/>
            <a:ext cx="10356659" cy="4767557"/>
            <a:chOff x="492552" y="1447121"/>
            <a:chExt cx="11461364" cy="543010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A73284-4E13-455C-98A6-8BC69597A4C5}"/>
                </a:ext>
              </a:extLst>
            </p:cNvPr>
            <p:cNvSpPr txBox="1"/>
            <p:nvPr/>
          </p:nvSpPr>
          <p:spPr>
            <a:xfrm>
              <a:off x="6772992" y="1447121"/>
              <a:ext cx="4447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ArcGIS Apps, Web </a:t>
              </a:r>
              <a:r>
                <a:rPr lang="en-NZ" sz="2000" b="1" dirty="0" err="1"/>
                <a:t>AppBuilder</a:t>
              </a:r>
              <a:r>
                <a:rPr lang="en-NZ" sz="2000" b="1" dirty="0"/>
                <a:t> for ArcGIS, </a:t>
              </a:r>
              <a:r>
                <a:rPr lang="en-NZ" sz="2000" b="1" dirty="0" err="1"/>
                <a:t>LocalMaps</a:t>
              </a:r>
              <a:r>
                <a:rPr lang="en-NZ" sz="2000" b="1" dirty="0"/>
                <a:t>, IntraMaps,…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40A430-69B2-4B8D-A59A-7E51E5513A82}"/>
                </a:ext>
              </a:extLst>
            </p:cNvPr>
            <p:cNvSpPr txBox="1"/>
            <p:nvPr/>
          </p:nvSpPr>
          <p:spPr>
            <a:xfrm>
              <a:off x="6772992" y="2512867"/>
              <a:ext cx="4447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ArcGIS Online, ArcGIS Open Data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39B163-B13C-4140-B1AF-D0A3C0CD2776}"/>
                </a:ext>
              </a:extLst>
            </p:cNvPr>
            <p:cNvSpPr txBox="1"/>
            <p:nvPr/>
          </p:nvSpPr>
          <p:spPr>
            <a:xfrm>
              <a:off x="6772992" y="3369395"/>
              <a:ext cx="4447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ArcGIS </a:t>
              </a:r>
              <a:r>
                <a:rPr lang="en-NZ" sz="2000" b="1" dirty="0" smtClean="0"/>
                <a:t>Enterprise, Apollo</a:t>
              </a:r>
              <a:endParaRPr lang="en-NZ" sz="20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5C3544-CAA5-46EF-83D9-4998C04AFB34}"/>
                </a:ext>
              </a:extLst>
            </p:cNvPr>
            <p:cNvSpPr txBox="1"/>
            <p:nvPr/>
          </p:nvSpPr>
          <p:spPr>
            <a:xfrm>
              <a:off x="6772992" y="4255417"/>
              <a:ext cx="4447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ArcGIS Enterprise, </a:t>
              </a:r>
              <a:r>
                <a:rPr lang="en-NZ" sz="2000" b="1" dirty="0" err="1"/>
                <a:t>ArcSDE</a:t>
              </a:r>
              <a:endParaRPr lang="en-NZ" sz="20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1B0D9C-1AE3-40F8-8F78-E4CDC740C0B3}"/>
                </a:ext>
              </a:extLst>
            </p:cNvPr>
            <p:cNvSpPr txBox="1"/>
            <p:nvPr/>
          </p:nvSpPr>
          <p:spPr>
            <a:xfrm>
              <a:off x="6772992" y="5201569"/>
              <a:ext cx="4447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ArcGIS Pro, </a:t>
              </a:r>
              <a:r>
                <a:rPr lang="en-NZ" sz="2000" b="1" dirty="0" smtClean="0"/>
                <a:t>MapInfo Pro, Hexagon</a:t>
              </a:r>
              <a:endParaRPr lang="en-NZ" sz="2000" b="1" dirty="0"/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DA3A06D2-1106-484E-994B-A973BC2263C2}"/>
                </a:ext>
              </a:extLst>
            </p:cNvPr>
            <p:cNvSpPr/>
            <p:nvPr/>
          </p:nvSpPr>
          <p:spPr>
            <a:xfrm>
              <a:off x="492552" y="5226799"/>
              <a:ext cx="1186712" cy="335670"/>
            </a:xfrm>
            <a:prstGeom prst="wedgeRoundRectCallout">
              <a:avLst>
                <a:gd name="adj1" fmla="val 71389"/>
                <a:gd name="adj2" fmla="val 13403"/>
                <a:gd name="adj3" fmla="val 16667"/>
              </a:avLst>
            </a:prstGeom>
            <a:solidFill>
              <a:srgbClr val="107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>
                  <a:solidFill>
                    <a:schemeClr val="bg1"/>
                  </a:solidFill>
                </a:rPr>
                <a:t>Desktop</a:t>
              </a:r>
            </a:p>
          </p:txBody>
        </p:sp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BEE1C744-B7F4-4FB5-81B0-ECB0F9F3ADA8}"/>
                </a:ext>
              </a:extLst>
            </p:cNvPr>
            <p:cNvSpPr/>
            <p:nvPr/>
          </p:nvSpPr>
          <p:spPr>
            <a:xfrm>
              <a:off x="492552" y="4318414"/>
              <a:ext cx="1186712" cy="335670"/>
            </a:xfrm>
            <a:prstGeom prst="wedgeRoundRectCallout">
              <a:avLst>
                <a:gd name="adj1" fmla="val 68494"/>
                <a:gd name="adj2" fmla="val -32184"/>
                <a:gd name="adj3" fmla="val 16667"/>
              </a:avLst>
            </a:prstGeom>
            <a:solidFill>
              <a:srgbClr val="F293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>
                  <a:solidFill>
                    <a:schemeClr val="bg1"/>
                  </a:solidFill>
                </a:rPr>
                <a:t>Database</a:t>
              </a:r>
            </a:p>
          </p:txBody>
        </p:sp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92A710B5-DD7E-4682-B278-16814698F976}"/>
                </a:ext>
              </a:extLst>
            </p:cNvPr>
            <p:cNvSpPr/>
            <p:nvPr/>
          </p:nvSpPr>
          <p:spPr>
            <a:xfrm>
              <a:off x="492552" y="2581827"/>
              <a:ext cx="1186712" cy="335670"/>
            </a:xfrm>
            <a:prstGeom prst="wedgeRoundRectCallout">
              <a:avLst>
                <a:gd name="adj1" fmla="val 69204"/>
                <a:gd name="adj2" fmla="val 4819"/>
                <a:gd name="adj3" fmla="val 16667"/>
              </a:avLst>
            </a:prstGeom>
            <a:solidFill>
              <a:srgbClr val="107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>
                  <a:solidFill>
                    <a:schemeClr val="bg1"/>
                  </a:solidFill>
                </a:rPr>
                <a:t>Catalogue</a:t>
              </a:r>
            </a:p>
          </p:txBody>
        </p:sp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548ABF23-0E17-4E19-95AD-202BC77BF51F}"/>
                </a:ext>
              </a:extLst>
            </p:cNvPr>
            <p:cNvSpPr/>
            <p:nvPr/>
          </p:nvSpPr>
          <p:spPr>
            <a:xfrm>
              <a:off x="492552" y="1740190"/>
              <a:ext cx="1186712" cy="335670"/>
            </a:xfrm>
            <a:prstGeom prst="wedgeRoundRectCallout">
              <a:avLst>
                <a:gd name="adj1" fmla="val 68024"/>
                <a:gd name="adj2" fmla="val 23106"/>
                <a:gd name="adj3" fmla="val 16667"/>
              </a:avLst>
            </a:prstGeom>
            <a:solidFill>
              <a:srgbClr val="12A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>
                  <a:solidFill>
                    <a:schemeClr val="bg1"/>
                  </a:solidFill>
                </a:rPr>
                <a:t>Viewer</a:t>
              </a:r>
            </a:p>
          </p:txBody>
        </p:sp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67F96F2D-7CF5-4150-8798-9F227B6AA5C2}"/>
                </a:ext>
              </a:extLst>
            </p:cNvPr>
            <p:cNvSpPr/>
            <p:nvPr/>
          </p:nvSpPr>
          <p:spPr>
            <a:xfrm>
              <a:off x="492552" y="3394446"/>
              <a:ext cx="1186712" cy="335670"/>
            </a:xfrm>
            <a:prstGeom prst="wedgeRoundRectCallout">
              <a:avLst>
                <a:gd name="adj1" fmla="val 68596"/>
                <a:gd name="adj2" fmla="val 2904"/>
                <a:gd name="adj3" fmla="val 16667"/>
              </a:avLst>
            </a:prstGeom>
            <a:solidFill>
              <a:srgbClr val="AE4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>
                  <a:solidFill>
                    <a:schemeClr val="bg1"/>
                  </a:solidFill>
                </a:rPr>
                <a:t>Services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5467C2-671A-4C12-A03F-1E45DB21375A}"/>
                </a:ext>
              </a:extLst>
            </p:cNvPr>
            <p:cNvGrpSpPr/>
            <p:nvPr/>
          </p:nvGrpSpPr>
          <p:grpSpPr>
            <a:xfrm>
              <a:off x="2187448" y="1543378"/>
              <a:ext cx="2557158" cy="638485"/>
              <a:chOff x="2422128" y="1332279"/>
              <a:chExt cx="2557158" cy="638485"/>
            </a:xfrm>
          </p:grpSpPr>
          <p:pic>
            <p:nvPicPr>
              <p:cNvPr id="35" name="Content Placeholder 4">
                <a:extLst>
                  <a:ext uri="{FF2B5EF4-FFF2-40B4-BE49-F238E27FC236}">
                    <a16:creationId xmlns:a16="http://schemas.microsoft.com/office/drawing/2014/main" id="{B1B68CDC-63B5-4D89-8897-87454EA62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128" y="1332279"/>
                <a:ext cx="673387" cy="63848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E80501D-F55A-4C2C-AE94-6896D650A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4726" y="1548295"/>
                <a:ext cx="1704560" cy="297263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D6C15A4-3F20-4582-9A39-B65E3F5CF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448" y="2408029"/>
              <a:ext cx="2147554" cy="67134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89B0B8E-A3D6-40ED-9814-71F3E18D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892" y="3303981"/>
              <a:ext cx="2147554" cy="50927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8DFC5E-265D-429A-90E5-A3F175E3C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789" y="4037867"/>
              <a:ext cx="1466513" cy="86429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1CCFD02-CD54-4541-88A7-300C2DC9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891" y="4902162"/>
              <a:ext cx="2058308" cy="98494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A45248-7F9E-46B8-9CE6-8884B6F332E9}"/>
                </a:ext>
              </a:extLst>
            </p:cNvPr>
            <p:cNvGrpSpPr/>
            <p:nvPr/>
          </p:nvGrpSpPr>
          <p:grpSpPr>
            <a:xfrm>
              <a:off x="2306789" y="6070966"/>
              <a:ext cx="1461412" cy="513155"/>
              <a:chOff x="2376984" y="6131454"/>
              <a:chExt cx="1461412" cy="513155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FC86D889-9F18-4B41-8846-24AB3929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376984" y="6131454"/>
                <a:ext cx="513155" cy="51315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471D500-AC09-4143-BB6B-247D0195BB96}"/>
                  </a:ext>
                </a:extLst>
              </p:cNvPr>
              <p:cNvSpPr txBox="1"/>
              <p:nvPr/>
            </p:nvSpPr>
            <p:spPr>
              <a:xfrm>
                <a:off x="2874765" y="6131454"/>
                <a:ext cx="963631" cy="45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Z" sz="2000" b="1" dirty="0"/>
                  <a:t>QField</a:t>
                </a:r>
                <a:endParaRPr lang="en-NZ" sz="1600" b="1" dirty="0"/>
              </a:p>
            </p:txBody>
          </p:sp>
        </p:grp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6469D708-E91C-4D62-9F30-F858052951B4}"/>
                </a:ext>
              </a:extLst>
            </p:cNvPr>
            <p:cNvSpPr/>
            <p:nvPr/>
          </p:nvSpPr>
          <p:spPr>
            <a:xfrm>
              <a:off x="492552" y="6133962"/>
              <a:ext cx="1186712" cy="335670"/>
            </a:xfrm>
            <a:prstGeom prst="wedgeRoundRectCallout">
              <a:avLst>
                <a:gd name="adj1" fmla="val 69453"/>
                <a:gd name="adj2" fmla="val -11237"/>
                <a:gd name="adj3" fmla="val 16667"/>
              </a:avLst>
            </a:prstGeom>
            <a:solidFill>
              <a:srgbClr val="107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>
                  <a:solidFill>
                    <a:schemeClr val="bg1"/>
                  </a:solidFill>
                </a:rPr>
                <a:t>Mobile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E9DE59-A485-4C21-9FFB-1F7E18BB435A}"/>
                </a:ext>
              </a:extLst>
            </p:cNvPr>
            <p:cNvSpPr txBox="1"/>
            <p:nvPr/>
          </p:nvSpPr>
          <p:spPr>
            <a:xfrm>
              <a:off x="6772992" y="6070965"/>
              <a:ext cx="5180924" cy="806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ArcGIS Collector</a:t>
              </a:r>
              <a:r>
                <a:rPr lang="en-NZ" sz="2000" b="1" dirty="0" smtClean="0"/>
                <a:t>, Survey 123, GBM Konnect…</a:t>
              </a:r>
              <a:endParaRPr lang="en-NZ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878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3338" y="0"/>
            <a:ext cx="6568661" cy="6263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Benefits to Council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NZ" dirty="0" smtClean="0"/>
              <a:t>Significant Recurring Cost Savings</a:t>
            </a:r>
          </a:p>
          <a:p>
            <a:pPr lvl="1"/>
            <a:r>
              <a:rPr lang="en-NZ" dirty="0" smtClean="0"/>
              <a:t>Zero annual software license fees</a:t>
            </a:r>
          </a:p>
          <a:p>
            <a:endParaRPr lang="en-NZ" dirty="0" smtClean="0"/>
          </a:p>
          <a:p>
            <a:r>
              <a:rPr lang="en-NZ" dirty="0" smtClean="0"/>
              <a:t>Greater Functionality</a:t>
            </a:r>
          </a:p>
          <a:p>
            <a:endParaRPr lang="en-NZ" dirty="0" smtClean="0"/>
          </a:p>
          <a:p>
            <a:r>
              <a:rPr lang="en-NZ" dirty="0" smtClean="0"/>
              <a:t>New functionality driven by community</a:t>
            </a:r>
          </a:p>
          <a:p>
            <a:endParaRPr lang="en-NZ" dirty="0" smtClean="0"/>
          </a:p>
          <a:p>
            <a:r>
              <a:rPr lang="en-NZ" dirty="0" smtClean="0"/>
              <a:t>Improved Service Levels</a:t>
            </a:r>
          </a:p>
          <a:p>
            <a:endParaRPr lang="en-NZ" dirty="0" smtClean="0"/>
          </a:p>
          <a:p>
            <a:r>
              <a:rPr lang="en-NZ" dirty="0" smtClean="0"/>
              <a:t>No loss of Integration</a:t>
            </a:r>
          </a:p>
          <a:p>
            <a:pPr lvl="1"/>
            <a:r>
              <a:rPr lang="en-NZ" dirty="0" smtClean="0"/>
              <a:t>Property and Rating System</a:t>
            </a:r>
          </a:p>
          <a:p>
            <a:pPr lvl="1"/>
            <a:r>
              <a:rPr lang="en-NZ" dirty="0" smtClean="0"/>
              <a:t>Asset Management System</a:t>
            </a:r>
          </a:p>
          <a:p>
            <a:pPr lvl="1"/>
            <a:r>
              <a:rPr lang="en-NZ" dirty="0" smtClean="0"/>
              <a:t>Document Management System</a:t>
            </a:r>
          </a:p>
          <a:p>
            <a:pPr lvl="1"/>
            <a:r>
              <a:rPr lang="en-NZ" dirty="0" smtClean="0"/>
              <a:t>ePlan Integration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006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 closer look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64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Web Mapping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0" y="1288477"/>
            <a:ext cx="5403533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61" y="4302660"/>
            <a:ext cx="4487704" cy="240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94" y="1288477"/>
            <a:ext cx="5400675" cy="278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65569" y="4150753"/>
            <a:ext cx="893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Maps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1617" y="5611961"/>
            <a:ext cx="1695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Dashboards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2931" y="4197673"/>
            <a:ext cx="164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Geo Stories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1B68CDC-63B5-4D89-8897-87454EA62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6" y="365124"/>
            <a:ext cx="608483" cy="560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80501D-F55A-4C2C-AE94-6896D650A1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76" y="554783"/>
            <a:ext cx="1540266" cy="2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Web Mapping</a:t>
            </a:r>
            <a:endParaRPr lang="en-NZ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1B68CDC-63B5-4D89-8897-87454EA62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6" y="365124"/>
            <a:ext cx="608483" cy="56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0501D-F55A-4C2C-AE94-6896D650A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76" y="554783"/>
            <a:ext cx="1540266" cy="260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41" y="1341863"/>
            <a:ext cx="4843463" cy="273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744" y="4018017"/>
            <a:ext cx="4701540" cy="266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19103" y="5409495"/>
            <a:ext cx="93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LiDAR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97545" y="4219538"/>
            <a:ext cx="1726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ePlan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District Plan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Integration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309" y="4148130"/>
            <a:ext cx="2334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Embedded Maps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34" y="4609795"/>
            <a:ext cx="1716881" cy="197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560" y="1471575"/>
            <a:ext cx="4848225" cy="274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5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Web Mapping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060" y="1151220"/>
            <a:ext cx="8228032" cy="5086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03" y="4776128"/>
            <a:ext cx="2172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One Click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Comprehensive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Reports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" y="1517028"/>
            <a:ext cx="3878054" cy="271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8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4" y="1526014"/>
            <a:ext cx="11298803" cy="670933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 smtClean="0"/>
              <a:t>Still haven’t Spent any Money on Licensing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18431" y="3109223"/>
            <a:ext cx="2752725" cy="165735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300996" y="2258169"/>
            <a:ext cx="3364718" cy="3524203"/>
          </a:xfrm>
          <a:prstGeom prst="noSmoking">
            <a:avLst>
              <a:gd name="adj" fmla="val 8831"/>
            </a:avLst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About Whanganui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dirty="0"/>
              <a:t>Whanganui District is located on the west coast of the North Island of New Zealand.</a:t>
            </a:r>
          </a:p>
          <a:p>
            <a:r>
              <a:rPr lang="en-NZ" dirty="0" smtClean="0"/>
              <a:t>The </a:t>
            </a:r>
            <a:r>
              <a:rPr lang="en-NZ" dirty="0"/>
              <a:t>Whanganui River is New Zealand's longest navigable river, stretching for 290km from the slopes of Mount </a:t>
            </a:r>
            <a:r>
              <a:rPr lang="en-NZ" dirty="0" err="1"/>
              <a:t>Tongariro</a:t>
            </a:r>
            <a:r>
              <a:rPr lang="en-NZ" dirty="0"/>
              <a:t> to the Tasman </a:t>
            </a:r>
            <a:r>
              <a:rPr lang="en-NZ" dirty="0" smtClean="0"/>
              <a:t>Sea</a:t>
            </a:r>
          </a:p>
          <a:p>
            <a:r>
              <a:rPr lang="en-NZ" dirty="0"/>
              <a:t>Most of Whanganui's population (</a:t>
            </a:r>
            <a:r>
              <a:rPr lang="en-NZ" u="sng" dirty="0"/>
              <a:t>48,700 and growing</a:t>
            </a:r>
            <a:r>
              <a:rPr lang="en-NZ" dirty="0"/>
              <a:t>) lives in the central urban area at the mouth of the Whanganui </a:t>
            </a:r>
            <a:r>
              <a:rPr lang="en-NZ" dirty="0" smtClean="0"/>
              <a:t>River</a:t>
            </a:r>
            <a:endParaRPr lang="en-N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7876" y="1825625"/>
            <a:ext cx="4170247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513" y="6374296"/>
            <a:ext cx="518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Whanganui &gt; Wellington = 195km by road (2.5 hours)</a:t>
            </a:r>
            <a:endParaRPr lang="en-NZ" dirty="0"/>
          </a:p>
        </p:txBody>
      </p:sp>
      <p:sp>
        <p:nvSpPr>
          <p:cNvPr id="10" name="TextBox 9"/>
          <p:cNvSpPr txBox="1"/>
          <p:nvPr/>
        </p:nvSpPr>
        <p:spPr>
          <a:xfrm>
            <a:off x="7032487" y="6374296"/>
            <a:ext cx="503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Whanganui &gt; Auckland = 444km by road (5.5 hours)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586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Web Catalogue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9" y="1165985"/>
            <a:ext cx="7060883" cy="399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06" y="2580585"/>
            <a:ext cx="7060883" cy="398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88" y="5163628"/>
            <a:ext cx="1584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Searchable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9797" y="2022862"/>
            <a:ext cx="3489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Metadata and Downloads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6C15A4-3F20-4582-9A39-B65E3F5CF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25" y="335031"/>
            <a:ext cx="1940562" cy="5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428" y="1396963"/>
            <a:ext cx="4200513" cy="4703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Web Services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732666" y="2967596"/>
            <a:ext cx="2137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OGC Compliant</a:t>
            </a:r>
          </a:p>
          <a:p>
            <a:r>
              <a:rPr lang="en-NZ" sz="2400" b="1" dirty="0" smtClean="0">
                <a:solidFill>
                  <a:schemeClr val="accent5"/>
                </a:solidFill>
              </a:rPr>
              <a:t>Web Services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8736" y="2248604"/>
            <a:ext cx="3055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GeoServer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for a 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data centric approach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B0B8E-A3D6-40ED-9814-71F3E18D3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15" y="419299"/>
            <a:ext cx="1940562" cy="44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6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4" y="1526014"/>
            <a:ext cx="11298803" cy="670933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 smtClean="0"/>
              <a:t>Still haven’t Spent any Money on Licensing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18431" y="3109223"/>
            <a:ext cx="2752725" cy="165735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300996" y="2258169"/>
            <a:ext cx="3364718" cy="3524203"/>
          </a:xfrm>
          <a:prstGeom prst="noSmoking">
            <a:avLst>
              <a:gd name="adj" fmla="val 8831"/>
            </a:avLst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media.licdn.com/dms/image/C4E12AQGfa-vDdMocIg/article-inline_image-shrink_1000_1488/0/1631298692627?e=1700697600&amp;v=beta&amp;t=eeoVomcZukmArmet8T8k_QSteqJW1T2L6F-lDBKqG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27" y="1548557"/>
            <a:ext cx="76581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Database</a:t>
            </a: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5079379" y="5534099"/>
            <a:ext cx="2527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Stored Procedures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135" y="4780936"/>
            <a:ext cx="2565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Centralised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Data Management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672" y="1532206"/>
            <a:ext cx="2679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One source of truth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90693" y="4922845"/>
            <a:ext cx="233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Pre-process Data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35359" y="1393949"/>
            <a:ext cx="2360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Unsurpassed 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Spatial Functions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8DFC5E-265D-429A-90E5-A3F175E3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38" y="321170"/>
            <a:ext cx="1325163" cy="75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Processing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816441" y="1947179"/>
            <a:ext cx="2401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LINZ Data Service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Processing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6997" y="2116167"/>
            <a:ext cx="1562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Routing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and 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Isochrones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2239" y="4398757"/>
            <a:ext cx="1770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Aerial Photo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Processing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3748" y="5034860"/>
            <a:ext cx="1535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LiDAR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Processing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2050" name="Picture 2" descr="Ecommerce Data Processing Services | Vserve Data Processing Expe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4" y="2451654"/>
            <a:ext cx="4459852" cy="228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DAL/OGR - OSGe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15882" r="29877" b="11745"/>
          <a:stretch/>
        </p:blipFill>
        <p:spPr bwMode="auto">
          <a:xfrm>
            <a:off x="3790230" y="365124"/>
            <a:ext cx="680661" cy="6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PI Reference - Valhalla Doc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02" y="453843"/>
            <a:ext cx="551078" cy="55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DAL - Point Data Abstraction Library — pdal.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65" y="546824"/>
            <a:ext cx="953053" cy="42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4" y="1526014"/>
            <a:ext cx="11298803" cy="670933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 smtClean="0"/>
              <a:t>Still haven’t Spent any Money on Licensing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18431" y="3109223"/>
            <a:ext cx="2752725" cy="165735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300996" y="2258169"/>
            <a:ext cx="3364718" cy="3524203"/>
          </a:xfrm>
          <a:prstGeom prst="noSmoking">
            <a:avLst>
              <a:gd name="adj" fmla="val 8831"/>
            </a:avLst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Desktop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41" y="1970986"/>
            <a:ext cx="54864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82" y="1132974"/>
            <a:ext cx="4319111" cy="244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773" y="4108175"/>
            <a:ext cx="4705350" cy="266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8301" y="5030518"/>
            <a:ext cx="298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Mapping and Analysis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8509" y="3540061"/>
            <a:ext cx="2558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Processing Models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3920" y="5693969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Output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CFD02-CD54-4541-88A7-300C2DC90F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44" y="268206"/>
            <a:ext cx="1859918" cy="8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Mobile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07" y="1482380"/>
            <a:ext cx="3752850" cy="264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images.samsung.com/is/image/samsung/nz-feature-the-tablet-that-can-do-what-others-can-t-188113466?$FB_TYPE_A_MO_JPG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25" y="1761841"/>
            <a:ext cx="4190861" cy="19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0082" y="4263628"/>
            <a:ext cx="2064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Simple field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data collection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9637" y="3692363"/>
            <a:ext cx="2402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Android Tablets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or </a:t>
            </a:r>
          </a:p>
          <a:p>
            <a:pPr algn="ctr"/>
            <a:r>
              <a:rPr lang="en-NZ" sz="2400" b="1" dirty="0" smtClean="0">
                <a:solidFill>
                  <a:schemeClr val="accent5"/>
                </a:solidFill>
              </a:rPr>
              <a:t>Windows Surface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0620" y="5597681"/>
            <a:ext cx="4476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accent5"/>
                </a:solidFill>
              </a:rPr>
              <a:t>Syncing via QFieldCloud and QGIS</a:t>
            </a:r>
            <a:endParaRPr lang="en-NZ" sz="2400" b="1" dirty="0">
              <a:solidFill>
                <a:schemeClr val="accent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465" y="2898500"/>
            <a:ext cx="3534728" cy="2600325"/>
          </a:xfrm>
          <a:prstGeom prst="rect">
            <a:avLst/>
          </a:prstGeom>
        </p:spPr>
      </p:pic>
      <p:pic>
        <p:nvPicPr>
          <p:cNvPr id="13" name="Graphic 18">
            <a:extLst>
              <a:ext uri="{FF2B5EF4-FFF2-40B4-BE49-F238E27FC236}">
                <a16:creationId xmlns:a16="http://schemas.microsoft.com/office/drawing/2014/main" id="{FC86D889-9F18-4B41-8846-24AB3929B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0726" y="506306"/>
            <a:ext cx="463695" cy="4505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1D500-AC09-4143-BB6B-247D0195BB96}"/>
              </a:ext>
            </a:extLst>
          </p:cNvPr>
          <p:cNvSpPr txBox="1"/>
          <p:nvPr/>
        </p:nvSpPr>
        <p:spPr>
          <a:xfrm>
            <a:off x="5360528" y="506306"/>
            <a:ext cx="870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b="1" dirty="0"/>
              <a:t>QField</a:t>
            </a:r>
            <a:endParaRPr lang="en-NZ" sz="1600" b="1" dirty="0"/>
          </a:p>
        </p:txBody>
      </p:sp>
    </p:spTree>
    <p:extLst>
      <p:ext uri="{BB962C8B-B14F-4D97-AF65-F5344CB8AC3E}">
        <p14:creationId xmlns:p14="http://schemas.microsoft.com/office/powerpoint/2010/main" val="16335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4" y="1526014"/>
            <a:ext cx="11298803" cy="670933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 smtClean="0"/>
              <a:t>Still haven’t Spent any Money on Licensing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18431" y="3109223"/>
            <a:ext cx="2752725" cy="165735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300996" y="2258169"/>
            <a:ext cx="3364718" cy="3524203"/>
          </a:xfrm>
          <a:prstGeom prst="noSmoking">
            <a:avLst>
              <a:gd name="adj" fmla="val 8831"/>
            </a:avLst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3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My Questions To You</a:t>
            </a:r>
            <a:endParaRPr lang="en-NZ" dirty="0"/>
          </a:p>
        </p:txBody>
      </p:sp>
      <p:sp>
        <p:nvSpPr>
          <p:cNvPr id="8" name="Rectangle 7"/>
          <p:cNvSpPr/>
          <p:nvPr/>
        </p:nvSpPr>
        <p:spPr>
          <a:xfrm>
            <a:off x="1086130" y="1662023"/>
            <a:ext cx="9368527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200" b="1" dirty="0"/>
              <a:t>How much </a:t>
            </a:r>
            <a:r>
              <a:rPr lang="en-NZ" sz="3200" b="1" dirty="0" smtClean="0"/>
              <a:t>do </a:t>
            </a:r>
            <a:r>
              <a:rPr lang="en-NZ" sz="3200" b="1" dirty="0"/>
              <a:t>you currently </a:t>
            </a:r>
            <a:r>
              <a:rPr lang="en-NZ" sz="3200" b="1" dirty="0" smtClean="0"/>
              <a:t>spend </a:t>
            </a:r>
            <a:r>
              <a:rPr lang="en-NZ" sz="3200" b="1" dirty="0"/>
              <a:t>on </a:t>
            </a:r>
            <a:r>
              <a:rPr lang="en-NZ" sz="3200" b="1" dirty="0" smtClean="0"/>
              <a:t>Licensing?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200" b="1" dirty="0" smtClean="0"/>
              <a:t>How much capability do you get from that spend?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200" b="1" dirty="0" smtClean="0"/>
              <a:t>Could you have spent that money better elsewhere?</a:t>
            </a:r>
            <a:endParaRPr lang="en-NZ" sz="24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/>
              <a:t>Staff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/>
              <a:t>Develop new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/>
              <a:t>Data </a:t>
            </a:r>
            <a:r>
              <a:rPr lang="en-NZ" sz="2400" dirty="0" smtClean="0"/>
              <a:t>capture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200" b="1" dirty="0"/>
              <a:t>Does everyone in Suva drive a Toyota </a:t>
            </a:r>
            <a:r>
              <a:rPr lang="en-NZ" sz="3200" b="1" dirty="0" smtClean="0"/>
              <a:t>Prius?!</a:t>
            </a:r>
            <a:endParaRPr lang="en-NZ" sz="3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8852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GIS Team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 smtClean="0"/>
              <a:t>Simon Nitz</a:t>
            </a:r>
          </a:p>
          <a:p>
            <a:r>
              <a:rPr lang="en-NZ" dirty="0" smtClean="0"/>
              <a:t>GIS Lead</a:t>
            </a:r>
          </a:p>
          <a:p>
            <a:pPr lvl="1"/>
            <a:r>
              <a:rPr lang="en-NZ" dirty="0" smtClean="0"/>
              <a:t>GIS Administration</a:t>
            </a:r>
          </a:p>
          <a:p>
            <a:pPr lvl="1"/>
            <a:r>
              <a:rPr lang="en-NZ" dirty="0" smtClean="0"/>
              <a:t>GIS Development</a:t>
            </a:r>
          </a:p>
          <a:p>
            <a:pPr lvl="1"/>
            <a:r>
              <a:rPr lang="en-NZ" dirty="0" smtClean="0"/>
              <a:t>GIS Data Management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 smtClean="0"/>
              <a:t>Darryl Couper</a:t>
            </a:r>
          </a:p>
          <a:p>
            <a:r>
              <a:rPr lang="en-NZ" dirty="0" smtClean="0"/>
              <a:t>GIS Officer</a:t>
            </a:r>
          </a:p>
          <a:p>
            <a:pPr lvl="1"/>
            <a:r>
              <a:rPr lang="en-NZ" dirty="0" smtClean="0"/>
              <a:t>GIS Customer Service</a:t>
            </a:r>
          </a:p>
          <a:p>
            <a:pPr lvl="1"/>
            <a:r>
              <a:rPr lang="en-NZ" dirty="0" smtClean="0"/>
              <a:t>GIS Data Management</a:t>
            </a:r>
            <a:endParaRPr lang="en-NZ" dirty="0"/>
          </a:p>
        </p:txBody>
      </p:sp>
      <p:pic>
        <p:nvPicPr>
          <p:cNvPr id="1026" name="Picture 2" descr="The A-Team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35" y="4227954"/>
            <a:ext cx="2571888" cy="194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4954056" y="4981589"/>
            <a:ext cx="669767" cy="6828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58400" y="4001294"/>
            <a:ext cx="8851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800" dirty="0" smtClean="0">
                <a:ln>
                  <a:solidFill>
                    <a:schemeClr val="bg2"/>
                  </a:solidFill>
                </a:ln>
                <a:latin typeface="Stencil" panose="040409050D0802020404" pitchFamily="82" charset="0"/>
              </a:rPr>
              <a:t>G</a:t>
            </a:r>
            <a:endParaRPr lang="en-NZ" sz="8800" dirty="0">
              <a:ln>
                <a:solidFill>
                  <a:schemeClr val="bg2"/>
                </a:solidFill>
              </a:ln>
              <a:latin typeface="Stencil" panose="040409050D0802020404" pitchFamily="8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54056" y="5039014"/>
            <a:ext cx="677472" cy="474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8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Future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10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Where to Next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573" y="2665171"/>
            <a:ext cx="5859560" cy="36058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NZ" dirty="0" smtClean="0"/>
              <a:t>Contribute more to FOSS4G communities</a:t>
            </a:r>
          </a:p>
          <a:p>
            <a:pPr lvl="1">
              <a:lnSpc>
                <a:spcPct val="160000"/>
              </a:lnSpc>
            </a:pPr>
            <a:r>
              <a:rPr lang="en-NZ" dirty="0" smtClean="0"/>
              <a:t>Support </a:t>
            </a:r>
            <a:r>
              <a:rPr lang="en-NZ" dirty="0" smtClean="0"/>
              <a:t>forums</a:t>
            </a:r>
          </a:p>
          <a:p>
            <a:pPr lvl="1">
              <a:lnSpc>
                <a:spcPct val="160000"/>
              </a:lnSpc>
            </a:pPr>
            <a:r>
              <a:rPr lang="en-NZ" dirty="0" smtClean="0"/>
              <a:t>Run workshops</a:t>
            </a:r>
            <a:endParaRPr lang="en-NZ" dirty="0" smtClean="0"/>
          </a:p>
          <a:p>
            <a:pPr lvl="1">
              <a:lnSpc>
                <a:spcPct val="160000"/>
              </a:lnSpc>
            </a:pPr>
            <a:r>
              <a:rPr lang="en-NZ" dirty="0" smtClean="0"/>
              <a:t>Code and Documentation</a:t>
            </a:r>
          </a:p>
          <a:p>
            <a:pPr>
              <a:lnSpc>
                <a:spcPct val="160000"/>
              </a:lnSpc>
            </a:pPr>
            <a:r>
              <a:rPr lang="en-NZ" dirty="0" smtClean="0"/>
              <a:t>Local Govt. sharing (where possible)</a:t>
            </a:r>
          </a:p>
          <a:p>
            <a:pPr>
              <a:lnSpc>
                <a:spcPct val="160000"/>
              </a:lnSpc>
            </a:pPr>
            <a:r>
              <a:rPr lang="en-NZ" dirty="0" smtClean="0"/>
              <a:t>At Whanganui DC</a:t>
            </a:r>
          </a:p>
          <a:p>
            <a:pPr lvl="1">
              <a:lnSpc>
                <a:spcPct val="160000"/>
              </a:lnSpc>
            </a:pPr>
            <a:r>
              <a:rPr lang="en-NZ" dirty="0" smtClean="0"/>
              <a:t>3D </a:t>
            </a:r>
            <a:r>
              <a:rPr lang="en-NZ" dirty="0"/>
              <a:t>Twin? </a:t>
            </a:r>
            <a:r>
              <a:rPr lang="en-NZ" dirty="0">
                <a:hlinkClick r:id="rId3"/>
              </a:rPr>
              <a:t>https://</a:t>
            </a:r>
            <a:r>
              <a:rPr lang="en-NZ" dirty="0" smtClean="0">
                <a:hlinkClick r:id="rId3"/>
              </a:rPr>
              <a:t>github.com/tudelft3d/City3D</a:t>
            </a:r>
            <a:r>
              <a:rPr lang="en-NZ" dirty="0" smtClean="0"/>
              <a:t> </a:t>
            </a:r>
          </a:p>
          <a:p>
            <a:pPr lvl="1">
              <a:lnSpc>
                <a:spcPct val="160000"/>
              </a:lnSpc>
            </a:pPr>
            <a:r>
              <a:rPr lang="en-NZ" dirty="0" smtClean="0"/>
              <a:t>Greater use of PostGIS</a:t>
            </a:r>
          </a:p>
          <a:p>
            <a:pPr lvl="1">
              <a:lnSpc>
                <a:spcPct val="160000"/>
              </a:lnSpc>
            </a:pPr>
            <a:r>
              <a:rPr lang="en-NZ" dirty="0" smtClean="0"/>
              <a:t>Create GIS staff upskilling programme </a:t>
            </a:r>
          </a:p>
        </p:txBody>
      </p:sp>
    </p:spTree>
    <p:extLst>
      <p:ext uri="{BB962C8B-B14F-4D97-AF65-F5344CB8AC3E}">
        <p14:creationId xmlns:p14="http://schemas.microsoft.com/office/powerpoint/2010/main" val="15769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Reflections on Local </a:t>
            </a:r>
            <a:r>
              <a:rPr lang="en-NZ" dirty="0" err="1" smtClean="0"/>
              <a:t>Govt</a:t>
            </a:r>
            <a:r>
              <a:rPr lang="en-NZ" dirty="0" smtClean="0"/>
              <a:t> GIS in NZ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7983"/>
            <a:ext cx="6830202" cy="456758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NZ" dirty="0" smtClean="0">
                <a:solidFill>
                  <a:srgbClr val="AE4132"/>
                </a:solidFill>
              </a:rPr>
              <a:t>Changing to Vendor A from Vendor B will not fix your data issues!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Is vendor </a:t>
            </a:r>
            <a:r>
              <a:rPr lang="en-NZ" dirty="0"/>
              <a:t>lock-in being driven by dumbing down of GIS </a:t>
            </a:r>
            <a:r>
              <a:rPr lang="en-NZ" dirty="0" smtClean="0"/>
              <a:t>skills?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Is innovation decreasing as organisations accept vendors word/methodology as gospel?</a:t>
            </a:r>
          </a:p>
          <a:p>
            <a:pPr>
              <a:lnSpc>
                <a:spcPct val="150000"/>
              </a:lnSpc>
            </a:pPr>
            <a:r>
              <a:rPr lang="en-NZ" b="1" dirty="0" smtClean="0">
                <a:solidFill>
                  <a:srgbClr val="AE4132"/>
                </a:solidFill>
              </a:rPr>
              <a:t>Open Source GIS frees up resources to improve data and upskill staff!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735" y="2174153"/>
            <a:ext cx="3934028" cy="2950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317" y="6367490"/>
            <a:ext cx="10705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b="1" dirty="0" smtClean="0"/>
              <a:t>Opinion's expressed above are my own based on 35+ years working in and around NZ Local </a:t>
            </a:r>
            <a:r>
              <a:rPr lang="en-NZ" sz="2000" b="1" dirty="0" err="1" smtClean="0"/>
              <a:t>Govt</a:t>
            </a:r>
            <a:r>
              <a:rPr lang="en-NZ" sz="2000" b="1" dirty="0" smtClean="0"/>
              <a:t>!</a:t>
            </a:r>
            <a:endParaRPr lang="en-NZ" sz="2000" b="1" dirty="0"/>
          </a:p>
        </p:txBody>
      </p:sp>
    </p:spTree>
    <p:extLst>
      <p:ext uri="{BB962C8B-B14F-4D97-AF65-F5344CB8AC3E}">
        <p14:creationId xmlns:p14="http://schemas.microsoft.com/office/powerpoint/2010/main" val="35121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26079"/>
            <a:ext cx="5133230" cy="30594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r>
              <a:rPr lang="en-NZ" b="1" dirty="0" smtClean="0"/>
              <a:t>Simon Nitz</a:t>
            </a:r>
          </a:p>
          <a:p>
            <a:pPr marL="0" indent="0">
              <a:buNone/>
            </a:pPr>
            <a:r>
              <a:rPr lang="en-NZ" dirty="0" smtClean="0"/>
              <a:t>Geospatial Lead</a:t>
            </a:r>
          </a:p>
          <a:p>
            <a:pPr marL="0" indent="0">
              <a:buNone/>
            </a:pPr>
            <a:r>
              <a:rPr lang="en-NZ" dirty="0" smtClean="0"/>
              <a:t>Whanganui District Council</a:t>
            </a:r>
          </a:p>
          <a:p>
            <a:pPr marL="0" indent="0">
              <a:buNone/>
            </a:pPr>
            <a:r>
              <a:rPr lang="en-NZ" dirty="0" smtClean="0"/>
              <a:t>New Zealand</a:t>
            </a:r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r>
              <a:rPr lang="en-NZ" dirty="0" smtClean="0"/>
              <a:t>simon.nitz@whanganui.govt.nz</a:t>
            </a:r>
            <a:endParaRPr lang="en-NZ" dirty="0"/>
          </a:p>
        </p:txBody>
      </p:sp>
      <p:pic>
        <p:nvPicPr>
          <p:cNvPr id="1026" name="Picture 2" descr="https://www.pinpointgeospatial.co.nz/images/simo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/>
        </p:blipFill>
        <p:spPr bwMode="auto">
          <a:xfrm>
            <a:off x="941567" y="1484497"/>
            <a:ext cx="2159442" cy="168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986" y="1818502"/>
            <a:ext cx="2709987" cy="2709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9559" y="4642924"/>
            <a:ext cx="4198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4800" b="1" dirty="0" smtClean="0"/>
              <a:t>2025.foss4g.org</a:t>
            </a:r>
            <a:endParaRPr lang="en-NZ" sz="4800" b="1" dirty="0"/>
          </a:p>
        </p:txBody>
      </p:sp>
    </p:spTree>
    <p:extLst>
      <p:ext uri="{BB962C8B-B14F-4D97-AF65-F5344CB8AC3E}">
        <p14:creationId xmlns:p14="http://schemas.microsoft.com/office/powerpoint/2010/main" val="676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FOSS4G is part of our GIS Strategy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810539"/>
            <a:ext cx="5181600" cy="1366423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“Council </a:t>
            </a:r>
            <a:r>
              <a:rPr lang="en-NZ" dirty="0"/>
              <a:t>is actively pursuing an open source first policy for GIS applications and </a:t>
            </a:r>
            <a:r>
              <a:rPr lang="en-NZ" dirty="0" smtClean="0"/>
              <a:t>software”</a:t>
            </a:r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33888"/>
            <a:ext cx="5181600" cy="4134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5265">
            <a:off x="2203236" y="1670742"/>
            <a:ext cx="1903632" cy="269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4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Open Source GIS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6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F6FF-B465-4507-A445-CB176C2E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Why Open </a:t>
            </a:r>
            <a:r>
              <a:rPr lang="en-NZ" dirty="0" smtClean="0"/>
              <a:t>Source GIS?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24771-BE34-427F-AC1A-2FB42CD6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523"/>
            <a:ext cx="8391659" cy="469744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NZ" sz="2400" dirty="0"/>
              <a:t>Flexible licensing with </a:t>
            </a:r>
            <a:r>
              <a:rPr lang="en-NZ" b="1" u="sng" dirty="0">
                <a:solidFill>
                  <a:srgbClr val="AE4132"/>
                </a:solidFill>
              </a:rPr>
              <a:t>no vendor lock in</a:t>
            </a:r>
            <a:endParaRPr lang="en-NZ" sz="2400" b="1" u="sng" dirty="0">
              <a:solidFill>
                <a:srgbClr val="AE4132"/>
              </a:solidFill>
            </a:endParaRPr>
          </a:p>
          <a:p>
            <a:pPr>
              <a:lnSpc>
                <a:spcPct val="150000"/>
              </a:lnSpc>
            </a:pPr>
            <a:r>
              <a:rPr lang="en-NZ" sz="2400" dirty="0"/>
              <a:t>Development </a:t>
            </a:r>
            <a:r>
              <a:rPr lang="en-NZ" b="1" u="sng" dirty="0">
                <a:solidFill>
                  <a:srgbClr val="AE4132"/>
                </a:solidFill>
              </a:rPr>
              <a:t>driven by community worldwide</a:t>
            </a:r>
            <a:r>
              <a:rPr lang="en-NZ" sz="2400" dirty="0"/>
              <a:t>, not vendor marketing department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rgbClr val="AE4132"/>
                </a:solidFill>
              </a:rPr>
              <a:t>Agile</a:t>
            </a:r>
            <a:r>
              <a:rPr lang="en-US" sz="2400" dirty="0"/>
              <a:t> technology adoption and </a:t>
            </a:r>
            <a:r>
              <a:rPr lang="en-US" b="1" u="sng" dirty="0">
                <a:solidFill>
                  <a:srgbClr val="AE4132"/>
                </a:solidFill>
              </a:rPr>
              <a:t>quicker innovation</a:t>
            </a:r>
            <a:endParaRPr lang="en-US" sz="2400" b="1" u="sng" dirty="0">
              <a:solidFill>
                <a:srgbClr val="AE4132"/>
              </a:solidFill>
            </a:endParaRPr>
          </a:p>
          <a:p>
            <a:pPr>
              <a:lnSpc>
                <a:spcPct val="150000"/>
              </a:lnSpc>
            </a:pPr>
            <a:r>
              <a:rPr lang="en-NZ" sz="3200" b="1" u="sng" dirty="0">
                <a:solidFill>
                  <a:srgbClr val="AE4132"/>
                </a:solidFill>
              </a:rPr>
              <a:t>Reliable</a:t>
            </a:r>
            <a:r>
              <a:rPr lang="en-NZ" sz="2400" dirty="0"/>
              <a:t> with faster maintenance and bug fixing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Uses </a:t>
            </a:r>
            <a:r>
              <a:rPr lang="en-US" sz="3200" b="1" u="sng" dirty="0">
                <a:solidFill>
                  <a:srgbClr val="AE4132"/>
                </a:solidFill>
              </a:rPr>
              <a:t>open standards </a:t>
            </a:r>
            <a:r>
              <a:rPr lang="en-US" sz="2400" dirty="0"/>
              <a:t>accessible to everyone</a:t>
            </a:r>
            <a:endParaRPr lang="en-NZ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Successful projects enforce teamwork rules and </a:t>
            </a:r>
            <a:r>
              <a:rPr lang="en-US" sz="3200" b="1" u="sng" dirty="0">
                <a:solidFill>
                  <a:srgbClr val="AE4132"/>
                </a:solidFill>
              </a:rPr>
              <a:t>strictly review change – no cowboys!</a:t>
            </a:r>
            <a:endParaRPr lang="en-NZ" sz="2400" b="1" u="sng" dirty="0">
              <a:solidFill>
                <a:srgbClr val="AE413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124FB-D305-40DD-9474-D87DF1561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380" y="3200716"/>
            <a:ext cx="2309829" cy="26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Why Not Vendor GIS</a:t>
            </a:r>
            <a:endParaRPr lang="en-NZ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417983"/>
            <a:ext cx="10515600" cy="4567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NZ" dirty="0" smtClean="0"/>
              <a:t>Vendor marketing determines way forward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Do it vendors way not our way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Restrictive Licensing</a:t>
            </a:r>
          </a:p>
          <a:p>
            <a:pPr lvl="1">
              <a:lnSpc>
                <a:spcPct val="150000"/>
              </a:lnSpc>
            </a:pPr>
            <a:r>
              <a:rPr lang="en-NZ" dirty="0" smtClean="0"/>
              <a:t>Number of users determined by $$$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Innovation much slower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Bug fixes much slower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Vendor standards are not necessarily open standards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317" y="6367490"/>
            <a:ext cx="6786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b="1" dirty="0" smtClean="0"/>
              <a:t>Opinion's expressed above are based on my own experiences!</a:t>
            </a:r>
            <a:endParaRPr lang="en-NZ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38" y="3939245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483" y="3061054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31" y="2135682"/>
            <a:ext cx="1828800" cy="97440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563" y="3522485"/>
            <a:ext cx="1031558" cy="137445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23" y="1892925"/>
            <a:ext cx="13716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76" y="272816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C0B18-2E98-4A88-930D-7EC92A69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Open Source Licensing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1C20D-54CA-458B-A359-5D2433C4C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dirty="0"/>
              <a:t>In general Open Source Licensing…</a:t>
            </a:r>
            <a:br>
              <a:rPr lang="en-NZ" dirty="0"/>
            </a:br>
            <a:endParaRPr lang="en-NZ" dirty="0"/>
          </a:p>
          <a:p>
            <a:pPr lvl="1">
              <a:lnSpc>
                <a:spcPct val="150000"/>
              </a:lnSpc>
            </a:pPr>
            <a:r>
              <a:rPr lang="en-US" dirty="0"/>
              <a:t>provides </a:t>
            </a:r>
            <a:r>
              <a:rPr lang="en-US" sz="3200" b="1" u="sng" dirty="0">
                <a:solidFill>
                  <a:srgbClr val="AE4132"/>
                </a:solidFill>
              </a:rPr>
              <a:t>royalty free (re)use </a:t>
            </a:r>
            <a:r>
              <a:rPr lang="en-US" dirty="0"/>
              <a:t>of software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has </a:t>
            </a:r>
            <a:r>
              <a:rPr lang="en-US" sz="3200" b="1" u="sng" dirty="0">
                <a:solidFill>
                  <a:srgbClr val="AE4132"/>
                </a:solidFill>
              </a:rPr>
              <a:t>no licenses costs</a:t>
            </a:r>
            <a:endParaRPr lang="en-US" b="1" u="sng" dirty="0">
              <a:solidFill>
                <a:srgbClr val="AE4132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/>
              <a:t>guarantees </a:t>
            </a:r>
            <a:r>
              <a:rPr lang="en-US" sz="3600" b="1" u="sng" dirty="0">
                <a:solidFill>
                  <a:srgbClr val="AE4132"/>
                </a:solidFill>
              </a:rPr>
              <a:t>access</a:t>
            </a:r>
            <a:r>
              <a:rPr lang="en-US" dirty="0"/>
              <a:t> to the source code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enables the source code to be </a:t>
            </a:r>
            <a:r>
              <a:rPr lang="en-US" sz="3200" b="1" u="sng" dirty="0">
                <a:solidFill>
                  <a:srgbClr val="AE4132"/>
                </a:solidFill>
              </a:rPr>
              <a:t>audited</a:t>
            </a:r>
            <a:r>
              <a:rPr lang="en-US" dirty="0"/>
              <a:t> and </a:t>
            </a:r>
            <a:r>
              <a:rPr lang="en-US" sz="3200" b="1" u="sng" dirty="0">
                <a:solidFill>
                  <a:srgbClr val="AE4132"/>
                </a:solidFill>
              </a:rPr>
              <a:t>modified</a:t>
            </a:r>
            <a:endParaRPr lang="en-US" b="1" u="sng" dirty="0">
              <a:solidFill>
                <a:srgbClr val="AE4132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/>
              <a:t>allows </a:t>
            </a:r>
            <a:r>
              <a:rPr lang="en-US" sz="3200" b="1" u="sng" dirty="0">
                <a:solidFill>
                  <a:srgbClr val="AE4132"/>
                </a:solidFill>
              </a:rPr>
              <a:t>redistribution</a:t>
            </a:r>
            <a:r>
              <a:rPr lang="en-US" dirty="0"/>
              <a:t> of the software with no additional costs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NZ" dirty="0"/>
          </a:p>
        </p:txBody>
      </p:sp>
      <p:pic>
        <p:nvPicPr>
          <p:cNvPr id="1026" name="Picture 2" descr="Image result for license">
            <a:extLst>
              <a:ext uri="{FF2B5EF4-FFF2-40B4-BE49-F238E27FC236}">
                <a16:creationId xmlns:a16="http://schemas.microsoft.com/office/drawing/2014/main" id="{EA00BEFE-F735-4CB5-83EC-7E865D13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12" y="1919193"/>
            <a:ext cx="23812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Whanganui GeoSpatial Stack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36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3768</TotalTime>
  <Words>721</Words>
  <Application>Microsoft Office PowerPoint</Application>
  <PresentationFormat>Widescreen</PresentationFormat>
  <Paragraphs>187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Stencil</vt:lpstr>
      <vt:lpstr>Office Theme</vt:lpstr>
      <vt:lpstr>Whanganui GeoSpatial Stack</vt:lpstr>
      <vt:lpstr>About Whanganui</vt:lpstr>
      <vt:lpstr>GIS Team</vt:lpstr>
      <vt:lpstr>FOSS4G is part of our GIS Strategy</vt:lpstr>
      <vt:lpstr>Open Source GIS</vt:lpstr>
      <vt:lpstr>Why Open Source GIS?</vt:lpstr>
      <vt:lpstr>Why Not Vendor GIS</vt:lpstr>
      <vt:lpstr>Open Source Licensing</vt:lpstr>
      <vt:lpstr>Whanganui GeoSpatial Stack</vt:lpstr>
      <vt:lpstr>GIS Stack</vt:lpstr>
      <vt:lpstr>GIS Stack</vt:lpstr>
      <vt:lpstr>Stack Solutions Maturity</vt:lpstr>
      <vt:lpstr>Comparative Vendor Solutions</vt:lpstr>
      <vt:lpstr>Benefits to Council</vt:lpstr>
      <vt:lpstr>A closer look</vt:lpstr>
      <vt:lpstr>Web Mapping</vt:lpstr>
      <vt:lpstr>Web Mapping</vt:lpstr>
      <vt:lpstr>Web Mapping</vt:lpstr>
      <vt:lpstr>Still haven’t Spent any Money on Licensing</vt:lpstr>
      <vt:lpstr>Web Catalogue</vt:lpstr>
      <vt:lpstr>Web Services</vt:lpstr>
      <vt:lpstr>Still haven’t Spent any Money on Licensing</vt:lpstr>
      <vt:lpstr>Database</vt:lpstr>
      <vt:lpstr>Processing</vt:lpstr>
      <vt:lpstr>Still haven’t Spent any Money on Licensing</vt:lpstr>
      <vt:lpstr>Desktop</vt:lpstr>
      <vt:lpstr>Mobile</vt:lpstr>
      <vt:lpstr>Still haven’t Spent any Money on Licensing</vt:lpstr>
      <vt:lpstr>My Questions To You</vt:lpstr>
      <vt:lpstr>Future</vt:lpstr>
      <vt:lpstr>Where to Next</vt:lpstr>
      <vt:lpstr>Reflections on Local Govt GIS in NZ</vt:lpstr>
      <vt:lpstr>PowerPoint Presentation</vt:lpstr>
    </vt:vector>
  </TitlesOfParts>
  <Company>Whanganui District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Nitz</dc:creator>
  <cp:lastModifiedBy>Simon Nitz</cp:lastModifiedBy>
  <cp:revision>163</cp:revision>
  <dcterms:created xsi:type="dcterms:W3CDTF">2020-11-16T01:11:27Z</dcterms:created>
  <dcterms:modified xsi:type="dcterms:W3CDTF">2024-11-27T20:54:53Z</dcterms:modified>
</cp:coreProperties>
</file>