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7" r:id="rId4"/>
    <p:sldId id="258" r:id="rId5"/>
    <p:sldId id="259" r:id="rId6"/>
    <p:sldId id="285" r:id="rId7"/>
    <p:sldId id="274" r:id="rId8"/>
    <p:sldId id="292" r:id="rId9"/>
    <p:sldId id="282" r:id="rId10"/>
    <p:sldId id="283" r:id="rId11"/>
    <p:sldId id="260" r:id="rId12"/>
    <p:sldId id="293" r:id="rId13"/>
    <p:sldId id="261" r:id="rId14"/>
    <p:sldId id="287" r:id="rId15"/>
    <p:sldId id="262" r:id="rId16"/>
    <p:sldId id="263" r:id="rId17"/>
    <p:sldId id="264" r:id="rId18"/>
    <p:sldId id="265" r:id="rId19"/>
    <p:sldId id="272" r:id="rId20"/>
    <p:sldId id="288" r:id="rId21"/>
    <p:sldId id="266" r:id="rId22"/>
    <p:sldId id="267" r:id="rId23"/>
    <p:sldId id="273" r:id="rId24"/>
    <p:sldId id="275" r:id="rId25"/>
    <p:sldId id="276" r:id="rId26"/>
    <p:sldId id="277" r:id="rId27"/>
    <p:sldId id="279" r:id="rId28"/>
    <p:sldId id="280" r:id="rId29"/>
    <p:sldId id="281" r:id="rId30"/>
    <p:sldId id="268" r:id="rId31"/>
    <p:sldId id="289" r:id="rId32"/>
    <p:sldId id="290" r:id="rId33"/>
    <p:sldId id="26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0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7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6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B683-883E-484C-AF50-CF566DD94B87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13861-4EFA-4118-8C5D-58D303F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ee.kobotoolbox.org/x/nOGJUNH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14167" y="1592826"/>
            <a:ext cx="9144000" cy="405073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GIS Application in Development Planning in Rural Administrative Areas in Namatanai Rural LLG, New Ireland  Province, Papua New Guinea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84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946"/>
          </a:xfrm>
        </p:spPr>
        <p:txBody>
          <a:bodyPr>
            <a:normAutofit fontScale="90000"/>
          </a:bodyPr>
          <a:lstStyle/>
          <a:p>
            <a:r>
              <a:rPr lang="en-US" dirty="0"/>
              <a:t>Alignment to PNG Government Policies and Plans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678426"/>
            <a:ext cx="11818373" cy="6027173"/>
          </a:xfrm>
        </p:spPr>
      </p:pic>
    </p:spTree>
    <p:extLst>
      <p:ext uri="{BB962C8B-B14F-4D97-AF65-F5344CB8AC3E}">
        <p14:creationId xmlns:p14="http://schemas.microsoft.com/office/powerpoint/2010/main" val="8860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GIS Application in Development Planning in Rural Administrative Areas in Namatanai Rural LLG, New Ireland  Province, Papua New Guinea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6946"/>
          </a:xfrm>
        </p:spPr>
        <p:txBody>
          <a:bodyPr/>
          <a:lstStyle/>
          <a:p>
            <a:r>
              <a:rPr lang="en-GB" dirty="0" smtClean="0"/>
              <a:t>Questionnaire Design  - Kobo Toolbox </a:t>
            </a:r>
            <a:endParaRPr lang="en-US" dirty="0"/>
          </a:p>
          <a:p>
            <a:r>
              <a:rPr lang="en-GB" dirty="0" smtClean="0"/>
              <a:t>Electronic Survey Deployment  - Enumerators</a:t>
            </a:r>
          </a:p>
          <a:p>
            <a:r>
              <a:rPr lang="en-GB" dirty="0" smtClean="0"/>
              <a:t>Enumerator Training</a:t>
            </a:r>
          </a:p>
          <a:p>
            <a:r>
              <a:rPr lang="en-GB" dirty="0" smtClean="0"/>
              <a:t>Survey Implementation – Field Work (2 months + 70 persons)</a:t>
            </a:r>
          </a:p>
          <a:p>
            <a:r>
              <a:rPr lang="en-GB" dirty="0" smtClean="0"/>
              <a:t>Data Cleaning + Data Preparation for QGIS</a:t>
            </a:r>
          </a:p>
          <a:p>
            <a:r>
              <a:rPr lang="en-GB" dirty="0" smtClean="0"/>
              <a:t>Import Data into QGIS </a:t>
            </a:r>
          </a:p>
          <a:p>
            <a:r>
              <a:rPr lang="en-GB" dirty="0" smtClean="0"/>
              <a:t>Mapping of Specific Development Agenda – SDGs</a:t>
            </a:r>
          </a:p>
          <a:p>
            <a:r>
              <a:rPr lang="en-GB" dirty="0" smtClean="0"/>
              <a:t>Presentation of Findings to Local Level Government Council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033" y="0"/>
            <a:ext cx="10515600" cy="707923"/>
          </a:xfrm>
        </p:spPr>
        <p:txBody>
          <a:bodyPr/>
          <a:lstStyle/>
          <a:p>
            <a:r>
              <a:rPr lang="en-GB" dirty="0" smtClean="0"/>
              <a:t>Provinces in Papua New Guinea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" y="619432"/>
            <a:ext cx="12015018" cy="6164826"/>
          </a:xfrm>
        </p:spPr>
      </p:pic>
      <p:sp>
        <p:nvSpPr>
          <p:cNvPr id="6" name="Rectangle 5"/>
          <p:cNvSpPr/>
          <p:nvPr/>
        </p:nvSpPr>
        <p:spPr>
          <a:xfrm>
            <a:off x="4306529" y="5289755"/>
            <a:ext cx="521110" cy="452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33" y="1150549"/>
            <a:ext cx="579170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Questionnaire Design  - Kobo Toolbox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GPS Points capture design in Questionnaire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25" t="9873" r="20267" b="6846"/>
          <a:stretch/>
        </p:blipFill>
        <p:spPr>
          <a:xfrm>
            <a:off x="838201" y="1690688"/>
            <a:ext cx="10409902" cy="475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Electronic Survey Deployment  - Enumerators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684"/>
            <a:ext cx="10515600" cy="4810279"/>
          </a:xfrm>
        </p:spPr>
        <p:txBody>
          <a:bodyPr/>
          <a:lstStyle/>
          <a:p>
            <a:r>
              <a:rPr lang="en-GB" dirty="0" smtClean="0"/>
              <a:t>Link: </a:t>
            </a:r>
            <a:r>
              <a:rPr lang="en-GB" dirty="0" smtClean="0">
                <a:hlinkClick r:id="rId2"/>
              </a:rPr>
              <a:t>https://ee.kobotoolbox.org/x/nOGJUNHt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52" y="1868129"/>
            <a:ext cx="10038735" cy="44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Enumerator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7915"/>
            <a:ext cx="10515600" cy="4351338"/>
          </a:xfrm>
        </p:spPr>
        <p:txBody>
          <a:bodyPr/>
          <a:lstStyle/>
          <a:p>
            <a:r>
              <a:rPr lang="en-GB" dirty="0" smtClean="0"/>
              <a:t>Government Officers and Youths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2267685"/>
            <a:ext cx="4499810" cy="4145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99" y="141569"/>
            <a:ext cx="4736285" cy="3431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00" y="3251298"/>
            <a:ext cx="5007397" cy="34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Survey Implementation – Field Work</a:t>
            </a:r>
            <a:br>
              <a:rPr lang="en-GB" b="1" dirty="0" smtClean="0"/>
            </a:br>
            <a:r>
              <a:rPr lang="en-GB" b="1" dirty="0" smtClean="0"/>
              <a:t> (2 months + 70 persons)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4477" y="832567"/>
            <a:ext cx="10515600" cy="4351338"/>
          </a:xfrm>
        </p:spPr>
        <p:txBody>
          <a:bodyPr/>
          <a:lstStyle/>
          <a:p>
            <a:r>
              <a:rPr lang="en-GB" dirty="0" smtClean="0"/>
              <a:t>Actual Data Collection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4" y="1360121"/>
            <a:ext cx="3856711" cy="236597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37925"/>
            <a:ext cx="3370179" cy="2923822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60120"/>
            <a:ext cx="3149903" cy="2365972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04" y="1358002"/>
            <a:ext cx="2706230" cy="237395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66" y="3837924"/>
            <a:ext cx="3332368" cy="2923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31" y="3835221"/>
            <a:ext cx="3194077" cy="292652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27" y="1360120"/>
            <a:ext cx="3073077" cy="236597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4" y="3837926"/>
            <a:ext cx="3257462" cy="292382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30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Cleaning + Data Preparation for QGIS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261257" y="2220687"/>
            <a:ext cx="3048000" cy="20247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Kobo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Data Collection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4531178" y="2220687"/>
            <a:ext cx="3048000" cy="20247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Microsoft Excel</a:t>
            </a:r>
          </a:p>
          <a:p>
            <a:pPr algn="ctr"/>
            <a:endParaRPr lang="en-US" dirty="0"/>
          </a:p>
          <a:p>
            <a:pPr algn="ctr"/>
            <a:r>
              <a:rPr lang="en-GB" dirty="0" smtClean="0"/>
              <a:t>Data Cleaning an Formatting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8893628" y="2220687"/>
            <a:ext cx="3048000" cy="20247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 QGIS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Visual Representation and Mapping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543300" y="3015344"/>
            <a:ext cx="849086" cy="435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848597" y="2982688"/>
            <a:ext cx="849086" cy="435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374" y="58510"/>
            <a:ext cx="10515600" cy="1325563"/>
          </a:xfrm>
        </p:spPr>
        <p:txBody>
          <a:bodyPr/>
          <a:lstStyle/>
          <a:p>
            <a:r>
              <a:rPr lang="en-GB" dirty="0" smtClean="0"/>
              <a:t>Field Data from Kobo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3394"/>
            <a:ext cx="11444748" cy="56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148" y="4309961"/>
            <a:ext cx="9144000" cy="1655762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Papua New Guinea</a:t>
            </a:r>
          </a:p>
          <a:p>
            <a:r>
              <a:rPr lang="en-GB" sz="3200" dirty="0" smtClean="0">
                <a:solidFill>
                  <a:schemeClr val="bg1"/>
                </a:solidFill>
              </a:rPr>
              <a:t>Bill </a:t>
            </a:r>
            <a:r>
              <a:rPr lang="en-GB" sz="3200" dirty="0" err="1" smtClean="0">
                <a:solidFill>
                  <a:schemeClr val="bg1"/>
                </a:solidFill>
              </a:rPr>
              <a:t>Rua</a:t>
            </a:r>
            <a:r>
              <a:rPr lang="en-GB" sz="3200" dirty="0" smtClean="0">
                <a:solidFill>
                  <a:schemeClr val="bg1"/>
                </a:solidFill>
              </a:rPr>
              <a:t> - Port Moresby 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GB" sz="3200" dirty="0" smtClean="0">
                <a:solidFill>
                  <a:schemeClr val="bg1"/>
                </a:solidFill>
              </a:rPr>
              <a:t>George Tebegetu – New Ireland Province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4" y="106467"/>
            <a:ext cx="3382297" cy="339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6" y="2234531"/>
            <a:ext cx="3566758" cy="2565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1" y="2394285"/>
            <a:ext cx="3428415" cy="2610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610" y="106467"/>
            <a:ext cx="1871684" cy="1137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5714" t="13492" r="44048" b="34021"/>
          <a:stretch/>
        </p:blipFill>
        <p:spPr>
          <a:xfrm>
            <a:off x="126777" y="162894"/>
            <a:ext cx="2166258" cy="1261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5005137"/>
            <a:ext cx="1802896" cy="1668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125453"/>
            <a:ext cx="2268770" cy="16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/>
              <a:t>GPS Points Latitude, Longitude, Altitude and Precision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754" b="7647"/>
          <a:stretch/>
        </p:blipFill>
        <p:spPr>
          <a:xfrm>
            <a:off x="111760" y="1288026"/>
            <a:ext cx="11883595" cy="5447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7858" y="1553497"/>
            <a:ext cx="9763432" cy="482763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 Data into QGIS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0193" y="365125"/>
            <a:ext cx="7656095" cy="1398838"/>
          </a:xfrm>
        </p:spPr>
        <p:txBody>
          <a:bodyPr/>
          <a:lstStyle/>
          <a:p>
            <a:r>
              <a:rPr lang="en-GB" dirty="0" smtClean="0"/>
              <a:t>CSV</a:t>
            </a:r>
          </a:p>
          <a:p>
            <a:r>
              <a:rPr lang="en-GB" dirty="0" smtClean="0"/>
              <a:t>Text </a:t>
            </a:r>
            <a:r>
              <a:rPr lang="en-GB" dirty="0" err="1" smtClean="0"/>
              <a:t>FIle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1690688"/>
            <a:ext cx="6978315" cy="4881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84" y="1690688"/>
            <a:ext cx="6364705" cy="48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-184815"/>
            <a:ext cx="11408229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Mapping of Specific Development Agenda – SDGs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" y="904566"/>
            <a:ext cx="3310662" cy="30283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9" y="4149211"/>
            <a:ext cx="3765913" cy="247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149211"/>
            <a:ext cx="4093028" cy="2576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06" y="4149211"/>
            <a:ext cx="3097161" cy="2576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98" y="904566"/>
            <a:ext cx="3431459" cy="2812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688257"/>
            <a:ext cx="5397910" cy="32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2" y="365124"/>
            <a:ext cx="11865798" cy="6492875"/>
          </a:xfrm>
        </p:spPr>
      </p:pic>
    </p:spTree>
    <p:extLst>
      <p:ext uri="{BB962C8B-B14F-4D97-AF65-F5344CB8AC3E}">
        <p14:creationId xmlns:p14="http://schemas.microsoft.com/office/powerpoint/2010/main" val="41843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" y="0"/>
            <a:ext cx="11070770" cy="6176963"/>
          </a:xfrm>
        </p:spPr>
      </p:pic>
    </p:spTree>
    <p:extLst>
      <p:ext uri="{BB962C8B-B14F-4D97-AF65-F5344CB8AC3E}">
        <p14:creationId xmlns:p14="http://schemas.microsoft.com/office/powerpoint/2010/main" val="14127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1800114" cy="5811838"/>
          </a:xfrm>
        </p:spPr>
      </p:pic>
    </p:spTree>
    <p:extLst>
      <p:ext uri="{BB962C8B-B14F-4D97-AF65-F5344CB8AC3E}">
        <p14:creationId xmlns:p14="http://schemas.microsoft.com/office/powerpoint/2010/main" val="197105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4"/>
            <a:ext cx="11974285" cy="6640286"/>
          </a:xfrm>
        </p:spPr>
      </p:pic>
    </p:spTree>
    <p:extLst>
      <p:ext uri="{BB962C8B-B14F-4D97-AF65-F5344CB8AC3E}">
        <p14:creationId xmlns:p14="http://schemas.microsoft.com/office/powerpoint/2010/main" val="2024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709" y="119319"/>
            <a:ext cx="10515600" cy="795081"/>
          </a:xfrm>
        </p:spPr>
        <p:txBody>
          <a:bodyPr/>
          <a:lstStyle/>
          <a:p>
            <a:r>
              <a:rPr lang="en-GB" dirty="0" smtClean="0"/>
              <a:t>Example of Specific Ward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16076"/>
            <a:ext cx="11925301" cy="60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29036"/>
            <a:ext cx="11680721" cy="836203"/>
          </a:xfrm>
        </p:spPr>
        <p:txBody>
          <a:bodyPr>
            <a:normAutofit/>
          </a:bodyPr>
          <a:lstStyle/>
          <a:p>
            <a:r>
              <a:rPr lang="en-GB" dirty="0" smtClean="0"/>
              <a:t>Statistics and Graphs – QGIS Data </a:t>
            </a:r>
            <a:r>
              <a:rPr lang="en-GB" dirty="0" err="1" smtClean="0"/>
              <a:t>Plotly</a:t>
            </a:r>
            <a:r>
              <a:rPr lang="en-GB" dirty="0" smtClean="0"/>
              <a:t>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239"/>
            <a:ext cx="12191999" cy="59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7788" r="3450" b="4256"/>
          <a:stretch/>
        </p:blipFill>
        <p:spPr>
          <a:xfrm>
            <a:off x="127819" y="176981"/>
            <a:ext cx="11946193" cy="6459793"/>
          </a:xfrm>
        </p:spPr>
      </p:pic>
    </p:spTree>
    <p:extLst>
      <p:ext uri="{BB962C8B-B14F-4D97-AF65-F5344CB8AC3E}">
        <p14:creationId xmlns:p14="http://schemas.microsoft.com/office/powerpoint/2010/main" val="27088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Pacific Digiskills Service,</a:t>
            </a:r>
            <a:r>
              <a:rPr lang="en-US" dirty="0" smtClean="0"/>
              <a:t> an ICT &amp; GIS professional services business</a:t>
            </a:r>
          </a:p>
          <a:p>
            <a:r>
              <a:rPr lang="en-US" dirty="0" smtClean="0"/>
              <a:t>PDS employs an </a:t>
            </a:r>
            <a:r>
              <a:rPr lang="en-US" b="1" dirty="0" smtClean="0"/>
              <a:t>integrated approach </a:t>
            </a:r>
            <a:r>
              <a:rPr lang="en-US" dirty="0" smtClean="0"/>
              <a:t>that combines strategies to deliver customer-focused solutions.</a:t>
            </a:r>
          </a:p>
          <a:p>
            <a:r>
              <a:rPr lang="en-US" dirty="0" smtClean="0"/>
              <a:t>Through close </a:t>
            </a:r>
            <a:r>
              <a:rPr lang="en-US" b="1" dirty="0" smtClean="0"/>
              <a:t>collaboration with clients and solution partners</a:t>
            </a:r>
            <a:r>
              <a:rPr lang="en-US" dirty="0" smtClean="0"/>
              <a:t>, Pacific Digiskills offers a broad perspective on ICT industry solutions, providing research-backed methodologies and up-to-date standards that set its clients apart. </a:t>
            </a:r>
          </a:p>
          <a:p>
            <a:r>
              <a:rPr lang="en-US" dirty="0" smtClean="0"/>
              <a:t>With a strong </a:t>
            </a:r>
            <a:r>
              <a:rPr lang="en-US" b="1" dirty="0" smtClean="0"/>
              <a:t>hands-on approach </a:t>
            </a:r>
            <a:r>
              <a:rPr lang="en-US" dirty="0" smtClean="0"/>
              <a:t>and practical, ready-to-use solutions, Pacific Digiskills Service has quickly earned a reputation for excellence among industry leaders.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Presentation of Findings to Local Level Government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67" t="8889" r="30416" b="7777"/>
          <a:stretch/>
        </p:blipFill>
        <p:spPr>
          <a:xfrm>
            <a:off x="838200" y="1690688"/>
            <a:ext cx="4229100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333" t="10000" r="30833" b="10740"/>
          <a:stretch/>
        </p:blipFill>
        <p:spPr>
          <a:xfrm>
            <a:off x="5238750" y="1690688"/>
            <a:ext cx="3219450" cy="516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292" t="10000" r="32084" b="8889"/>
          <a:stretch/>
        </p:blipFill>
        <p:spPr>
          <a:xfrm>
            <a:off x="8458200" y="1690688"/>
            <a:ext cx="3429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GPS</a:t>
            </a:r>
            <a:endParaRPr lang="en-GB" dirty="0"/>
          </a:p>
          <a:p>
            <a:r>
              <a:rPr lang="en-GB" dirty="0" smtClean="0"/>
              <a:t>Enumerators Mobile Phones.</a:t>
            </a:r>
          </a:p>
          <a:p>
            <a:r>
              <a:rPr lang="en-GB" dirty="0" smtClean="0"/>
              <a:t>Drone for Aerial Images.</a:t>
            </a:r>
          </a:p>
          <a:p>
            <a:r>
              <a:rPr lang="en-GB" dirty="0" smtClean="0"/>
              <a:t>Updated High-Resolution Satellite Images (50 m).</a:t>
            </a:r>
          </a:p>
          <a:p>
            <a:r>
              <a:rPr lang="en-GB" dirty="0" smtClean="0"/>
              <a:t>Administrators do not understand the importance of GIS.</a:t>
            </a:r>
          </a:p>
          <a:p>
            <a:r>
              <a:rPr lang="en-GB" dirty="0" smtClean="0"/>
              <a:t>Availability of other GIS Software.</a:t>
            </a:r>
          </a:p>
          <a:p>
            <a:r>
              <a:rPr lang="en-GB" dirty="0" smtClean="0"/>
              <a:t>High Volume of Data</a:t>
            </a:r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Take from attending Pacific GIS and Remote Sensing Users Conference 2024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Application of GIS and Remote Sensing in our maritime province </a:t>
            </a:r>
          </a:p>
          <a:p>
            <a:r>
              <a:rPr lang="en-GB" dirty="0" smtClean="0"/>
              <a:t>GIS Applications in monitoring sea level rising – Shoreline</a:t>
            </a:r>
          </a:p>
          <a:p>
            <a:r>
              <a:rPr lang="en-GB" dirty="0" smtClean="0"/>
              <a:t>Disaster Management, Awareness and Planning  - Earth Quakes and Tsunami</a:t>
            </a:r>
          </a:p>
          <a:p>
            <a:r>
              <a:rPr lang="en-GB" dirty="0" smtClean="0"/>
              <a:t>Mangroves – Identification and Mapping</a:t>
            </a:r>
          </a:p>
          <a:p>
            <a:r>
              <a:rPr lang="en-GB" dirty="0" smtClean="0"/>
              <a:t>Reefs and Corals – Mapping </a:t>
            </a:r>
          </a:p>
          <a:p>
            <a:r>
              <a:rPr lang="en-GB" dirty="0" smtClean="0"/>
              <a:t>Geospatial Analysis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3" y="88490"/>
            <a:ext cx="11915969" cy="65042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6219" y="2008472"/>
            <a:ext cx="596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Tank </a:t>
            </a:r>
            <a:r>
              <a:rPr lang="en-GB" sz="4000" b="1" dirty="0" err="1" smtClean="0">
                <a:solidFill>
                  <a:schemeClr val="bg1"/>
                </a:solidFill>
              </a:rPr>
              <a:t>yu</a:t>
            </a:r>
            <a:r>
              <a:rPr lang="en-GB" sz="4000" b="1" dirty="0" smtClean="0">
                <a:solidFill>
                  <a:schemeClr val="bg1"/>
                </a:solidFill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</a:rPr>
              <a:t>tumas</a:t>
            </a:r>
            <a:r>
              <a:rPr lang="en-GB" sz="4000" b="1" dirty="0" smtClean="0">
                <a:solidFill>
                  <a:schemeClr val="bg1"/>
                </a:solidFill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</a:rPr>
              <a:t>ol</a:t>
            </a:r>
            <a:r>
              <a:rPr lang="en-GB" sz="4000" b="1" dirty="0" smtClean="0">
                <a:solidFill>
                  <a:schemeClr val="bg1"/>
                </a:solidFill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</a:rPr>
              <a:t>wantok</a:t>
            </a:r>
            <a:r>
              <a:rPr lang="en-GB" sz="4000" b="1" dirty="0" smtClean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9316" y="5484715"/>
            <a:ext cx="4041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End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800" b="1" dirty="0" smtClean="0"/>
              <a:t>Vision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3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"Empowering Papua New Guinea with GIS, cloud, and ICT innovations for smarter data insights, sustainable growth, and impactful environmental solutions."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30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929" t="10317" r="2738" b="40999"/>
          <a:stretch/>
        </p:blipFill>
        <p:spPr>
          <a:xfrm>
            <a:off x="206477" y="355293"/>
            <a:ext cx="11710220" cy="60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Regions in Papua New Guinea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06" y="1593748"/>
            <a:ext cx="11048693" cy="51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033" y="0"/>
            <a:ext cx="10515600" cy="707923"/>
          </a:xfrm>
        </p:spPr>
        <p:txBody>
          <a:bodyPr/>
          <a:lstStyle/>
          <a:p>
            <a:r>
              <a:rPr lang="en-GB" dirty="0" smtClean="0"/>
              <a:t>Provinces in Papua New Guinea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" y="619432"/>
            <a:ext cx="12015018" cy="6164826"/>
          </a:xfrm>
        </p:spPr>
      </p:pic>
      <p:sp>
        <p:nvSpPr>
          <p:cNvPr id="6" name="Rectangle 5"/>
          <p:cNvSpPr/>
          <p:nvPr/>
        </p:nvSpPr>
        <p:spPr>
          <a:xfrm>
            <a:off x="4306529" y="5289755"/>
            <a:ext cx="521110" cy="452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33" y="1150549"/>
            <a:ext cx="579170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7" y="365125"/>
            <a:ext cx="11533241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/>
              <a:t>Work Alignment with PNG Government Policies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3723" y="-1483804"/>
            <a:ext cx="5032375" cy="11729888"/>
          </a:xfrm>
        </p:spPr>
      </p:pic>
    </p:spTree>
    <p:extLst>
      <p:ext uri="{BB962C8B-B14F-4D97-AF65-F5344CB8AC3E}">
        <p14:creationId xmlns:p14="http://schemas.microsoft.com/office/powerpoint/2010/main" val="6746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" y="314325"/>
            <a:ext cx="6076337" cy="65436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59" y="365125"/>
            <a:ext cx="5720180" cy="6057745"/>
          </a:xfrm>
        </p:spPr>
      </p:pic>
    </p:spTree>
    <p:extLst>
      <p:ext uri="{BB962C8B-B14F-4D97-AF65-F5344CB8AC3E}">
        <p14:creationId xmlns:p14="http://schemas.microsoft.com/office/powerpoint/2010/main" val="29951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447</Words>
  <Application>Microsoft Office PowerPoint</Application>
  <PresentationFormat>Widescreen</PresentationFormat>
  <Paragraphs>71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GIS Application in Development Planning in Rural Administrative Areas in Namatanai Rural LLG, New Ireland  Province, Papua New Guinea</vt:lpstr>
      <vt:lpstr>PowerPoint Presentation</vt:lpstr>
      <vt:lpstr>Introduction</vt:lpstr>
      <vt:lpstr>Vision</vt:lpstr>
      <vt:lpstr>PowerPoint Presentation</vt:lpstr>
      <vt:lpstr>Regions in Papua New Guinea</vt:lpstr>
      <vt:lpstr>Provinces in Papua New Guinea</vt:lpstr>
      <vt:lpstr>Work Alignment with PNG Government Policies</vt:lpstr>
      <vt:lpstr>PowerPoint Presentation</vt:lpstr>
      <vt:lpstr>Alignment to PNG Government Policies and Plans </vt:lpstr>
      <vt:lpstr>GIS Application in Development Planning in Rural Administrative Areas in Namatanai Rural LLG, New Ireland  Province, Papua New Guinea</vt:lpstr>
      <vt:lpstr>Provinces in Papua New Guinea</vt:lpstr>
      <vt:lpstr>Questionnaire Design  - Kobo Toolbox </vt:lpstr>
      <vt:lpstr>GPS Points capture design in Questionnaire</vt:lpstr>
      <vt:lpstr>Electronic Survey Deployment  - Enumerators</vt:lpstr>
      <vt:lpstr>Enumerator Training</vt:lpstr>
      <vt:lpstr>Survey Implementation – Field Work  (2 months + 70 persons) </vt:lpstr>
      <vt:lpstr>Data Cleaning + Data Preparation for QGIS</vt:lpstr>
      <vt:lpstr>Field Data from Kobo </vt:lpstr>
      <vt:lpstr>GPS Points Latitude, Longitude, Altitude and Precision</vt:lpstr>
      <vt:lpstr>Import Data into QGIS </vt:lpstr>
      <vt:lpstr>Mapping of Specific Development Agenda – SDGs</vt:lpstr>
      <vt:lpstr>PowerPoint Presentation</vt:lpstr>
      <vt:lpstr>PowerPoint Presentation</vt:lpstr>
      <vt:lpstr>PowerPoint Presentation</vt:lpstr>
      <vt:lpstr>PowerPoint Presentation</vt:lpstr>
      <vt:lpstr>Example of Specific Ward Mapping</vt:lpstr>
      <vt:lpstr>Statistics and Graphs – QGIS Data Plotly Plugin</vt:lpstr>
      <vt:lpstr>PowerPoint Presentation</vt:lpstr>
      <vt:lpstr>Presentation of Findings to Local Level Government Council</vt:lpstr>
      <vt:lpstr>Challenges</vt:lpstr>
      <vt:lpstr>Our Take from attending Pacific GIS and Remote Sensing Users Conference 2024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Tebegetu</dc:creator>
  <cp:lastModifiedBy>George Tebegetu</cp:lastModifiedBy>
  <cp:revision>32</cp:revision>
  <dcterms:created xsi:type="dcterms:W3CDTF">2024-11-26T10:17:48Z</dcterms:created>
  <dcterms:modified xsi:type="dcterms:W3CDTF">2024-11-28T01:04:19Z</dcterms:modified>
</cp:coreProperties>
</file>