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" r:id="rId2"/>
    <p:sldId id="276" r:id="rId3"/>
    <p:sldId id="285" r:id="rId4"/>
    <p:sldId id="272" r:id="rId5"/>
    <p:sldId id="267" r:id="rId6"/>
    <p:sldId id="258" r:id="rId7"/>
    <p:sldId id="277" r:id="rId8"/>
    <p:sldId id="286" r:id="rId9"/>
    <p:sldId id="280" r:id="rId10"/>
    <p:sldId id="281" r:id="rId11"/>
    <p:sldId id="282" r:id="rId12"/>
    <p:sldId id="283" r:id="rId13"/>
    <p:sldId id="279" r:id="rId14"/>
    <p:sldId id="275" r:id="rId15"/>
    <p:sldId id="27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8D1"/>
    <a:srgbClr val="009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22" autoAdjust="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64.19.123\topo\0_Administratif\05_Collaboration\07_PGRSC\01_conf&#233;rence_f&#233;vrier_2021\table_pv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59721346586361"/>
          <c:y val="2.1288835988524692E-2"/>
          <c:w val="0.8459629684279244"/>
          <c:h val="0.747738509430507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Feuil1!$G$4</c:f>
              <c:strCache>
                <c:ptCount val="1"/>
                <c:pt idx="0">
                  <c:v>Number of images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Feuil1!$F$5:$F$45</c:f>
              <c:numCache>
                <c:formatCode>General</c:formatCode>
                <c:ptCount val="41"/>
                <c:pt idx="0">
                  <c:v>1955</c:v>
                </c:pt>
                <c:pt idx="1">
                  <c:v>1960</c:v>
                </c:pt>
                <c:pt idx="2">
                  <c:v>1961</c:v>
                </c:pt>
                <c:pt idx="3">
                  <c:v>1962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1969</c:v>
                </c:pt>
                <c:pt idx="9">
                  <c:v>1971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1981</c:v>
                </c:pt>
                <c:pt idx="15">
                  <c:v>1982</c:v>
                </c:pt>
                <c:pt idx="16">
                  <c:v>1984</c:v>
                </c:pt>
                <c:pt idx="17">
                  <c:v>1985</c:v>
                </c:pt>
                <c:pt idx="18">
                  <c:v>1986</c:v>
                </c:pt>
                <c:pt idx="19">
                  <c:v>1987</c:v>
                </c:pt>
                <c:pt idx="20">
                  <c:v>1988</c:v>
                </c:pt>
                <c:pt idx="21">
                  <c:v>1989</c:v>
                </c:pt>
                <c:pt idx="22">
                  <c:v>1990</c:v>
                </c:pt>
                <c:pt idx="23">
                  <c:v>1991</c:v>
                </c:pt>
                <c:pt idx="24">
                  <c:v>1992</c:v>
                </c:pt>
                <c:pt idx="25">
                  <c:v>1993</c:v>
                </c:pt>
                <c:pt idx="26">
                  <c:v>1994</c:v>
                </c:pt>
                <c:pt idx="27">
                  <c:v>1995</c:v>
                </c:pt>
                <c:pt idx="28">
                  <c:v>1996</c:v>
                </c:pt>
                <c:pt idx="29">
                  <c:v>1997</c:v>
                </c:pt>
                <c:pt idx="30">
                  <c:v>1998</c:v>
                </c:pt>
                <c:pt idx="31">
                  <c:v>1999</c:v>
                </c:pt>
                <c:pt idx="32">
                  <c:v>2000</c:v>
                </c:pt>
                <c:pt idx="33">
                  <c:v>2001</c:v>
                </c:pt>
                <c:pt idx="34">
                  <c:v>2002</c:v>
                </c:pt>
                <c:pt idx="35">
                  <c:v>2003</c:v>
                </c:pt>
                <c:pt idx="36">
                  <c:v>2004</c:v>
                </c:pt>
                <c:pt idx="37">
                  <c:v>2006</c:v>
                </c:pt>
                <c:pt idx="38">
                  <c:v>2007</c:v>
                </c:pt>
                <c:pt idx="39">
                  <c:v>2009</c:v>
                </c:pt>
                <c:pt idx="40">
                  <c:v>2010</c:v>
                </c:pt>
              </c:numCache>
            </c:numRef>
          </c:cat>
          <c:val>
            <c:numRef>
              <c:f>Feuil1!$G$5:$G$45</c:f>
              <c:numCache>
                <c:formatCode>General</c:formatCode>
                <c:ptCount val="41"/>
                <c:pt idx="0">
                  <c:v>525</c:v>
                </c:pt>
                <c:pt idx="1">
                  <c:v>28</c:v>
                </c:pt>
                <c:pt idx="2">
                  <c:v>165</c:v>
                </c:pt>
                <c:pt idx="3">
                  <c:v>555</c:v>
                </c:pt>
                <c:pt idx="4">
                  <c:v>180</c:v>
                </c:pt>
                <c:pt idx="5">
                  <c:v>909</c:v>
                </c:pt>
                <c:pt idx="6">
                  <c:v>191</c:v>
                </c:pt>
                <c:pt idx="7">
                  <c:v>416</c:v>
                </c:pt>
                <c:pt idx="8">
                  <c:v>69</c:v>
                </c:pt>
                <c:pt idx="9">
                  <c:v>140</c:v>
                </c:pt>
                <c:pt idx="10">
                  <c:v>39</c:v>
                </c:pt>
                <c:pt idx="11">
                  <c:v>291</c:v>
                </c:pt>
                <c:pt idx="12">
                  <c:v>1229</c:v>
                </c:pt>
                <c:pt idx="13">
                  <c:v>1152</c:v>
                </c:pt>
                <c:pt idx="14">
                  <c:v>891</c:v>
                </c:pt>
                <c:pt idx="15">
                  <c:v>1313</c:v>
                </c:pt>
                <c:pt idx="16">
                  <c:v>1341</c:v>
                </c:pt>
                <c:pt idx="17">
                  <c:v>167</c:v>
                </c:pt>
                <c:pt idx="18">
                  <c:v>701</c:v>
                </c:pt>
                <c:pt idx="19">
                  <c:v>378</c:v>
                </c:pt>
                <c:pt idx="20">
                  <c:v>458</c:v>
                </c:pt>
                <c:pt idx="21">
                  <c:v>804</c:v>
                </c:pt>
                <c:pt idx="22">
                  <c:v>671</c:v>
                </c:pt>
                <c:pt idx="23">
                  <c:v>534</c:v>
                </c:pt>
                <c:pt idx="24">
                  <c:v>513</c:v>
                </c:pt>
                <c:pt idx="25">
                  <c:v>569</c:v>
                </c:pt>
                <c:pt idx="26">
                  <c:v>1386</c:v>
                </c:pt>
                <c:pt idx="27">
                  <c:v>813</c:v>
                </c:pt>
                <c:pt idx="28">
                  <c:v>907</c:v>
                </c:pt>
                <c:pt idx="29">
                  <c:v>1032</c:v>
                </c:pt>
                <c:pt idx="30">
                  <c:v>470</c:v>
                </c:pt>
                <c:pt idx="31">
                  <c:v>687</c:v>
                </c:pt>
                <c:pt idx="32">
                  <c:v>521</c:v>
                </c:pt>
                <c:pt idx="33">
                  <c:v>1488</c:v>
                </c:pt>
                <c:pt idx="34">
                  <c:v>662</c:v>
                </c:pt>
                <c:pt idx="35">
                  <c:v>2388</c:v>
                </c:pt>
                <c:pt idx="36">
                  <c:v>300</c:v>
                </c:pt>
                <c:pt idx="37">
                  <c:v>724</c:v>
                </c:pt>
                <c:pt idx="38">
                  <c:v>338</c:v>
                </c:pt>
                <c:pt idx="39">
                  <c:v>13</c:v>
                </c:pt>
                <c:pt idx="4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7-42AC-93A1-57EA762C7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900633535"/>
        <c:axId val="1391695"/>
      </c:barChart>
      <c:catAx>
        <c:axId val="19006335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Année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PF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PF"/>
          </a:p>
        </c:txPr>
        <c:crossAx val="1391695"/>
        <c:crosses val="autoZero"/>
        <c:auto val="1"/>
        <c:lblAlgn val="ctr"/>
        <c:lblOffset val="100"/>
        <c:noMultiLvlLbl val="0"/>
      </c:catAx>
      <c:valAx>
        <c:axId val="1391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Nombre d’images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PF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PF"/>
          </a:p>
        </c:txPr>
        <c:crossAx val="1900633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PF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DA06D1B-261F-4A5B-8396-BAC377734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A4BBBC-FB59-4871-9AEA-4F8116F1EC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3B34A-C8F9-4AAD-8018-E1764F3772D2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BA7867-B12F-4FE4-A6BA-6D229CAA25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77F522-C55C-4A68-97AB-7B76D58D02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C4339-D7EA-4131-9C49-044AAB9B6F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62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6D2CA-B8E0-4DB6-9768-6F5E0F29D40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9E6FD-E621-4013-8EF0-B339F82BD5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88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33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85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0C0C0-01D5-F395-2DDF-923F1E5D4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E6D13E-1ACE-4E0C-556E-1D594AF5F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7AE7F7-8C62-200C-6FFC-B363FEEC3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A7031F-FC5A-1F58-B0E4-71B5C3C4D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21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33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553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23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Society </a:t>
            </a:r>
            <a:r>
              <a:rPr lang="fr-FR" dirty="0" err="1"/>
              <a:t>archipelago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29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B922-D589-ACBF-68A1-351EABF67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D273CE-8040-BCF9-C348-692EA8337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1906D9-EE32-D40B-DDFE-BE537C419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CD9C8C-413C-8622-4B03-6A40AD2D2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90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46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29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06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9C6F4-87EA-6006-C4D5-CBDFF499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7DCDE9-9B38-1F63-2E1F-3C566A16E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80C2F2-8D4A-863C-B00E-A53597442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entrée : portail </a:t>
            </a:r>
            <a:r>
              <a:rPr lang="fr-FR" dirty="0" err="1"/>
              <a:t>opendata</a:t>
            </a:r>
            <a:r>
              <a:rPr lang="fr-FR" dirty="0"/>
              <a:t>. Contient application et ressources. </a:t>
            </a:r>
          </a:p>
          <a:p>
            <a:r>
              <a:rPr lang="fr-FR" dirty="0"/>
              <a:t>Application permet </a:t>
            </a:r>
            <a:r>
              <a:rPr lang="fr-FR" dirty="0" err="1"/>
              <a:t>identfication</a:t>
            </a:r>
            <a:r>
              <a:rPr lang="fr-FR" dirty="0"/>
              <a:t> des produits. Certains des produits sont ouverts : distribution sur le web avec un flux.</a:t>
            </a:r>
          </a:p>
          <a:p>
            <a:r>
              <a:rPr lang="fr-FR" dirty="0"/>
              <a:t>Autres, mécanisme export et conformité aux licences. TPKX pour aller sur le terrain, imagerie brute, </a:t>
            </a:r>
            <a:r>
              <a:rPr lang="fr-FR" dirty="0" err="1"/>
              <a:t>orthomosaics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95BE83-7B6E-1808-5D9E-854C5C4F7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10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0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63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81CAC-C0D2-4D31-A404-6C04CD7A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A487C3-6C34-43AA-A18F-8EFAE0B60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8ADBE-579B-40DB-A482-33591F51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B817-274D-458B-BAB5-1835AAB177C4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4154E1-23B1-4006-A1E4-D924BE78A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086E4-818B-468F-9563-BC912364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31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50FD1-DC27-4862-B034-5283025A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15A7DE-9E74-4ED8-B101-FFF6F490E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B3F9E9-82F1-4DB1-A6FC-758ADEEC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FC6A-FEC1-48A1-99EF-F93C5F983535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20CFC-7C5A-4BE2-9DB5-483909DC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4154DE-3201-4003-AD45-7C215629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06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051BC1-943D-4F55-84D0-E79AD7122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24A99C-4377-413C-97CD-2B0F2C2B6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B657F6-129B-4DB6-9CC3-90186086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F378-9246-4B44-90CD-6402E53A26AF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B8A619-CD8B-4A35-81A3-070AAB12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0CC456-E03D-4029-801B-4B726C56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23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10A5D-5E26-44E2-A4A6-F2857868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8059BD-8244-4549-8464-5A8205E1C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E434B2-56DE-4661-85C3-4B70A0F3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3B0A6-361C-4821-B6F4-02792B70EE04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F7FC52-4325-46C3-AE41-79DBB603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6FC4FE-180A-410B-8E09-C71456843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1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B3F56-88CC-49A1-9163-DDC7E823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3098E9-971D-436E-9542-DC1837710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961F53-222B-42D9-9989-F365088D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108F-C669-4E2E-B4EF-D3332F2FC8D7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34619-8FC7-4769-89ED-29007C30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D92F1-5B2F-42D0-9DD7-31EDB8D7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02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4D8B31-DE6B-496D-9A5D-CDB28B86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05E63B-C738-4022-8916-01B1F7841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31BD71-9C78-478C-B5DC-8A34FFC4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7C5328-4115-4108-96C6-9D9D08F7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1497-E9FA-472C-83ED-781B71DF6A76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AE87A4-3DD5-44C8-88AC-6AE4C413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F768B0-DC70-48CB-BA40-DA0831D3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1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11953-13AB-45A0-9FF0-B9D6D29D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D4D4E4-0A46-4C2B-A856-FB916E95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83F04A-18F0-46E1-8ED2-D771F7393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6029E81-B419-406B-B0F5-9F0DFB1E2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F19A88-16CD-42A4-9416-3330016E1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70DEC8-B753-4046-809F-2BD25C37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FC319-D533-434C-A813-C88BAE736C7A}" type="datetime1">
              <a:rPr lang="fr-FR" smtClean="0"/>
              <a:t>26/11/2024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E1EC0A-E863-4CBA-A140-71D61AD9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40CDAB-8261-4FD9-9D6B-0510BE41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54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D307F-03B2-411B-934C-5CD2B47E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C0E88E-D3C8-4452-A001-2A206B52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85D3-910E-44DD-B927-86F89F1AD26F}" type="datetime1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D40C95-DF29-419B-9013-A3A1DA75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16FE77-41C4-4EB6-B318-95C2C038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46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D6BCF8-ECA8-481E-A339-2AF455B8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2D100-F214-4DEA-9B7B-51CFCFEFC417}" type="datetime1">
              <a:rPr lang="fr-FR" smtClean="0"/>
              <a:t>26/11/2024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F9CF7F-E780-4B02-917B-99F021AA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88BB04-2DC4-4844-88F7-8E18C4A2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52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0391F-4259-4520-B4B1-385FEC0F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1A4C2-FA1E-4803-839F-B14E02D0D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A2F902-7CE8-48A0-88AC-515576C8B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59F372-A8BD-4F2C-9335-BA80AAFAE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7FE64-AB5C-4D72-B1FB-6C64335F1C9B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1573D4-94AE-4826-92F3-1ECEA729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D0F856-5246-4380-889F-85E465A8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1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32339-FF26-47C0-ABC4-4B18C90B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90E876-55B6-4594-B25D-FE451AD6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9F8698-B0A5-41B8-9C78-F64F18A17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70D2DB-976D-4F74-8F0A-9644065D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C60D2-70FF-40B3-956C-978BD3F1BCD0}" type="datetime1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62C168-6C73-43C7-921E-FB4EAB9BB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50A7CF-2BEA-45E7-BF27-D98944CD2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90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5769FC-6579-41AA-A6F4-56B3029B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F40078-D895-49DE-87BA-BFA5DB67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83622-2053-4257-AFB8-82AA78002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C978-7965-4B0D-82B2-7FB041A048EF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853675-2AC2-4F63-A6DE-9F5ED13CE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6BE779-D514-4376-9009-6A82ECB7F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9C879-90CD-45B3-BFD4-15489C242E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4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nesie.maps.arcgis.com/apps/instant/3dviewer/index.html?appid=59b72241b56743e0968c80e745f6efa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polynesie.maps.arcgis.com/apps/instant/nearby/index.html?appid=93987770d2ba47078ed94a20773e4496&amp;findSource=3&amp;find=PPT1_GNSS&amp;sliderDistance=2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hyperlink" Target="https://www.linkedin.com/showcase/section-cadastre-topographi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hyperlink" Target="https://www.mes-demarches.gov.pf/commencer/daf-carte-topo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efenua.data.gov.pf/maps/e7871ea0dbba4545b799c85a15517b82/explore?location=-17.702668%2C-149.458451%2C11.99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nesie.maps.arcgis.com/apps/instant/sidebar/index.html?appid=b3f447ec10024c21b69494c5dbde107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tefenua.data.gov.pf/maps/e7871ea0dbba4545b799c85a15517b82/explore?location=-17.702661%2C-149.458451%2C11.99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37BC0E-4A5B-41C9-8FB1-FDA1FCEC678F}"/>
              </a:ext>
            </a:extLst>
          </p:cNvPr>
          <p:cNvSpPr/>
          <p:nvPr/>
        </p:nvSpPr>
        <p:spPr>
          <a:xfrm>
            <a:off x="2882" y="-3278"/>
            <a:ext cx="12188404" cy="6865119"/>
          </a:xfrm>
          <a:prstGeom prst="rect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pic>
        <p:nvPicPr>
          <p:cNvPr id="8" name="Image 8" descr="Une image contenant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DC430021-F580-4AF3-862A-58E81905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 r="-106"/>
          <a:stretch/>
        </p:blipFill>
        <p:spPr>
          <a:xfrm>
            <a:off x="4975622" y="338964"/>
            <a:ext cx="2240756" cy="21114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6E73DFD-3F34-4267-B38D-9EFB282B502A}"/>
              </a:ext>
            </a:extLst>
          </p:cNvPr>
          <p:cNvSpPr>
            <a:spLocks noGrp="1"/>
          </p:cNvSpPr>
          <p:nvPr/>
        </p:nvSpPr>
        <p:spPr>
          <a:xfrm>
            <a:off x="1433565" y="3504031"/>
            <a:ext cx="9144000" cy="27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Dosis"/>
                <a:cs typeface="Calibri Light"/>
              </a:rPr>
              <a:t>Connecting Through Cartography: Sharing Reference Resources in French Polynesia</a:t>
            </a:r>
            <a:r>
              <a:rPr lang="fr-FR" sz="3200" dirty="0">
                <a:solidFill>
                  <a:schemeClr val="bg1"/>
                </a:solidFill>
                <a:latin typeface="Dosis"/>
                <a:cs typeface="Calibri Light"/>
              </a:rPr>
              <a:t>.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752ABFF-1FA3-4492-9C9C-ADF7EAFABD4A}"/>
              </a:ext>
            </a:extLst>
          </p:cNvPr>
          <p:cNvSpPr>
            <a:spLocks noGrp="1"/>
          </p:cNvSpPr>
          <p:nvPr/>
        </p:nvSpPr>
        <p:spPr>
          <a:xfrm>
            <a:off x="1433565" y="3842530"/>
            <a:ext cx="9144000" cy="713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Yoann RONCIN 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Land </a:t>
            </a:r>
            <a:r>
              <a:rPr lang="en-US" dirty="0" err="1">
                <a:solidFill>
                  <a:schemeClr val="bg1"/>
                </a:solidFill>
                <a:latin typeface="Dosis"/>
                <a:cs typeface="Calibri"/>
              </a:rPr>
              <a:t>afffairs</a:t>
            </a: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 of French Polynesia 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Deputy manager of </a:t>
            </a:r>
            <a:r>
              <a:rPr lang="en-US" dirty="0" err="1">
                <a:solidFill>
                  <a:schemeClr val="bg1"/>
                </a:solidFill>
                <a:latin typeface="Dosis"/>
                <a:cs typeface="Calibri"/>
              </a:rPr>
              <a:t>Cadastre</a:t>
            </a: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 and </a:t>
            </a:r>
            <a:r>
              <a:rPr lang="en-US" dirty="0" err="1">
                <a:solidFill>
                  <a:schemeClr val="bg1"/>
                </a:solidFill>
                <a:latin typeface="Dosis"/>
                <a:cs typeface="Calibri"/>
              </a:rPr>
              <a:t>topograic</a:t>
            </a: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 unit – PGRSC focal point of French Polynesia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E6F7DD-492E-483B-A0F0-7E8DD0F8CF63}"/>
              </a:ext>
            </a:extLst>
          </p:cNvPr>
          <p:cNvSpPr txBox="1"/>
          <p:nvPr/>
        </p:nvSpPr>
        <p:spPr>
          <a:xfrm>
            <a:off x="10289512" y="6391983"/>
            <a:ext cx="2250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28/11/2024</a:t>
            </a:r>
          </a:p>
        </p:txBody>
      </p:sp>
      <p:pic>
        <p:nvPicPr>
          <p:cNvPr id="3074" name="Picture 2" descr="DAF Logo">
            <a:extLst>
              <a:ext uri="{FF2B5EF4-FFF2-40B4-BE49-F238E27FC236}">
                <a16:creationId xmlns:a16="http://schemas.microsoft.com/office/drawing/2014/main" id="{493B7428-DFA9-8EF5-0ACD-2515D07D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434" y="5340870"/>
            <a:ext cx="2579926" cy="1178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872149-88F2-3FEA-31FD-971C4DA15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B26551-E972-4E03-97C0-57EE1443968D}"/>
              </a:ext>
            </a:extLst>
          </p:cNvPr>
          <p:cNvSpPr txBox="1"/>
          <p:nvPr/>
        </p:nvSpPr>
        <p:spPr>
          <a:xfrm>
            <a:off x="97209" y="6488668"/>
            <a:ext cx="629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v.0</a:t>
            </a:r>
          </a:p>
        </p:txBody>
      </p:sp>
      <p:pic>
        <p:nvPicPr>
          <p:cNvPr id="12" name="Picture 2" descr="PGRSC">
            <a:extLst>
              <a:ext uri="{FF2B5EF4-FFF2-40B4-BE49-F238E27FC236}">
                <a16:creationId xmlns:a16="http://schemas.microsoft.com/office/drawing/2014/main" id="{8164A557-33C2-7F9E-6938-AB0141F8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42" y="5340870"/>
            <a:ext cx="4150213" cy="11288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9AE8F1B-45AB-49CE-B74A-3984177C01EA}"/>
              </a:ext>
            </a:extLst>
          </p:cNvPr>
          <p:cNvSpPr txBox="1"/>
          <p:nvPr/>
        </p:nvSpPr>
        <p:spPr>
          <a:xfrm>
            <a:off x="433914" y="867545"/>
            <a:ext cx="581448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Topographic database BD TOPO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9EF0AC-2754-4185-A769-203B30B6E175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II. Vector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79DA846-361A-4DC3-B3A7-ECB29D98FFC2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6141C2-57E2-4DB8-81FD-015918978114}"/>
              </a:ext>
            </a:extLst>
          </p:cNvPr>
          <p:cNvSpPr txBox="1">
            <a:spLocks/>
          </p:cNvSpPr>
          <p:nvPr/>
        </p:nvSpPr>
        <p:spPr>
          <a:xfrm>
            <a:off x="754048" y="1719148"/>
            <a:ext cx="3796931" cy="123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latin typeface="Dosis" pitchFamily="2" charset="0"/>
              </a:rPr>
              <a:t>Openstreetmaps</a:t>
            </a:r>
            <a:endParaRPr lang="fr-FR" sz="2000" dirty="0">
              <a:latin typeface="Dosis" pitchFamily="2" charset="0"/>
            </a:endParaRPr>
          </a:p>
          <a:p>
            <a:r>
              <a:rPr lang="fr-FR" sz="2000" dirty="0" err="1">
                <a:latin typeface="Dosis" pitchFamily="2" charset="0"/>
              </a:rPr>
              <a:t>Opendata</a:t>
            </a:r>
            <a:endParaRPr lang="fr-FR" sz="2000" dirty="0">
              <a:latin typeface="Dosis" pitchFamily="2" charset="0"/>
            </a:endParaRPr>
          </a:p>
          <a:p>
            <a:r>
              <a:rPr lang="fr-FR" sz="2000" dirty="0" err="1">
                <a:latin typeface="Dosis" pitchFamily="2" charset="0"/>
              </a:rPr>
              <a:t>Thematic</a:t>
            </a:r>
            <a:r>
              <a:rPr lang="fr-FR" sz="2000" dirty="0">
                <a:latin typeface="Dosis" pitchFamily="2" charset="0"/>
              </a:rPr>
              <a:t> applications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570CF-6DFA-455C-B459-16B4D740003C}"/>
              </a:ext>
            </a:extLst>
          </p:cNvPr>
          <p:cNvSpPr/>
          <p:nvPr/>
        </p:nvSpPr>
        <p:spPr>
          <a:xfrm>
            <a:off x="9054170" y="1019289"/>
            <a:ext cx="1989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1 000 000 objets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B9447-D1FE-4252-B813-B7E1AEB15ED8}"/>
              </a:ext>
            </a:extLst>
          </p:cNvPr>
          <p:cNvSpPr/>
          <p:nvPr/>
        </p:nvSpPr>
        <p:spPr>
          <a:xfrm>
            <a:off x="9054171" y="1445487"/>
            <a:ext cx="190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89 îles couvertes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A64DA9-C986-4516-8224-71333552AD8D}"/>
              </a:ext>
            </a:extLst>
          </p:cNvPr>
          <p:cNvSpPr/>
          <p:nvPr/>
        </p:nvSpPr>
        <p:spPr>
          <a:xfrm>
            <a:off x="9054171" y="1915913"/>
            <a:ext cx="190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/ 5000 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D5940-43E1-4D20-B66E-1A5A24BCCDC3}"/>
              </a:ext>
            </a:extLst>
          </p:cNvPr>
          <p:cNvSpPr/>
          <p:nvPr/>
        </p:nvSpPr>
        <p:spPr>
          <a:xfrm>
            <a:off x="9054170" y="2367040"/>
            <a:ext cx="2756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Fréquence MAJ 5 à 10 ans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FCA0DD-78D9-45B7-84EE-EDAAD0D903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53" y="3758516"/>
            <a:ext cx="4170181" cy="242252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3EEE7E-BAA8-1D35-0EC9-52A7ED1D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012ED1-1B75-287C-1D28-DBF7232D6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294" y="1141836"/>
            <a:ext cx="3127043" cy="2348373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C7B9297-4254-EA2F-3E06-FBADB7549AE9}"/>
              </a:ext>
            </a:extLst>
          </p:cNvPr>
          <p:cNvSpPr txBox="1">
            <a:spLocks/>
          </p:cNvSpPr>
          <p:nvPr/>
        </p:nvSpPr>
        <p:spPr>
          <a:xfrm>
            <a:off x="8018448" y="3646481"/>
            <a:ext cx="958215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err="1">
                <a:latin typeface="Dosis" pitchFamily="2" charset="0"/>
              </a:rPr>
              <a:t>Openstreetmaps</a:t>
            </a:r>
            <a:r>
              <a:rPr lang="fr-FR" sz="2000" dirty="0">
                <a:latin typeface="Dosis" pitchFamily="2" charset="0"/>
              </a:rPr>
              <a:t> - Papeete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A795CF2-B3C1-E11C-23AB-9DD70E3D7DDE}"/>
              </a:ext>
            </a:extLst>
          </p:cNvPr>
          <p:cNvSpPr txBox="1">
            <a:spLocks/>
          </p:cNvSpPr>
          <p:nvPr/>
        </p:nvSpPr>
        <p:spPr>
          <a:xfrm>
            <a:off x="217153" y="6225278"/>
            <a:ext cx="958215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err="1">
                <a:latin typeface="Dosis" pitchFamily="2" charset="0"/>
              </a:rPr>
              <a:t>Graphy</a:t>
            </a:r>
            <a:r>
              <a:rPr lang="fr-FR" sz="2000" dirty="0">
                <a:latin typeface="Dosis" pitchFamily="2" charset="0"/>
              </a:rPr>
              <a:t> and management of </a:t>
            </a:r>
            <a:r>
              <a:rPr lang="fr-FR" sz="2000" dirty="0" err="1">
                <a:latin typeface="Dosis" pitchFamily="2" charset="0"/>
              </a:rPr>
              <a:t>toponyms</a:t>
            </a:r>
            <a:r>
              <a:rPr lang="fr-FR" sz="2000" dirty="0">
                <a:latin typeface="Dosis" pitchFamily="2" charset="0"/>
              </a:rPr>
              <a:t> (’</a:t>
            </a:r>
            <a:r>
              <a:rPr lang="fr-FR" sz="2000" dirty="0" err="1">
                <a:latin typeface="Dosis" pitchFamily="2" charset="0"/>
              </a:rPr>
              <a:t>eta</a:t>
            </a:r>
            <a:r>
              <a:rPr lang="fr-FR" sz="2000" dirty="0">
                <a:latin typeface="Dosis" pitchFamily="2" charset="0"/>
              </a:rPr>
              <a:t> – </a:t>
            </a:r>
            <a:r>
              <a:rPr lang="fr-FR" sz="2000" dirty="0" err="1">
                <a:latin typeface="Dosis" pitchFamily="2" charset="0"/>
              </a:rPr>
              <a:t>tārava</a:t>
            </a:r>
            <a:r>
              <a:rPr lang="fr-FR" sz="2000" dirty="0">
                <a:latin typeface="Dosis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98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9AE8F1B-45AB-49CE-B74A-3984177C01EA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Work in progress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9EF0AC-2754-4185-A769-203B30B6E175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II. Vector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79DA846-361A-4DC3-B3A7-ECB29D98FFC2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6141C2-57E2-4DB8-81FD-015918978114}"/>
              </a:ext>
            </a:extLst>
          </p:cNvPr>
          <p:cNvSpPr txBox="1">
            <a:spLocks/>
          </p:cNvSpPr>
          <p:nvPr/>
        </p:nvSpPr>
        <p:spPr>
          <a:xfrm>
            <a:off x="726657" y="5348835"/>
            <a:ext cx="9582150" cy="143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osis" pitchFamily="2" charset="0"/>
              </a:rPr>
              <a:t>Vector tiling : high efficiency – lightweight – custom styling </a:t>
            </a:r>
          </a:p>
          <a:p>
            <a:r>
              <a:rPr lang="en-US" sz="2000" dirty="0">
                <a:latin typeface="Dosis" pitchFamily="2" charset="0"/>
              </a:rPr>
              <a:t>Simplify the features collected : more dynamic and transverse cartography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3C28E-E82C-483C-91F3-D114C77E1561}"/>
              </a:ext>
            </a:extLst>
          </p:cNvPr>
          <p:cNvSpPr/>
          <p:nvPr/>
        </p:nvSpPr>
        <p:spPr>
          <a:xfrm>
            <a:off x="726657" y="2023943"/>
            <a:ext cx="13433440" cy="897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sz="2000" dirty="0" err="1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Cartographic</a:t>
            </a:r>
            <a:r>
              <a:rPr lang="fr-FR" sz="2000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generalization</a:t>
            </a:r>
            <a:r>
              <a:rPr lang="fr-FR" sz="2000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+ sharing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fr-FR" sz="2000" dirty="0">
              <a:latin typeface="Dosi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570CF-6DFA-455C-B459-16B4D740003C}"/>
              </a:ext>
            </a:extLst>
          </p:cNvPr>
          <p:cNvSpPr/>
          <p:nvPr/>
        </p:nvSpPr>
        <p:spPr>
          <a:xfrm>
            <a:off x="9054170" y="1019289"/>
            <a:ext cx="1989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1 000 000 objets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B9447-D1FE-4252-B813-B7E1AEB15ED8}"/>
              </a:ext>
            </a:extLst>
          </p:cNvPr>
          <p:cNvSpPr/>
          <p:nvPr/>
        </p:nvSpPr>
        <p:spPr>
          <a:xfrm>
            <a:off x="9026780" y="2166847"/>
            <a:ext cx="190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89 îles couvertes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A64DA9-C986-4516-8224-71333552AD8D}"/>
              </a:ext>
            </a:extLst>
          </p:cNvPr>
          <p:cNvSpPr/>
          <p:nvPr/>
        </p:nvSpPr>
        <p:spPr>
          <a:xfrm>
            <a:off x="9026780" y="2637273"/>
            <a:ext cx="190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/ 5000 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D5940-43E1-4D20-B66E-1A5A24BCCDC3}"/>
              </a:ext>
            </a:extLst>
          </p:cNvPr>
          <p:cNvSpPr/>
          <p:nvPr/>
        </p:nvSpPr>
        <p:spPr>
          <a:xfrm>
            <a:off x="9026779" y="3088400"/>
            <a:ext cx="2756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Fréquence MAJ 5 à 10 ans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D698DC-59C2-47C6-A60C-AD8EE3D9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14" y="2634466"/>
            <a:ext cx="2676525" cy="20053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C97FDB-60DE-494B-B83A-09EB61CC1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60" y="2566968"/>
            <a:ext cx="2451851" cy="200537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E413B7A-CB68-4420-91E7-0E1EC7BE9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085" y="2633010"/>
            <a:ext cx="2399102" cy="187233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47C1C86-CA24-F162-BC37-2DACBE76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11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CD2D7A-66E8-B471-12B0-0228D4541903}"/>
              </a:ext>
            </a:extLst>
          </p:cNvPr>
          <p:cNvSpPr/>
          <p:nvPr/>
        </p:nvSpPr>
        <p:spPr>
          <a:xfrm>
            <a:off x="1031139" y="1465055"/>
            <a:ext cx="134334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20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Web first !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115AE48-5E5E-E4EE-7749-6CFC40B9F250}"/>
              </a:ext>
            </a:extLst>
          </p:cNvPr>
          <p:cNvSpPr txBox="1">
            <a:spLocks/>
          </p:cNvSpPr>
          <p:nvPr/>
        </p:nvSpPr>
        <p:spPr>
          <a:xfrm>
            <a:off x="4913761" y="4662310"/>
            <a:ext cx="958215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Dosis" pitchFamily="2" charset="0"/>
              </a:rPr>
              <a:t>1/25 000e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A18CAC9-94AD-514B-0D5C-7E8B926E1CE6}"/>
              </a:ext>
            </a:extLst>
          </p:cNvPr>
          <p:cNvSpPr txBox="1">
            <a:spLocks/>
          </p:cNvSpPr>
          <p:nvPr/>
        </p:nvSpPr>
        <p:spPr>
          <a:xfrm>
            <a:off x="8866001" y="4607877"/>
            <a:ext cx="958215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Dosis" pitchFamily="2" charset="0"/>
              </a:rPr>
              <a:t>1/500 000e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98DA45-D6C3-3987-18F6-7147A5BA172C}"/>
              </a:ext>
            </a:extLst>
          </p:cNvPr>
          <p:cNvSpPr txBox="1">
            <a:spLocks/>
          </p:cNvSpPr>
          <p:nvPr/>
        </p:nvSpPr>
        <p:spPr>
          <a:xfrm>
            <a:off x="1197145" y="4667127"/>
            <a:ext cx="958215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Dosis" pitchFamily="2" charset="0"/>
              </a:rPr>
              <a:t>1/5 000e</a:t>
            </a:r>
          </a:p>
        </p:txBody>
      </p:sp>
    </p:spTree>
    <p:extLst>
      <p:ext uri="{BB962C8B-B14F-4D97-AF65-F5344CB8AC3E}">
        <p14:creationId xmlns:p14="http://schemas.microsoft.com/office/powerpoint/2010/main" val="242915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37DC-A37B-AF5A-E963-AE4424FA3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96F056F-3793-F5E6-064D-54B18E59BAA5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009983"/>
                </a:solidFill>
                <a:latin typeface="Dosis"/>
              </a:rPr>
              <a:t>Cadastre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3729C4-9268-E2D7-CE3F-5803CC7E777B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II. Vector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3AFB640-6D49-4751-3843-FF0C14F57ABC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D8B6F1A-D2F8-0AAC-1FD6-18D51848137B}"/>
              </a:ext>
            </a:extLst>
          </p:cNvPr>
          <p:cNvSpPr txBox="1">
            <a:spLocks/>
          </p:cNvSpPr>
          <p:nvPr/>
        </p:nvSpPr>
        <p:spPr>
          <a:xfrm>
            <a:off x="754048" y="1719148"/>
            <a:ext cx="9582150" cy="143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Dosis" pitchFamily="2" charset="0"/>
              </a:rPr>
              <a:t>Land </a:t>
            </a:r>
            <a:r>
              <a:rPr lang="fr-FR" sz="2000" dirty="0" err="1">
                <a:latin typeface="Dosis" pitchFamily="2" charset="0"/>
              </a:rPr>
              <a:t>parcels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updated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daily</a:t>
            </a:r>
            <a:r>
              <a:rPr lang="fr-FR" sz="2000" dirty="0">
                <a:latin typeface="Dosis" pitchFamily="2" charset="0"/>
              </a:rPr>
              <a:t> in </a:t>
            </a:r>
            <a:r>
              <a:rPr lang="fr-FR" sz="2000" dirty="0" err="1">
                <a:latin typeface="Dosis" pitchFamily="2" charset="0"/>
              </a:rPr>
              <a:t>opendata</a:t>
            </a:r>
            <a:endParaRPr lang="fr-FR" sz="2000" dirty="0">
              <a:latin typeface="Dosis" pitchFamily="2" charset="0"/>
            </a:endParaRPr>
          </a:p>
          <a:p>
            <a:pPr marL="0" indent="0">
              <a:buNone/>
            </a:pPr>
            <a:r>
              <a:rPr lang="fr-FR" sz="2000" dirty="0">
                <a:latin typeface="Dosis" pitchFamily="2" charset="0"/>
              </a:rPr>
              <a:t>FORMAT : gdb, </a:t>
            </a:r>
            <a:r>
              <a:rPr lang="fr-FR" sz="2000" dirty="0" err="1">
                <a:latin typeface="Dosis" pitchFamily="2" charset="0"/>
              </a:rPr>
              <a:t>gpkg</a:t>
            </a:r>
            <a:r>
              <a:rPr lang="fr-FR" sz="2000" dirty="0">
                <a:latin typeface="Dosis" pitchFamily="2" charset="0"/>
              </a:rPr>
              <a:t>, </a:t>
            </a:r>
            <a:r>
              <a:rPr lang="fr-FR" sz="2000" dirty="0" err="1">
                <a:latin typeface="Dosis" pitchFamily="2" charset="0"/>
              </a:rPr>
              <a:t>feature</a:t>
            </a:r>
            <a:r>
              <a:rPr lang="fr-FR" sz="2000" dirty="0">
                <a:latin typeface="Dosis" pitchFamily="2" charset="0"/>
              </a:rPr>
              <a:t> service, </a:t>
            </a:r>
            <a:r>
              <a:rPr lang="fr-FR" sz="2000" dirty="0" err="1">
                <a:latin typeface="Dosis" pitchFamily="2" charset="0"/>
              </a:rPr>
              <a:t>wfs</a:t>
            </a:r>
            <a:endParaRPr lang="fr-FR" sz="2000" dirty="0">
              <a:latin typeface="Dosis" pitchFamily="2" charset="0"/>
            </a:endParaRPr>
          </a:p>
          <a:p>
            <a:pPr marL="0" indent="0">
              <a:buNone/>
            </a:pPr>
            <a:endParaRPr lang="fr-FR" sz="2000" dirty="0">
              <a:latin typeface="Dosis" pitchFamily="2" charset="0"/>
            </a:endParaRPr>
          </a:p>
          <a:p>
            <a:pPr marL="0" indent="0">
              <a:buNone/>
            </a:pPr>
            <a:endParaRPr lang="fr-FR" sz="2000" dirty="0">
              <a:latin typeface="Dosis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1E60F7-DF3F-1476-B985-4855E16864F9}"/>
              </a:ext>
            </a:extLst>
          </p:cNvPr>
          <p:cNvSpPr/>
          <p:nvPr/>
        </p:nvSpPr>
        <p:spPr>
          <a:xfrm>
            <a:off x="9054170" y="1019289"/>
            <a:ext cx="1989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1 000 000 objets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7E59B5-BC73-9610-BEF6-FA6D5CF60A86}"/>
              </a:ext>
            </a:extLst>
          </p:cNvPr>
          <p:cNvSpPr/>
          <p:nvPr/>
        </p:nvSpPr>
        <p:spPr>
          <a:xfrm>
            <a:off x="9054170" y="2367040"/>
            <a:ext cx="2756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Fréquence MAJ 5 à 10 ans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28A39F-5324-55AA-8ECA-96F0EC03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12</a:t>
            </a:fld>
            <a:endParaRPr lang="fr-FR"/>
          </a:p>
        </p:txBody>
      </p:sp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6106875C-5A6B-15FC-5B64-C6BE3CBB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13" y="2970437"/>
            <a:ext cx="6404657" cy="297671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BA0402-3FD6-E510-B877-EAA60980E188}"/>
              </a:ext>
            </a:extLst>
          </p:cNvPr>
          <p:cNvSpPr txBox="1">
            <a:spLocks/>
          </p:cNvSpPr>
          <p:nvPr/>
        </p:nvSpPr>
        <p:spPr>
          <a:xfrm>
            <a:off x="3819525" y="6138461"/>
            <a:ext cx="9582150" cy="1435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Dosis" pitchFamily="2" charset="0"/>
              </a:rPr>
              <a:t>Different vision of the territory ! </a:t>
            </a:r>
          </a:p>
        </p:txBody>
      </p:sp>
    </p:spTree>
    <p:extLst>
      <p:ext uri="{BB962C8B-B14F-4D97-AF65-F5344CB8AC3E}">
        <p14:creationId xmlns:p14="http://schemas.microsoft.com/office/powerpoint/2010/main" val="399248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6419A0C-115C-43D0-919C-FEB83BAE7016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III. Geodesy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353ADF6-C825-4B1E-9F9B-2AB0D988FC49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7383B4A-D1E7-4567-BEEA-A354B0A7D4D4}"/>
              </a:ext>
            </a:extLst>
          </p:cNvPr>
          <p:cNvSpPr txBox="1"/>
          <p:nvPr/>
        </p:nvSpPr>
        <p:spPr>
          <a:xfrm>
            <a:off x="558325" y="2096597"/>
            <a:ext cx="6796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Dosis" pitchFamily="2" charset="0"/>
              </a:rPr>
              <a:t>Finding</a:t>
            </a:r>
            <a:r>
              <a:rPr lang="fr-FR" dirty="0">
                <a:latin typeface="Dosis" pitchFamily="2" charset="0"/>
              </a:rPr>
              <a:t> the best </a:t>
            </a:r>
            <a:r>
              <a:rPr lang="fr-FR" dirty="0" err="1">
                <a:latin typeface="Dosis" pitchFamily="2" charset="0"/>
              </a:rPr>
              <a:t>reference</a:t>
            </a:r>
            <a:r>
              <a:rPr lang="fr-FR" dirty="0">
                <a:latin typeface="Dosis" pitchFamily="2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Dosis" pitchFamily="2" charset="0"/>
              </a:rPr>
              <a:t>GNSS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Dosis" pitchFamily="2" charset="0"/>
              </a:rPr>
              <a:t>Levelling</a:t>
            </a:r>
            <a:r>
              <a:rPr lang="fr-FR" dirty="0">
                <a:latin typeface="Dosis" pitchFamily="2" charset="0"/>
              </a:rPr>
              <a:t>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Dosis" pitchFamily="2" charset="0"/>
              </a:rPr>
              <a:t>Geodesic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reference</a:t>
            </a:r>
            <a:r>
              <a:rPr lang="fr-FR" dirty="0">
                <a:latin typeface="Dosis" pitchFamily="2" charset="0"/>
              </a:rPr>
              <a:t> point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EB20BB-41FA-4BF8-8386-9EA69F4A1B72}"/>
              </a:ext>
            </a:extLst>
          </p:cNvPr>
          <p:cNvSpPr txBox="1"/>
          <p:nvPr/>
        </p:nvSpPr>
        <p:spPr>
          <a:xfrm>
            <a:off x="454153" y="3937398"/>
            <a:ext cx="679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Reference </a:t>
            </a:r>
            <a:r>
              <a:rPr lang="fr-FR" dirty="0" err="1"/>
              <a:t>georeferencing</a:t>
            </a:r>
            <a:r>
              <a:rPr lang="fr-FR" dirty="0"/>
              <a:t>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targets</a:t>
            </a:r>
            <a:endParaRPr lang="fr-FR" dirty="0"/>
          </a:p>
          <a:p>
            <a:r>
              <a:rPr lang="fr-FR" dirty="0"/>
              <a:t>Reference </a:t>
            </a:r>
            <a:r>
              <a:rPr lang="fr-FR" dirty="0" err="1"/>
              <a:t>coordinate</a:t>
            </a:r>
            <a:r>
              <a:rPr lang="fr-FR" dirty="0"/>
              <a:t> system : ITRF – PPP </a:t>
            </a:r>
            <a:r>
              <a:rPr lang="fr-FR" dirty="0" err="1"/>
              <a:t>measurements</a:t>
            </a:r>
            <a:endParaRPr lang="fr-FR" dirty="0"/>
          </a:p>
          <a:p>
            <a:r>
              <a:rPr lang="fr-FR" dirty="0" err="1"/>
              <a:t>Experimenting</a:t>
            </a:r>
            <a:r>
              <a:rPr lang="fr-FR" dirty="0"/>
              <a:t> Centipède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5C2298-2555-31B7-61BF-3811F34A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hlinkClick r:id="rId3"/>
            <a:extLst>
              <a:ext uri="{FF2B5EF4-FFF2-40B4-BE49-F238E27FC236}">
                <a16:creationId xmlns:a16="http://schemas.microsoft.com/office/drawing/2014/main" id="{D67E2FD9-6BC8-C01A-3F4A-816E5BD19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946" y="1031337"/>
            <a:ext cx="3937889" cy="22537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B9B847F-8B00-E663-3CDF-C6BBACEEC2D2}"/>
              </a:ext>
            </a:extLst>
          </p:cNvPr>
          <p:cNvSpPr txBox="1"/>
          <p:nvPr/>
        </p:nvSpPr>
        <p:spPr>
          <a:xfrm>
            <a:off x="454153" y="345899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Future plans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0BAE1D-F61B-1F4F-6B62-5300CF3A8652}"/>
              </a:ext>
            </a:extLst>
          </p:cNvPr>
          <p:cNvSpPr txBox="1"/>
          <p:nvPr/>
        </p:nvSpPr>
        <p:spPr>
          <a:xfrm>
            <a:off x="454153" y="876396"/>
            <a:ext cx="594656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Geodesic database BD REF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00B283-0EB1-4579-BEB4-F9B68AC02D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464" y="1332181"/>
            <a:ext cx="1970429" cy="147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EB7E4A5-3E48-16A9-DC6D-C0CAF74B6B6A}"/>
              </a:ext>
            </a:extLst>
          </p:cNvPr>
          <p:cNvSpPr txBox="1"/>
          <p:nvPr/>
        </p:nvSpPr>
        <p:spPr>
          <a:xfrm>
            <a:off x="558325" y="1332181"/>
            <a:ext cx="67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Dosis" pitchFamily="2" charset="0"/>
              </a:rPr>
              <a:t>7 000 </a:t>
            </a:r>
            <a:r>
              <a:rPr lang="fr-FR" dirty="0" err="1">
                <a:latin typeface="Dosis" pitchFamily="2" charset="0"/>
              </a:rPr>
              <a:t>elements</a:t>
            </a:r>
            <a:r>
              <a:rPr lang="fr-FR" dirty="0">
                <a:latin typeface="Dosis" pitchFamily="2" charset="0"/>
              </a:rPr>
              <a:t> / 8 000 </a:t>
            </a:r>
            <a:r>
              <a:rPr lang="fr-FR" dirty="0" err="1">
                <a:latin typeface="Dosis" pitchFamily="2" charset="0"/>
              </a:rPr>
              <a:t>measurements</a:t>
            </a:r>
            <a:endParaRPr lang="fr-FR" dirty="0">
              <a:latin typeface="Dosis" pitchFamily="2" charset="0"/>
            </a:endParaRPr>
          </a:p>
        </p:txBody>
      </p:sp>
      <p:pic>
        <p:nvPicPr>
          <p:cNvPr id="1028" name="Picture 4" descr="Utiliser le RTK Centipède pour l'expérimentation ! - Resolia">
            <a:extLst>
              <a:ext uri="{FF2B5EF4-FFF2-40B4-BE49-F238E27FC236}">
                <a16:creationId xmlns:a16="http://schemas.microsoft.com/office/drawing/2014/main" id="{063CCAD9-22D1-E977-02CD-68820BC4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4" y="4817669"/>
            <a:ext cx="3271520" cy="16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CBE150-E10A-D705-4E1E-6B43AFF6B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108" y="4784979"/>
            <a:ext cx="2263176" cy="16357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55E8CB8-960F-BC76-04FF-1B690683C75E}"/>
              </a:ext>
            </a:extLst>
          </p:cNvPr>
          <p:cNvSpPr txBox="1"/>
          <p:nvPr/>
        </p:nvSpPr>
        <p:spPr>
          <a:xfrm>
            <a:off x="454153" y="6528189"/>
            <a:ext cx="67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Centipede</a:t>
            </a:r>
            <a:r>
              <a:rPr lang="fr-FR" dirty="0"/>
              <a:t> RTK – </a:t>
            </a:r>
            <a:r>
              <a:rPr lang="fr-FR" dirty="0" err="1"/>
              <a:t>lowcost</a:t>
            </a:r>
            <a:r>
              <a:rPr lang="fr-FR" dirty="0"/>
              <a:t> base station for RTK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98F6E3-8728-46FD-42E2-D440C4A46D3D}"/>
              </a:ext>
            </a:extLst>
          </p:cNvPr>
          <p:cNvSpPr txBox="1"/>
          <p:nvPr/>
        </p:nvSpPr>
        <p:spPr>
          <a:xfrm>
            <a:off x="5681819" y="6528189"/>
            <a:ext cx="67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Openstreetmaps</a:t>
            </a:r>
            <a:r>
              <a:rPr lang="fr-FR" dirty="0"/>
              <a:t> of GNSS</a:t>
            </a:r>
          </a:p>
        </p:txBody>
      </p:sp>
      <p:pic>
        <p:nvPicPr>
          <p:cNvPr id="1030" name="Picture 6" descr="Récepteur bi-fréquences F9P | Centipede RTK">
            <a:extLst>
              <a:ext uri="{FF2B5EF4-FFF2-40B4-BE49-F238E27FC236}">
                <a16:creationId xmlns:a16="http://schemas.microsoft.com/office/drawing/2014/main" id="{4F48FF2B-C771-6092-C793-8E398646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79" y="3998115"/>
            <a:ext cx="2743201" cy="178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B3AD7D1-2D11-4E8B-1A9F-D1D031AB71CC}"/>
              </a:ext>
            </a:extLst>
          </p:cNvPr>
          <p:cNvSpPr txBox="1"/>
          <p:nvPr/>
        </p:nvSpPr>
        <p:spPr>
          <a:xfrm>
            <a:off x="8610600" y="5810972"/>
            <a:ext cx="67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250 – 300 euros / 10x </a:t>
            </a:r>
            <a:r>
              <a:rPr lang="fr-FR" dirty="0" err="1"/>
              <a:t>cost</a:t>
            </a:r>
            <a:r>
              <a:rPr lang="fr-FR" dirty="0"/>
              <a:t> factor</a:t>
            </a:r>
          </a:p>
        </p:txBody>
      </p:sp>
    </p:spTree>
    <p:extLst>
      <p:ext uri="{BB962C8B-B14F-4D97-AF65-F5344CB8AC3E}">
        <p14:creationId xmlns:p14="http://schemas.microsoft.com/office/powerpoint/2010/main" val="36380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885574F4-65B1-4EDB-9456-19587727DFB0}"/>
              </a:ext>
            </a:extLst>
          </p:cNvPr>
          <p:cNvSpPr txBox="1"/>
          <p:nvPr/>
        </p:nvSpPr>
        <p:spPr>
          <a:xfrm>
            <a:off x="1109202" y="863639"/>
            <a:ext cx="4986798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err="1">
                <a:solidFill>
                  <a:srgbClr val="009983"/>
                </a:solidFill>
                <a:latin typeface="Dosis"/>
              </a:rPr>
              <a:t>Let’s</a:t>
            </a:r>
            <a:r>
              <a:rPr lang="fr-FR" sz="3600" dirty="0">
                <a:solidFill>
                  <a:srgbClr val="009983"/>
                </a:solidFill>
                <a:latin typeface="Dosis"/>
              </a:rPr>
              <a:t> </a:t>
            </a:r>
            <a:r>
              <a:rPr lang="fr-FR" sz="3600" dirty="0" err="1">
                <a:solidFill>
                  <a:srgbClr val="009983"/>
                </a:solidFill>
                <a:latin typeface="Dosis"/>
              </a:rPr>
              <a:t>keep</a:t>
            </a:r>
            <a:r>
              <a:rPr lang="fr-FR" sz="3600" dirty="0">
                <a:solidFill>
                  <a:srgbClr val="009983"/>
                </a:solidFill>
                <a:latin typeface="Dosis"/>
              </a:rPr>
              <a:t> in </a:t>
            </a:r>
            <a:r>
              <a:rPr lang="fr-FR" sz="3600" dirty="0" err="1">
                <a:solidFill>
                  <a:srgbClr val="009983"/>
                </a:solidFill>
                <a:latin typeface="Dosis"/>
              </a:rPr>
              <a:t>touch</a:t>
            </a:r>
            <a:r>
              <a:rPr lang="fr-FR" sz="3600" dirty="0">
                <a:solidFill>
                  <a:srgbClr val="009983"/>
                </a:solidFill>
                <a:latin typeface="Dosis"/>
              </a:rPr>
              <a:t>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12F774-F009-4341-BCD0-9DD2819C138C}"/>
              </a:ext>
            </a:extLst>
          </p:cNvPr>
          <p:cNvSpPr txBox="1"/>
          <p:nvPr/>
        </p:nvSpPr>
        <p:spPr>
          <a:xfrm>
            <a:off x="1709595" y="301408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Linkedin</a:t>
            </a:r>
            <a:r>
              <a:rPr lang="fr-FR" dirty="0"/>
              <a:t> : https://www.linkedin.com/showcase/section-cadastre-topographie 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4488D6-BFD5-4BDC-5D92-023AEC80E3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6785" y="-75415"/>
            <a:ext cx="3927620" cy="3035063"/>
          </a:xfrm>
          <a:prstGeom prst="rect">
            <a:avLst/>
          </a:prstGeom>
        </p:spPr>
      </p:pic>
      <p:pic>
        <p:nvPicPr>
          <p:cNvPr id="2050" name="Picture 2" descr="Icône de couleur LinkedIn aux formats PNG et SVG">
            <a:extLst>
              <a:ext uri="{FF2B5EF4-FFF2-40B4-BE49-F238E27FC236}">
                <a16:creationId xmlns:a16="http://schemas.microsoft.com/office/drawing/2014/main" id="{C76221E0-B23B-B4F5-4E76-15C63C37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742" y="2830445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DD982D-8337-E627-1C0D-1F1266A98378}"/>
              </a:ext>
            </a:extLst>
          </p:cNvPr>
          <p:cNvSpPr txBox="1"/>
          <p:nvPr/>
        </p:nvSpPr>
        <p:spPr>
          <a:xfrm>
            <a:off x="1785977" y="3662532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https://www.service-public.pf/daf/cadastre/cellule-topo_accueil/</a:t>
            </a:r>
            <a:endParaRPr lang="fr-PF" dirty="0"/>
          </a:p>
        </p:txBody>
      </p:sp>
      <p:pic>
        <p:nvPicPr>
          <p:cNvPr id="2056" name="Picture 8" descr="DAF Logo">
            <a:extLst>
              <a:ext uri="{FF2B5EF4-FFF2-40B4-BE49-F238E27FC236}">
                <a16:creationId xmlns:a16="http://schemas.microsoft.com/office/drawing/2014/main" id="{5424A5CD-BEFC-588B-D717-731E8D97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26" y="3569431"/>
            <a:ext cx="1205316" cy="5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s de Email Logo Png – Téléchargement gratuit sur Freepik">
            <a:extLst>
              <a:ext uri="{FF2B5EF4-FFF2-40B4-BE49-F238E27FC236}">
                <a16:creationId xmlns:a16="http://schemas.microsoft.com/office/drawing/2014/main" id="{A02245DB-44B4-BE97-EA9C-C6D36316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777" y="4121739"/>
            <a:ext cx="685165" cy="6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E84D5D-5AF4-DE8A-C136-EA3BBC514F35}"/>
              </a:ext>
            </a:extLst>
          </p:cNvPr>
          <p:cNvSpPr txBox="1"/>
          <p:nvPr/>
        </p:nvSpPr>
        <p:spPr>
          <a:xfrm>
            <a:off x="1785977" y="4269414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topo.daf@administration.gov.pf</a:t>
            </a:r>
            <a:endParaRPr lang="fr-PF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97CB07-0C5F-60E0-E157-4D15C704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>
            <a:hlinkClick r:id="rId7"/>
            <a:extLst>
              <a:ext uri="{FF2B5EF4-FFF2-40B4-BE49-F238E27FC236}">
                <a16:creationId xmlns:a16="http://schemas.microsoft.com/office/drawing/2014/main" id="{A6BFED77-AAA5-4C59-B2C7-4AED75476D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985" y="3255790"/>
            <a:ext cx="1355683" cy="13556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8940EF9-10DD-4FC6-B46C-DB92FDAC7BC5}"/>
              </a:ext>
            </a:extLst>
          </p:cNvPr>
          <p:cNvSpPr txBox="1"/>
          <p:nvPr/>
        </p:nvSpPr>
        <p:spPr>
          <a:xfrm>
            <a:off x="10006237" y="2853522"/>
            <a:ext cx="679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288D1"/>
                </a:solidFill>
                <a:latin typeface="Dosis" pitchFamily="2" charset="0"/>
              </a:rPr>
              <a:t>Linkedin</a:t>
            </a:r>
            <a:endParaRPr lang="fr-FR" sz="2400" b="1" dirty="0">
              <a:solidFill>
                <a:srgbClr val="0288D1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43C2E3-5271-6B0A-13FD-24A655939F36}"/>
              </a:ext>
            </a:extLst>
          </p:cNvPr>
          <p:cNvSpPr txBox="1"/>
          <p:nvPr/>
        </p:nvSpPr>
        <p:spPr>
          <a:xfrm>
            <a:off x="3724867" y="5964794"/>
            <a:ext cx="6918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PF" dirty="0"/>
              <a:t>https://www.mes-demarches.gov.pf/commencer/daf-carte-topo</a:t>
            </a:r>
          </a:p>
        </p:txBody>
      </p:sp>
      <p:pic>
        <p:nvPicPr>
          <p:cNvPr id="2060" name="Picture 12" descr="Effectuer une démarche administrative en ligne · Mes-Démarches">
            <a:extLst>
              <a:ext uri="{FF2B5EF4-FFF2-40B4-BE49-F238E27FC236}">
                <a16:creationId xmlns:a16="http://schemas.microsoft.com/office/drawing/2014/main" id="{F6DF763C-F809-415C-A3B4-352485BF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867" y="5357912"/>
            <a:ext cx="5715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4EC363-A652-045C-14B4-4C2CBFBD4FA7}"/>
              </a:ext>
            </a:extLst>
          </p:cNvPr>
          <p:cNvSpPr txBox="1"/>
          <p:nvPr/>
        </p:nvSpPr>
        <p:spPr>
          <a:xfrm>
            <a:off x="5165047" y="4986319"/>
            <a:ext cx="346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Commandes de cartes</a:t>
            </a:r>
          </a:p>
        </p:txBody>
      </p:sp>
      <p:pic>
        <p:nvPicPr>
          <p:cNvPr id="1026" name="Picture 2" descr="https://www.service-public.pf/daf/wp-content/uploads/sites/42/2024/06/QR_code_TOPO.png">
            <a:hlinkClick r:id="rId10"/>
            <a:extLst>
              <a:ext uri="{FF2B5EF4-FFF2-40B4-BE49-F238E27FC236}">
                <a16:creationId xmlns:a16="http://schemas.microsoft.com/office/drawing/2014/main" id="{51E17F7C-3253-47C6-A1BA-3AB9049A1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18"/>
          <a:stretch/>
        </p:blipFill>
        <p:spPr bwMode="auto">
          <a:xfrm>
            <a:off x="2093259" y="5080009"/>
            <a:ext cx="1224885" cy="12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53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BF148-BD71-442D-BEFE-28CFC42581D3}"/>
              </a:ext>
            </a:extLst>
          </p:cNvPr>
          <p:cNvSpPr/>
          <p:nvPr/>
        </p:nvSpPr>
        <p:spPr>
          <a:xfrm>
            <a:off x="2882" y="-3278"/>
            <a:ext cx="12188404" cy="6865119"/>
          </a:xfrm>
          <a:prstGeom prst="rect">
            <a:avLst/>
          </a:prstGeom>
          <a:solidFill>
            <a:srgbClr val="004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>
              <a:solidFill>
                <a:srgbClr val="995B00"/>
              </a:solidFill>
              <a:latin typeface="Dosi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85D449-119A-7804-71DE-1457517A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15</a:t>
            </a:fld>
            <a:endParaRPr lang="fr-FR"/>
          </a:p>
        </p:txBody>
      </p:sp>
      <p:pic>
        <p:nvPicPr>
          <p:cNvPr id="9" name="Image 8" descr="Une image contenant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EE40C810-98D6-D79A-F593-A9D19BD5B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 r="-106"/>
          <a:stretch/>
        </p:blipFill>
        <p:spPr>
          <a:xfrm>
            <a:off x="4571670" y="0"/>
            <a:ext cx="2240756" cy="21114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D4AAC84-D3D8-0CBB-B227-22DBAB656931}"/>
              </a:ext>
            </a:extLst>
          </p:cNvPr>
          <p:cNvSpPr>
            <a:spLocks noGrp="1"/>
          </p:cNvSpPr>
          <p:nvPr/>
        </p:nvSpPr>
        <p:spPr>
          <a:xfrm>
            <a:off x="1282608" y="2718606"/>
            <a:ext cx="9144000" cy="27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Dosis"/>
                <a:cs typeface="Calibri Light"/>
              </a:rPr>
              <a:t>Connecting Through Cartography: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Dosis"/>
                <a:cs typeface="Calibri Light"/>
              </a:rPr>
              <a:t>Sharing Reference Resources in French Polynesia.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75917993-F468-DF34-3F7C-25BBF26077BC}"/>
              </a:ext>
            </a:extLst>
          </p:cNvPr>
          <p:cNvSpPr>
            <a:spLocks noGrp="1"/>
          </p:cNvSpPr>
          <p:nvPr/>
        </p:nvSpPr>
        <p:spPr>
          <a:xfrm>
            <a:off x="1201328" y="4120704"/>
            <a:ext cx="9144000" cy="713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dirty="0">
                <a:solidFill>
                  <a:schemeClr val="bg1"/>
                </a:solidFill>
                <a:latin typeface="Dosis"/>
                <a:cs typeface="Calibri"/>
              </a:rPr>
              <a:t>Yoann RONCIN : yoann.roncin@administration.gov.pf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en-US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pic>
        <p:nvPicPr>
          <p:cNvPr id="13" name="Picture 2" descr="DAF Logo">
            <a:extLst>
              <a:ext uri="{FF2B5EF4-FFF2-40B4-BE49-F238E27FC236}">
                <a16:creationId xmlns:a16="http://schemas.microsoft.com/office/drawing/2014/main" id="{8F35E028-724A-B010-2FC5-4C9D53A2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482" y="5001906"/>
            <a:ext cx="2579926" cy="1178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2205528-2F59-C382-FBA2-AD0DE9611C9C}"/>
              </a:ext>
            </a:extLst>
          </p:cNvPr>
          <p:cNvSpPr>
            <a:spLocks noGrp="1"/>
          </p:cNvSpPr>
          <p:nvPr/>
        </p:nvSpPr>
        <p:spPr>
          <a:xfrm>
            <a:off x="1120048" y="3682106"/>
            <a:ext cx="9144000" cy="27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dirty="0">
                <a:solidFill>
                  <a:schemeClr val="bg1"/>
                </a:solidFill>
                <a:latin typeface="Dosis"/>
                <a:cs typeface="Calibri Light"/>
              </a:rPr>
              <a:t>Questions ?</a:t>
            </a:r>
          </a:p>
        </p:txBody>
      </p:sp>
      <p:pic>
        <p:nvPicPr>
          <p:cNvPr id="2050" name="Picture 2" descr="PGRSC">
            <a:extLst>
              <a:ext uri="{FF2B5EF4-FFF2-40B4-BE49-F238E27FC236}">
                <a16:creationId xmlns:a16="http://schemas.microsoft.com/office/drawing/2014/main" id="{E71A03B0-0C2E-5516-1384-745FF483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99" y="4940276"/>
            <a:ext cx="4942601" cy="134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4D3844-1ECF-A914-D385-C1273590B3AB}"/>
              </a:ext>
            </a:extLst>
          </p:cNvPr>
          <p:cNvSpPr txBox="1"/>
          <p:nvPr/>
        </p:nvSpPr>
        <p:spPr>
          <a:xfrm>
            <a:off x="3627120" y="4457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https://www.linkedin.com/in/yoannroncin/</a:t>
            </a:r>
          </a:p>
        </p:txBody>
      </p:sp>
    </p:spTree>
    <p:extLst>
      <p:ext uri="{BB962C8B-B14F-4D97-AF65-F5344CB8AC3E}">
        <p14:creationId xmlns:p14="http://schemas.microsoft.com/office/powerpoint/2010/main" val="288137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885574F4-65B1-4EDB-9456-19587727DFB0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Context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680BBB5-FE35-4AEF-9CF2-9FF1EDBE74EE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157C3F59-1ECB-47A1-84DA-83E08BF43555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rgbClr val="009983"/>
                </a:solidFill>
                <a:latin typeface="Dosis"/>
              </a:rPr>
              <a:t>A big </a:t>
            </a:r>
            <a:r>
              <a:rPr lang="fr-FR" sz="2400" b="1" dirty="0" err="1">
                <a:solidFill>
                  <a:srgbClr val="009983"/>
                </a:solidFill>
                <a:latin typeface="Dosis"/>
              </a:rPr>
              <a:t>territory</a:t>
            </a:r>
            <a:r>
              <a:rPr lang="fr-FR" sz="2400" b="1" dirty="0">
                <a:solidFill>
                  <a:srgbClr val="009983"/>
                </a:solidFill>
                <a:latin typeface="Dosis"/>
              </a:rPr>
              <a:t> !</a:t>
            </a:r>
            <a:endParaRPr lang="fr-FR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EF4191-3A07-85D0-8284-AB4ED319326B}"/>
              </a:ext>
            </a:extLst>
          </p:cNvPr>
          <p:cNvSpPr txBox="1"/>
          <p:nvPr/>
        </p:nvSpPr>
        <p:spPr>
          <a:xfrm>
            <a:off x="558325" y="2424376"/>
            <a:ext cx="679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5.5 millions km²</a:t>
            </a:r>
          </a:p>
          <a:p>
            <a:r>
              <a:rPr lang="fr-FR" dirty="0"/>
              <a:t>3 800 km² of land – 118 </a:t>
            </a:r>
            <a:r>
              <a:rPr lang="fr-FR" dirty="0" err="1"/>
              <a:t>islands</a:t>
            </a:r>
            <a:endParaRPr lang="fr-FR" dirty="0"/>
          </a:p>
          <a:p>
            <a:r>
              <a:rPr lang="fr-FR" dirty="0"/>
              <a:t>Population : 279 000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CF43AC-82C6-A9BC-6613-774292AC8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423" y="2017976"/>
            <a:ext cx="6716062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DEE0E-3C49-0E8F-085F-54229532A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1DA60CA5-B81E-AC24-8DF5-2D114CB6C20D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Context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27D83A8-8AD7-5B24-0EA8-7FA1D4201DEE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666D8E9-F1EA-1857-BB92-0431C9934681}"/>
              </a:ext>
            </a:extLst>
          </p:cNvPr>
          <p:cNvSpPr/>
          <p:nvPr/>
        </p:nvSpPr>
        <p:spPr>
          <a:xfrm>
            <a:off x="1273882" y="2312099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1</a:t>
            </a:r>
            <a:endParaRPr lang="fr-FR" sz="1400" dirty="0">
              <a:latin typeface="Dosi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A1D69A0-711C-20BE-2AE2-F16D3E45828E}"/>
              </a:ext>
            </a:extLst>
          </p:cNvPr>
          <p:cNvSpPr/>
          <p:nvPr/>
        </p:nvSpPr>
        <p:spPr>
          <a:xfrm>
            <a:off x="1260121" y="2737707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</a:rPr>
              <a:t>2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4A5FFA7-7CB0-C695-D6BF-0667EF997595}"/>
              </a:ext>
            </a:extLst>
          </p:cNvPr>
          <p:cNvSpPr/>
          <p:nvPr/>
        </p:nvSpPr>
        <p:spPr>
          <a:xfrm>
            <a:off x="1267002" y="3135630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3</a:t>
            </a:r>
            <a:endParaRPr lang="fr-FR" sz="1400" dirty="0">
              <a:latin typeface="Dosi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11E230-9DA9-B048-B6C2-F022D4838B49}"/>
              </a:ext>
            </a:extLst>
          </p:cNvPr>
          <p:cNvSpPr txBox="1"/>
          <p:nvPr/>
        </p:nvSpPr>
        <p:spPr>
          <a:xfrm>
            <a:off x="1616478" y="2194269"/>
            <a:ext cx="11632162" cy="21249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dirty="0"/>
              <a:t>production and management of cartographic references;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dirty="0"/>
              <a:t>to conserve and update the administration's heritage of satellite images and aerial photographs;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dirty="0"/>
              <a:t>to maintain and develop the geodetic and general leveling networks of French Polynesia;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dirty="0"/>
              <a:t>to coordinate, manage and disseminate the administration's production of geographic data;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―"/>
            </a:pPr>
            <a:r>
              <a:rPr lang="en-US" dirty="0"/>
              <a:t>to lead the geographic information sector and promote its development in the administration.</a:t>
            </a:r>
            <a:endParaRPr lang="fr-FR" sz="1600" dirty="0">
              <a:latin typeface="Dosis"/>
              <a:ea typeface="+mn-lt"/>
              <a:cs typeface="+mn-l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C113EE8-72B7-5216-BE96-F5F100006893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rgbClr val="009983"/>
                </a:solidFill>
                <a:latin typeface="Dosis"/>
              </a:rPr>
              <a:t>A challenge !</a:t>
            </a:r>
            <a:endParaRPr lang="fr-FR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6A53EEA-3FB1-1FEF-BA7A-7F89D4B75AC6}"/>
              </a:ext>
            </a:extLst>
          </p:cNvPr>
          <p:cNvSpPr/>
          <p:nvPr/>
        </p:nvSpPr>
        <p:spPr>
          <a:xfrm>
            <a:off x="1267002" y="3533553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4</a:t>
            </a:r>
            <a:endParaRPr lang="fr-FR" sz="1400" dirty="0">
              <a:latin typeface="Dosi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A5B6790-41DA-EE59-9AF1-D9E230BDF460}"/>
              </a:ext>
            </a:extLst>
          </p:cNvPr>
          <p:cNvSpPr/>
          <p:nvPr/>
        </p:nvSpPr>
        <p:spPr>
          <a:xfrm>
            <a:off x="1286490" y="3959161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5</a:t>
            </a:r>
            <a:endParaRPr lang="fr-FR" sz="1400" dirty="0">
              <a:latin typeface="Dosi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2700A20-BD8E-56D3-BD9C-2EB3B8C9AD96}"/>
              </a:ext>
            </a:extLst>
          </p:cNvPr>
          <p:cNvSpPr txBox="1"/>
          <p:nvPr/>
        </p:nvSpPr>
        <p:spPr>
          <a:xfrm>
            <a:off x="2319471" y="1444122"/>
            <a:ext cx="67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</a:t>
            </a:r>
            <a:r>
              <a:rPr lang="fr-FR" dirty="0" err="1"/>
              <a:t>persons</a:t>
            </a:r>
            <a:r>
              <a:rPr lang="fr-FR" dirty="0"/>
              <a:t> : 2 GIS </a:t>
            </a:r>
            <a:r>
              <a:rPr lang="fr-FR" dirty="0" err="1"/>
              <a:t>analyst</a:t>
            </a:r>
            <a:r>
              <a:rPr lang="fr-FR" dirty="0"/>
              <a:t> – 2 </a:t>
            </a:r>
            <a:r>
              <a:rPr lang="fr-FR" dirty="0" err="1"/>
              <a:t>surveyor</a:t>
            </a:r>
            <a:r>
              <a:rPr lang="fr-FR" dirty="0"/>
              <a:t> / </a:t>
            </a:r>
            <a:r>
              <a:rPr lang="fr-FR" dirty="0" err="1"/>
              <a:t>cartographer</a:t>
            </a:r>
            <a:r>
              <a:rPr lang="fr-FR" dirty="0"/>
              <a:t> – 1 </a:t>
            </a:r>
            <a:r>
              <a:rPr lang="fr-FR" dirty="0" err="1"/>
              <a:t>field</a:t>
            </a:r>
            <a:r>
              <a:rPr lang="fr-FR" dirty="0"/>
              <a:t> helper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27EBD6-2E04-0D2E-7E80-71D22DB4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3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A432E-2DED-354C-0A3B-5B14C8ECFE50}"/>
              </a:ext>
            </a:extLst>
          </p:cNvPr>
          <p:cNvSpPr txBox="1"/>
          <p:nvPr/>
        </p:nvSpPr>
        <p:spPr>
          <a:xfrm>
            <a:off x="2172766" y="4548286"/>
            <a:ext cx="78094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Stakeholders</a:t>
            </a:r>
            <a:endParaRPr lang="fr-FR" b="1" dirty="0"/>
          </a:p>
          <a:p>
            <a:r>
              <a:rPr lang="fr-FR" b="1" dirty="0" err="1"/>
              <a:t>Private</a:t>
            </a:r>
            <a:r>
              <a:rPr lang="fr-FR" b="1" dirty="0"/>
              <a:t> </a:t>
            </a:r>
            <a:r>
              <a:rPr lang="fr-FR" b="1" dirty="0" err="1"/>
              <a:t>sector</a:t>
            </a:r>
            <a:r>
              <a:rPr lang="fr-FR" b="1" dirty="0"/>
              <a:t> :</a:t>
            </a:r>
            <a:r>
              <a:rPr lang="fr-FR" dirty="0"/>
              <a:t> </a:t>
            </a:r>
            <a:r>
              <a:rPr lang="fr-FR" dirty="0" err="1"/>
              <a:t>surveyors</a:t>
            </a:r>
            <a:r>
              <a:rPr lang="fr-FR" dirty="0"/>
              <a:t>, </a:t>
            </a:r>
            <a:r>
              <a:rPr lang="fr-FR" dirty="0" err="1"/>
              <a:t>architects</a:t>
            </a:r>
            <a:r>
              <a:rPr lang="fr-FR" dirty="0"/>
              <a:t>, engineering </a:t>
            </a:r>
            <a:r>
              <a:rPr lang="fr-FR" dirty="0" err="1"/>
              <a:t>departments</a:t>
            </a:r>
            <a:r>
              <a:rPr lang="fr-FR" dirty="0"/>
              <a:t>, </a:t>
            </a:r>
            <a:r>
              <a:rPr lang="fr-FR" dirty="0" err="1"/>
              <a:t>graphist</a:t>
            </a:r>
            <a:r>
              <a:rPr lang="fr-FR" dirty="0"/>
              <a:t>, </a:t>
            </a:r>
            <a:r>
              <a:rPr lang="fr-FR" dirty="0" err="1"/>
              <a:t>etc</a:t>
            </a:r>
            <a:endParaRPr lang="fr-FR" dirty="0"/>
          </a:p>
          <a:p>
            <a:r>
              <a:rPr lang="fr-FR" b="1" dirty="0"/>
              <a:t>Education / </a:t>
            </a:r>
            <a:r>
              <a:rPr lang="fr-FR" b="1" dirty="0" err="1"/>
              <a:t>research</a:t>
            </a:r>
            <a:r>
              <a:rPr lang="fr-FR" b="1" dirty="0"/>
              <a:t> :</a:t>
            </a:r>
            <a:r>
              <a:rPr lang="fr-FR" dirty="0"/>
              <a:t> </a:t>
            </a:r>
            <a:r>
              <a:rPr lang="fr-FR" dirty="0" err="1"/>
              <a:t>Researchers</a:t>
            </a:r>
            <a:r>
              <a:rPr lang="fr-FR" dirty="0"/>
              <a:t>, </a:t>
            </a:r>
            <a:r>
              <a:rPr lang="fr-FR" dirty="0" err="1"/>
              <a:t>students</a:t>
            </a:r>
            <a:endParaRPr lang="fr-FR" dirty="0"/>
          </a:p>
          <a:p>
            <a:r>
              <a:rPr lang="fr-FR" b="1" dirty="0"/>
              <a:t>General public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14A8A9-6152-6B2B-2224-AB601D49994C}"/>
              </a:ext>
            </a:extLst>
          </p:cNvPr>
          <p:cNvSpPr txBox="1"/>
          <p:nvPr/>
        </p:nvSpPr>
        <p:spPr>
          <a:xfrm>
            <a:off x="4306886" y="6075144"/>
            <a:ext cx="35411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Answering</a:t>
            </a:r>
            <a:r>
              <a:rPr lang="fr-FR" b="1" dirty="0"/>
              <a:t> </a:t>
            </a:r>
            <a:r>
              <a:rPr lang="fr-FR" b="1" dirty="0" err="1"/>
              <a:t>their</a:t>
            </a:r>
            <a:r>
              <a:rPr lang="fr-FR" b="1" dirty="0"/>
              <a:t> </a:t>
            </a:r>
            <a:r>
              <a:rPr lang="fr-FR" b="1" dirty="0" err="1"/>
              <a:t>needs</a:t>
            </a:r>
            <a:r>
              <a:rPr lang="fr-FR" b="1" dirty="0"/>
              <a:t> </a:t>
            </a:r>
          </a:p>
          <a:p>
            <a:pPr algn="ctr"/>
            <a:r>
              <a:rPr lang="fr-FR" b="1" dirty="0" err="1"/>
              <a:t>Connecting</a:t>
            </a:r>
            <a:r>
              <a:rPr lang="fr-FR" b="1" dirty="0"/>
              <a:t> </a:t>
            </a:r>
            <a:r>
              <a:rPr lang="fr-FR" b="1" dirty="0" err="1"/>
              <a:t>them</a:t>
            </a:r>
            <a:r>
              <a:rPr lang="fr-FR" b="1" dirty="0"/>
              <a:t> to </a:t>
            </a:r>
            <a:r>
              <a:rPr lang="fr-FR" b="1" dirty="0" err="1"/>
              <a:t>our</a:t>
            </a:r>
            <a:r>
              <a:rPr lang="fr-FR" b="1" dirty="0"/>
              <a:t> data !</a:t>
            </a:r>
          </a:p>
        </p:txBody>
      </p:sp>
    </p:spTree>
    <p:extLst>
      <p:ext uri="{BB962C8B-B14F-4D97-AF65-F5344CB8AC3E}">
        <p14:creationId xmlns:p14="http://schemas.microsoft.com/office/powerpoint/2010/main" val="296498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BF148-BD71-442D-BEFE-28CFC42581D3}"/>
              </a:ext>
            </a:extLst>
          </p:cNvPr>
          <p:cNvSpPr/>
          <p:nvPr/>
        </p:nvSpPr>
        <p:spPr>
          <a:xfrm>
            <a:off x="2882" y="-3278"/>
            <a:ext cx="12188404" cy="6865119"/>
          </a:xfrm>
          <a:prstGeom prst="rect">
            <a:avLst/>
          </a:prstGeom>
          <a:solidFill>
            <a:srgbClr val="004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>
              <a:solidFill>
                <a:srgbClr val="995B00"/>
              </a:solidFill>
              <a:latin typeface="Dosi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3FC560F-49E7-4BCF-AD1E-B25713CC1F18}"/>
              </a:ext>
            </a:extLst>
          </p:cNvPr>
          <p:cNvSpPr txBox="1">
            <a:spLocks/>
          </p:cNvSpPr>
          <p:nvPr/>
        </p:nvSpPr>
        <p:spPr>
          <a:xfrm>
            <a:off x="1651590" y="3427618"/>
            <a:ext cx="9144000" cy="234054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Dosis"/>
                <a:cs typeface="Calibri Light"/>
              </a:rPr>
              <a:t>I. Imagery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osis"/>
                <a:cs typeface="Calibri Light"/>
              </a:rPr>
              <a:t>II. Vector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Dosis"/>
                <a:cs typeface="Calibri Light"/>
              </a:rPr>
              <a:t>III. Geodesy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FB8DA743-01F5-4697-90A0-CCEB0C8D5161}"/>
              </a:ext>
            </a:extLst>
          </p:cNvPr>
          <p:cNvSpPr txBox="1">
            <a:spLocks/>
          </p:cNvSpPr>
          <p:nvPr/>
        </p:nvSpPr>
        <p:spPr>
          <a:xfrm>
            <a:off x="4238513" y="1006153"/>
            <a:ext cx="3714974" cy="7060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sz="2800" dirty="0">
                <a:solidFill>
                  <a:srgbClr val="009983"/>
                </a:solidFill>
                <a:latin typeface="Dosis"/>
                <a:cs typeface="Calibri"/>
              </a:rPr>
              <a:t>The program</a:t>
            </a:r>
            <a:endParaRPr lang="fr-FR" sz="2800" dirty="0">
              <a:solidFill>
                <a:srgbClr val="009983"/>
              </a:solidFill>
              <a:latin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12887C-FD74-49D2-A4DD-39F9287A7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268" y="2058585"/>
            <a:ext cx="1403464" cy="132500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2A0B38-1B76-35A9-AF24-713BD16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9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F0006D6-AC3F-4BCB-909C-365B2277DB78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Historic imagery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419A0C-115C-43D0-919C-FEB83BAE7016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I. Imagery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353ADF6-C825-4B1E-9F9B-2AB0D988FC49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DC431B41-8219-4328-AC43-FE8D4F1EFC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33874"/>
              </p:ext>
            </p:extLst>
          </p:nvPr>
        </p:nvGraphicFramePr>
        <p:xfrm>
          <a:off x="6253080" y="3438546"/>
          <a:ext cx="5869941" cy="3322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38E87DF-1531-45F2-AE98-7ECEB4999F49}"/>
              </a:ext>
            </a:extLst>
          </p:cNvPr>
          <p:cNvSpPr/>
          <p:nvPr/>
        </p:nvSpPr>
        <p:spPr>
          <a:xfrm>
            <a:off x="343856" y="1710009"/>
            <a:ext cx="5869941" cy="4473075"/>
          </a:xfrm>
          <a:prstGeom prst="rect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>
              <a:solidFill>
                <a:srgbClr val="AA3B04"/>
              </a:solidFill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998F3E-3C3A-4B04-9D80-D7E3CB068122}"/>
              </a:ext>
            </a:extLst>
          </p:cNvPr>
          <p:cNvSpPr txBox="1"/>
          <p:nvPr/>
        </p:nvSpPr>
        <p:spPr>
          <a:xfrm>
            <a:off x="433914" y="1692197"/>
            <a:ext cx="3571806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7200" dirty="0">
                <a:solidFill>
                  <a:srgbClr val="FFFFFF"/>
                </a:solidFill>
                <a:latin typeface="Dosis"/>
                <a:cs typeface="Calibri"/>
              </a:rPr>
              <a:t>27 269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7BF868-F87E-427F-9D53-321DB518DF23}"/>
              </a:ext>
            </a:extLst>
          </p:cNvPr>
          <p:cNvSpPr txBox="1"/>
          <p:nvPr/>
        </p:nvSpPr>
        <p:spPr>
          <a:xfrm>
            <a:off x="632989" y="2807432"/>
            <a:ext cx="204529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  <a:latin typeface="Dosis"/>
                <a:ea typeface="+mn-lt"/>
                <a:cs typeface="+mn-lt"/>
              </a:rPr>
              <a:t>images</a:t>
            </a:r>
            <a:endParaRPr lang="fr-FR" sz="2400" dirty="0">
              <a:solidFill>
                <a:schemeClr val="bg1"/>
              </a:solidFill>
              <a:latin typeface="Dosi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45E72A-39D5-4644-82B7-1808ED06044D}"/>
              </a:ext>
            </a:extLst>
          </p:cNvPr>
          <p:cNvSpPr txBox="1"/>
          <p:nvPr/>
        </p:nvSpPr>
        <p:spPr>
          <a:xfrm>
            <a:off x="3577622" y="1686707"/>
            <a:ext cx="228357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7200" dirty="0">
                <a:solidFill>
                  <a:srgbClr val="FFFFFF"/>
                </a:solidFill>
                <a:latin typeface="Dosis"/>
              </a:rPr>
              <a:t>834</a:t>
            </a:r>
            <a:endParaRPr lang="fr-FR" sz="7200" dirty="0">
              <a:solidFill>
                <a:srgbClr val="FFFFFF"/>
              </a:solidFill>
              <a:latin typeface="Dosis"/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7381DF-63E8-4971-9F22-0A9FBED0C7FD}"/>
              </a:ext>
            </a:extLst>
          </p:cNvPr>
          <p:cNvSpPr txBox="1"/>
          <p:nvPr/>
        </p:nvSpPr>
        <p:spPr>
          <a:xfrm>
            <a:off x="3742206" y="2802322"/>
            <a:ext cx="207377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>
                <a:solidFill>
                  <a:schemeClr val="bg1"/>
                </a:solidFill>
                <a:latin typeface="Dosis"/>
                <a:ea typeface="+mn-lt"/>
                <a:cs typeface="+mn-lt"/>
              </a:rPr>
              <a:t>catalogs</a:t>
            </a:r>
            <a:endParaRPr lang="fr-FR" sz="2400" dirty="0">
              <a:solidFill>
                <a:schemeClr val="bg1"/>
              </a:solidFill>
              <a:latin typeface="Dosis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DBAE83E-3E6C-4C58-9F1D-3C51F06EA1E9}"/>
              </a:ext>
            </a:extLst>
          </p:cNvPr>
          <p:cNvCxnSpPr>
            <a:cxnSpLocks/>
          </p:cNvCxnSpPr>
          <p:nvPr/>
        </p:nvCxnSpPr>
        <p:spPr>
          <a:xfrm>
            <a:off x="1275217" y="3438546"/>
            <a:ext cx="4046502" cy="0"/>
          </a:xfrm>
          <a:prstGeom prst="straightConnector1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AFB37CD-DCBD-48F8-9C43-4B54D4AF593C}"/>
              </a:ext>
            </a:extLst>
          </p:cNvPr>
          <p:cNvSpPr txBox="1"/>
          <p:nvPr/>
        </p:nvSpPr>
        <p:spPr>
          <a:xfrm>
            <a:off x="1011581" y="3535424"/>
            <a:ext cx="464426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7200" dirty="0">
                <a:solidFill>
                  <a:srgbClr val="FFFFFF"/>
                </a:solidFill>
                <a:latin typeface="Dosis"/>
                <a:cs typeface="Calibri"/>
              </a:rPr>
              <a:t>1952 - 2010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4B54A1B-1B3D-425C-9069-140810C3857F}"/>
              </a:ext>
            </a:extLst>
          </p:cNvPr>
          <p:cNvCxnSpPr>
            <a:cxnSpLocks/>
          </p:cNvCxnSpPr>
          <p:nvPr/>
        </p:nvCxnSpPr>
        <p:spPr>
          <a:xfrm>
            <a:off x="1327680" y="4940777"/>
            <a:ext cx="4046502" cy="0"/>
          </a:xfrm>
          <a:prstGeom prst="straightConnector1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34FF57E-EC16-4EDD-9D97-145D4EA6F999}"/>
              </a:ext>
            </a:extLst>
          </p:cNvPr>
          <p:cNvSpPr txBox="1"/>
          <p:nvPr/>
        </p:nvSpPr>
        <p:spPr>
          <a:xfrm>
            <a:off x="782053" y="4981579"/>
            <a:ext cx="5628907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dirty="0">
                <a:solidFill>
                  <a:srgbClr val="FFFFFF"/>
                </a:solidFill>
                <a:latin typeface="Dosis"/>
                <a:cs typeface="Calibri"/>
              </a:rPr>
              <a:t>118 </a:t>
            </a:r>
            <a:r>
              <a:rPr lang="fr-FR" sz="2400" dirty="0" err="1">
                <a:solidFill>
                  <a:srgbClr val="FFFFFF"/>
                </a:solidFill>
                <a:latin typeface="Dosis"/>
                <a:cs typeface="Calibri"/>
              </a:rPr>
              <a:t>islands</a:t>
            </a:r>
            <a:r>
              <a:rPr lang="fr-FR" sz="7200" dirty="0">
                <a:solidFill>
                  <a:srgbClr val="FFFFFF"/>
                </a:solidFill>
                <a:latin typeface="Dosis"/>
                <a:cs typeface="Calibri"/>
              </a:rPr>
              <a:t> 3800 </a:t>
            </a:r>
            <a:r>
              <a:rPr lang="fr-FR" sz="2400" dirty="0">
                <a:solidFill>
                  <a:srgbClr val="FFFFFF"/>
                </a:solidFill>
                <a:latin typeface="Dosis"/>
                <a:cs typeface="Calibri"/>
              </a:rPr>
              <a:t>km²</a:t>
            </a:r>
          </a:p>
        </p:txBody>
      </p:sp>
      <p:pic>
        <p:nvPicPr>
          <p:cNvPr id="20" name="Espace réservé du contenu 4">
            <a:extLst>
              <a:ext uri="{FF2B5EF4-FFF2-40B4-BE49-F238E27FC236}">
                <a16:creationId xmlns:a16="http://schemas.microsoft.com/office/drawing/2014/main" id="{58CC5C09-C11D-437A-B3CD-7AC8D6F20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370" y="862339"/>
            <a:ext cx="2331655" cy="1991373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589D26-EB4F-469C-A266-B65D939042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050" y="862338"/>
            <a:ext cx="2744044" cy="193996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8C81692-504F-E2C3-F520-233BBFDE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67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885574F4-65B1-4EDB-9456-19587727DFB0}"/>
              </a:ext>
            </a:extLst>
          </p:cNvPr>
          <p:cNvSpPr txBox="1"/>
          <p:nvPr/>
        </p:nvSpPr>
        <p:spPr>
          <a:xfrm>
            <a:off x="527845" y="781064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Historic imageries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680BBB5-FE35-4AEF-9CF2-9FF1EDBE74EE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16FAE90-44C5-4073-8CCB-5B2DEB347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830" y="3504614"/>
            <a:ext cx="3128339" cy="262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847BF307-5B36-412E-AF5E-170301068681}"/>
              </a:ext>
            </a:extLst>
          </p:cNvPr>
          <p:cNvSpPr txBox="1"/>
          <p:nvPr/>
        </p:nvSpPr>
        <p:spPr>
          <a:xfrm>
            <a:off x="7493927" y="6272802"/>
            <a:ext cx="187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Dosis" pitchFamily="2" charset="0"/>
              </a:rPr>
              <a:t>1/6 000</a:t>
            </a:r>
            <a:r>
              <a:rPr lang="fr-FR" sz="1400" baseline="30000" dirty="0">
                <a:latin typeface="Dosis" pitchFamily="2" charset="0"/>
              </a:rPr>
              <a:t>e</a:t>
            </a:r>
            <a:r>
              <a:rPr lang="fr-FR" sz="1400" dirty="0">
                <a:latin typeface="Dosis" pitchFamily="2" charset="0"/>
              </a:rPr>
              <a:t>  1967 - IGN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7963AA-00AB-4D01-8EB3-F626BABBD7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82" y="3491145"/>
            <a:ext cx="3725406" cy="242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CC3018D-41DE-4B0C-9493-2ECA03814FEF}"/>
              </a:ext>
            </a:extLst>
          </p:cNvPr>
          <p:cNvSpPr txBox="1"/>
          <p:nvPr/>
        </p:nvSpPr>
        <p:spPr>
          <a:xfrm>
            <a:off x="884782" y="3633663"/>
            <a:ext cx="6796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Dosis" pitchFamily="2" charset="0"/>
              </a:rPr>
              <a:t>Ortho 1982 – 1/5 000e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768BAB-2540-7095-2667-A5BB9464E8B2}"/>
              </a:ext>
            </a:extLst>
          </p:cNvPr>
          <p:cNvSpPr txBox="1"/>
          <p:nvPr/>
        </p:nvSpPr>
        <p:spPr>
          <a:xfrm>
            <a:off x="359813" y="2959142"/>
            <a:ext cx="746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Dosis" pitchFamily="2" charset="0"/>
              </a:rPr>
              <a:t>Frame camera </a:t>
            </a:r>
            <a:r>
              <a:rPr lang="fr-FR" dirty="0" err="1">
                <a:latin typeface="Dosis" pitchFamily="2" charset="0"/>
              </a:rPr>
              <a:t>pictures</a:t>
            </a:r>
            <a:r>
              <a:rPr lang="fr-FR" dirty="0">
                <a:latin typeface="Dosis" pitchFamily="2" charset="0"/>
              </a:rPr>
              <a:t> to </a:t>
            </a:r>
            <a:r>
              <a:rPr lang="fr-FR" b="1" dirty="0" err="1">
                <a:latin typeface="Dosis" pitchFamily="2" charset="0"/>
              </a:rPr>
              <a:t>orthomosaics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sz="1800" dirty="0">
                <a:latin typeface="Dosis" pitchFamily="2" charset="0"/>
              </a:rPr>
              <a:t>–&gt; 52 </a:t>
            </a:r>
            <a:r>
              <a:rPr lang="fr-FR" sz="1800" dirty="0" err="1">
                <a:latin typeface="Dosis" pitchFamily="2" charset="0"/>
              </a:rPr>
              <a:t>catalogs</a:t>
            </a:r>
            <a:endParaRPr lang="fr-FR" sz="1800" dirty="0">
              <a:latin typeface="Dosis" pitchFamily="2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BCE58E-A126-E5D5-4C60-CDA85B86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6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6CDB8D-F7CF-1B30-4DB6-EFE7958EFEDA}"/>
              </a:ext>
            </a:extLst>
          </p:cNvPr>
          <p:cNvSpPr txBox="1"/>
          <p:nvPr/>
        </p:nvSpPr>
        <p:spPr>
          <a:xfrm>
            <a:off x="7249478" y="2959142"/>
            <a:ext cx="746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Dosis" pitchFamily="2" charset="0"/>
              </a:rPr>
              <a:t>More </a:t>
            </a:r>
            <a:r>
              <a:rPr lang="fr-FR" sz="1800" b="1" dirty="0" err="1">
                <a:latin typeface="Dosis" pitchFamily="2" charset="0"/>
              </a:rPr>
              <a:t>products</a:t>
            </a:r>
            <a:r>
              <a:rPr lang="fr-FR" sz="1800" b="1" dirty="0">
                <a:latin typeface="Dosis" pitchFamily="2" charset="0"/>
              </a:rPr>
              <a:t> to come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F2921F-9B7E-EE8B-88A5-06B7AC540AD8}"/>
              </a:ext>
            </a:extLst>
          </p:cNvPr>
          <p:cNvSpPr txBox="1"/>
          <p:nvPr/>
        </p:nvSpPr>
        <p:spPr>
          <a:xfrm>
            <a:off x="3296053" y="1307299"/>
            <a:ext cx="7462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Dosis" pitchFamily="2" charset="0"/>
              </a:rPr>
              <a:t>Usage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latin typeface="Dosis" pitchFamily="2" charset="0"/>
              </a:rPr>
              <a:t>Coast</a:t>
            </a:r>
            <a:r>
              <a:rPr lang="fr-FR" dirty="0" err="1">
                <a:latin typeface="Dosis" pitchFamily="2" charset="0"/>
              </a:rPr>
              <a:t>line</a:t>
            </a:r>
            <a:r>
              <a:rPr lang="fr-FR" dirty="0">
                <a:latin typeface="Dosis" pitchFamily="2" charset="0"/>
              </a:rPr>
              <a:t>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>
                <a:latin typeface="Dosis" pitchFamily="2" charset="0"/>
              </a:rPr>
              <a:t>Landuse</a:t>
            </a:r>
            <a:r>
              <a:rPr lang="fr-FR" dirty="0">
                <a:latin typeface="Dosis" pitchFamily="2" charset="0"/>
              </a:rPr>
              <a:t> : </a:t>
            </a:r>
            <a:r>
              <a:rPr lang="fr-FR" dirty="0" err="1">
                <a:latin typeface="Dosis" pitchFamily="2" charset="0"/>
              </a:rPr>
              <a:t>vegetation</a:t>
            </a:r>
            <a:r>
              <a:rPr lang="fr-FR" dirty="0">
                <a:latin typeface="Dosis" pitchFamily="2" charset="0"/>
              </a:rPr>
              <a:t>, usucapion, </a:t>
            </a:r>
            <a:r>
              <a:rPr lang="fr-FR" dirty="0" err="1">
                <a:latin typeface="Dosis" pitchFamily="2" charset="0"/>
              </a:rPr>
              <a:t>etc</a:t>
            </a:r>
            <a:endParaRPr lang="fr-FR" dirty="0"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61D82D8-A4D6-53C4-93DE-5A5BB98D6128}"/>
              </a:ext>
            </a:extLst>
          </p:cNvPr>
          <p:cNvSpPr txBox="1"/>
          <p:nvPr/>
        </p:nvSpPr>
        <p:spPr>
          <a:xfrm>
            <a:off x="359813" y="314452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I. Imagery</a:t>
            </a:r>
          </a:p>
        </p:txBody>
      </p:sp>
    </p:spTree>
    <p:extLst>
      <p:ext uri="{BB962C8B-B14F-4D97-AF65-F5344CB8AC3E}">
        <p14:creationId xmlns:p14="http://schemas.microsoft.com/office/powerpoint/2010/main" val="164916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F0006D6-AC3F-4BCB-909C-365B2277DB78}"/>
              </a:ext>
            </a:extLst>
          </p:cNvPr>
          <p:cNvSpPr txBox="1"/>
          <p:nvPr/>
        </p:nvSpPr>
        <p:spPr>
          <a:xfrm>
            <a:off x="433914" y="867545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New imagery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419A0C-115C-43D0-919C-FEB83BAE7016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I. Imagery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353ADF6-C825-4B1E-9F9B-2AB0D988FC49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173D061-C834-40E0-A1F9-D71FC901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25" y="2120718"/>
            <a:ext cx="3257194" cy="25705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C6D4A1-D7C6-4344-8E20-E1A18DDC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184" y="2114465"/>
            <a:ext cx="2667000" cy="255077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383B4A-D1E7-4567-BEEA-A354B0A7D4D4}"/>
              </a:ext>
            </a:extLst>
          </p:cNvPr>
          <p:cNvSpPr txBox="1"/>
          <p:nvPr/>
        </p:nvSpPr>
        <p:spPr>
          <a:xfrm>
            <a:off x="4714717" y="4746837"/>
            <a:ext cx="6796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Dosis" pitchFamily="2" charset="0"/>
              </a:rPr>
              <a:t>High re</a:t>
            </a:r>
            <a:r>
              <a:rPr lang="en-US" sz="1400" dirty="0">
                <a:latin typeface="Dosis" pitchFamily="2" charset="0"/>
              </a:rPr>
              <a:t>solution imagery : 7 cm (web: 15cm)</a:t>
            </a:r>
            <a:endParaRPr lang="fr-FR" sz="1400" dirty="0">
              <a:latin typeface="Dosis" pitchFamily="2" charset="0"/>
            </a:endParaRPr>
          </a:p>
        </p:txBody>
      </p:sp>
      <p:sp>
        <p:nvSpPr>
          <p:cNvPr id="23" name="ZoneTexte 22">
            <a:hlinkClick r:id="rId5"/>
            <a:extLst>
              <a:ext uri="{FF2B5EF4-FFF2-40B4-BE49-F238E27FC236}">
                <a16:creationId xmlns:a16="http://schemas.microsoft.com/office/drawing/2014/main" id="{20B7E1C4-8D8F-4F82-80F0-9AF671021C62}"/>
              </a:ext>
            </a:extLst>
          </p:cNvPr>
          <p:cNvSpPr txBox="1"/>
          <p:nvPr/>
        </p:nvSpPr>
        <p:spPr>
          <a:xfrm>
            <a:off x="7950736" y="2193862"/>
            <a:ext cx="206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Dosis" pitchFamily="2" charset="0"/>
              </a:rPr>
              <a:t>Disponible sur tefenua.data.gov.pf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8ACC3B7-7DA3-4127-A014-712AEC183320}"/>
              </a:ext>
            </a:extLst>
          </p:cNvPr>
          <p:cNvSpPr txBox="1"/>
          <p:nvPr/>
        </p:nvSpPr>
        <p:spPr>
          <a:xfrm>
            <a:off x="2776369" y="5492130"/>
            <a:ext cx="8492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osis" pitchFamily="2" charset="0"/>
              </a:rPr>
              <a:t>Satellite imageries :</a:t>
            </a:r>
          </a:p>
          <a:p>
            <a:r>
              <a:rPr lang="fr-FR" dirty="0" err="1">
                <a:latin typeface="Dosis" pitchFamily="2" charset="0"/>
              </a:rPr>
              <a:t>Working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closely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with</a:t>
            </a:r>
            <a:r>
              <a:rPr lang="fr-FR" dirty="0">
                <a:latin typeface="Dosis" pitchFamily="2" charset="0"/>
              </a:rPr>
              <a:t> Data terra (</a:t>
            </a:r>
            <a:r>
              <a:rPr lang="fr-FR" dirty="0" err="1">
                <a:latin typeface="Dosis" pitchFamily="2" charset="0"/>
              </a:rPr>
              <a:t>Dinamis</a:t>
            </a:r>
            <a:r>
              <a:rPr lang="fr-FR" dirty="0">
                <a:latin typeface="Dosis" pitchFamily="2" charset="0"/>
              </a:rPr>
              <a:t>) : </a:t>
            </a:r>
            <a:r>
              <a:rPr lang="fr-FR" dirty="0" err="1">
                <a:latin typeface="Dosis" pitchFamily="2" charset="0"/>
              </a:rPr>
              <a:t>Pleiades</a:t>
            </a:r>
            <a:r>
              <a:rPr lang="fr-FR" dirty="0">
                <a:latin typeface="Dosis" pitchFamily="2" charset="0"/>
              </a:rPr>
              <a:t> and Pléiades </a:t>
            </a:r>
            <a:r>
              <a:rPr lang="fr-FR" dirty="0" err="1">
                <a:latin typeface="Dosis" pitchFamily="2" charset="0"/>
              </a:rPr>
              <a:t>Neo</a:t>
            </a:r>
            <a:r>
              <a:rPr lang="fr-FR" dirty="0">
                <a:latin typeface="Dosis" pitchFamily="2" charset="0"/>
              </a:rPr>
              <a:t> </a:t>
            </a:r>
          </a:p>
          <a:p>
            <a:r>
              <a:rPr lang="fr-FR" dirty="0">
                <a:latin typeface="Dosis" pitchFamily="2" charset="0"/>
              </a:rPr>
              <a:t>Goal : </a:t>
            </a:r>
            <a:r>
              <a:rPr lang="fr-FR" dirty="0" err="1">
                <a:latin typeface="Dosis" pitchFamily="2" charset="0"/>
              </a:rPr>
              <a:t>access</a:t>
            </a:r>
            <a:r>
              <a:rPr lang="fr-FR" dirty="0">
                <a:latin typeface="Dosis" pitchFamily="2" charset="0"/>
              </a:rPr>
              <a:t> to Pléiades imageries </a:t>
            </a:r>
            <a:r>
              <a:rPr lang="fr-FR" dirty="0" err="1">
                <a:latin typeface="Dosis" pitchFamily="2" charset="0"/>
              </a:rPr>
              <a:t>with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licensing</a:t>
            </a:r>
            <a:r>
              <a:rPr lang="fr-FR" dirty="0">
                <a:latin typeface="Dosis" pitchFamily="2" charset="0"/>
              </a:rPr>
              <a:t> for the </a:t>
            </a:r>
            <a:r>
              <a:rPr lang="fr-FR" dirty="0" err="1">
                <a:latin typeface="Dosis" pitchFamily="2" charset="0"/>
              </a:rPr>
              <a:t>whole</a:t>
            </a:r>
            <a:r>
              <a:rPr lang="fr-FR" dirty="0">
                <a:latin typeface="Dosis" pitchFamily="2" charset="0"/>
              </a:rPr>
              <a:t> public </a:t>
            </a:r>
            <a:r>
              <a:rPr lang="fr-FR" dirty="0" err="1">
                <a:latin typeface="Dosis" pitchFamily="2" charset="0"/>
              </a:rPr>
              <a:t>sector</a:t>
            </a:r>
            <a:endParaRPr lang="fr-FR" dirty="0">
              <a:latin typeface="Dosis" pitchFamily="2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7CB656D-2FEC-6D3E-AB2C-0EBDE749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7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E8FDC5-1BEC-CE89-63A9-58B9B1A9E307}"/>
              </a:ext>
            </a:extLst>
          </p:cNvPr>
          <p:cNvSpPr txBox="1"/>
          <p:nvPr/>
        </p:nvSpPr>
        <p:spPr>
          <a:xfrm>
            <a:off x="3309547" y="931082"/>
            <a:ext cx="849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osis" pitchFamily="2" charset="0"/>
              </a:rPr>
              <a:t>Usage  :</a:t>
            </a:r>
          </a:p>
          <a:p>
            <a:r>
              <a:rPr lang="fr-FR" dirty="0">
                <a:latin typeface="Dosis" pitchFamily="2" charset="0"/>
              </a:rPr>
              <a:t>Important </a:t>
            </a:r>
            <a:r>
              <a:rPr lang="fr-FR" dirty="0" err="1">
                <a:latin typeface="Dosis" pitchFamily="2" charset="0"/>
              </a:rPr>
              <a:t>needs</a:t>
            </a:r>
            <a:r>
              <a:rPr lang="fr-FR" dirty="0">
                <a:latin typeface="Dosis" pitchFamily="2" charset="0"/>
              </a:rPr>
              <a:t> for high </a:t>
            </a:r>
            <a:r>
              <a:rPr lang="fr-FR" dirty="0" err="1">
                <a:latin typeface="Dosis" pitchFamily="2" charset="0"/>
              </a:rPr>
              <a:t>resolution</a:t>
            </a:r>
            <a:r>
              <a:rPr lang="fr-FR" dirty="0">
                <a:latin typeface="Dosis" pitchFamily="2" charset="0"/>
              </a:rPr>
              <a:t>/</a:t>
            </a:r>
            <a:r>
              <a:rPr lang="fr-FR" dirty="0" err="1">
                <a:latin typeface="Dosis" pitchFamily="2" charset="0"/>
              </a:rPr>
              <a:t>recent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orthomosaics</a:t>
            </a:r>
            <a:r>
              <a:rPr lang="fr-FR" dirty="0">
                <a:latin typeface="Dosis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7864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17A13-3FC7-FBAF-6722-816CDDF22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9C9F837-F818-995D-59FB-C52577B75508}"/>
              </a:ext>
            </a:extLst>
          </p:cNvPr>
          <p:cNvSpPr txBox="1"/>
          <p:nvPr/>
        </p:nvSpPr>
        <p:spPr>
          <a:xfrm>
            <a:off x="432105" y="1073219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Accessing imageries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786AEE-B945-3CBE-2FFD-885988C952AA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I. Imagery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661C51B-27C9-A5E0-95BE-96C91C6C5E7F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ECC361F-B350-FE85-7441-5C677F1AC7E2}"/>
              </a:ext>
            </a:extLst>
          </p:cNvPr>
          <p:cNvSpPr txBox="1"/>
          <p:nvPr/>
        </p:nvSpPr>
        <p:spPr>
          <a:xfrm>
            <a:off x="1645920" y="1770733"/>
            <a:ext cx="8492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Dosis" pitchFamily="2" charset="0"/>
              </a:rPr>
              <a:t>Opendata</a:t>
            </a:r>
            <a:r>
              <a:rPr lang="fr-FR" b="1" dirty="0">
                <a:latin typeface="Dosis" pitchFamily="2" charset="0"/>
              </a:rPr>
              <a:t> portal ressources :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Dosis" pitchFamily="2" charset="0"/>
              </a:rPr>
              <a:t>Applications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Dosis" pitchFamily="2" charset="0"/>
              </a:rPr>
              <a:t>Contents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85529B-D79A-A590-586D-B9419A4E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8</a:t>
            </a:fld>
            <a:endParaRPr lang="fr-FR"/>
          </a:p>
        </p:txBody>
      </p:sp>
      <p:pic>
        <p:nvPicPr>
          <p:cNvPr id="4" name="Image 3">
            <a:hlinkClick r:id="rId3"/>
            <a:extLst>
              <a:ext uri="{FF2B5EF4-FFF2-40B4-BE49-F238E27FC236}">
                <a16:creationId xmlns:a16="http://schemas.microsoft.com/office/drawing/2014/main" id="{9589DB97-9844-4E55-9E35-D0F1FCC817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56" y="3881357"/>
            <a:ext cx="3656789" cy="21060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C9F020-66F2-4350-B408-ABCAAD8CC722}"/>
              </a:ext>
            </a:extLst>
          </p:cNvPr>
          <p:cNvSpPr txBox="1"/>
          <p:nvPr/>
        </p:nvSpPr>
        <p:spPr>
          <a:xfrm>
            <a:off x="432105" y="3231027"/>
            <a:ext cx="393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latin typeface="Dosis" pitchFamily="2" charset="0"/>
              </a:rPr>
              <a:t>Identify</a:t>
            </a:r>
            <a:r>
              <a:rPr lang="fr-FR" b="1" dirty="0">
                <a:latin typeface="Dosis" pitchFamily="2" charset="0"/>
              </a:rPr>
              <a:t> the </a:t>
            </a:r>
            <a:r>
              <a:rPr lang="fr-FR" b="1" dirty="0" err="1">
                <a:latin typeface="Dosis" pitchFamily="2" charset="0"/>
              </a:rPr>
              <a:t>imagery</a:t>
            </a:r>
            <a:r>
              <a:rPr lang="fr-FR" b="1" dirty="0">
                <a:latin typeface="Dosis" pitchFamily="2" charset="0"/>
              </a:rPr>
              <a:t> </a:t>
            </a:r>
            <a:r>
              <a:rPr lang="fr-FR" b="1" dirty="0" err="1">
                <a:latin typeface="Dosis" pitchFamily="2" charset="0"/>
              </a:rPr>
              <a:t>that</a:t>
            </a:r>
            <a:r>
              <a:rPr lang="fr-FR" b="1" dirty="0">
                <a:latin typeface="Dosis" pitchFamily="2" charset="0"/>
              </a:rPr>
              <a:t> </a:t>
            </a:r>
            <a:r>
              <a:rPr lang="fr-FR" b="1" dirty="0" err="1">
                <a:latin typeface="Dosis" pitchFamily="2" charset="0"/>
              </a:rPr>
              <a:t>you</a:t>
            </a:r>
            <a:r>
              <a:rPr lang="fr-FR" b="1" dirty="0">
                <a:latin typeface="Dosis" pitchFamily="2" charset="0"/>
              </a:rPr>
              <a:t> </a:t>
            </a:r>
            <a:r>
              <a:rPr lang="fr-FR" b="1" dirty="0" err="1">
                <a:latin typeface="Dosis" pitchFamily="2" charset="0"/>
              </a:rPr>
              <a:t>need</a:t>
            </a:r>
            <a:r>
              <a:rPr lang="fr-FR" b="1" dirty="0">
                <a:latin typeface="Dosis" pitchFamily="2" charset="0"/>
              </a:rPr>
              <a:t> </a:t>
            </a:r>
            <a:r>
              <a:rPr lang="fr-FR" dirty="0">
                <a:latin typeface="Dosis" pitchFamily="2" charset="0"/>
              </a:rPr>
              <a:t>: </a:t>
            </a:r>
            <a:r>
              <a:rPr lang="fr-FR" dirty="0" err="1">
                <a:latin typeface="Dosis" pitchFamily="2" charset="0"/>
              </a:rPr>
              <a:t>Imagery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database</a:t>
            </a:r>
            <a:r>
              <a:rPr lang="fr-FR" dirty="0">
                <a:latin typeface="Dosis" pitchFamily="2" charset="0"/>
              </a:rPr>
              <a:t> explorer</a:t>
            </a:r>
          </a:p>
        </p:txBody>
      </p:sp>
      <p:pic>
        <p:nvPicPr>
          <p:cNvPr id="11" name="Image 10">
            <a:hlinkClick r:id="rId5"/>
            <a:extLst>
              <a:ext uri="{FF2B5EF4-FFF2-40B4-BE49-F238E27FC236}">
                <a16:creationId xmlns:a16="http://schemas.microsoft.com/office/drawing/2014/main" id="{7BC98887-05E2-B523-F698-528F5881F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140" y="3797029"/>
            <a:ext cx="4348480" cy="221608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758291-584F-B642-2052-FC37E7811F4A}"/>
              </a:ext>
            </a:extLst>
          </p:cNvPr>
          <p:cNvSpPr txBox="1"/>
          <p:nvPr/>
        </p:nvSpPr>
        <p:spPr>
          <a:xfrm>
            <a:off x="6197223" y="3340960"/>
            <a:ext cx="457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Dosis" pitchFamily="2" charset="0"/>
              </a:rPr>
              <a:t>Work </a:t>
            </a:r>
            <a:r>
              <a:rPr lang="fr-FR" b="1" dirty="0" err="1">
                <a:latin typeface="Dosis" pitchFamily="2" charset="0"/>
              </a:rPr>
              <a:t>with</a:t>
            </a:r>
            <a:r>
              <a:rPr lang="fr-FR" b="1" dirty="0">
                <a:latin typeface="Dosis" pitchFamily="2" charset="0"/>
              </a:rPr>
              <a:t> the </a:t>
            </a:r>
            <a:r>
              <a:rPr lang="fr-FR" b="1" dirty="0" err="1">
                <a:latin typeface="Dosis" pitchFamily="2" charset="0"/>
              </a:rPr>
              <a:t>imagery</a:t>
            </a:r>
            <a:r>
              <a:rPr lang="fr-FR" b="1" dirty="0">
                <a:latin typeface="Dosis" pitchFamily="2" charset="0"/>
              </a:rPr>
              <a:t> </a:t>
            </a:r>
            <a:r>
              <a:rPr lang="fr-FR" dirty="0">
                <a:latin typeface="Dosis" pitchFamily="2" charset="0"/>
              </a:rPr>
              <a:t>: Raster image service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DE4B15-379E-B09D-A746-4D556FDFD60A}"/>
              </a:ext>
            </a:extLst>
          </p:cNvPr>
          <p:cNvSpPr txBox="1"/>
          <p:nvPr/>
        </p:nvSpPr>
        <p:spPr>
          <a:xfrm>
            <a:off x="5418903" y="1917247"/>
            <a:ext cx="3393440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www.tefenua.data.gov.pf</a:t>
            </a:r>
          </a:p>
        </p:txBody>
      </p:sp>
    </p:spTree>
    <p:extLst>
      <p:ext uri="{BB962C8B-B14F-4D97-AF65-F5344CB8AC3E}">
        <p14:creationId xmlns:p14="http://schemas.microsoft.com/office/powerpoint/2010/main" val="221896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9AE8F1B-45AB-49CE-B74A-3984177C01EA}"/>
              </a:ext>
            </a:extLst>
          </p:cNvPr>
          <p:cNvSpPr txBox="1"/>
          <p:nvPr/>
        </p:nvSpPr>
        <p:spPr>
          <a:xfrm>
            <a:off x="433914" y="867545"/>
            <a:ext cx="594656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Topographic database BD TOPO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9EF0AC-2754-4185-A769-203B30B6E175}"/>
              </a:ext>
            </a:extLst>
          </p:cNvPr>
          <p:cNvSpPr txBox="1"/>
          <p:nvPr/>
        </p:nvSpPr>
        <p:spPr>
          <a:xfrm>
            <a:off x="558325" y="437260"/>
            <a:ext cx="498679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9983"/>
                </a:solidFill>
                <a:latin typeface="Dosis"/>
              </a:rPr>
              <a:t>II. Vector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79DA846-361A-4DC3-B3A7-ECB29D98FFC2}"/>
              </a:ext>
            </a:extLst>
          </p:cNvPr>
          <p:cNvCxnSpPr>
            <a:cxnSpLocks/>
          </p:cNvCxnSpPr>
          <p:nvPr/>
        </p:nvCxnSpPr>
        <p:spPr>
          <a:xfrm>
            <a:off x="5008228" y="719539"/>
            <a:ext cx="6796744" cy="0"/>
          </a:xfrm>
          <a:prstGeom prst="straightConnector1">
            <a:avLst/>
          </a:prstGeom>
          <a:ln w="12700">
            <a:solidFill>
              <a:srgbClr val="0099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B6141C2-57E2-4DB8-81FD-015918978114}"/>
              </a:ext>
            </a:extLst>
          </p:cNvPr>
          <p:cNvSpPr txBox="1">
            <a:spLocks/>
          </p:cNvSpPr>
          <p:nvPr/>
        </p:nvSpPr>
        <p:spPr>
          <a:xfrm>
            <a:off x="433914" y="5510212"/>
            <a:ext cx="11467140" cy="242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Dosis" pitchFamily="2" charset="0"/>
              </a:rPr>
              <a:t>Usage : background topographic map, reference information for the whole territory, GIS analysis.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73C28E-E82C-483C-91F3-D114C77E1561}"/>
              </a:ext>
            </a:extLst>
          </p:cNvPr>
          <p:cNvSpPr/>
          <p:nvPr/>
        </p:nvSpPr>
        <p:spPr>
          <a:xfrm>
            <a:off x="784210" y="1375556"/>
            <a:ext cx="13433440" cy="378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Themes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err="1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Referentials</a:t>
            </a: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(REF): geodetic, leveling, stereo-preparation benchmarks, geodetic and projection systems.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Location (LOC): islands, administrative boundaries.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Edification (EDI): buildings, surface constructions, linear constructions.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Hydrography (HYD): rivers, hydrographic surfaces, lagoons.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Land use (SOL): natural or exploited vegetated areas.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Orography-Relief (REL): contour lines, embankments, spot elevations.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Road network (VOI): road axes and edges, road furniture.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Dosi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Toponymy (NOM): points of interest, oronyms, hydronyms, place names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DC7128-0F3D-4F4F-A19E-0CDE77F866EA}"/>
              </a:ext>
            </a:extLst>
          </p:cNvPr>
          <p:cNvSpPr/>
          <p:nvPr/>
        </p:nvSpPr>
        <p:spPr>
          <a:xfrm>
            <a:off x="9048750" y="2469972"/>
            <a:ext cx="2756222" cy="2164651"/>
          </a:xfrm>
          <a:prstGeom prst="rect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>
              <a:solidFill>
                <a:srgbClr val="AA3B04"/>
              </a:solidFill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4570CF-6DFA-455C-B459-16B4D740003C}"/>
              </a:ext>
            </a:extLst>
          </p:cNvPr>
          <p:cNvSpPr/>
          <p:nvPr/>
        </p:nvSpPr>
        <p:spPr>
          <a:xfrm>
            <a:off x="9144833" y="2621716"/>
            <a:ext cx="2262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1 000 000 </a:t>
            </a:r>
            <a:r>
              <a:rPr lang="fr-FR" sz="2000" dirty="0" err="1">
                <a:solidFill>
                  <a:srgbClr val="FFFFFF"/>
                </a:solidFill>
                <a:latin typeface="Dosis"/>
                <a:cs typeface="Calibri"/>
              </a:rPr>
              <a:t>features</a:t>
            </a:r>
            <a:endParaRPr lang="fr-FR" sz="2000" dirty="0">
              <a:solidFill>
                <a:srgbClr val="FFFFFF"/>
              </a:solidFill>
              <a:latin typeface="Dosis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B9447-D1FE-4252-B813-B7E1AEB15ED8}"/>
              </a:ext>
            </a:extLst>
          </p:cNvPr>
          <p:cNvSpPr/>
          <p:nvPr/>
        </p:nvSpPr>
        <p:spPr>
          <a:xfrm>
            <a:off x="9144834" y="3047914"/>
            <a:ext cx="3047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89 </a:t>
            </a:r>
            <a:r>
              <a:rPr lang="fr-FR" sz="2000" dirty="0" err="1">
                <a:solidFill>
                  <a:srgbClr val="FFFFFF"/>
                </a:solidFill>
                <a:latin typeface="Dosis"/>
                <a:cs typeface="Calibri"/>
              </a:rPr>
              <a:t>islands</a:t>
            </a:r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Dosis"/>
                <a:cs typeface="Calibri"/>
              </a:rPr>
              <a:t>covered</a:t>
            </a:r>
            <a:endParaRPr lang="fr-FR" sz="2000" dirty="0">
              <a:solidFill>
                <a:srgbClr val="FFFFFF"/>
              </a:solidFill>
              <a:latin typeface="Dosis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A64DA9-C986-4516-8224-71333552AD8D}"/>
              </a:ext>
            </a:extLst>
          </p:cNvPr>
          <p:cNvSpPr/>
          <p:nvPr/>
        </p:nvSpPr>
        <p:spPr>
          <a:xfrm>
            <a:off x="9144834" y="3518340"/>
            <a:ext cx="1904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1 / 5000 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D5940-43E1-4D20-B66E-1A5A24BCCDC3}"/>
              </a:ext>
            </a:extLst>
          </p:cNvPr>
          <p:cNvSpPr/>
          <p:nvPr/>
        </p:nvSpPr>
        <p:spPr>
          <a:xfrm>
            <a:off x="9144833" y="3969467"/>
            <a:ext cx="2756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FF"/>
                </a:solidFill>
                <a:latin typeface="Dosis"/>
                <a:cs typeface="Calibri"/>
              </a:rPr>
              <a:t>Update rate 5-10 </a:t>
            </a:r>
            <a:r>
              <a:rPr lang="fr-FR" sz="2000" dirty="0" err="1">
                <a:solidFill>
                  <a:srgbClr val="FFFFFF"/>
                </a:solidFill>
                <a:latin typeface="Dosis"/>
                <a:cs typeface="Calibri"/>
              </a:rPr>
              <a:t>years</a:t>
            </a:r>
            <a:endParaRPr lang="fr-FR" sz="2000" dirty="0">
              <a:solidFill>
                <a:srgbClr val="FFFFFF"/>
              </a:solidFill>
              <a:latin typeface="Dosis"/>
              <a:cs typeface="Calibri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45A4D7-E902-FBB9-5065-F86478C0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9C879-90CD-45B3-BFD4-15489C242E5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8440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Microsoft Office PowerPoint</Application>
  <PresentationFormat>Grand écran</PresentationFormat>
  <Paragraphs>175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Dosis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Valorization of historical aerial photography archives: from collection to use and sharing</dc:title>
  <dc:creator>Yoann RONCIN</dc:creator>
  <cp:lastModifiedBy>Caroline Dubé</cp:lastModifiedBy>
  <cp:revision>85</cp:revision>
  <dcterms:created xsi:type="dcterms:W3CDTF">2021-01-22T00:52:53Z</dcterms:created>
  <dcterms:modified xsi:type="dcterms:W3CDTF">2024-11-27T05:21:27Z</dcterms:modified>
</cp:coreProperties>
</file>