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5" r:id="rId1"/>
  </p:sldMasterIdLst>
  <p:notesMasterIdLst>
    <p:notesMasterId r:id="rId22"/>
  </p:notesMasterIdLst>
  <p:handoutMasterIdLst>
    <p:handoutMasterId r:id="rId23"/>
  </p:handoutMasterIdLst>
  <p:sldIdLst>
    <p:sldId id="337" r:id="rId2"/>
    <p:sldId id="338" r:id="rId3"/>
    <p:sldId id="339" r:id="rId4"/>
    <p:sldId id="341" r:id="rId5"/>
    <p:sldId id="340" r:id="rId6"/>
    <p:sldId id="342" r:id="rId7"/>
    <p:sldId id="347" r:id="rId8"/>
    <p:sldId id="343" r:id="rId9"/>
    <p:sldId id="344" r:id="rId10"/>
    <p:sldId id="345" r:id="rId11"/>
    <p:sldId id="348" r:id="rId12"/>
    <p:sldId id="349" r:id="rId13"/>
    <p:sldId id="350" r:id="rId14"/>
    <p:sldId id="352" r:id="rId15"/>
    <p:sldId id="353" r:id="rId16"/>
    <p:sldId id="354" r:id="rId17"/>
    <p:sldId id="355" r:id="rId18"/>
    <p:sldId id="356" r:id="rId19"/>
    <p:sldId id="357" r:id="rId20"/>
    <p:sldId id="358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49DA"/>
    <a:srgbClr val="5980B3"/>
    <a:srgbClr val="066B7C"/>
    <a:srgbClr val="08859A"/>
    <a:srgbClr val="436593"/>
    <a:srgbClr val="FF9196"/>
    <a:srgbClr val="FFCDC8"/>
    <a:srgbClr val="DBE3EF"/>
    <a:srgbClr val="1751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01" y="25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rebuchet MS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AC917BE-5DB1-4C58-B18C-17F23F4F81F3}" type="datetimeFigureOut">
              <a:rPr lang="en-US"/>
              <a:pPr>
                <a:defRPr/>
              </a:pPr>
              <a:t>10/18/2023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E01BBA4-EAA0-423B-A0E7-B6A3697EB62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6004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20000"/>
              </a:spcBef>
              <a:defRPr sz="1200">
                <a:latin typeface="Trebuchet MS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 smtClean="0"/>
            </a:lvl1pPr>
          </a:lstStyle>
          <a:p>
            <a:pPr>
              <a:defRPr/>
            </a:pPr>
            <a:fld id="{5700DBE3-382A-4857-9A43-B2911A17B2BC}" type="datetimeFigureOut">
              <a:rPr lang="en-US"/>
              <a:pPr>
                <a:defRPr/>
              </a:pPr>
              <a:t>10/18/2023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20000"/>
              </a:spcBef>
              <a:defRPr sz="1200">
                <a:latin typeface="Trebuchet MS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 smtClean="0"/>
            </a:lvl1pPr>
          </a:lstStyle>
          <a:p>
            <a:pPr>
              <a:defRPr/>
            </a:pPr>
            <a:fld id="{5EF7A851-9DA3-4230-B217-D26C4E0A2F3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0784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FDC14-25B0-CF45-AC3C-582AA16E5A79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40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577850"/>
            <a:ext cx="8086725" cy="2514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3155157"/>
            <a:ext cx="6921151" cy="123444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E7F1735-A49C-412D-ADAF-AD2814F9711E}" type="datetimeFigureOut">
              <a:rPr lang="en-NZ" smtClean="0"/>
              <a:t>18/10/2023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9D5C285-BF52-4634-B1EA-61294073F8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632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1735-A49C-412D-ADAF-AD2814F9711E}" type="datetimeFigureOut">
              <a:rPr lang="en-NZ" smtClean="0"/>
              <a:t>18/10/2023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C285-BF52-4634-B1EA-61294073F8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9210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521494"/>
            <a:ext cx="1971675" cy="3600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535782"/>
            <a:ext cx="5800725" cy="40505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1735-A49C-412D-ADAF-AD2814F9711E}" type="datetimeFigureOut">
              <a:rPr lang="en-NZ" smtClean="0"/>
              <a:t>18/10/2023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C285-BF52-4634-B1EA-61294073F8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7986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393430" y="0"/>
            <a:ext cx="6750572" cy="4224248"/>
          </a:xfrm>
          <a:prstGeom prst="rect">
            <a:avLst/>
          </a:prstGeom>
          <a:noFill/>
        </p:spPr>
        <p:txBody>
          <a:bodyPr vert="horz" lIns="3744000" tIns="1440000" rIns="360000" bIns="36000" anchor="t" anchorCtr="0"/>
          <a:lstStyle>
            <a:lvl1pPr marL="0" indent="0" algn="ctr">
              <a:buNone/>
              <a:defRPr sz="1800" b="1">
                <a:solidFill>
                  <a:schemeClr val="bg1">
                    <a:lumMod val="65000"/>
                  </a:schemeClr>
                </a:solidFill>
                <a:sym typeface="Wingdings"/>
              </a:defRPr>
            </a:lvl1pPr>
          </a:lstStyle>
          <a:p>
            <a:r>
              <a:rPr lang="en-US" dirty="0"/>
              <a:t>This image fades off behind the text</a:t>
            </a:r>
            <a:br>
              <a:rPr lang="en-US" dirty="0"/>
            </a:br>
            <a:r>
              <a:rPr lang="en-US" dirty="0"/>
              <a:t> Click icon to insert picture or delete this box, paste image in and send to back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5308600" cy="4224247"/>
          </a:xfrm>
          <a:prstGeom prst="rect">
            <a:avLst/>
          </a:prstGeom>
          <a:gradFill>
            <a:gsLst>
              <a:gs pos="86000">
                <a:srgbClr val="FFFFFF">
                  <a:alpha val="53000"/>
                </a:srgbClr>
              </a:gs>
              <a:gs pos="76000">
                <a:srgbClr val="FFFFFF">
                  <a:alpha val="76000"/>
                </a:srgbClr>
              </a:gs>
              <a:gs pos="63000">
                <a:srgbClr val="FFFFFF">
                  <a:alpha val="93000"/>
                </a:srgbClr>
              </a:gs>
              <a:gs pos="42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207912" y="2544875"/>
            <a:ext cx="5100688" cy="28147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accent4"/>
                </a:solidFill>
                <a:latin typeface="Arial" pitchFamily="34" charset="0"/>
                <a:cs typeface="Arial" pitchFamily="34" charset="0"/>
              </a:defRPr>
            </a:lvl1pPr>
            <a:lvl2pPr algn="l">
              <a:defRPr sz="1200" b="1">
                <a:solidFill>
                  <a:schemeClr val="bg1"/>
                </a:solidFill>
              </a:defRPr>
            </a:lvl2pPr>
            <a:lvl3pPr algn="l">
              <a:defRPr sz="1200" b="1">
                <a:solidFill>
                  <a:schemeClr val="bg1"/>
                </a:solidFill>
              </a:defRPr>
            </a:lvl3pPr>
            <a:lvl4pPr algn="l">
              <a:defRPr sz="1200" b="1">
                <a:solidFill>
                  <a:schemeClr val="bg1"/>
                </a:solidFill>
              </a:defRPr>
            </a:lvl4pPr>
            <a:lvl5pPr algn="l"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AU" dirty="0"/>
              <a:t>Click to edit presenter name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7913" y="1443831"/>
            <a:ext cx="5100687" cy="1102519"/>
          </a:xfrm>
        </p:spPr>
        <p:txBody>
          <a:bodyPr>
            <a:normAutofit/>
          </a:bodyPr>
          <a:lstStyle>
            <a:lvl1pPr algn="l">
              <a:defRPr sz="38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AU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8393986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4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62313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Arial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742950" indent="-285750">
              <a:buClrTx/>
              <a:buFont typeface="Lucida Grande"/>
              <a:buChar char="-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buClrTx/>
              <a:buFont typeface="Arial Narrow" pitchFamily="34" charset="0"/>
              <a:buChar char="–"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buClrTx/>
              <a:defRPr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buClrTx/>
              <a:buFont typeface="Arial Narrow" pitchFamily="34" charset="0"/>
              <a:buChar char="–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7157" y="0"/>
            <a:ext cx="4930459" cy="752475"/>
          </a:xfrm>
        </p:spPr>
        <p:txBody>
          <a:bodyPr/>
          <a:lstStyle>
            <a:lvl1pPr>
              <a:defRPr sz="2200"/>
            </a:lvl1pPr>
          </a:lstStyle>
          <a:p>
            <a:r>
              <a:rPr lang="en-AU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63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1735-A49C-412D-ADAF-AD2814F9711E}" type="datetimeFigureOut">
              <a:rPr lang="en-NZ" smtClean="0"/>
              <a:t>18/10/2023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C285-BF52-4634-B1EA-61294073F8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378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575564"/>
            <a:ext cx="8085582" cy="251688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3153157"/>
            <a:ext cx="6919722" cy="12344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1735-A49C-412D-ADAF-AD2814F9711E}" type="datetimeFigureOut">
              <a:rPr lang="en-NZ" smtClean="0"/>
              <a:t>18/10/2023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C285-BF52-4634-B1EA-61294073F8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719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1735-A49C-412D-ADAF-AD2814F9711E}" type="datetimeFigureOut">
              <a:rPr lang="en-NZ" smtClean="0"/>
              <a:t>18/10/2023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C285-BF52-4634-B1EA-61294073F8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394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30350"/>
            <a:ext cx="3497580" cy="54255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06481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1528826"/>
            <a:ext cx="3497580" cy="541782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06324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1735-A49C-412D-ADAF-AD2814F9711E}" type="datetimeFigureOut">
              <a:rPr lang="en-NZ" smtClean="0"/>
              <a:t>18/10/2023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C285-BF52-4634-B1EA-61294073F8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363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1735-A49C-412D-ADAF-AD2814F9711E}" type="datetimeFigureOut">
              <a:rPr lang="en-NZ" smtClean="0"/>
              <a:t>18/10/2023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C285-BF52-4634-B1EA-61294073F8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430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1735-A49C-412D-ADAF-AD2814F9711E}" type="datetimeFigureOut">
              <a:rPr lang="en-NZ" smtClean="0"/>
              <a:t>18/10/2023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C285-BF52-4634-B1EA-61294073F8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469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2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71500"/>
            <a:ext cx="4572000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1735-A49C-412D-ADAF-AD2814F9711E}" type="datetimeFigureOut">
              <a:rPr lang="en-NZ" smtClean="0"/>
              <a:t>18/10/2023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79D5C285-BF52-4634-B1EA-61294073F8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192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4064001"/>
            <a:ext cx="8085582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4432301"/>
            <a:ext cx="6922008" cy="4000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E7F1735-A49C-412D-ADAF-AD2814F9711E}" type="datetimeFigureOut">
              <a:rPr lang="en-NZ" smtClean="0"/>
              <a:t>18/10/2023</a:t>
            </a:fld>
            <a:endParaRPr lang="en-N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NZ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9D5C285-BF52-4634-B1EA-61294073F8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8216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374650"/>
            <a:ext cx="8079581" cy="1243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08760"/>
            <a:ext cx="8065294" cy="2824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4809335"/>
            <a:ext cx="30861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E7F1735-A49C-412D-ADAF-AD2814F9711E}" type="datetimeFigureOut">
              <a:rPr lang="en-NZ" smtClean="0"/>
              <a:t>18/10/2023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916023"/>
            <a:ext cx="37719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4407310"/>
            <a:ext cx="2194560" cy="10477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79D5C285-BF52-4634-B1EA-61294073F8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4386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5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pawtrack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t="17626" r="5059"/>
          <a:stretch/>
        </p:blipFill>
        <p:spPr>
          <a:xfrm>
            <a:off x="2393430" y="744582"/>
            <a:ext cx="6750572" cy="3479665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6286500" cy="4224247"/>
          </a:xfrm>
          <a:gradFill>
            <a:gsLst>
              <a:gs pos="86000">
                <a:srgbClr val="FFFFFF">
                  <a:alpha val="57000"/>
                </a:srgbClr>
              </a:gs>
              <a:gs pos="76000">
                <a:srgbClr val="FFFFFF">
                  <a:alpha val="76000"/>
                </a:srgbClr>
              </a:gs>
              <a:gs pos="63000">
                <a:srgbClr val="FFFFFF">
                  <a:alpha val="93000"/>
                </a:srgbClr>
              </a:gs>
              <a:gs pos="42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280847" y="4680245"/>
            <a:ext cx="5100688" cy="28147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buFont typeface="Wingdings" charset="0"/>
              <a:buNone/>
              <a:defRPr sz="1200" b="1">
                <a:solidFill>
                  <a:schemeClr val="accent4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5000"/>
              </a:spcBef>
              <a:spcAft>
                <a:spcPct val="0"/>
              </a:spcAft>
              <a:buFont typeface="Wingdings" charset="0"/>
              <a:buChar char="§"/>
              <a:defRPr sz="1200" b="1"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 b="1"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="1"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100" kern="0" dirty="0"/>
              <a:t>Simon </a:t>
            </a:r>
            <a:r>
              <a:rPr lang="en-US" sz="1100" kern="0" dirty="0" smtClean="0"/>
              <a:t>Nitz</a:t>
            </a:r>
            <a:endParaRPr lang="en-US" sz="1100" kern="0" dirty="0"/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225365" y="1482050"/>
            <a:ext cx="7160627" cy="97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800" kern="0" dirty="0"/>
              <a:t>Tracking</a:t>
            </a:r>
          </a:p>
          <a:p>
            <a:r>
              <a:rPr lang="en-US" sz="4800" kern="0" dirty="0"/>
              <a:t>Storm</a:t>
            </a:r>
            <a:endParaRPr 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901301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565" y="1200150"/>
            <a:ext cx="7224869" cy="32623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Online Tracking Site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09094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/>
              <a:t>Can I get the raw data?</a:t>
            </a:r>
          </a:p>
          <a:p>
            <a:r>
              <a:rPr lang="en-NZ"/>
              <a:t>What about track lines?</a:t>
            </a:r>
          </a:p>
          <a:p>
            <a:r>
              <a:rPr lang="en-NZ"/>
              <a:t>What is Storms territory?</a:t>
            </a:r>
          </a:p>
          <a:p>
            <a:r>
              <a:rPr lang="en-NZ"/>
              <a:t>How many km does he travel?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Online Tracking Site Limitations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85" y="1797709"/>
            <a:ext cx="3675015" cy="206719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836130" y="3245203"/>
            <a:ext cx="2225038" cy="1836963"/>
          </a:xfrm>
          <a:prstGeom prst="cloudCallout">
            <a:avLst>
              <a:gd name="adj1" fmla="val 74170"/>
              <a:gd name="adj2" fmla="val -50503"/>
            </a:avLst>
          </a:prstGeom>
          <a:solidFill>
            <a:srgbClr val="FFFF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NZ" sz="2800" b="0" dirty="0">
                <a:solidFill>
                  <a:schemeClr val="tx1"/>
                </a:solidFill>
              </a:rPr>
              <a:t>Think outside the box!</a:t>
            </a:r>
          </a:p>
        </p:txBody>
      </p:sp>
    </p:spTree>
    <p:extLst>
      <p:ext uri="{BB962C8B-B14F-4D97-AF65-F5344CB8AC3E}">
        <p14:creationId xmlns:p14="http://schemas.microsoft.com/office/powerpoint/2010/main" val="2656176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/>
              <a:t>No web service available</a:t>
            </a:r>
          </a:p>
          <a:p>
            <a:r>
              <a:rPr lang="en-NZ"/>
              <a:t>However I can “scrape” the raw data from the website!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Raw Data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76221"/>
            <a:ext cx="7816230" cy="175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8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With a little bit of scripting, the </a:t>
            </a:r>
            <a:r>
              <a:rPr lang="en-NZ" dirty="0" err="1"/>
              <a:t>json</a:t>
            </a:r>
            <a:r>
              <a:rPr lang="en-NZ" dirty="0"/>
              <a:t> data can be uploaded to PostGIS database…</a:t>
            </a:r>
          </a:p>
          <a:p>
            <a:endParaRPr lang="en-NZ" dirty="0"/>
          </a:p>
          <a:p>
            <a:pPr marL="0" indent="0">
              <a:buNone/>
            </a:pPr>
            <a:r>
              <a:rPr lang="en-NZ" dirty="0">
                <a:solidFill>
                  <a:schemeClr val="accent1"/>
                </a:solidFill>
              </a:rPr>
              <a:t>psql.exe -U </a:t>
            </a:r>
            <a:r>
              <a:rPr lang="en-NZ" dirty="0" err="1">
                <a:solidFill>
                  <a:schemeClr val="accent1"/>
                </a:solidFill>
              </a:rPr>
              <a:t>postgres</a:t>
            </a:r>
            <a:r>
              <a:rPr lang="en-NZ" dirty="0">
                <a:solidFill>
                  <a:schemeClr val="accent1"/>
                </a:solidFill>
              </a:rPr>
              <a:t> -d </a:t>
            </a:r>
            <a:r>
              <a:rPr lang="en-NZ" dirty="0" err="1">
                <a:solidFill>
                  <a:schemeClr val="accent1"/>
                </a:solidFill>
              </a:rPr>
              <a:t>StormDatabase</a:t>
            </a:r>
            <a:r>
              <a:rPr lang="en-NZ" dirty="0">
                <a:solidFill>
                  <a:schemeClr val="accent1"/>
                </a:solidFill>
              </a:rPr>
              <a:t> -q -t -A -0 -z -c "create temporary table </a:t>
            </a:r>
            <a:r>
              <a:rPr lang="en-NZ" dirty="0" err="1">
                <a:solidFill>
                  <a:schemeClr val="accent1"/>
                </a:solidFill>
              </a:rPr>
              <a:t>temp_json</a:t>
            </a:r>
            <a:r>
              <a:rPr lang="en-NZ" dirty="0">
                <a:solidFill>
                  <a:schemeClr val="accent1"/>
                </a:solidFill>
              </a:rPr>
              <a:t> (values text) on commit </a:t>
            </a:r>
            <a:r>
              <a:rPr lang="en-NZ" dirty="0" err="1">
                <a:solidFill>
                  <a:schemeClr val="accent1"/>
                </a:solidFill>
              </a:rPr>
              <a:t>drop;copy</a:t>
            </a:r>
            <a:r>
              <a:rPr lang="en-NZ" dirty="0">
                <a:solidFill>
                  <a:schemeClr val="accent1"/>
                </a:solidFill>
              </a:rPr>
              <a:t> </a:t>
            </a:r>
            <a:r>
              <a:rPr lang="en-NZ" dirty="0" err="1">
                <a:solidFill>
                  <a:schemeClr val="accent1"/>
                </a:solidFill>
              </a:rPr>
              <a:t>temp_json</a:t>
            </a:r>
            <a:r>
              <a:rPr lang="en-NZ" dirty="0">
                <a:solidFill>
                  <a:schemeClr val="accent1"/>
                </a:solidFill>
              </a:rPr>
              <a:t> from 'C:\storm\</a:t>
            </a:r>
            <a:r>
              <a:rPr lang="en-NZ" dirty="0" err="1">
                <a:solidFill>
                  <a:schemeClr val="accent1"/>
                </a:solidFill>
              </a:rPr>
              <a:t>storm.json</a:t>
            </a:r>
            <a:r>
              <a:rPr lang="en-NZ" dirty="0">
                <a:solidFill>
                  <a:schemeClr val="accent1"/>
                </a:solidFill>
              </a:rPr>
              <a:t>’; insert into storm20170214 select * from </a:t>
            </a:r>
            <a:r>
              <a:rPr lang="en-NZ" dirty="0" err="1">
                <a:solidFill>
                  <a:schemeClr val="accent1"/>
                </a:solidFill>
              </a:rPr>
              <a:t>json_populate_recordset</a:t>
            </a:r>
            <a:r>
              <a:rPr lang="en-NZ" dirty="0">
                <a:solidFill>
                  <a:schemeClr val="accent1"/>
                </a:solidFill>
              </a:rPr>
              <a:t>(null::storm20170214, (select values::</a:t>
            </a:r>
            <a:r>
              <a:rPr lang="en-NZ" dirty="0" err="1">
                <a:solidFill>
                  <a:schemeClr val="accent1"/>
                </a:solidFill>
              </a:rPr>
              <a:t>json</a:t>
            </a:r>
            <a:r>
              <a:rPr lang="en-NZ" dirty="0">
                <a:solidFill>
                  <a:schemeClr val="accent1"/>
                </a:solidFill>
              </a:rPr>
              <a:t> from </a:t>
            </a:r>
            <a:r>
              <a:rPr lang="en-NZ" dirty="0" err="1">
                <a:solidFill>
                  <a:schemeClr val="accent1"/>
                </a:solidFill>
              </a:rPr>
              <a:t>temp_json</a:t>
            </a:r>
            <a:r>
              <a:rPr lang="en-NZ" dirty="0">
                <a:solidFill>
                  <a:schemeClr val="accent1"/>
                </a:solidFill>
              </a:rPr>
              <a:t>));"</a:t>
            </a:r>
          </a:p>
          <a:p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Raw Data to Useful Data</a:t>
            </a:r>
          </a:p>
        </p:txBody>
      </p:sp>
    </p:spTree>
    <p:extLst>
      <p:ext uri="{BB962C8B-B14F-4D97-AF65-F5344CB8AC3E}">
        <p14:creationId xmlns:p14="http://schemas.microsoft.com/office/powerpoint/2010/main" val="3030710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/>
              <a:t>Create some useful database views:</a:t>
            </a:r>
          </a:p>
          <a:p>
            <a:pPr lvl="1"/>
            <a:r>
              <a:rPr lang="en-NZ"/>
              <a:t>View with geometry points</a:t>
            </a:r>
          </a:p>
          <a:p>
            <a:pPr lvl="1"/>
            <a:r>
              <a:rPr lang="en-NZ"/>
              <a:t>View with line segments</a:t>
            </a:r>
          </a:p>
          <a:p>
            <a:pPr lvl="1"/>
            <a:r>
              <a:rPr lang="en-NZ"/>
              <a:t>View with polygon defining territory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A little bit of PostGIS Magic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65" y="1094763"/>
            <a:ext cx="3473087" cy="347308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505994" y="1541416"/>
            <a:ext cx="1881051" cy="617151"/>
          </a:xfrm>
          <a:prstGeom prst="wedgeRoundRectCallout">
            <a:avLst>
              <a:gd name="adj1" fmla="val 70139"/>
              <a:gd name="adj2" fmla="val 44938"/>
              <a:gd name="adj3" fmla="val 16667"/>
            </a:avLst>
          </a:prstGeom>
          <a:solidFill>
            <a:srgbClr val="FFFFFF"/>
          </a:solidFill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It’s magic!</a:t>
            </a:r>
          </a:p>
        </p:txBody>
      </p:sp>
    </p:spTree>
    <p:extLst>
      <p:ext uri="{BB962C8B-B14F-4D97-AF65-F5344CB8AC3E}">
        <p14:creationId xmlns:p14="http://schemas.microsoft.com/office/powerpoint/2010/main" val="1450288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/>
              <a:t>Points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QGIS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082" y="914869"/>
            <a:ext cx="5170812" cy="3832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39" y="1798820"/>
            <a:ext cx="2549664" cy="322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22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/>
              <a:t>Lines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QGIS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804" y="914400"/>
            <a:ext cx="5169600" cy="3828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90" y="1708879"/>
            <a:ext cx="2361846" cy="325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31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/>
              <a:t>Polygon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QGIS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805" y="914400"/>
            <a:ext cx="5176838" cy="3833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43" y="2040226"/>
            <a:ext cx="3033319" cy="2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79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2688077" cy="3262313"/>
          </a:xfrm>
        </p:spPr>
        <p:txBody>
          <a:bodyPr/>
          <a:lstStyle/>
          <a:p>
            <a:r>
              <a:rPr lang="en-NZ" dirty="0"/>
              <a:t>Why those particular areas?</a:t>
            </a:r>
          </a:p>
          <a:p>
            <a:pPr lvl="1"/>
            <a:r>
              <a:rPr lang="en-NZ" sz="3200" dirty="0"/>
              <a:t>Dogs!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QGIS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548" y="912019"/>
            <a:ext cx="51816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89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2902085" cy="3262313"/>
          </a:xfrm>
        </p:spPr>
        <p:txBody>
          <a:bodyPr/>
          <a:lstStyle/>
          <a:p>
            <a:r>
              <a:rPr lang="en-NZ" dirty="0"/>
              <a:t>This mission was over a 12 hour period on the night of 14 February 2017</a:t>
            </a:r>
          </a:p>
          <a:p>
            <a:r>
              <a:rPr lang="en-NZ" dirty="0"/>
              <a:t>Storms mission covered over 5km</a:t>
            </a:r>
          </a:p>
          <a:p>
            <a:r>
              <a:rPr lang="en-NZ" dirty="0"/>
              <a:t>12 hours of sleep is required before the next mission!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After a mission!</a:t>
            </a:r>
            <a:endParaRPr lang="en-NZ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66" y="1282596"/>
            <a:ext cx="5114977" cy="287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35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4412" y="1200150"/>
            <a:ext cx="5775175" cy="3262313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This presentation is not about Storm Tracking!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62097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Thanks</a:t>
            </a:r>
            <a:endParaRPr lang="en-NZ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1565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36" y="1202012"/>
            <a:ext cx="5798127" cy="32585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This presentation is about Tracking Storm!</a:t>
            </a:r>
            <a:endParaRPr lang="en-NZ" dirty="0"/>
          </a:p>
        </p:txBody>
      </p:sp>
      <p:sp>
        <p:nvSpPr>
          <p:cNvPr id="3" name="Rectangle 2"/>
          <p:cNvSpPr/>
          <p:nvPr/>
        </p:nvSpPr>
        <p:spPr>
          <a:xfrm>
            <a:off x="2194559" y="2913017"/>
            <a:ext cx="1606731" cy="450668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Censored</a:t>
            </a:r>
          </a:p>
        </p:txBody>
      </p:sp>
    </p:spTree>
    <p:extLst>
      <p:ext uri="{BB962C8B-B14F-4D97-AF65-F5344CB8AC3E}">
        <p14:creationId xmlns:p14="http://schemas.microsoft.com/office/powerpoint/2010/main" val="397572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252281" cy="3262313"/>
          </a:xfrm>
        </p:spPr>
        <p:txBody>
          <a:bodyPr/>
          <a:lstStyle/>
          <a:p>
            <a:r>
              <a:rPr lang="en-NZ" dirty="0"/>
              <a:t>Storm likes to undertake missions outdoors</a:t>
            </a:r>
          </a:p>
          <a:p>
            <a:r>
              <a:rPr lang="en-NZ" dirty="0"/>
              <a:t>Missions for Storm can take a couple of days to complete</a:t>
            </a:r>
          </a:p>
          <a:p>
            <a:r>
              <a:rPr lang="en-NZ" dirty="0"/>
              <a:t>It would be nice to know how far through his mission he is!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Why?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9301" r="18500" b="11111"/>
          <a:stretch/>
        </p:blipFill>
        <p:spPr>
          <a:xfrm>
            <a:off x="4402183" y="1440534"/>
            <a:ext cx="4395652" cy="278154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469678" y="4015912"/>
            <a:ext cx="2871648" cy="784688"/>
          </a:xfrm>
          <a:prstGeom prst="cloudCallout">
            <a:avLst>
              <a:gd name="adj1" fmla="val 1160"/>
              <a:gd name="adj2" fmla="val -102109"/>
            </a:avLst>
          </a:prstGeom>
          <a:solidFill>
            <a:srgbClr val="FFFF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NZ" sz="2800" b="0" dirty="0">
                <a:solidFill>
                  <a:schemeClr val="tx1"/>
                </a:solidFill>
              </a:rPr>
              <a:t>Carry me!</a:t>
            </a:r>
          </a:p>
        </p:txBody>
      </p:sp>
    </p:spTree>
    <p:extLst>
      <p:ext uri="{BB962C8B-B14F-4D97-AF65-F5344CB8AC3E}">
        <p14:creationId xmlns:p14="http://schemas.microsoft.com/office/powerpoint/2010/main" val="2547649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03" y="1426455"/>
            <a:ext cx="4991793" cy="28097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Terrain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8" y="1012371"/>
            <a:ext cx="4801326" cy="270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63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>
                <a:hlinkClick r:id="rId2"/>
              </a:rPr>
              <a:t>http://pawtrack.com/</a:t>
            </a:r>
            <a:endParaRPr lang="en-NZ"/>
          </a:p>
          <a:p>
            <a:r>
              <a:rPr lang="en-NZ"/>
              <a:t>Cat GPS Collar</a:t>
            </a:r>
          </a:p>
          <a:p>
            <a:pPr lvl="1"/>
            <a:r>
              <a:rPr lang="en-NZ"/>
              <a:t>GPS/3g/2g/Wifi/Glonass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Tracking Technology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823" y="1541417"/>
            <a:ext cx="3304520" cy="2346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63" y="2831307"/>
            <a:ext cx="3561669" cy="18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3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71242" y="1200150"/>
            <a:ext cx="5801515" cy="32623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Tracking Technology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15086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378" y="1200150"/>
            <a:ext cx="6087243" cy="32623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Online Tracking Site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48924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281" y="1200150"/>
            <a:ext cx="6929438" cy="32623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Online Tracking Site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98137284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Custom 1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762EB1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24060</TotalTime>
  <Words>286</Words>
  <Application>Microsoft Office PowerPoint</Application>
  <PresentationFormat>On-screen Show (16:9)</PresentationFormat>
  <Paragraphs>54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MS PGothic</vt:lpstr>
      <vt:lpstr>MS PGothic</vt:lpstr>
      <vt:lpstr>Arial</vt:lpstr>
      <vt:lpstr>Arial Narrow</vt:lpstr>
      <vt:lpstr>Calibri</vt:lpstr>
      <vt:lpstr>Calibri Light</vt:lpstr>
      <vt:lpstr>Lucida Grande</vt:lpstr>
      <vt:lpstr>Trebuchet MS</vt:lpstr>
      <vt:lpstr>Wingdings</vt:lpstr>
      <vt:lpstr>Metropolitan</vt:lpstr>
      <vt:lpstr>PowerPoint Presentation</vt:lpstr>
      <vt:lpstr>This presentation is not about Storm Tracking!</vt:lpstr>
      <vt:lpstr>This presentation is about Tracking Storm!</vt:lpstr>
      <vt:lpstr>Why?</vt:lpstr>
      <vt:lpstr>Terrain</vt:lpstr>
      <vt:lpstr>Tracking Technology</vt:lpstr>
      <vt:lpstr>Tracking Technology</vt:lpstr>
      <vt:lpstr>Online Tracking Site</vt:lpstr>
      <vt:lpstr>Online Tracking Site</vt:lpstr>
      <vt:lpstr>Online Tracking Site</vt:lpstr>
      <vt:lpstr>Online Tracking Site Limitations</vt:lpstr>
      <vt:lpstr>Raw Data</vt:lpstr>
      <vt:lpstr>Raw Data to Useful Data</vt:lpstr>
      <vt:lpstr>A little bit of PostGIS Magic</vt:lpstr>
      <vt:lpstr>QGIS</vt:lpstr>
      <vt:lpstr>QGIS</vt:lpstr>
      <vt:lpstr>QGIS</vt:lpstr>
      <vt:lpstr>QGIS</vt:lpstr>
      <vt:lpstr>After a mission!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Simon Nitz</cp:lastModifiedBy>
  <cp:revision>544</cp:revision>
  <dcterms:created xsi:type="dcterms:W3CDTF">2005-08-10T04:34:23Z</dcterms:created>
  <dcterms:modified xsi:type="dcterms:W3CDTF">2023-10-17T19:20:31Z</dcterms:modified>
</cp:coreProperties>
</file>