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66" r:id="rId4"/>
    <p:sldId id="258" r:id="rId5"/>
    <p:sldId id="267" r:id="rId6"/>
    <p:sldId id="259" r:id="rId7"/>
    <p:sldId id="279" r:id="rId8"/>
    <p:sldId id="264" r:id="rId9"/>
    <p:sldId id="281" r:id="rId10"/>
    <p:sldId id="276" r:id="rId11"/>
    <p:sldId id="260" r:id="rId12"/>
    <p:sldId id="261" r:id="rId13"/>
    <p:sldId id="283"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lde Souchon" userId="e170c50c-3645-4604-83dc-d529216a8331" providerId="ADAL" clId="{35D8BEFC-7A37-4653-B2D1-E0735EFDEDB9}"/>
    <pc:docChg chg="custSel addSld delSld modSld">
      <pc:chgData name="Mathilde Souchon" userId="e170c50c-3645-4604-83dc-d529216a8331" providerId="ADAL" clId="{35D8BEFC-7A37-4653-B2D1-E0735EFDEDB9}" dt="2024-11-25T00:05:45.657" v="743" actId="122"/>
      <pc:docMkLst>
        <pc:docMk/>
      </pc:docMkLst>
      <pc:sldChg chg="addSp delSp modSp mod">
        <pc:chgData name="Mathilde Souchon" userId="e170c50c-3645-4604-83dc-d529216a8331" providerId="ADAL" clId="{35D8BEFC-7A37-4653-B2D1-E0735EFDEDB9}" dt="2024-11-25T00:04:33.204" v="727" actId="1076"/>
        <pc:sldMkLst>
          <pc:docMk/>
          <pc:sldMk cId="4184252246" sldId="256"/>
        </pc:sldMkLst>
        <pc:spChg chg="del mod">
          <ac:chgData name="Mathilde Souchon" userId="e170c50c-3645-4604-83dc-d529216a8331" providerId="ADAL" clId="{35D8BEFC-7A37-4653-B2D1-E0735EFDEDB9}" dt="2024-11-25T00:04:25.786" v="724" actId="478"/>
          <ac:spMkLst>
            <pc:docMk/>
            <pc:sldMk cId="4184252246" sldId="256"/>
            <ac:spMk id="2" creationId="{00000000-0000-0000-0000-000000000000}"/>
          </ac:spMkLst>
        </pc:spChg>
        <pc:spChg chg="add mod">
          <ac:chgData name="Mathilde Souchon" userId="e170c50c-3645-4604-83dc-d529216a8331" providerId="ADAL" clId="{35D8BEFC-7A37-4653-B2D1-E0735EFDEDB9}" dt="2024-11-24T21:57:33.703" v="121" actId="20577"/>
          <ac:spMkLst>
            <pc:docMk/>
            <pc:sldMk cId="4184252246" sldId="256"/>
            <ac:spMk id="6" creationId="{AB7E47F2-BB3D-4538-A28C-3A51212DBBEB}"/>
          </ac:spMkLst>
        </pc:spChg>
        <pc:spChg chg="add del mod">
          <ac:chgData name="Mathilde Souchon" userId="e170c50c-3645-4604-83dc-d529216a8331" providerId="ADAL" clId="{35D8BEFC-7A37-4653-B2D1-E0735EFDEDB9}" dt="2024-11-25T00:04:28.340" v="725" actId="478"/>
          <ac:spMkLst>
            <pc:docMk/>
            <pc:sldMk cId="4184252246" sldId="256"/>
            <ac:spMk id="9" creationId="{58890FCD-A6AC-4867-BDE4-D0BC6277DDA1}"/>
          </ac:spMkLst>
        </pc:spChg>
        <pc:graphicFrameChg chg="del">
          <ac:chgData name="Mathilde Souchon" userId="e170c50c-3645-4604-83dc-d529216a8331" providerId="ADAL" clId="{35D8BEFC-7A37-4653-B2D1-E0735EFDEDB9}" dt="2024-11-24T21:55:44.777" v="0" actId="478"/>
          <ac:graphicFrameMkLst>
            <pc:docMk/>
            <pc:sldMk cId="4184252246" sldId="256"/>
            <ac:graphicFrameMk id="3" creationId="{251995D9-A559-4082-B9E5-98832595A627}"/>
          </ac:graphicFrameMkLst>
        </pc:graphicFrameChg>
        <pc:picChg chg="del">
          <ac:chgData name="Mathilde Souchon" userId="e170c50c-3645-4604-83dc-d529216a8331" providerId="ADAL" clId="{35D8BEFC-7A37-4653-B2D1-E0735EFDEDB9}" dt="2024-11-25T00:04:07.832" v="720" actId="478"/>
          <ac:picMkLst>
            <pc:docMk/>
            <pc:sldMk cId="4184252246" sldId="256"/>
            <ac:picMk id="5" creationId="{00000000-0000-0000-0000-000000000000}"/>
          </ac:picMkLst>
        </pc:picChg>
        <pc:picChg chg="add mod">
          <ac:chgData name="Mathilde Souchon" userId="e170c50c-3645-4604-83dc-d529216a8331" providerId="ADAL" clId="{35D8BEFC-7A37-4653-B2D1-E0735EFDEDB9}" dt="2024-11-25T00:04:33.204" v="727" actId="1076"/>
          <ac:picMkLst>
            <pc:docMk/>
            <pc:sldMk cId="4184252246" sldId="256"/>
            <ac:picMk id="7" creationId="{3F9CF02F-DFD2-4A7C-8771-CE616D737EEF}"/>
          </ac:picMkLst>
        </pc:picChg>
      </pc:sldChg>
      <pc:sldChg chg="modSp del mod">
        <pc:chgData name="Mathilde Souchon" userId="e170c50c-3645-4604-83dc-d529216a8331" providerId="ADAL" clId="{35D8BEFC-7A37-4653-B2D1-E0735EFDEDB9}" dt="2024-11-24T22:09:51.336" v="423" actId="2696"/>
        <pc:sldMkLst>
          <pc:docMk/>
          <pc:sldMk cId="755531793" sldId="257"/>
        </pc:sldMkLst>
        <pc:spChg chg="mod">
          <ac:chgData name="Mathilde Souchon" userId="e170c50c-3645-4604-83dc-d529216a8331" providerId="ADAL" clId="{35D8BEFC-7A37-4653-B2D1-E0735EFDEDB9}" dt="2024-11-24T22:09:41.120" v="422" actId="20577"/>
          <ac:spMkLst>
            <pc:docMk/>
            <pc:sldMk cId="755531793" sldId="257"/>
            <ac:spMk id="6" creationId="{00000000-0000-0000-0000-000000000000}"/>
          </ac:spMkLst>
        </pc:spChg>
      </pc:sldChg>
      <pc:sldChg chg="mod modShow">
        <pc:chgData name="Mathilde Souchon" userId="e170c50c-3645-4604-83dc-d529216a8331" providerId="ADAL" clId="{35D8BEFC-7A37-4653-B2D1-E0735EFDEDB9}" dt="2024-11-24T21:57:45.737" v="123" actId="729"/>
        <pc:sldMkLst>
          <pc:docMk/>
          <pc:sldMk cId="3941814794" sldId="258"/>
        </pc:sldMkLst>
      </pc:sldChg>
      <pc:sldChg chg="mod modShow">
        <pc:chgData name="Mathilde Souchon" userId="e170c50c-3645-4604-83dc-d529216a8331" providerId="ADAL" clId="{35D8BEFC-7A37-4653-B2D1-E0735EFDEDB9}" dt="2024-11-24T21:58:02.605" v="125" actId="729"/>
        <pc:sldMkLst>
          <pc:docMk/>
          <pc:sldMk cId="4256088491" sldId="259"/>
        </pc:sldMkLst>
      </pc:sldChg>
      <pc:sldChg chg="modSp mod modShow">
        <pc:chgData name="Mathilde Souchon" userId="e170c50c-3645-4604-83dc-d529216a8331" providerId="ADAL" clId="{35D8BEFC-7A37-4653-B2D1-E0735EFDEDB9}" dt="2024-11-25T00:05:03.811" v="742" actId="20577"/>
        <pc:sldMkLst>
          <pc:docMk/>
          <pc:sldMk cId="4073237121" sldId="261"/>
        </pc:sldMkLst>
        <pc:spChg chg="mod">
          <ac:chgData name="Mathilde Souchon" userId="e170c50c-3645-4604-83dc-d529216a8331" providerId="ADAL" clId="{35D8BEFC-7A37-4653-B2D1-E0735EFDEDB9}" dt="2024-11-25T00:05:03.811" v="742" actId="20577"/>
          <ac:spMkLst>
            <pc:docMk/>
            <pc:sldMk cId="4073237121" sldId="261"/>
            <ac:spMk id="3" creationId="{00000000-0000-0000-0000-000000000000}"/>
          </ac:spMkLst>
        </pc:spChg>
      </pc:sldChg>
      <pc:sldChg chg="delSp modSp mod">
        <pc:chgData name="Mathilde Souchon" userId="e170c50c-3645-4604-83dc-d529216a8331" providerId="ADAL" clId="{35D8BEFC-7A37-4653-B2D1-E0735EFDEDB9}" dt="2024-11-24T22:03:46.515" v="348" actId="207"/>
        <pc:sldMkLst>
          <pc:docMk/>
          <pc:sldMk cId="3902419194" sldId="264"/>
        </pc:sldMkLst>
        <pc:spChg chg="mod">
          <ac:chgData name="Mathilde Souchon" userId="e170c50c-3645-4604-83dc-d529216a8331" providerId="ADAL" clId="{35D8BEFC-7A37-4653-B2D1-E0735EFDEDB9}" dt="2024-11-24T22:03:46.515" v="348" actId="207"/>
          <ac:spMkLst>
            <pc:docMk/>
            <pc:sldMk cId="3902419194" sldId="264"/>
            <ac:spMk id="3" creationId="{00000000-0000-0000-0000-000000000000}"/>
          </ac:spMkLst>
        </pc:spChg>
        <pc:picChg chg="del">
          <ac:chgData name="Mathilde Souchon" userId="e170c50c-3645-4604-83dc-d529216a8331" providerId="ADAL" clId="{35D8BEFC-7A37-4653-B2D1-E0735EFDEDB9}" dt="2024-11-24T21:59:35.241" v="157" actId="478"/>
          <ac:picMkLst>
            <pc:docMk/>
            <pc:sldMk cId="3902419194" sldId="264"/>
            <ac:picMk id="2" creationId="{00000000-0000-0000-0000-000000000000}"/>
          </ac:picMkLst>
        </pc:picChg>
      </pc:sldChg>
      <pc:sldChg chg="mod modShow">
        <pc:chgData name="Mathilde Souchon" userId="e170c50c-3645-4604-83dc-d529216a8331" providerId="ADAL" clId="{35D8BEFC-7A37-4653-B2D1-E0735EFDEDB9}" dt="2024-11-24T21:57:41.094" v="122" actId="729"/>
        <pc:sldMkLst>
          <pc:docMk/>
          <pc:sldMk cId="4222251659" sldId="266"/>
        </pc:sldMkLst>
      </pc:sldChg>
      <pc:sldChg chg="mod modShow">
        <pc:chgData name="Mathilde Souchon" userId="e170c50c-3645-4604-83dc-d529216a8331" providerId="ADAL" clId="{35D8BEFC-7A37-4653-B2D1-E0735EFDEDB9}" dt="2024-11-24T21:57:49.610" v="124" actId="729"/>
        <pc:sldMkLst>
          <pc:docMk/>
          <pc:sldMk cId="2244685428" sldId="267"/>
        </pc:sldMkLst>
      </pc:sldChg>
      <pc:sldChg chg="modSp mod">
        <pc:chgData name="Mathilde Souchon" userId="e170c50c-3645-4604-83dc-d529216a8331" providerId="ADAL" clId="{35D8BEFC-7A37-4653-B2D1-E0735EFDEDB9}" dt="2024-11-24T22:08:52.979" v="394" actId="27636"/>
        <pc:sldMkLst>
          <pc:docMk/>
          <pc:sldMk cId="1469681774" sldId="276"/>
        </pc:sldMkLst>
        <pc:spChg chg="mod">
          <ac:chgData name="Mathilde Souchon" userId="e170c50c-3645-4604-83dc-d529216a8331" providerId="ADAL" clId="{35D8BEFC-7A37-4653-B2D1-E0735EFDEDB9}" dt="2024-11-24T22:08:52.979" v="394" actId="27636"/>
          <ac:spMkLst>
            <pc:docMk/>
            <pc:sldMk cId="1469681774" sldId="276"/>
            <ac:spMk id="3" creationId="{00000000-0000-0000-0000-000000000000}"/>
          </ac:spMkLst>
        </pc:spChg>
      </pc:sldChg>
      <pc:sldChg chg="addSp modSp mod modShow">
        <pc:chgData name="Mathilde Souchon" userId="e170c50c-3645-4604-83dc-d529216a8331" providerId="ADAL" clId="{35D8BEFC-7A37-4653-B2D1-E0735EFDEDB9}" dt="2024-11-24T21:59:31.918" v="156" actId="1076"/>
        <pc:sldMkLst>
          <pc:docMk/>
          <pc:sldMk cId="591012920" sldId="279"/>
        </pc:sldMkLst>
        <pc:spChg chg="mod">
          <ac:chgData name="Mathilde Souchon" userId="e170c50c-3645-4604-83dc-d529216a8331" providerId="ADAL" clId="{35D8BEFC-7A37-4653-B2D1-E0735EFDEDB9}" dt="2024-11-24T21:59:19.293" v="154" actId="12"/>
          <ac:spMkLst>
            <pc:docMk/>
            <pc:sldMk cId="591012920" sldId="279"/>
            <ac:spMk id="3" creationId="{00000000-0000-0000-0000-000000000000}"/>
          </ac:spMkLst>
        </pc:spChg>
        <pc:picChg chg="add mod">
          <ac:chgData name="Mathilde Souchon" userId="e170c50c-3645-4604-83dc-d529216a8331" providerId="ADAL" clId="{35D8BEFC-7A37-4653-B2D1-E0735EFDEDB9}" dt="2024-11-24T21:59:31.918" v="156" actId="1076"/>
          <ac:picMkLst>
            <pc:docMk/>
            <pc:sldMk cId="591012920" sldId="279"/>
            <ac:picMk id="6" creationId="{69DB2F2D-450A-49E1-9206-635B3112396A}"/>
          </ac:picMkLst>
        </pc:picChg>
      </pc:sldChg>
      <pc:sldChg chg="modSp mod">
        <pc:chgData name="Mathilde Souchon" userId="e170c50c-3645-4604-83dc-d529216a8331" providerId="ADAL" clId="{35D8BEFC-7A37-4653-B2D1-E0735EFDEDB9}" dt="2024-11-24T22:04:01.068" v="351" actId="20577"/>
        <pc:sldMkLst>
          <pc:docMk/>
          <pc:sldMk cId="1482340301" sldId="281"/>
        </pc:sldMkLst>
        <pc:spChg chg="mod">
          <ac:chgData name="Mathilde Souchon" userId="e170c50c-3645-4604-83dc-d529216a8331" providerId="ADAL" clId="{35D8BEFC-7A37-4653-B2D1-E0735EFDEDB9}" dt="2024-11-24T22:04:01.068" v="351" actId="20577"/>
          <ac:spMkLst>
            <pc:docMk/>
            <pc:sldMk cId="1482340301" sldId="281"/>
            <ac:spMk id="3" creationId="{00000000-0000-0000-0000-000000000000}"/>
          </ac:spMkLst>
        </pc:spChg>
      </pc:sldChg>
      <pc:sldChg chg="addSp delSp modSp mod">
        <pc:chgData name="Mathilde Souchon" userId="e170c50c-3645-4604-83dc-d529216a8331" providerId="ADAL" clId="{35D8BEFC-7A37-4653-B2D1-E0735EFDEDB9}" dt="2024-11-24T22:12:49.327" v="597" actId="20577"/>
        <pc:sldMkLst>
          <pc:docMk/>
          <pc:sldMk cId="4019282977" sldId="283"/>
        </pc:sldMkLst>
        <pc:spChg chg="mod">
          <ac:chgData name="Mathilde Souchon" userId="e170c50c-3645-4604-83dc-d529216a8331" providerId="ADAL" clId="{35D8BEFC-7A37-4653-B2D1-E0735EFDEDB9}" dt="2024-11-24T22:12:49.327" v="597" actId="20577"/>
          <ac:spMkLst>
            <pc:docMk/>
            <pc:sldMk cId="4019282977" sldId="283"/>
            <ac:spMk id="3" creationId="{00000000-0000-0000-0000-000000000000}"/>
          </ac:spMkLst>
        </pc:spChg>
        <pc:picChg chg="add mod">
          <ac:chgData name="Mathilde Souchon" userId="e170c50c-3645-4604-83dc-d529216a8331" providerId="ADAL" clId="{35D8BEFC-7A37-4653-B2D1-E0735EFDEDB9}" dt="2024-11-24T22:12:32.739" v="507" actId="1076"/>
          <ac:picMkLst>
            <pc:docMk/>
            <pc:sldMk cId="4019282977" sldId="283"/>
            <ac:picMk id="6" creationId="{E140426D-E0F0-4146-AED4-D9D40808CD97}"/>
          </ac:picMkLst>
        </pc:picChg>
        <pc:picChg chg="del">
          <ac:chgData name="Mathilde Souchon" userId="e170c50c-3645-4604-83dc-d529216a8331" providerId="ADAL" clId="{35D8BEFC-7A37-4653-B2D1-E0735EFDEDB9}" dt="2024-11-24T22:09:17.977" v="414" actId="478"/>
          <ac:picMkLst>
            <pc:docMk/>
            <pc:sldMk cId="4019282977" sldId="283"/>
            <ac:picMk id="7" creationId="{00000000-0000-0000-0000-000000000000}"/>
          </ac:picMkLst>
        </pc:picChg>
        <pc:picChg chg="del">
          <ac:chgData name="Mathilde Souchon" userId="e170c50c-3645-4604-83dc-d529216a8331" providerId="ADAL" clId="{35D8BEFC-7A37-4653-B2D1-E0735EFDEDB9}" dt="2024-11-24T22:09:18.605" v="415" actId="478"/>
          <ac:picMkLst>
            <pc:docMk/>
            <pc:sldMk cId="4019282977" sldId="283"/>
            <ac:picMk id="8" creationId="{00000000-0000-0000-0000-000000000000}"/>
          </ac:picMkLst>
        </pc:picChg>
        <pc:picChg chg="del">
          <ac:chgData name="Mathilde Souchon" userId="e170c50c-3645-4604-83dc-d529216a8331" providerId="ADAL" clId="{35D8BEFC-7A37-4653-B2D1-E0735EFDEDB9}" dt="2024-11-24T22:09:19.233" v="416" actId="478"/>
          <ac:picMkLst>
            <pc:docMk/>
            <pc:sldMk cId="4019282977" sldId="283"/>
            <ac:picMk id="9" creationId="{325C3105-9CCD-4884-ABF6-EF3E9D2D3EFF}"/>
          </ac:picMkLst>
        </pc:picChg>
        <pc:picChg chg="del">
          <ac:chgData name="Mathilde Souchon" userId="e170c50c-3645-4604-83dc-d529216a8331" providerId="ADAL" clId="{35D8BEFC-7A37-4653-B2D1-E0735EFDEDB9}" dt="2024-11-24T22:09:20.112" v="417" actId="478"/>
          <ac:picMkLst>
            <pc:docMk/>
            <pc:sldMk cId="4019282977" sldId="283"/>
            <ac:picMk id="10" creationId="{A52FF44F-9955-461D-9BBD-8C7B581DB83A}"/>
          </ac:picMkLst>
        </pc:picChg>
      </pc:sldChg>
      <pc:sldChg chg="add">
        <pc:chgData name="Mathilde Souchon" userId="e170c50c-3645-4604-83dc-d529216a8331" providerId="ADAL" clId="{35D8BEFC-7A37-4653-B2D1-E0735EFDEDB9}" dt="2024-11-24T22:09:35.528" v="421" actId="2890"/>
        <pc:sldMkLst>
          <pc:docMk/>
          <pc:sldMk cId="147252636" sldId="284"/>
        </pc:sldMkLst>
      </pc:sldChg>
      <pc:sldChg chg="del">
        <pc:chgData name="Mathilde Souchon" userId="e170c50c-3645-4604-83dc-d529216a8331" providerId="ADAL" clId="{35D8BEFC-7A37-4653-B2D1-E0735EFDEDB9}" dt="2024-11-24T22:03:54.441" v="349" actId="2696"/>
        <pc:sldMkLst>
          <pc:docMk/>
          <pc:sldMk cId="2694128737" sldId="284"/>
        </pc:sldMkLst>
      </pc:sldChg>
      <pc:sldChg chg="del">
        <pc:chgData name="Mathilde Souchon" userId="e170c50c-3645-4604-83dc-d529216a8331" providerId="ADAL" clId="{35D8BEFC-7A37-4653-B2D1-E0735EFDEDB9}" dt="2024-11-24T22:04:23.569" v="352" actId="2696"/>
        <pc:sldMkLst>
          <pc:docMk/>
          <pc:sldMk cId="1871865024" sldId="285"/>
        </pc:sldMkLst>
      </pc:sldChg>
      <pc:sldChg chg="delSp modSp add mod">
        <pc:chgData name="Mathilde Souchon" userId="e170c50c-3645-4604-83dc-d529216a8331" providerId="ADAL" clId="{35D8BEFC-7A37-4653-B2D1-E0735EFDEDB9}" dt="2024-11-25T00:05:45.657" v="743" actId="122"/>
        <pc:sldMkLst>
          <pc:docMk/>
          <pc:sldMk cId="2580133251" sldId="285"/>
        </pc:sldMkLst>
        <pc:spChg chg="mod">
          <ac:chgData name="Mathilde Souchon" userId="e170c50c-3645-4604-83dc-d529216a8331" providerId="ADAL" clId="{35D8BEFC-7A37-4653-B2D1-E0735EFDEDB9}" dt="2024-11-25T00:05:45.657" v="743" actId="122"/>
          <ac:spMkLst>
            <pc:docMk/>
            <pc:sldMk cId="2580133251" sldId="285"/>
            <ac:spMk id="3" creationId="{00000000-0000-0000-0000-000000000000}"/>
          </ac:spMkLst>
        </pc:spChg>
        <pc:picChg chg="del mod">
          <ac:chgData name="Mathilde Souchon" userId="e170c50c-3645-4604-83dc-d529216a8331" providerId="ADAL" clId="{35D8BEFC-7A37-4653-B2D1-E0735EFDEDB9}" dt="2024-11-24T22:13:04.414" v="611" actId="478"/>
          <ac:picMkLst>
            <pc:docMk/>
            <pc:sldMk cId="2580133251" sldId="285"/>
            <ac:picMk id="6" creationId="{E140426D-E0F0-4146-AED4-D9D40808CD97}"/>
          </ac:picMkLst>
        </pc:picChg>
      </pc:sldChg>
      <pc:sldChg chg="del">
        <pc:chgData name="Mathilde Souchon" userId="e170c50c-3645-4604-83dc-d529216a8331" providerId="ADAL" clId="{35D8BEFC-7A37-4653-B2D1-E0735EFDEDB9}" dt="2024-11-24T22:04:53.797" v="354" actId="2696"/>
        <pc:sldMkLst>
          <pc:docMk/>
          <pc:sldMk cId="84541553" sldId="286"/>
        </pc:sldMkLst>
      </pc:sldChg>
    </pc:docChg>
  </pc:docChgLst>
  <pc:docChgLst>
    <pc:chgData name="Mathilde Souchon" userId="e170c50c-3645-4604-83dc-d529216a8331" providerId="ADAL" clId="{4F7E155F-EA28-43AD-B81A-C2406E909609}"/>
    <pc:docChg chg="undo custSel modSld">
      <pc:chgData name="Mathilde Souchon" userId="e170c50c-3645-4604-83dc-d529216a8331" providerId="ADAL" clId="{4F7E155F-EA28-43AD-B81A-C2406E909609}" dt="2024-10-15T21:39:35.660" v="1284" actId="20577"/>
      <pc:docMkLst>
        <pc:docMk/>
      </pc:docMkLst>
      <pc:sldChg chg="modSp mod">
        <pc:chgData name="Mathilde Souchon" userId="e170c50c-3645-4604-83dc-d529216a8331" providerId="ADAL" clId="{4F7E155F-EA28-43AD-B81A-C2406E909609}" dt="2024-10-10T03:38:42.100" v="1278" actId="20577"/>
        <pc:sldMkLst>
          <pc:docMk/>
          <pc:sldMk cId="755531793" sldId="257"/>
        </pc:sldMkLst>
        <pc:spChg chg="mod">
          <ac:chgData name="Mathilde Souchon" userId="e170c50c-3645-4604-83dc-d529216a8331" providerId="ADAL" clId="{4F7E155F-EA28-43AD-B81A-C2406E909609}" dt="2024-10-10T03:38:42.100" v="1278" actId="20577"/>
          <ac:spMkLst>
            <pc:docMk/>
            <pc:sldMk cId="755531793" sldId="257"/>
            <ac:spMk id="6" creationId="{00000000-0000-0000-0000-000000000000}"/>
          </ac:spMkLst>
        </pc:spChg>
      </pc:sldChg>
      <pc:sldChg chg="modSp mod">
        <pc:chgData name="Mathilde Souchon" userId="e170c50c-3645-4604-83dc-d529216a8331" providerId="ADAL" clId="{4F7E155F-EA28-43AD-B81A-C2406E909609}" dt="2024-10-10T03:38:30.883" v="1276" actId="207"/>
        <pc:sldMkLst>
          <pc:docMk/>
          <pc:sldMk cId="3349376086" sldId="260"/>
        </pc:sldMkLst>
        <pc:spChg chg="mod">
          <ac:chgData name="Mathilde Souchon" userId="e170c50c-3645-4604-83dc-d529216a8331" providerId="ADAL" clId="{4F7E155F-EA28-43AD-B81A-C2406E909609}" dt="2024-10-10T03:38:30.883" v="1276" actId="207"/>
          <ac:spMkLst>
            <pc:docMk/>
            <pc:sldMk cId="3349376086" sldId="260"/>
            <ac:spMk id="8" creationId="{00000000-0000-0000-0000-000000000000}"/>
          </ac:spMkLst>
        </pc:spChg>
        <pc:spChg chg="mod">
          <ac:chgData name="Mathilde Souchon" userId="e170c50c-3645-4604-83dc-d529216a8331" providerId="ADAL" clId="{4F7E155F-EA28-43AD-B81A-C2406E909609}" dt="2024-10-10T03:29:55.689" v="947" actId="1076"/>
          <ac:spMkLst>
            <pc:docMk/>
            <pc:sldMk cId="3349376086" sldId="260"/>
            <ac:spMk id="9" creationId="{00000000-0000-0000-0000-000000000000}"/>
          </ac:spMkLst>
        </pc:spChg>
      </pc:sldChg>
      <pc:sldChg chg="modSp mod">
        <pc:chgData name="Mathilde Souchon" userId="e170c50c-3645-4604-83dc-d529216a8331" providerId="ADAL" clId="{4F7E155F-EA28-43AD-B81A-C2406E909609}" dt="2024-10-15T21:39:22.446" v="1282" actId="20577"/>
        <pc:sldMkLst>
          <pc:docMk/>
          <pc:sldMk cId="3902419194" sldId="264"/>
        </pc:sldMkLst>
        <pc:spChg chg="mod">
          <ac:chgData name="Mathilde Souchon" userId="e170c50c-3645-4604-83dc-d529216a8331" providerId="ADAL" clId="{4F7E155F-EA28-43AD-B81A-C2406E909609}" dt="2024-10-15T21:39:22.446" v="1282" actId="20577"/>
          <ac:spMkLst>
            <pc:docMk/>
            <pc:sldMk cId="3902419194" sldId="264"/>
            <ac:spMk id="3" creationId="{00000000-0000-0000-0000-000000000000}"/>
          </ac:spMkLst>
        </pc:spChg>
      </pc:sldChg>
      <pc:sldChg chg="addSp modSp mod">
        <pc:chgData name="Mathilde Souchon" userId="e170c50c-3645-4604-83dc-d529216a8331" providerId="ADAL" clId="{4F7E155F-EA28-43AD-B81A-C2406E909609}" dt="2024-10-10T03:27:24.392" v="805" actId="1076"/>
        <pc:sldMkLst>
          <pc:docMk/>
          <pc:sldMk cId="1469681774" sldId="276"/>
        </pc:sldMkLst>
        <pc:spChg chg="mod">
          <ac:chgData name="Mathilde Souchon" userId="e170c50c-3645-4604-83dc-d529216a8331" providerId="ADAL" clId="{4F7E155F-EA28-43AD-B81A-C2406E909609}" dt="2024-10-10T03:27:04.597" v="799" actId="207"/>
          <ac:spMkLst>
            <pc:docMk/>
            <pc:sldMk cId="1469681774" sldId="276"/>
            <ac:spMk id="3" creationId="{00000000-0000-0000-0000-000000000000}"/>
          </ac:spMkLst>
        </pc:spChg>
        <pc:spChg chg="mod">
          <ac:chgData name="Mathilde Souchon" userId="e170c50c-3645-4604-83dc-d529216a8331" providerId="ADAL" clId="{4F7E155F-EA28-43AD-B81A-C2406E909609}" dt="2024-10-10T03:23:27.162" v="746" actId="313"/>
          <ac:spMkLst>
            <pc:docMk/>
            <pc:sldMk cId="1469681774" sldId="276"/>
            <ac:spMk id="8" creationId="{00000000-0000-0000-0000-000000000000}"/>
          </ac:spMkLst>
        </pc:spChg>
        <pc:spChg chg="mod">
          <ac:chgData name="Mathilde Souchon" userId="e170c50c-3645-4604-83dc-d529216a8331" providerId="ADAL" clId="{4F7E155F-EA28-43AD-B81A-C2406E909609}" dt="2024-10-10T03:27:24.392" v="805" actId="1076"/>
          <ac:spMkLst>
            <pc:docMk/>
            <pc:sldMk cId="1469681774" sldId="276"/>
            <ac:spMk id="9" creationId="{00000000-0000-0000-0000-000000000000}"/>
          </ac:spMkLst>
        </pc:spChg>
        <pc:picChg chg="add mod">
          <ac:chgData name="Mathilde Souchon" userId="e170c50c-3645-4604-83dc-d529216a8331" providerId="ADAL" clId="{4F7E155F-EA28-43AD-B81A-C2406E909609}" dt="2024-10-10T02:07:17.348" v="704" actId="1076"/>
          <ac:picMkLst>
            <pc:docMk/>
            <pc:sldMk cId="1469681774" sldId="276"/>
            <ac:picMk id="7" creationId="{1A5F71DB-730D-4D6E-8812-400FC44AA1D7}"/>
          </ac:picMkLst>
        </pc:picChg>
        <pc:picChg chg="add mod">
          <ac:chgData name="Mathilde Souchon" userId="e170c50c-3645-4604-83dc-d529216a8331" providerId="ADAL" clId="{4F7E155F-EA28-43AD-B81A-C2406E909609}" dt="2024-10-10T03:27:22.205" v="804" actId="1076"/>
          <ac:picMkLst>
            <pc:docMk/>
            <pc:sldMk cId="1469681774" sldId="276"/>
            <ac:picMk id="10" creationId="{6F717B51-28D3-4BC0-8C23-F903CDB18664}"/>
          </ac:picMkLst>
        </pc:picChg>
      </pc:sldChg>
      <pc:sldChg chg="modSp mod">
        <pc:chgData name="Mathilde Souchon" userId="e170c50c-3645-4604-83dc-d529216a8331" providerId="ADAL" clId="{4F7E155F-EA28-43AD-B81A-C2406E909609}" dt="2024-10-10T01:52:49.793" v="441" actId="20577"/>
        <pc:sldMkLst>
          <pc:docMk/>
          <pc:sldMk cId="1482340301" sldId="281"/>
        </pc:sldMkLst>
        <pc:spChg chg="mod">
          <ac:chgData name="Mathilde Souchon" userId="e170c50c-3645-4604-83dc-d529216a8331" providerId="ADAL" clId="{4F7E155F-EA28-43AD-B81A-C2406E909609}" dt="2024-10-10T01:52:49.793" v="441" actId="20577"/>
          <ac:spMkLst>
            <pc:docMk/>
            <pc:sldMk cId="1482340301" sldId="281"/>
            <ac:spMk id="3" creationId="{00000000-0000-0000-0000-000000000000}"/>
          </ac:spMkLst>
        </pc:spChg>
      </pc:sldChg>
      <pc:sldChg chg="modSp mod">
        <pc:chgData name="Mathilde Souchon" userId="e170c50c-3645-4604-83dc-d529216a8331" providerId="ADAL" clId="{4F7E155F-EA28-43AD-B81A-C2406E909609}" dt="2024-10-10T03:39:05.058" v="1279" actId="20577"/>
        <pc:sldMkLst>
          <pc:docMk/>
          <pc:sldMk cId="4019282977" sldId="283"/>
        </pc:sldMkLst>
        <pc:spChg chg="mod">
          <ac:chgData name="Mathilde Souchon" userId="e170c50c-3645-4604-83dc-d529216a8331" providerId="ADAL" clId="{4F7E155F-EA28-43AD-B81A-C2406E909609}" dt="2024-10-10T03:39:05.058" v="1279" actId="20577"/>
          <ac:spMkLst>
            <pc:docMk/>
            <pc:sldMk cId="4019282977" sldId="283"/>
            <ac:spMk id="3" creationId="{00000000-0000-0000-0000-000000000000}"/>
          </ac:spMkLst>
        </pc:spChg>
        <pc:picChg chg="mod">
          <ac:chgData name="Mathilde Souchon" userId="e170c50c-3645-4604-83dc-d529216a8331" providerId="ADAL" clId="{4F7E155F-EA28-43AD-B81A-C2406E909609}" dt="2024-10-10T02:00:50.573" v="603" actId="1076"/>
          <ac:picMkLst>
            <pc:docMk/>
            <pc:sldMk cId="4019282977" sldId="283"/>
            <ac:picMk id="7" creationId="{00000000-0000-0000-0000-000000000000}"/>
          </ac:picMkLst>
        </pc:picChg>
        <pc:picChg chg="mod">
          <ac:chgData name="Mathilde Souchon" userId="e170c50c-3645-4604-83dc-d529216a8331" providerId="ADAL" clId="{4F7E155F-EA28-43AD-B81A-C2406E909609}" dt="2024-10-10T02:01:01.110" v="608" actId="1076"/>
          <ac:picMkLst>
            <pc:docMk/>
            <pc:sldMk cId="4019282977" sldId="283"/>
            <ac:picMk id="8" creationId="{00000000-0000-0000-0000-000000000000}"/>
          </ac:picMkLst>
        </pc:picChg>
        <pc:picChg chg="mod">
          <ac:chgData name="Mathilde Souchon" userId="e170c50c-3645-4604-83dc-d529216a8331" providerId="ADAL" clId="{4F7E155F-EA28-43AD-B81A-C2406E909609}" dt="2024-10-10T02:00:58.978" v="607" actId="1076"/>
          <ac:picMkLst>
            <pc:docMk/>
            <pc:sldMk cId="4019282977" sldId="283"/>
            <ac:picMk id="9" creationId="{325C3105-9CCD-4884-ABF6-EF3E9D2D3EFF}"/>
          </ac:picMkLst>
        </pc:picChg>
      </pc:sldChg>
      <pc:sldChg chg="modSp mod">
        <pc:chgData name="Mathilde Souchon" userId="e170c50c-3645-4604-83dc-d529216a8331" providerId="ADAL" clId="{4F7E155F-EA28-43AD-B81A-C2406E909609}" dt="2024-10-10T01:52:18.124" v="437" actId="113"/>
        <pc:sldMkLst>
          <pc:docMk/>
          <pc:sldMk cId="2694128737" sldId="284"/>
        </pc:sldMkLst>
        <pc:spChg chg="mod">
          <ac:chgData name="Mathilde Souchon" userId="e170c50c-3645-4604-83dc-d529216a8331" providerId="ADAL" clId="{4F7E155F-EA28-43AD-B81A-C2406E909609}" dt="2024-10-10T01:52:18.124" v="437" actId="113"/>
          <ac:spMkLst>
            <pc:docMk/>
            <pc:sldMk cId="2694128737" sldId="284"/>
            <ac:spMk id="3" creationId="{00000000-0000-0000-0000-000000000000}"/>
          </ac:spMkLst>
        </pc:spChg>
      </pc:sldChg>
      <pc:sldChg chg="modSp mod">
        <pc:chgData name="Mathilde Souchon" userId="e170c50c-3645-4604-83dc-d529216a8331" providerId="ADAL" clId="{4F7E155F-EA28-43AD-B81A-C2406E909609}" dt="2024-10-15T21:39:35.660" v="1284" actId="20577"/>
        <pc:sldMkLst>
          <pc:docMk/>
          <pc:sldMk cId="84541553" sldId="286"/>
        </pc:sldMkLst>
        <pc:spChg chg="mod">
          <ac:chgData name="Mathilde Souchon" userId="e170c50c-3645-4604-83dc-d529216a8331" providerId="ADAL" clId="{4F7E155F-EA28-43AD-B81A-C2406E909609}" dt="2024-10-15T21:39:35.660" v="1284" actId="20577"/>
          <ac:spMkLst>
            <pc:docMk/>
            <pc:sldMk cId="84541553" sldId="28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E1163C-0CA1-4CA1-ADB0-B13F0CFAB08B}"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371561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1163C-0CA1-4CA1-ADB0-B13F0CFAB08B}"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202923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1163C-0CA1-4CA1-ADB0-B13F0CFAB08B}"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202085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1163C-0CA1-4CA1-ADB0-B13F0CFAB08B}"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150705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1163C-0CA1-4CA1-ADB0-B13F0CFAB08B}"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99396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1163C-0CA1-4CA1-ADB0-B13F0CFAB08B}"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19054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1163C-0CA1-4CA1-ADB0-B13F0CFAB08B}"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15515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1163C-0CA1-4CA1-ADB0-B13F0CFAB08B}"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134375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1163C-0CA1-4CA1-ADB0-B13F0CFAB08B}"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391072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E1163C-0CA1-4CA1-ADB0-B13F0CFAB08B}"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74149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E1163C-0CA1-4CA1-ADB0-B13F0CFAB08B}"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E14EE-DCC2-4BB2-9D66-A4DF90A51CFE}" type="slidenum">
              <a:rPr lang="en-US" smtClean="0"/>
              <a:t>‹#›</a:t>
            </a:fld>
            <a:endParaRPr lang="en-US"/>
          </a:p>
        </p:txBody>
      </p:sp>
    </p:spTree>
    <p:extLst>
      <p:ext uri="{BB962C8B-B14F-4D97-AF65-F5344CB8AC3E}">
        <p14:creationId xmlns:p14="http://schemas.microsoft.com/office/powerpoint/2010/main" val="117334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1163C-0CA1-4CA1-ADB0-B13F0CFAB08B}"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14EE-DCC2-4BB2-9D66-A4DF90A51CFE}" type="slidenum">
              <a:rPr lang="en-US" smtClean="0"/>
              <a:t>‹#›</a:t>
            </a:fld>
            <a:endParaRPr lang="en-US"/>
          </a:p>
        </p:txBody>
      </p:sp>
    </p:spTree>
    <p:extLst>
      <p:ext uri="{BB962C8B-B14F-4D97-AF65-F5344CB8AC3E}">
        <p14:creationId xmlns:p14="http://schemas.microsoft.com/office/powerpoint/2010/main" val="326729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piurn.org/" TargetMode="External"/><Relationship Id="rId2" Type="http://schemas.openxmlformats.org/officeDocument/2006/relationships/hyperlink" Target="mailto:mathilde.souchon@usp.ac.fj"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witter.com/search?q=#SDGAction39993" TargetMode="Externa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AB7E47F2-BB3D-4538-A28C-3A51212DBBEB}"/>
              </a:ext>
            </a:extLst>
          </p:cNvPr>
          <p:cNvSpPr>
            <a:spLocks noGrp="1"/>
          </p:cNvSpPr>
          <p:nvPr>
            <p:ph type="subTitle" idx="1"/>
          </p:nvPr>
        </p:nvSpPr>
        <p:spPr>
          <a:xfrm>
            <a:off x="1273618" y="3733604"/>
            <a:ext cx="9144000" cy="2631337"/>
          </a:xfrm>
        </p:spPr>
        <p:txBody>
          <a:bodyPr>
            <a:normAutofit fontScale="70000" lnSpcReduction="20000"/>
          </a:bodyPr>
          <a:lstStyle/>
          <a:p>
            <a:endParaRPr lang="fr-FR" sz="4300" b="1" dirty="0"/>
          </a:p>
          <a:p>
            <a:r>
              <a:rPr lang="fr-FR" sz="4300" b="1" dirty="0"/>
              <a:t>Réseau régional des universités des iles du Pacifique</a:t>
            </a:r>
          </a:p>
          <a:p>
            <a:endParaRPr lang="fr-FR" sz="4300" b="1" dirty="0">
              <a:solidFill>
                <a:schemeClr val="accent1">
                  <a:lumMod val="75000"/>
                </a:schemeClr>
              </a:solidFill>
            </a:endParaRPr>
          </a:p>
          <a:p>
            <a:r>
              <a:rPr lang="fr-FR" sz="4300" b="1" dirty="0">
                <a:solidFill>
                  <a:schemeClr val="accent1">
                    <a:lumMod val="75000"/>
                  </a:schemeClr>
                </a:solidFill>
              </a:rPr>
              <a:t>2024 </a:t>
            </a:r>
            <a:r>
              <a:rPr lang="en-US" sz="4300" b="1" dirty="0">
                <a:solidFill>
                  <a:schemeClr val="accent1">
                    <a:lumMod val="75000"/>
                  </a:schemeClr>
                </a:solidFill>
              </a:rPr>
              <a:t>Pacific GIS &amp; Remote Sensing User Conference</a:t>
            </a:r>
          </a:p>
          <a:p>
            <a:r>
              <a:rPr lang="en-US" sz="4400" b="1" dirty="0">
                <a:solidFill>
                  <a:schemeClr val="accent1">
                    <a:lumMod val="75000"/>
                  </a:schemeClr>
                </a:solidFill>
              </a:rPr>
              <a:t>25</a:t>
            </a:r>
            <a:r>
              <a:rPr lang="en-US" sz="4400" b="1" baseline="30000" dirty="0">
                <a:solidFill>
                  <a:schemeClr val="accent1">
                    <a:lumMod val="75000"/>
                  </a:schemeClr>
                </a:solidFill>
              </a:rPr>
              <a:t>th</a:t>
            </a:r>
            <a:r>
              <a:rPr lang="en-US" sz="4400" b="1" dirty="0">
                <a:solidFill>
                  <a:schemeClr val="accent1">
                    <a:lumMod val="75000"/>
                  </a:schemeClr>
                </a:solidFill>
              </a:rPr>
              <a:t> November 2024</a:t>
            </a:r>
            <a:endParaRPr lang="fr-FR" sz="4300" b="1" dirty="0">
              <a:solidFill>
                <a:schemeClr val="accent1">
                  <a:lumMod val="75000"/>
                </a:schemeClr>
              </a:solidFill>
            </a:endParaRPr>
          </a:p>
        </p:txBody>
      </p:sp>
      <p:pic>
        <p:nvPicPr>
          <p:cNvPr id="7" name="Graphic 6">
            <a:extLst>
              <a:ext uri="{FF2B5EF4-FFF2-40B4-BE49-F238E27FC236}">
                <a16:creationId xmlns:a16="http://schemas.microsoft.com/office/drawing/2014/main" id="{3F9CF02F-DFD2-4A7C-8771-CE616D737E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2251" y="974868"/>
            <a:ext cx="6736220" cy="2631336"/>
          </a:xfrm>
          <a:prstGeom prst="rect">
            <a:avLst/>
          </a:prstGeom>
        </p:spPr>
      </p:pic>
    </p:spTree>
    <p:extLst>
      <p:ext uri="{BB962C8B-B14F-4D97-AF65-F5344CB8AC3E}">
        <p14:creationId xmlns:p14="http://schemas.microsoft.com/office/powerpoint/2010/main" val="418425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3417" y="1120307"/>
            <a:ext cx="10785166" cy="4417396"/>
          </a:xfrm>
        </p:spPr>
        <p:txBody>
          <a:bodyPr>
            <a:normAutofit/>
          </a:bodyPr>
          <a:lstStyle/>
          <a:p>
            <a:pPr algn="just"/>
            <a:r>
              <a:rPr lang="en-US" b="1" dirty="0">
                <a:solidFill>
                  <a:schemeClr val="accent2">
                    <a:lumMod val="50000"/>
                  </a:schemeClr>
                </a:solidFill>
              </a:rPr>
              <a:t>Pacific Women Lead (PWL) at SPC</a:t>
            </a:r>
          </a:p>
          <a:p>
            <a:pPr algn="just"/>
            <a:endParaRPr lang="en-US" dirty="0"/>
          </a:p>
          <a:p>
            <a:pPr algn="just"/>
            <a:r>
              <a:rPr lang="en-US" dirty="0"/>
              <a:t>The University of the South Pacific (USP) leads a research project on </a:t>
            </a:r>
            <a:r>
              <a:rPr lang="en-US" b="1" i="1" dirty="0">
                <a:solidFill>
                  <a:schemeClr val="accent1">
                    <a:lumMod val="75000"/>
                  </a:schemeClr>
                </a:solidFill>
              </a:rPr>
              <a:t>Barriers to Women Leadership in Pacific Universities </a:t>
            </a:r>
            <a:r>
              <a:rPr lang="en-AU" b="1" i="1" dirty="0">
                <a:solidFill>
                  <a:schemeClr val="accent1">
                    <a:lumMod val="75000"/>
                  </a:schemeClr>
                </a:solidFill>
              </a:rPr>
              <a:t>, with an emphasis on Science, Technology, Engineering and Mathematics (STEM)</a:t>
            </a:r>
            <a:r>
              <a:rPr lang="en-US" b="1" i="1" dirty="0">
                <a:solidFill>
                  <a:schemeClr val="accent1">
                    <a:lumMod val="75000"/>
                  </a:schemeClr>
                </a:solidFill>
              </a:rPr>
              <a:t>,  </a:t>
            </a:r>
            <a:r>
              <a:rPr lang="en-US" dirty="0"/>
              <a:t>in partnership with </a:t>
            </a:r>
            <a:r>
              <a:rPr lang="en-US" dirty="0">
                <a:solidFill>
                  <a:schemeClr val="accent1">
                    <a:lumMod val="75000"/>
                  </a:schemeClr>
                </a:solidFill>
              </a:rPr>
              <a:t>FNU, SINU, NUS and PIURN</a:t>
            </a:r>
            <a:r>
              <a:rPr lang="en-US" dirty="0"/>
              <a:t>. Western Sydney </a:t>
            </a:r>
            <a:r>
              <a:rPr lang="en-US" dirty="0">
                <a:effectLst/>
                <a:ea typeface="Calibri" panose="020F0502020204030204" pitchFamily="34" charset="0"/>
                <a:cs typeface="Times New Roman" panose="02020603050405020304" pitchFamily="18" charset="0"/>
              </a:rPr>
              <a:t>in collaboration with Science in Australia Gender Equity (SAGE) Ltd are partnering in the project. The grant was developed within PIURN. </a:t>
            </a:r>
            <a:endParaRPr lang="en-US" dirty="0">
              <a:ea typeface="Calibri" panose="020F0502020204030204" pitchFamily="34" charset="0"/>
              <a:cs typeface="Times New Roman" panose="02020603050405020304" pitchFamily="18" charset="0"/>
            </a:endParaRPr>
          </a:p>
          <a:p>
            <a:pPr algn="just"/>
            <a:endParaRPr lang="en-US" dirty="0">
              <a:effectLst/>
              <a:ea typeface="Calibri" panose="020F0502020204030204" pitchFamily="34" charset="0"/>
              <a:cs typeface="Times New Roman" panose="02020603050405020304" pitchFamily="18" charset="0"/>
            </a:endParaRPr>
          </a:p>
          <a:p>
            <a:pPr algn="just"/>
            <a:r>
              <a:rPr lang="en-AU" sz="2000" b="1" i="0" u="none" strike="noStrike" dirty="0">
                <a:effectLst/>
                <a:latin typeface="-webkit-standard"/>
              </a:rPr>
              <a:t>Budget: 450 000 AUD, </a:t>
            </a:r>
            <a:r>
              <a:rPr lang="en-AU" sz="2000" b="0" i="0" u="none" strike="noStrike" dirty="0">
                <a:solidFill>
                  <a:srgbClr val="000000"/>
                </a:solidFill>
                <a:effectLst/>
                <a:latin typeface="-webkit-standard"/>
              </a:rPr>
              <a:t>funded through DFAT</a:t>
            </a:r>
          </a:p>
          <a:p>
            <a:pPr algn="just"/>
            <a:endParaRPr lang="en-AU" sz="2000" dirty="0">
              <a:solidFill>
                <a:srgbClr val="000000"/>
              </a:solidFill>
              <a:latin typeface="-webkit-standard"/>
            </a:endParaRPr>
          </a:p>
          <a:p>
            <a:pPr algn="just"/>
            <a:r>
              <a:rPr lang="en-AU" sz="2000" b="0" i="0" u="none" strike="noStrike" dirty="0">
                <a:solidFill>
                  <a:srgbClr val="000000"/>
                </a:solidFill>
                <a:effectLst/>
                <a:latin typeface="-webkit-standard"/>
              </a:rPr>
              <a:t>Date : 2024-2025</a:t>
            </a:r>
          </a:p>
          <a:p>
            <a:pPr algn="just"/>
            <a:endParaRPr lang="en-US"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6" y="-28280"/>
            <a:ext cx="1016180" cy="1016180"/>
          </a:xfrm>
          <a:prstGeom prst="rect">
            <a:avLst/>
          </a:prstGeom>
        </p:spPr>
      </p:pic>
      <p:sp>
        <p:nvSpPr>
          <p:cNvPr id="8" name="TextBox 7"/>
          <p:cNvSpPr txBox="1"/>
          <p:nvPr/>
        </p:nvSpPr>
        <p:spPr>
          <a:xfrm>
            <a:off x="950315" y="297334"/>
            <a:ext cx="8408837" cy="553998"/>
          </a:xfrm>
          <a:prstGeom prst="rect">
            <a:avLst/>
          </a:prstGeom>
          <a:noFill/>
        </p:spPr>
        <p:txBody>
          <a:bodyPr wrap="square" rtlCol="0">
            <a:spAutoFit/>
          </a:bodyPr>
          <a:lstStyle/>
          <a:p>
            <a:r>
              <a:rPr lang="en-US" sz="3000" b="1" dirty="0">
                <a:solidFill>
                  <a:schemeClr val="accent2">
                    <a:lumMod val="50000"/>
                  </a:schemeClr>
                </a:solidFill>
              </a:rPr>
              <a:t>PIURN as a catalyst for regional  academic initiatives</a:t>
            </a:r>
          </a:p>
        </p:txBody>
      </p:sp>
      <p:sp>
        <p:nvSpPr>
          <p:cNvPr id="9" name="Rectangle 8"/>
          <p:cNvSpPr/>
          <p:nvPr/>
        </p:nvSpPr>
        <p:spPr>
          <a:xfrm flipV="1">
            <a:off x="4760777" y="5942155"/>
            <a:ext cx="3363533" cy="954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7" name="Picture 6">
            <a:extLst>
              <a:ext uri="{FF2B5EF4-FFF2-40B4-BE49-F238E27FC236}">
                <a16:creationId xmlns:a16="http://schemas.microsoft.com/office/drawing/2014/main" id="{1A5F71DB-730D-4D6E-8812-400FC44AA1D7}"/>
              </a:ext>
            </a:extLst>
          </p:cNvPr>
          <p:cNvPicPr>
            <a:picLocks noChangeAspect="1"/>
          </p:cNvPicPr>
          <p:nvPr/>
        </p:nvPicPr>
        <p:blipFill>
          <a:blip r:embed="rId3"/>
          <a:stretch>
            <a:fillRect/>
          </a:stretch>
        </p:blipFill>
        <p:spPr>
          <a:xfrm>
            <a:off x="10304381" y="5711254"/>
            <a:ext cx="1631558" cy="734936"/>
          </a:xfrm>
          <a:prstGeom prst="rect">
            <a:avLst/>
          </a:prstGeom>
        </p:spPr>
      </p:pic>
      <p:pic>
        <p:nvPicPr>
          <p:cNvPr id="10" name="Picture 9">
            <a:extLst>
              <a:ext uri="{FF2B5EF4-FFF2-40B4-BE49-F238E27FC236}">
                <a16:creationId xmlns:a16="http://schemas.microsoft.com/office/drawing/2014/main" id="{6F717B51-28D3-4BC0-8C23-F903CDB18664}"/>
              </a:ext>
            </a:extLst>
          </p:cNvPr>
          <p:cNvPicPr>
            <a:picLocks noChangeAspect="1"/>
          </p:cNvPicPr>
          <p:nvPr/>
        </p:nvPicPr>
        <p:blipFill>
          <a:blip r:embed="rId4"/>
          <a:stretch>
            <a:fillRect/>
          </a:stretch>
        </p:blipFill>
        <p:spPr>
          <a:xfrm>
            <a:off x="119159" y="5853954"/>
            <a:ext cx="1539959" cy="615984"/>
          </a:xfrm>
          <a:prstGeom prst="rect">
            <a:avLst/>
          </a:prstGeom>
        </p:spPr>
      </p:pic>
    </p:spTree>
    <p:extLst>
      <p:ext uri="{BB962C8B-B14F-4D97-AF65-F5344CB8AC3E}">
        <p14:creationId xmlns:p14="http://schemas.microsoft.com/office/powerpoint/2010/main" val="146968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1564" y="3313850"/>
            <a:ext cx="8783392" cy="3242145"/>
          </a:xfrm>
        </p:spPr>
        <p:txBody>
          <a:bodyPr>
            <a:normAutofit/>
          </a:bodyPr>
          <a:lstStyle/>
          <a:p>
            <a:pPr algn="just"/>
            <a:endParaRPr lang="en-US" sz="2000" dirty="0">
              <a:solidFill>
                <a:schemeClr val="accent2">
                  <a:lumMod val="50000"/>
                </a:schemeClr>
              </a:solidFill>
            </a:endParaRPr>
          </a:p>
          <a:p>
            <a:pPr algn="just"/>
            <a:endParaRPr lang="en-US" sz="2200" b="1" dirty="0">
              <a:solidFill>
                <a:schemeClr val="accent2">
                  <a:lumMod val="50000"/>
                </a:schemeClr>
              </a:solidFill>
            </a:endParaRPr>
          </a:p>
          <a:p>
            <a:pPr algn="just"/>
            <a:r>
              <a:rPr lang="en-US" sz="2000" dirty="0"/>
              <a:t>.</a:t>
            </a:r>
          </a:p>
          <a:p>
            <a:endParaRPr lang="en-US"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09" y="1416963"/>
            <a:ext cx="2138828" cy="9601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92" y="2962001"/>
            <a:ext cx="1637157" cy="813430"/>
          </a:xfrm>
          <a:prstGeom prst="rect">
            <a:avLst/>
          </a:prstGeom>
        </p:spPr>
      </p:pic>
      <p:sp>
        <p:nvSpPr>
          <p:cNvPr id="8" name="TextBox 7"/>
          <p:cNvSpPr txBox="1"/>
          <p:nvPr/>
        </p:nvSpPr>
        <p:spPr>
          <a:xfrm>
            <a:off x="2262037" y="429450"/>
            <a:ext cx="8783393" cy="6186309"/>
          </a:xfrm>
          <a:prstGeom prst="rect">
            <a:avLst/>
          </a:prstGeom>
          <a:noFill/>
        </p:spPr>
        <p:txBody>
          <a:bodyPr wrap="square" rtlCol="0">
            <a:spAutoFit/>
          </a:bodyPr>
          <a:lstStyle/>
          <a:p>
            <a:pPr algn="ctr"/>
            <a:r>
              <a:rPr lang="en-US" sz="2800" b="1" dirty="0">
                <a:solidFill>
                  <a:schemeClr val="accent2">
                    <a:lumMod val="50000"/>
                  </a:schemeClr>
                </a:solidFill>
              </a:rPr>
              <a:t>PIURN as a catalyst for regional </a:t>
            </a:r>
          </a:p>
          <a:p>
            <a:pPr algn="ctr"/>
            <a:r>
              <a:rPr lang="en-US" sz="2800" b="1" dirty="0">
                <a:solidFill>
                  <a:schemeClr val="accent2">
                    <a:lumMod val="50000"/>
                  </a:schemeClr>
                </a:solidFill>
              </a:rPr>
              <a:t>academic initiatives</a:t>
            </a:r>
          </a:p>
          <a:p>
            <a:endParaRPr lang="en-US" sz="2000" dirty="0">
              <a:solidFill>
                <a:schemeClr val="accent2">
                  <a:lumMod val="50000"/>
                </a:schemeClr>
              </a:solidFill>
            </a:endParaRPr>
          </a:p>
          <a:p>
            <a:pPr algn="just"/>
            <a:r>
              <a:rPr lang="en-US" sz="2000" b="1" dirty="0">
                <a:solidFill>
                  <a:schemeClr val="accent2">
                    <a:lumMod val="50000"/>
                  </a:schemeClr>
                </a:solidFill>
              </a:rPr>
              <a:t>FALAH: </a:t>
            </a:r>
            <a:r>
              <a:rPr lang="en-US" sz="2000" dirty="0">
                <a:solidFill>
                  <a:schemeClr val="accent1">
                    <a:lumMod val="75000"/>
                  </a:schemeClr>
                </a:solidFill>
              </a:rPr>
              <a:t>Family Farming, Lifestyle and Health project - </a:t>
            </a:r>
            <a:r>
              <a:rPr lang="en-US" sz="2000" dirty="0"/>
              <a:t>multidisciplinary project</a:t>
            </a:r>
            <a:r>
              <a:rPr lang="en-US" sz="2000" dirty="0">
                <a:solidFill>
                  <a:schemeClr val="accent1">
                    <a:lumMod val="75000"/>
                  </a:schemeClr>
                </a:solidFill>
              </a:rPr>
              <a:t>, led by University of New Caledonia </a:t>
            </a:r>
            <a:r>
              <a:rPr lang="en-US" sz="2000" dirty="0"/>
              <a:t>aligned with the SGDs, explores</a:t>
            </a:r>
            <a:r>
              <a:rPr lang="en-US" sz="2000" dirty="0">
                <a:solidFill>
                  <a:schemeClr val="accent1">
                    <a:lumMod val="75000"/>
                  </a:schemeClr>
                </a:solidFill>
              </a:rPr>
              <a:t> the impact of climate change on food security and practice of the Pacific population’s health.</a:t>
            </a:r>
            <a:r>
              <a:rPr lang="en-US" sz="2000" dirty="0"/>
              <a:t> </a:t>
            </a:r>
            <a:endParaRPr lang="en-US" sz="2000" b="1" dirty="0">
              <a:solidFill>
                <a:schemeClr val="accent2">
                  <a:lumMod val="50000"/>
                </a:schemeClr>
              </a:solidFill>
            </a:endParaRPr>
          </a:p>
          <a:p>
            <a:pPr algn="just"/>
            <a:r>
              <a:rPr lang="en-US" sz="2000" u="sng" dirty="0">
                <a:solidFill>
                  <a:schemeClr val="accent2">
                    <a:lumMod val="50000"/>
                  </a:schemeClr>
                </a:solidFill>
              </a:rPr>
              <a:t>Partners: </a:t>
            </a:r>
            <a:r>
              <a:rPr lang="en-US" sz="2000" dirty="0"/>
              <a:t>USP, SINU, NUV, Australian Universities (</a:t>
            </a:r>
            <a:r>
              <a:rPr lang="en-US" sz="2000" dirty="0" err="1"/>
              <a:t>UoW</a:t>
            </a:r>
            <a:r>
              <a:rPr lang="en-US" sz="2000" dirty="0"/>
              <a:t>, UNSW, </a:t>
            </a:r>
            <a:r>
              <a:rPr lang="en-US" sz="2000" dirty="0" err="1"/>
              <a:t>Usyd</a:t>
            </a:r>
            <a:r>
              <a:rPr lang="en-US" sz="2000" dirty="0"/>
              <a:t>), European Institutions (Toulouse University)</a:t>
            </a:r>
          </a:p>
          <a:p>
            <a:pPr algn="just"/>
            <a:r>
              <a:rPr lang="en-US" sz="2000" u="sng" dirty="0">
                <a:solidFill>
                  <a:schemeClr val="accent2">
                    <a:lumMod val="50000"/>
                  </a:schemeClr>
                </a:solidFill>
              </a:rPr>
              <a:t>Budget</a:t>
            </a:r>
            <a:r>
              <a:rPr lang="en-US" sz="2000" u="sng" dirty="0"/>
              <a:t>: </a:t>
            </a:r>
            <a:r>
              <a:rPr lang="en-US" sz="2000" b="1" dirty="0"/>
              <a:t>1.3 million euros (2.1 millions AUD) </a:t>
            </a:r>
            <a:r>
              <a:rPr lang="en-US" sz="2000" dirty="0"/>
              <a:t>from the European Commission Horizon 2020 Marie Curie program </a:t>
            </a:r>
          </a:p>
          <a:p>
            <a:pPr algn="just"/>
            <a:endParaRPr lang="en-US" sz="2000" dirty="0"/>
          </a:p>
          <a:p>
            <a:pPr algn="just"/>
            <a:r>
              <a:rPr lang="en-US" sz="2000" dirty="0"/>
              <a:t>An additional funding of </a:t>
            </a:r>
            <a:r>
              <a:rPr lang="en-US" sz="2000" b="1" dirty="0"/>
              <a:t>300 000 euros (486 700 AUD), </a:t>
            </a:r>
            <a:r>
              <a:rPr lang="en-US" sz="2000" dirty="0"/>
              <a:t>through the </a:t>
            </a:r>
            <a:r>
              <a:rPr lang="en-US" sz="2000" dirty="0">
                <a:solidFill>
                  <a:schemeClr val="accent1">
                    <a:lumMod val="75000"/>
                  </a:schemeClr>
                </a:solidFill>
              </a:rPr>
              <a:t>EU-RERIPA Call 3 Living Labs </a:t>
            </a:r>
            <a:r>
              <a:rPr lang="en-US" sz="2000" dirty="0"/>
              <a:t>has been secured to launch </a:t>
            </a:r>
            <a:r>
              <a:rPr lang="en-US" sz="2000" dirty="0">
                <a:solidFill>
                  <a:schemeClr val="accent1">
                    <a:lumMod val="75000"/>
                  </a:schemeClr>
                </a:solidFill>
              </a:rPr>
              <a:t>the CHANCES Project </a:t>
            </a:r>
            <a:r>
              <a:rPr lang="en-US" sz="2000" dirty="0"/>
              <a:t>(Climate </a:t>
            </a:r>
            <a:r>
              <a:rPr lang="en-US" sz="2000" dirty="0" err="1"/>
              <a:t>cHANge</a:t>
            </a:r>
            <a:r>
              <a:rPr lang="en-US" sz="2000" dirty="0"/>
              <a:t> and the futures of Coastal </a:t>
            </a:r>
            <a:r>
              <a:rPr lang="en-US" sz="2000" dirty="0" err="1"/>
              <a:t>communitiES</a:t>
            </a:r>
            <a:r>
              <a:rPr lang="en-US" sz="2000" dirty="0"/>
              <a:t>), with </a:t>
            </a:r>
            <a:r>
              <a:rPr lang="en-US" sz="2000" dirty="0">
                <a:solidFill>
                  <a:schemeClr val="accent1">
                    <a:lumMod val="75000"/>
                  </a:schemeClr>
                </a:solidFill>
              </a:rPr>
              <a:t>USP, UNC, NUV and SINU, </a:t>
            </a:r>
            <a:r>
              <a:rPr lang="en-US" sz="2000" dirty="0"/>
              <a:t>to study the </a:t>
            </a:r>
            <a:r>
              <a:rPr lang="en-US" sz="2000" dirty="0">
                <a:solidFill>
                  <a:schemeClr val="accent1">
                    <a:lumMod val="75000"/>
                  </a:schemeClr>
                </a:solidFill>
              </a:rPr>
              <a:t>changes in livelihood practices and lifestyles</a:t>
            </a:r>
            <a:r>
              <a:rPr lang="en-US" sz="2000" dirty="0"/>
              <a:t>, especially in the context of climate change impacts on vulnerable territories subject to coastal vulnerability and sea level rise.</a:t>
            </a:r>
          </a:p>
          <a:p>
            <a:pPr algn="just"/>
            <a:r>
              <a:rPr lang="en-US" sz="2000" dirty="0"/>
              <a:t>Field sites: Fiji, Solomon Islands and Vanuatu</a:t>
            </a:r>
          </a:p>
          <a:p>
            <a:pPr algn="just"/>
            <a:endParaRPr lang="en-US" sz="2000" dirty="0"/>
          </a:p>
        </p:txBody>
      </p:sp>
      <p:sp>
        <p:nvSpPr>
          <p:cNvPr id="9" name="Rectangle 8"/>
          <p:cNvSpPr/>
          <p:nvPr/>
        </p:nvSpPr>
        <p:spPr>
          <a:xfrm flipV="1">
            <a:off x="4414233" y="6371136"/>
            <a:ext cx="3363533" cy="954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10" name="Picture 11" descr="Logo&#10;&#10;Description automatically generated with medium confidence">
            <a:extLst>
              <a:ext uri="{FF2B5EF4-FFF2-40B4-BE49-F238E27FC236}">
                <a16:creationId xmlns:a16="http://schemas.microsoft.com/office/drawing/2014/main" id="{B5922451-0F17-FA7A-1C94-751B5870E5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931" y="4763116"/>
            <a:ext cx="1219384" cy="686920"/>
          </a:xfrm>
          <a:prstGeom prst="rect">
            <a:avLst/>
          </a:prstGeom>
        </p:spPr>
      </p:pic>
    </p:spTree>
    <p:extLst>
      <p:ext uri="{BB962C8B-B14F-4D97-AF65-F5344CB8AC3E}">
        <p14:creationId xmlns:p14="http://schemas.microsoft.com/office/powerpoint/2010/main" val="334937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9397" y="592428"/>
            <a:ext cx="9999938" cy="5829637"/>
          </a:xfrm>
        </p:spPr>
        <p:txBody>
          <a:bodyPr>
            <a:normAutofit fontScale="92500" lnSpcReduction="20000"/>
          </a:bodyPr>
          <a:lstStyle/>
          <a:p>
            <a:r>
              <a:rPr lang="en-US" sz="3600" b="1" dirty="0">
                <a:solidFill>
                  <a:schemeClr val="accent2">
                    <a:lumMod val="50000"/>
                  </a:schemeClr>
                </a:solidFill>
              </a:rPr>
              <a:t>PIURN Conferences</a:t>
            </a:r>
          </a:p>
          <a:p>
            <a:endParaRPr lang="en-US" sz="2600" b="1" dirty="0">
              <a:solidFill>
                <a:schemeClr val="accent2">
                  <a:lumMod val="50000"/>
                </a:schemeClr>
              </a:solidFill>
            </a:endParaRPr>
          </a:p>
          <a:p>
            <a:pPr algn="just"/>
            <a:r>
              <a:rPr lang="en-US" sz="2600" dirty="0"/>
              <a:t>The network hosts a </a:t>
            </a:r>
            <a:r>
              <a:rPr lang="en-US" sz="2600" dirty="0">
                <a:solidFill>
                  <a:schemeClr val="accent1">
                    <a:lumMod val="75000"/>
                  </a:schemeClr>
                </a:solidFill>
              </a:rPr>
              <a:t>Conference every two years. </a:t>
            </a:r>
            <a:r>
              <a:rPr lang="en-US" sz="2600" dirty="0"/>
              <a:t>These conferences highlight the work of the Pacific researchers and students, showcase the PIURN projects and establish new collaborations.</a:t>
            </a:r>
          </a:p>
          <a:p>
            <a:pPr marL="342900" indent="-342900" algn="just">
              <a:buFont typeface="Wingdings" panose="05000000000000000000" pitchFamily="2" charset="2"/>
              <a:buChar char="§"/>
            </a:pPr>
            <a:r>
              <a:rPr lang="en-US" sz="2600" dirty="0"/>
              <a:t>In 2014, the University of New Caledonia organized the 1</a:t>
            </a:r>
            <a:r>
              <a:rPr lang="en-US" sz="2600" baseline="30000" dirty="0"/>
              <a:t>st</a:t>
            </a:r>
            <a:r>
              <a:rPr lang="en-US" sz="2600" dirty="0"/>
              <a:t> PIURN Conference.</a:t>
            </a:r>
          </a:p>
          <a:p>
            <a:pPr marL="342900" indent="-342900" algn="just">
              <a:buFont typeface="Wingdings" panose="05000000000000000000" pitchFamily="2" charset="2"/>
              <a:buChar char="§"/>
            </a:pPr>
            <a:r>
              <a:rPr lang="en-US" sz="2600" dirty="0"/>
              <a:t>In 2016, the National University of Samoa introduced the theme of </a:t>
            </a:r>
            <a:r>
              <a:rPr lang="en-US" sz="2600" dirty="0">
                <a:solidFill>
                  <a:schemeClr val="accent1">
                    <a:lumMod val="75000"/>
                  </a:schemeClr>
                </a:solidFill>
              </a:rPr>
              <a:t>“Addressing the Challenges of Sustainability in the Pacific Islands” </a:t>
            </a:r>
            <a:r>
              <a:rPr lang="en-US" sz="2600" dirty="0"/>
              <a:t>for the 2</a:t>
            </a:r>
            <a:r>
              <a:rPr lang="en-US" sz="2600" baseline="30000" dirty="0"/>
              <a:t>nd</a:t>
            </a:r>
            <a:r>
              <a:rPr lang="en-US" sz="2600" dirty="0"/>
              <a:t> Conference. </a:t>
            </a:r>
          </a:p>
          <a:p>
            <a:pPr marL="342900" indent="-342900" algn="just">
              <a:buFont typeface="Wingdings" panose="05000000000000000000" pitchFamily="2" charset="2"/>
              <a:buChar char="§"/>
            </a:pPr>
            <a:r>
              <a:rPr lang="en-US" sz="2600" dirty="0"/>
              <a:t>In 2018, the University of French Polynesia hosted the 3</a:t>
            </a:r>
            <a:r>
              <a:rPr lang="en-US" sz="2600" baseline="30000" dirty="0"/>
              <a:t>rd</a:t>
            </a:r>
            <a:r>
              <a:rPr lang="en-US" sz="2600" dirty="0"/>
              <a:t> PIURN Conference, on the theme of </a:t>
            </a:r>
            <a:r>
              <a:rPr lang="en-US" sz="2600" dirty="0">
                <a:solidFill>
                  <a:schemeClr val="accent1">
                    <a:lumMod val="75000"/>
                  </a:schemeClr>
                </a:solidFill>
              </a:rPr>
              <a:t>“Traditional knowledge, academic knowledge and current universities’ research dynamics in the Pacific region ”</a:t>
            </a:r>
            <a:r>
              <a:rPr lang="en-US" sz="2600" dirty="0"/>
              <a:t>.</a:t>
            </a:r>
          </a:p>
          <a:p>
            <a:pPr marL="342900" indent="-342900" algn="just">
              <a:buFont typeface="Wingdings" panose="05000000000000000000" pitchFamily="2" charset="2"/>
              <a:buChar char="§"/>
            </a:pPr>
            <a:r>
              <a:rPr lang="en-US" sz="2600" dirty="0"/>
              <a:t>In November 2021, the first virtual Conference was hosted by Solomon Islands National University,  and explored the theme of </a:t>
            </a:r>
            <a:r>
              <a:rPr lang="en-US" sz="2600" dirty="0">
                <a:solidFill>
                  <a:schemeClr val="accent1">
                    <a:lumMod val="75000"/>
                  </a:schemeClr>
                </a:solidFill>
              </a:rPr>
              <a:t>“Shaping our Tomorrow Today: Research, Innovation and Practice in the Pacific”</a:t>
            </a:r>
          </a:p>
          <a:p>
            <a:pPr marL="342900" indent="-342900" algn="just">
              <a:buFont typeface="Wingdings" panose="05000000000000000000" pitchFamily="2" charset="2"/>
              <a:buChar char="§"/>
            </a:pPr>
            <a:r>
              <a:rPr lang="en-US" sz="2600" dirty="0"/>
              <a:t>July 2023 marked the 5</a:t>
            </a:r>
            <a:r>
              <a:rPr lang="en-US" sz="2600" baseline="30000" dirty="0"/>
              <a:t>th</a:t>
            </a:r>
            <a:r>
              <a:rPr lang="en-US" sz="2600" dirty="0"/>
              <a:t> Conference of the network, organized by USP Cook Islands Campus, with the theme </a:t>
            </a:r>
            <a:r>
              <a:rPr lang="en-US" sz="2600" dirty="0">
                <a:solidFill>
                  <a:schemeClr val="accent1">
                    <a:lumMod val="75000"/>
                  </a:schemeClr>
                </a:solidFill>
              </a:rPr>
              <a:t>“Exploring this Sea of Islands”</a:t>
            </a:r>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792" y="2124918"/>
            <a:ext cx="688128" cy="5505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086" y="2511288"/>
            <a:ext cx="1473803" cy="14738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7110" y="3841606"/>
            <a:ext cx="1193492" cy="642486"/>
          </a:xfrm>
          <a:prstGeom prst="rect">
            <a:avLst/>
          </a:prstGeom>
        </p:spPr>
      </p:pic>
      <p:pic>
        <p:nvPicPr>
          <p:cNvPr id="9" name="Picture 8">
            <a:extLst>
              <a:ext uri="{FF2B5EF4-FFF2-40B4-BE49-F238E27FC236}">
                <a16:creationId xmlns:a16="http://schemas.microsoft.com/office/drawing/2014/main" id="{325C3105-9CCD-4884-ABF6-EF3E9D2D3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269" y="4905364"/>
            <a:ext cx="1173438" cy="509293"/>
          </a:xfrm>
          <a:prstGeom prst="rect">
            <a:avLst/>
          </a:prstGeom>
        </p:spPr>
      </p:pic>
      <p:pic>
        <p:nvPicPr>
          <p:cNvPr id="10" name="Picture 6">
            <a:extLst>
              <a:ext uri="{FF2B5EF4-FFF2-40B4-BE49-F238E27FC236}">
                <a16:creationId xmlns:a16="http://schemas.microsoft.com/office/drawing/2014/main" id="{A52FF44F-9955-461D-9BBD-8C7B581DB8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4655" y="5499219"/>
            <a:ext cx="1004052" cy="1004052"/>
          </a:xfrm>
          <a:prstGeom prst="rect">
            <a:avLst/>
          </a:prstGeom>
        </p:spPr>
      </p:pic>
    </p:spTree>
    <p:extLst>
      <p:ext uri="{BB962C8B-B14F-4D97-AF65-F5344CB8AC3E}">
        <p14:creationId xmlns:p14="http://schemas.microsoft.com/office/powerpoint/2010/main" val="407323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9396" y="592428"/>
            <a:ext cx="10228801" cy="5690926"/>
          </a:xfrm>
        </p:spPr>
        <p:txBody>
          <a:bodyPr>
            <a:normAutofit/>
          </a:bodyPr>
          <a:lstStyle/>
          <a:p>
            <a:r>
              <a:rPr lang="en-US" sz="3600" b="1" dirty="0">
                <a:solidFill>
                  <a:schemeClr val="accent2">
                    <a:lumMod val="50000"/>
                  </a:schemeClr>
                </a:solidFill>
              </a:rPr>
              <a:t>6</a:t>
            </a:r>
            <a:r>
              <a:rPr lang="en-US" sz="3600" b="1" baseline="30000" dirty="0">
                <a:solidFill>
                  <a:schemeClr val="accent2">
                    <a:lumMod val="50000"/>
                  </a:schemeClr>
                </a:solidFill>
              </a:rPr>
              <a:t>th</a:t>
            </a:r>
            <a:r>
              <a:rPr lang="en-US" sz="3600" b="1" dirty="0">
                <a:solidFill>
                  <a:schemeClr val="accent2">
                    <a:lumMod val="50000"/>
                  </a:schemeClr>
                </a:solidFill>
              </a:rPr>
              <a:t> PIURN Conference</a:t>
            </a:r>
          </a:p>
          <a:p>
            <a:endParaRPr lang="en-US" sz="3600" b="1" dirty="0">
              <a:solidFill>
                <a:schemeClr val="accent2">
                  <a:lumMod val="50000"/>
                </a:schemeClr>
              </a:solidFill>
            </a:endParaRPr>
          </a:p>
          <a:p>
            <a:endParaRPr lang="en-US" sz="2800" b="1" dirty="0">
              <a:solidFill>
                <a:schemeClr val="accent2">
                  <a:lumMod val="50000"/>
                </a:schemeClr>
              </a:solidFill>
            </a:endParaRPr>
          </a:p>
          <a:p>
            <a:pPr algn="just"/>
            <a:r>
              <a:rPr lang="en-US" sz="2800" dirty="0"/>
              <a:t>The 5</a:t>
            </a:r>
            <a:r>
              <a:rPr lang="en-US" sz="2800" baseline="30000" dirty="0"/>
              <a:t>th</a:t>
            </a:r>
            <a:r>
              <a:rPr lang="en-US" sz="2800" dirty="0"/>
              <a:t> PIURN Conference will be organized and hosted, Papua New Guinea University of Technology, in </a:t>
            </a:r>
            <a:r>
              <a:rPr lang="en-US" sz="2800" dirty="0" err="1"/>
              <a:t>Lae</a:t>
            </a:r>
            <a:r>
              <a:rPr lang="en-US" sz="2800" dirty="0"/>
              <a:t>, in July 2025.</a:t>
            </a:r>
          </a:p>
          <a:p>
            <a:pPr algn="just"/>
            <a:endParaRPr lang="en-US" sz="2800" dirty="0"/>
          </a:p>
          <a:p>
            <a:pPr algn="just"/>
            <a:r>
              <a:rPr lang="en-US" sz="2800" dirty="0"/>
              <a:t>Theme and Save the date will be announced in the coming weeks. </a:t>
            </a:r>
          </a:p>
          <a:p>
            <a:endParaRPr lang="en-US" sz="2600"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pic>
        <p:nvPicPr>
          <p:cNvPr id="6" name="Picture 5">
            <a:extLst>
              <a:ext uri="{FF2B5EF4-FFF2-40B4-BE49-F238E27FC236}">
                <a16:creationId xmlns:a16="http://schemas.microsoft.com/office/drawing/2014/main" id="{E140426D-E0F0-4146-AED4-D9D40808C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646" y="4813767"/>
            <a:ext cx="3705225" cy="1228725"/>
          </a:xfrm>
          <a:prstGeom prst="rect">
            <a:avLst/>
          </a:prstGeom>
        </p:spPr>
      </p:pic>
    </p:spTree>
    <p:extLst>
      <p:ext uri="{BB962C8B-B14F-4D97-AF65-F5344CB8AC3E}">
        <p14:creationId xmlns:p14="http://schemas.microsoft.com/office/powerpoint/2010/main" val="401928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9396" y="592428"/>
            <a:ext cx="10228801" cy="5690926"/>
          </a:xfrm>
        </p:spPr>
        <p:txBody>
          <a:bodyPr>
            <a:normAutofit/>
          </a:bodyPr>
          <a:lstStyle/>
          <a:p>
            <a:r>
              <a:rPr lang="en-US" sz="3600" b="1" u="sng" dirty="0">
                <a:solidFill>
                  <a:schemeClr val="accent2">
                    <a:lumMod val="50000"/>
                  </a:schemeClr>
                </a:solidFill>
              </a:rPr>
              <a:t>Contact us:</a:t>
            </a:r>
          </a:p>
          <a:p>
            <a:endParaRPr lang="en-US" sz="3600" b="1" dirty="0">
              <a:solidFill>
                <a:schemeClr val="accent2">
                  <a:lumMod val="50000"/>
                </a:schemeClr>
              </a:solidFill>
            </a:endParaRPr>
          </a:p>
          <a:p>
            <a:r>
              <a:rPr lang="en-US" sz="2600" b="1" dirty="0"/>
              <a:t>Mathilde Souchon</a:t>
            </a:r>
          </a:p>
          <a:p>
            <a:r>
              <a:rPr lang="en-US" sz="2600" b="1" dirty="0"/>
              <a:t>PIURN Coordinator</a:t>
            </a:r>
          </a:p>
          <a:p>
            <a:r>
              <a:rPr lang="en-US" sz="2600" b="1" dirty="0">
                <a:hlinkClick r:id="rId2">
                  <a:extLst>
                    <a:ext uri="{A12FA001-AC4F-418D-AE19-62706E023703}">
                      <ahyp:hlinkClr xmlns:ahyp="http://schemas.microsoft.com/office/drawing/2018/hyperlinkcolor" val="tx"/>
                    </a:ext>
                  </a:extLst>
                </a:hlinkClick>
              </a:rPr>
              <a:t>mathilde.souchon@usp.ac.fj</a:t>
            </a:r>
            <a:endParaRPr lang="en-US" sz="2600" b="1" dirty="0"/>
          </a:p>
          <a:p>
            <a:r>
              <a:rPr lang="en-US" sz="2600" b="1" dirty="0"/>
              <a:t>+679 </a:t>
            </a:r>
            <a:r>
              <a:rPr lang="fr-FR" sz="2600" b="1" dirty="0"/>
              <a:t>323 1451</a:t>
            </a:r>
            <a:r>
              <a:rPr lang="en-US" sz="2600" b="1" dirty="0"/>
              <a:t> </a:t>
            </a:r>
          </a:p>
          <a:p>
            <a:endParaRPr lang="en-US" sz="2600" b="1" dirty="0">
              <a:solidFill>
                <a:schemeClr val="accent2">
                  <a:lumMod val="50000"/>
                </a:schemeClr>
              </a:solidFill>
              <a:latin typeface="Calibri" panose="020F0502020204030204" pitchFamily="34" charset="0"/>
              <a:ea typeface="Calibri" panose="020F0502020204030204" pitchFamily="34" charset="0"/>
            </a:endParaRPr>
          </a:p>
          <a:p>
            <a:r>
              <a:rPr lang="en-US" sz="2600" b="1" dirty="0">
                <a:solidFill>
                  <a:schemeClr val="accent2">
                    <a:lumMod val="50000"/>
                  </a:schemeClr>
                </a:solidFill>
                <a:latin typeface="Calibri" panose="020F0502020204030204" pitchFamily="34" charset="0"/>
                <a:ea typeface="Calibri" panose="020F0502020204030204" pitchFamily="34" charset="0"/>
                <a:hlinkClick r:id="rId3"/>
              </a:rPr>
              <a:t>www.piurn.org</a:t>
            </a:r>
            <a:r>
              <a:rPr lang="en-US" sz="2600" b="1" dirty="0">
                <a:solidFill>
                  <a:schemeClr val="accent2">
                    <a:lumMod val="50000"/>
                  </a:schemeClr>
                </a:solidFill>
                <a:latin typeface="Calibri" panose="020F0502020204030204" pitchFamily="34" charset="0"/>
                <a:ea typeface="Calibri" panose="020F0502020204030204" pitchFamily="34" charset="0"/>
              </a:rPr>
              <a:t> </a:t>
            </a:r>
            <a:endParaRPr lang="en-US" sz="2800" b="1" dirty="0">
              <a:solidFill>
                <a:schemeClr val="accent2">
                  <a:lumMod val="50000"/>
                </a:schemeClr>
              </a:solidFill>
            </a:endParaRPr>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spTree>
    <p:extLst>
      <p:ext uri="{BB962C8B-B14F-4D97-AF65-F5344CB8AC3E}">
        <p14:creationId xmlns:p14="http://schemas.microsoft.com/office/powerpoint/2010/main" val="258013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sp>
        <p:nvSpPr>
          <p:cNvPr id="6" name="Espace réservé du contenu 4"/>
          <p:cNvSpPr txBox="1">
            <a:spLocks/>
          </p:cNvSpPr>
          <p:nvPr/>
        </p:nvSpPr>
        <p:spPr>
          <a:xfrm>
            <a:off x="669636" y="458337"/>
            <a:ext cx="11109988" cy="60321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900" b="1" dirty="0">
                <a:solidFill>
                  <a:schemeClr val="accent2">
                    <a:lumMod val="50000"/>
                  </a:schemeClr>
                </a:solidFill>
              </a:rPr>
              <a:t>PIURN</a:t>
            </a:r>
          </a:p>
          <a:p>
            <a:endParaRPr lang="fr-FR" b="1" dirty="0">
              <a:solidFill>
                <a:schemeClr val="accent2">
                  <a:lumMod val="50000"/>
                </a:schemeClr>
              </a:solidFill>
            </a:endParaRPr>
          </a:p>
          <a:p>
            <a:pPr algn="just"/>
            <a:r>
              <a:rPr lang="fr-FR" sz="2200" dirty="0" err="1"/>
              <a:t>Founded</a:t>
            </a:r>
            <a:r>
              <a:rPr lang="fr-FR" sz="2200" dirty="0"/>
              <a:t> in 2013 </a:t>
            </a:r>
            <a:r>
              <a:rPr lang="fr-FR" sz="2200" dirty="0" err="1"/>
              <a:t>under</a:t>
            </a:r>
            <a:r>
              <a:rPr lang="fr-FR" sz="2200" dirty="0"/>
              <a:t> the </a:t>
            </a:r>
            <a:r>
              <a:rPr lang="fr-FR" sz="2200" dirty="0" err="1"/>
              <a:t>name</a:t>
            </a:r>
            <a:r>
              <a:rPr lang="fr-FR" sz="2200" dirty="0"/>
              <a:t> Pacific Islands </a:t>
            </a:r>
            <a:r>
              <a:rPr lang="fr-FR" sz="2200" dirty="0" err="1"/>
              <a:t>Universities</a:t>
            </a:r>
            <a:r>
              <a:rPr lang="fr-FR" sz="2200" dirty="0"/>
              <a:t> Research Network, PIURN </a:t>
            </a:r>
            <a:r>
              <a:rPr lang="fr-FR" sz="2200" dirty="0" err="1"/>
              <a:t>brings</a:t>
            </a:r>
            <a:r>
              <a:rPr lang="fr-FR" sz="2200" dirty="0"/>
              <a:t> </a:t>
            </a:r>
            <a:r>
              <a:rPr lang="fr-FR" sz="2200" dirty="0" err="1"/>
              <a:t>together</a:t>
            </a:r>
            <a:r>
              <a:rPr lang="fr-FR" sz="2200" dirty="0"/>
              <a:t> </a:t>
            </a:r>
            <a:r>
              <a:rPr lang="fr-FR" sz="2200" dirty="0">
                <a:solidFill>
                  <a:schemeClr val="accent1">
                    <a:lumMod val="50000"/>
                  </a:schemeClr>
                </a:solidFill>
              </a:rPr>
              <a:t>15 </a:t>
            </a:r>
            <a:r>
              <a:rPr lang="fr-FR" sz="2200" dirty="0" err="1">
                <a:solidFill>
                  <a:schemeClr val="accent1">
                    <a:lumMod val="50000"/>
                  </a:schemeClr>
                </a:solidFill>
              </a:rPr>
              <a:t>Member</a:t>
            </a:r>
            <a:r>
              <a:rPr lang="fr-FR" sz="2200" dirty="0">
                <a:solidFill>
                  <a:schemeClr val="accent1">
                    <a:lumMod val="50000"/>
                  </a:schemeClr>
                </a:solidFill>
              </a:rPr>
              <a:t> </a:t>
            </a:r>
            <a:r>
              <a:rPr lang="fr-FR" sz="2200" dirty="0" err="1">
                <a:solidFill>
                  <a:schemeClr val="accent1">
                    <a:lumMod val="50000"/>
                  </a:schemeClr>
                </a:solidFill>
              </a:rPr>
              <a:t>Universities</a:t>
            </a:r>
            <a:r>
              <a:rPr lang="fr-FR" sz="2200" dirty="0">
                <a:solidFill>
                  <a:schemeClr val="accent1">
                    <a:lumMod val="50000"/>
                  </a:schemeClr>
                </a:solidFill>
              </a:rPr>
              <a:t> </a:t>
            </a:r>
            <a:r>
              <a:rPr lang="fr-FR" sz="2200" dirty="0"/>
              <a:t>of Pacific Islands Countries and </a:t>
            </a:r>
            <a:r>
              <a:rPr lang="fr-FR" sz="2200" dirty="0" err="1"/>
              <a:t>Territories</a:t>
            </a:r>
            <a:r>
              <a:rPr lang="fr-FR" sz="2200" dirty="0"/>
              <a:t> (</a:t>
            </a:r>
            <a:r>
              <a:rPr lang="fr-FR" sz="2200" dirty="0" err="1"/>
              <a:t>PICTs</a:t>
            </a:r>
            <a:r>
              <a:rPr lang="fr-FR" sz="2200" dirty="0"/>
              <a:t>). </a:t>
            </a:r>
          </a:p>
          <a:p>
            <a:pPr algn="just"/>
            <a:r>
              <a:rPr lang="fr-FR" sz="2200" dirty="0"/>
              <a:t>In 2023, the consortium </a:t>
            </a:r>
            <a:r>
              <a:rPr lang="fr-FR" sz="2200" dirty="0" err="1"/>
              <a:t>renamed</a:t>
            </a:r>
            <a:r>
              <a:rPr lang="fr-FR" sz="2200" dirty="0"/>
              <a:t> the network, </a:t>
            </a:r>
            <a:r>
              <a:rPr lang="fr-FR" sz="2200" dirty="0" err="1"/>
              <a:t>wishing</a:t>
            </a:r>
            <a:r>
              <a:rPr lang="fr-FR" sz="2200" dirty="0"/>
              <a:t> to </a:t>
            </a:r>
            <a:r>
              <a:rPr lang="fr-FR" sz="2200" dirty="0" err="1"/>
              <a:t>broaden</a:t>
            </a:r>
            <a:r>
              <a:rPr lang="fr-FR" sz="2200" dirty="0"/>
              <a:t> the scope of </a:t>
            </a:r>
            <a:r>
              <a:rPr lang="fr-FR" sz="2200" dirty="0" err="1"/>
              <a:t>its</a:t>
            </a:r>
            <a:r>
              <a:rPr lang="fr-FR" sz="2200" dirty="0"/>
              <a:t> action and to </a:t>
            </a:r>
            <a:r>
              <a:rPr lang="fr-FR" sz="2200" dirty="0" err="1"/>
              <a:t>strenghten</a:t>
            </a:r>
            <a:r>
              <a:rPr lang="fr-FR" sz="2200" dirty="0"/>
              <a:t> </a:t>
            </a:r>
            <a:r>
              <a:rPr lang="fr-FR" sz="2200" dirty="0" err="1"/>
              <a:t>its</a:t>
            </a:r>
            <a:r>
              <a:rPr lang="fr-FR" sz="2200" dirty="0"/>
              <a:t> impact at the </a:t>
            </a:r>
            <a:r>
              <a:rPr lang="fr-FR" sz="2200" dirty="0" err="1"/>
              <a:t>regional</a:t>
            </a:r>
            <a:r>
              <a:rPr lang="fr-FR" sz="2200" dirty="0"/>
              <a:t> </a:t>
            </a:r>
            <a:r>
              <a:rPr lang="fr-FR" sz="2200" dirty="0" err="1"/>
              <a:t>level</a:t>
            </a:r>
            <a:r>
              <a:rPr lang="fr-FR" sz="2200" dirty="0"/>
              <a:t>.</a:t>
            </a:r>
          </a:p>
          <a:p>
            <a:pPr algn="just"/>
            <a:endParaRPr lang="fr-FR" sz="2200" dirty="0"/>
          </a:p>
          <a:p>
            <a:pPr algn="just"/>
            <a:r>
              <a:rPr lang="fr-FR" sz="2200" b="1" dirty="0">
                <a:solidFill>
                  <a:schemeClr val="accent2">
                    <a:lumMod val="50000"/>
                  </a:schemeClr>
                </a:solidFill>
              </a:rPr>
              <a:t>PIURN Vision</a:t>
            </a:r>
            <a:r>
              <a:rPr lang="fr-FR" sz="2200" b="1" dirty="0"/>
              <a:t> </a:t>
            </a:r>
          </a:p>
          <a:p>
            <a:pPr algn="just"/>
            <a:r>
              <a:rPr lang="fr-FR" sz="2200" dirty="0"/>
              <a:t>To </a:t>
            </a:r>
            <a:r>
              <a:rPr lang="fr-FR" sz="2200" dirty="0" err="1">
                <a:solidFill>
                  <a:schemeClr val="accent1">
                    <a:lumMod val="50000"/>
                  </a:schemeClr>
                </a:solidFill>
              </a:rPr>
              <a:t>collectively</a:t>
            </a:r>
            <a:r>
              <a:rPr lang="fr-FR" sz="2200" dirty="0">
                <a:solidFill>
                  <a:schemeClr val="accent1">
                    <a:lumMod val="50000"/>
                  </a:schemeClr>
                </a:solidFill>
              </a:rPr>
              <a:t> </a:t>
            </a:r>
            <a:r>
              <a:rPr lang="fr-FR" sz="2200" dirty="0" err="1">
                <a:solidFill>
                  <a:schemeClr val="accent1">
                    <a:lumMod val="50000"/>
                  </a:schemeClr>
                </a:solidFill>
              </a:rPr>
              <a:t>empower</a:t>
            </a:r>
            <a:r>
              <a:rPr lang="fr-FR" sz="2200" dirty="0">
                <a:solidFill>
                  <a:schemeClr val="accent1">
                    <a:lumMod val="50000"/>
                  </a:schemeClr>
                </a:solidFill>
              </a:rPr>
              <a:t> </a:t>
            </a:r>
            <a:r>
              <a:rPr lang="fr-FR" sz="2200" dirty="0"/>
              <a:t>the Pacific </a:t>
            </a:r>
            <a:r>
              <a:rPr lang="fr-FR" sz="2200" dirty="0" err="1"/>
              <a:t>Universities</a:t>
            </a:r>
            <a:r>
              <a:rPr lang="fr-FR" sz="2200" dirty="0"/>
              <a:t> to </a:t>
            </a:r>
            <a:r>
              <a:rPr lang="fr-FR" sz="2200" dirty="0" err="1">
                <a:solidFill>
                  <a:schemeClr val="accent1">
                    <a:lumMod val="50000"/>
                  </a:schemeClr>
                </a:solidFill>
              </a:rPr>
              <a:t>become</a:t>
            </a:r>
            <a:r>
              <a:rPr lang="fr-FR" sz="2200" dirty="0">
                <a:solidFill>
                  <a:schemeClr val="accent1">
                    <a:lumMod val="50000"/>
                  </a:schemeClr>
                </a:solidFill>
              </a:rPr>
              <a:t> key </a:t>
            </a:r>
            <a:r>
              <a:rPr lang="fr-FR" sz="2200" dirty="0" err="1">
                <a:solidFill>
                  <a:schemeClr val="accent1">
                    <a:lumMod val="50000"/>
                  </a:schemeClr>
                </a:solidFill>
              </a:rPr>
              <a:t>contributors</a:t>
            </a:r>
            <a:r>
              <a:rPr lang="fr-FR" sz="2200" dirty="0">
                <a:solidFill>
                  <a:schemeClr val="accent1">
                    <a:lumMod val="50000"/>
                  </a:schemeClr>
                </a:solidFill>
              </a:rPr>
              <a:t> </a:t>
            </a:r>
            <a:r>
              <a:rPr lang="fr-FR" sz="2200" dirty="0"/>
              <a:t>to </a:t>
            </a:r>
            <a:r>
              <a:rPr lang="fr-FR" sz="2200" dirty="0" err="1"/>
              <a:t>finding</a:t>
            </a:r>
            <a:r>
              <a:rPr lang="fr-FR" sz="2200" dirty="0"/>
              <a:t> solutions for </a:t>
            </a:r>
            <a:r>
              <a:rPr lang="fr-FR" sz="2200" dirty="0">
                <a:solidFill>
                  <a:schemeClr val="accent1">
                    <a:lumMod val="50000"/>
                  </a:schemeClr>
                </a:solidFill>
              </a:rPr>
              <a:t>challenges</a:t>
            </a:r>
            <a:r>
              <a:rPr lang="fr-FR" sz="2200" dirty="0"/>
              <a:t> </a:t>
            </a:r>
            <a:r>
              <a:rPr lang="fr-FR" sz="2200" dirty="0" err="1"/>
              <a:t>facing</a:t>
            </a:r>
            <a:r>
              <a:rPr lang="fr-FR" sz="2200" dirty="0"/>
              <a:t> the </a:t>
            </a:r>
            <a:r>
              <a:rPr lang="fr-FR" sz="2200" dirty="0" err="1"/>
              <a:t>region</a:t>
            </a:r>
            <a:endParaRPr lang="fr-FR" sz="2200" dirty="0"/>
          </a:p>
          <a:p>
            <a:pPr algn="just"/>
            <a:r>
              <a:rPr lang="fr-FR" sz="2200" b="1" dirty="0">
                <a:solidFill>
                  <a:schemeClr val="accent2">
                    <a:lumMod val="50000"/>
                  </a:schemeClr>
                </a:solidFill>
              </a:rPr>
              <a:t>PIURN Mission</a:t>
            </a:r>
          </a:p>
          <a:p>
            <a:pPr algn="just"/>
            <a:r>
              <a:rPr lang="fr-FR" sz="2200" dirty="0"/>
              <a:t>To </a:t>
            </a:r>
            <a:r>
              <a:rPr lang="fr-FR" sz="2200" dirty="0" err="1"/>
              <a:t>empower</a:t>
            </a:r>
            <a:r>
              <a:rPr lang="fr-FR" sz="2200" dirty="0"/>
              <a:t> the </a:t>
            </a:r>
            <a:r>
              <a:rPr lang="fr-FR" sz="2200" dirty="0">
                <a:solidFill>
                  <a:schemeClr val="accent1">
                    <a:lumMod val="50000"/>
                  </a:schemeClr>
                </a:solidFill>
              </a:rPr>
              <a:t>new </a:t>
            </a:r>
            <a:r>
              <a:rPr lang="fr-FR" sz="2200" dirty="0" err="1">
                <a:solidFill>
                  <a:schemeClr val="accent1">
                    <a:lumMod val="50000"/>
                  </a:schemeClr>
                </a:solidFill>
              </a:rPr>
              <a:t>generation</a:t>
            </a:r>
            <a:r>
              <a:rPr lang="fr-FR" sz="2200" dirty="0">
                <a:solidFill>
                  <a:schemeClr val="accent1">
                    <a:lumMod val="50000"/>
                  </a:schemeClr>
                </a:solidFill>
              </a:rPr>
              <a:t> </a:t>
            </a:r>
            <a:r>
              <a:rPr lang="fr-FR" sz="2200" dirty="0"/>
              <a:t>of Pacific </a:t>
            </a:r>
            <a:r>
              <a:rPr lang="fr-FR" sz="2200" dirty="0">
                <a:solidFill>
                  <a:schemeClr val="accent1">
                    <a:lumMod val="50000"/>
                  </a:schemeClr>
                </a:solidFill>
              </a:rPr>
              <a:t>leaders, </a:t>
            </a:r>
            <a:r>
              <a:rPr lang="fr-FR" sz="2200" dirty="0" err="1">
                <a:solidFill>
                  <a:schemeClr val="accent1">
                    <a:lumMod val="50000"/>
                  </a:schemeClr>
                </a:solidFill>
              </a:rPr>
              <a:t>researchers</a:t>
            </a:r>
            <a:r>
              <a:rPr lang="fr-FR" sz="2200" dirty="0">
                <a:solidFill>
                  <a:schemeClr val="accent1">
                    <a:lumMod val="50000"/>
                  </a:schemeClr>
                </a:solidFill>
              </a:rPr>
              <a:t> and </a:t>
            </a:r>
            <a:r>
              <a:rPr lang="fr-FR" sz="2200" dirty="0" err="1">
                <a:solidFill>
                  <a:schemeClr val="accent1">
                    <a:lumMod val="50000"/>
                  </a:schemeClr>
                </a:solidFill>
              </a:rPr>
              <a:t>professionals</a:t>
            </a:r>
            <a:r>
              <a:rPr lang="fr-FR" sz="2200" dirty="0">
                <a:solidFill>
                  <a:schemeClr val="accent1">
                    <a:lumMod val="50000"/>
                  </a:schemeClr>
                </a:solidFill>
              </a:rPr>
              <a:t> </a:t>
            </a:r>
            <a:r>
              <a:rPr lang="fr-FR" sz="2200" dirty="0"/>
              <a:t>to </a:t>
            </a:r>
            <a:r>
              <a:rPr lang="fr-FR" sz="2200" dirty="0" err="1"/>
              <a:t>better</a:t>
            </a:r>
            <a:r>
              <a:rPr lang="fr-FR" sz="2200" dirty="0"/>
              <a:t> serve the </a:t>
            </a:r>
            <a:r>
              <a:rPr lang="fr-FR" sz="2200" dirty="0" err="1">
                <a:solidFill>
                  <a:schemeClr val="accent1">
                    <a:lumMod val="50000"/>
                  </a:schemeClr>
                </a:solidFill>
              </a:rPr>
              <a:t>needs</a:t>
            </a:r>
            <a:r>
              <a:rPr lang="fr-FR" sz="2200" dirty="0">
                <a:solidFill>
                  <a:schemeClr val="accent1">
                    <a:lumMod val="50000"/>
                  </a:schemeClr>
                </a:solidFill>
              </a:rPr>
              <a:t> and aspirations </a:t>
            </a:r>
            <a:r>
              <a:rPr lang="fr-FR" sz="2200" dirty="0"/>
              <a:t>of the </a:t>
            </a:r>
            <a:r>
              <a:rPr lang="fr-FR" sz="2200" dirty="0">
                <a:solidFill>
                  <a:schemeClr val="accent1">
                    <a:lumMod val="50000"/>
                  </a:schemeClr>
                </a:solidFill>
              </a:rPr>
              <a:t>Pacific </a:t>
            </a:r>
            <a:r>
              <a:rPr lang="fr-FR" sz="2200" dirty="0" err="1">
                <a:solidFill>
                  <a:schemeClr val="accent1">
                    <a:lumMod val="50000"/>
                  </a:schemeClr>
                </a:solidFill>
              </a:rPr>
              <a:t>communities</a:t>
            </a:r>
            <a:r>
              <a:rPr lang="fr-FR" sz="2200" dirty="0">
                <a:solidFill>
                  <a:schemeClr val="accent1">
                    <a:lumMod val="50000"/>
                  </a:schemeClr>
                </a:solidFill>
              </a:rPr>
              <a:t>, </a:t>
            </a:r>
            <a:r>
              <a:rPr lang="fr-FR" sz="2200" dirty="0"/>
              <a:t>in accordance </a:t>
            </a:r>
            <a:r>
              <a:rPr lang="fr-FR" sz="2200" dirty="0" err="1"/>
              <a:t>with</a:t>
            </a:r>
            <a:r>
              <a:rPr lang="fr-FR" sz="2200" dirty="0"/>
              <a:t> the </a:t>
            </a:r>
            <a:r>
              <a:rPr lang="fr-FR" sz="2200" dirty="0" err="1"/>
              <a:t>education</a:t>
            </a:r>
            <a:r>
              <a:rPr lang="fr-FR" sz="2200" dirty="0"/>
              <a:t>, </a:t>
            </a:r>
            <a:r>
              <a:rPr lang="fr-FR" sz="2200" dirty="0" err="1"/>
              <a:t>research</a:t>
            </a:r>
            <a:r>
              <a:rPr lang="fr-FR" sz="2200" dirty="0"/>
              <a:t> and </a:t>
            </a:r>
            <a:r>
              <a:rPr lang="fr-FR" sz="2200" dirty="0" err="1"/>
              <a:t>technology</a:t>
            </a:r>
            <a:r>
              <a:rPr lang="fr-FR" sz="2200" dirty="0"/>
              <a:t> </a:t>
            </a:r>
            <a:r>
              <a:rPr lang="fr-FR" sz="2200" dirty="0" err="1"/>
              <a:t>pillar</a:t>
            </a:r>
            <a:r>
              <a:rPr lang="fr-FR" sz="2200" dirty="0"/>
              <a:t> of the </a:t>
            </a:r>
            <a:r>
              <a:rPr lang="fr-FR" sz="2200" dirty="0">
                <a:solidFill>
                  <a:schemeClr val="accent1">
                    <a:lumMod val="50000"/>
                  </a:schemeClr>
                </a:solidFill>
              </a:rPr>
              <a:t>2050 </a:t>
            </a:r>
            <a:r>
              <a:rPr lang="fr-FR" sz="2200" dirty="0" err="1">
                <a:solidFill>
                  <a:schemeClr val="accent1">
                    <a:lumMod val="50000"/>
                  </a:schemeClr>
                </a:solidFill>
              </a:rPr>
              <a:t>Strategy</a:t>
            </a:r>
            <a:r>
              <a:rPr lang="fr-FR" sz="2200" dirty="0">
                <a:solidFill>
                  <a:schemeClr val="accent1">
                    <a:lumMod val="50000"/>
                  </a:schemeClr>
                </a:solidFill>
              </a:rPr>
              <a:t> for the Blue Pacific Continent.</a:t>
            </a:r>
          </a:p>
          <a:p>
            <a:pPr algn="just"/>
            <a:endParaRPr lang="en-US" b="1" dirty="0"/>
          </a:p>
          <a:p>
            <a:pPr algn="just"/>
            <a:endParaRPr lang="en-US" dirty="0"/>
          </a:p>
          <a:p>
            <a:pPr algn="just"/>
            <a:endParaRPr lang="en-US" dirty="0"/>
          </a:p>
        </p:txBody>
      </p:sp>
    </p:spTree>
    <p:extLst>
      <p:ext uri="{BB962C8B-B14F-4D97-AF65-F5344CB8AC3E}">
        <p14:creationId xmlns:p14="http://schemas.microsoft.com/office/powerpoint/2010/main" val="14725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sp>
        <p:nvSpPr>
          <p:cNvPr id="9" name="TextBox 8"/>
          <p:cNvSpPr txBox="1"/>
          <p:nvPr/>
        </p:nvSpPr>
        <p:spPr>
          <a:xfrm>
            <a:off x="172278" y="1451826"/>
            <a:ext cx="4625009" cy="5078313"/>
          </a:xfrm>
          <a:prstGeom prst="rect">
            <a:avLst/>
          </a:prstGeom>
          <a:noFill/>
        </p:spPr>
        <p:txBody>
          <a:bodyPr wrap="square" rtlCol="0">
            <a:spAutoFit/>
          </a:bodyPr>
          <a:lstStyle/>
          <a:p>
            <a:pPr marL="285750" indent="-285750">
              <a:buFontTx/>
              <a:buChar char="-"/>
            </a:pPr>
            <a:r>
              <a:rPr lang="en-US" dirty="0"/>
              <a:t>French Polynesia </a:t>
            </a:r>
          </a:p>
          <a:p>
            <a:pPr marL="285750" indent="-285750">
              <a:buFontTx/>
              <a:buChar char="-"/>
            </a:pPr>
            <a:r>
              <a:rPr lang="en-US" dirty="0"/>
              <a:t>Fiji </a:t>
            </a:r>
          </a:p>
          <a:p>
            <a:pPr marL="285750" indent="-285750">
              <a:buFontTx/>
              <a:buChar char="-"/>
            </a:pPr>
            <a:r>
              <a:rPr lang="en-US" dirty="0"/>
              <a:t>New Caledonia </a:t>
            </a:r>
          </a:p>
          <a:p>
            <a:pPr marL="285750" indent="-285750">
              <a:buFontTx/>
              <a:buChar char="-"/>
            </a:pPr>
            <a:r>
              <a:rPr lang="en-US" dirty="0"/>
              <a:t>Papua New Guinea </a:t>
            </a:r>
          </a:p>
          <a:p>
            <a:pPr marL="285750" indent="-285750">
              <a:buFontTx/>
              <a:buChar char="-"/>
            </a:pPr>
            <a:r>
              <a:rPr lang="en-US" dirty="0"/>
              <a:t>Samoa</a:t>
            </a:r>
          </a:p>
          <a:p>
            <a:pPr marL="285750" indent="-285750">
              <a:buFontTx/>
              <a:buChar char="-"/>
            </a:pPr>
            <a:r>
              <a:rPr lang="en-US" dirty="0"/>
              <a:t>Solomon Islands</a:t>
            </a:r>
          </a:p>
          <a:p>
            <a:pPr marL="285750" indent="-285750">
              <a:buFontTx/>
              <a:buChar char="-"/>
            </a:pPr>
            <a:r>
              <a:rPr lang="en-US" dirty="0"/>
              <a:t>Tonga</a:t>
            </a:r>
          </a:p>
          <a:p>
            <a:pPr marL="285750" indent="-285750">
              <a:buFontTx/>
              <a:buChar char="-"/>
            </a:pPr>
            <a:r>
              <a:rPr lang="en-US" dirty="0"/>
              <a:t>Vanuatu</a:t>
            </a:r>
          </a:p>
          <a:p>
            <a:pPr marL="285750" indent="-285750">
              <a:buFontTx/>
              <a:buChar char="-"/>
            </a:pPr>
            <a:endParaRPr lang="en-US" dirty="0"/>
          </a:p>
          <a:p>
            <a:r>
              <a:rPr lang="en-US" dirty="0"/>
              <a:t>The network is also present all over the Pacific </a:t>
            </a:r>
          </a:p>
          <a:p>
            <a:r>
              <a:rPr lang="en-US" dirty="0"/>
              <a:t>with </a:t>
            </a:r>
            <a:r>
              <a:rPr lang="en-US" b="1" dirty="0"/>
              <a:t>USP 12 regional campuses, including </a:t>
            </a:r>
            <a:r>
              <a:rPr lang="en-US" dirty="0"/>
              <a:t>: </a:t>
            </a:r>
          </a:p>
          <a:p>
            <a:r>
              <a:rPr lang="en-US" dirty="0"/>
              <a:t>-    Cook Islands</a:t>
            </a:r>
          </a:p>
          <a:p>
            <a:pPr marL="285750" indent="-285750">
              <a:buFontTx/>
              <a:buChar char="-"/>
            </a:pPr>
            <a:r>
              <a:rPr lang="en-US" dirty="0"/>
              <a:t>Kiribati </a:t>
            </a:r>
          </a:p>
          <a:p>
            <a:pPr marL="285750" indent="-285750">
              <a:buFontTx/>
              <a:buChar char="-"/>
            </a:pPr>
            <a:r>
              <a:rPr lang="en-US" dirty="0"/>
              <a:t>Marshall Islands </a:t>
            </a:r>
          </a:p>
          <a:p>
            <a:pPr marL="285750" indent="-285750">
              <a:buFontTx/>
              <a:buChar char="-"/>
            </a:pPr>
            <a:r>
              <a:rPr lang="en-US" dirty="0"/>
              <a:t>Nauru </a:t>
            </a:r>
          </a:p>
          <a:p>
            <a:pPr marL="285750" indent="-285750">
              <a:buFontTx/>
              <a:buChar char="-"/>
            </a:pPr>
            <a:r>
              <a:rPr lang="en-US" dirty="0"/>
              <a:t>Niue </a:t>
            </a:r>
          </a:p>
          <a:p>
            <a:pPr marL="285750" indent="-285750">
              <a:buFontTx/>
              <a:buChar char="-"/>
            </a:pPr>
            <a:r>
              <a:rPr lang="en-US" dirty="0"/>
              <a:t>Tokelau </a:t>
            </a:r>
          </a:p>
          <a:p>
            <a:pPr marL="285750" indent="-285750">
              <a:buFontTx/>
              <a:buChar char="-"/>
            </a:pPr>
            <a:r>
              <a:rPr lang="en-US" dirty="0"/>
              <a:t>Tuvalu</a:t>
            </a:r>
          </a:p>
        </p:txBody>
      </p:sp>
      <p:sp>
        <p:nvSpPr>
          <p:cNvPr id="2" name="Rectangle 1"/>
          <p:cNvSpPr/>
          <p:nvPr/>
        </p:nvSpPr>
        <p:spPr>
          <a:xfrm>
            <a:off x="1221654" y="380310"/>
            <a:ext cx="8052910" cy="646331"/>
          </a:xfrm>
          <a:prstGeom prst="rect">
            <a:avLst/>
          </a:prstGeom>
        </p:spPr>
        <p:txBody>
          <a:bodyPr wrap="none">
            <a:spAutoFit/>
          </a:bodyPr>
          <a:lstStyle/>
          <a:p>
            <a:pPr lvl="0" algn="ctr" eaLnBrk="0" fontAlgn="base" hangingPunct="0">
              <a:spcBef>
                <a:spcPct val="0"/>
              </a:spcBef>
              <a:spcAft>
                <a:spcPct val="0"/>
              </a:spcAft>
            </a:pPr>
            <a:r>
              <a:rPr lang="fr-FR" altLang="fr-FR" sz="3600" b="1" dirty="0">
                <a:solidFill>
                  <a:schemeClr val="accent2">
                    <a:lumMod val="50000"/>
                  </a:schemeClr>
                </a:solidFill>
              </a:rPr>
              <a:t>PIURN – Location of </a:t>
            </a:r>
            <a:r>
              <a:rPr lang="fr-FR" altLang="fr-FR" sz="3600" b="1" dirty="0" err="1">
                <a:solidFill>
                  <a:schemeClr val="accent2">
                    <a:lumMod val="50000"/>
                  </a:schemeClr>
                </a:solidFill>
              </a:rPr>
              <a:t>Member</a:t>
            </a:r>
            <a:r>
              <a:rPr lang="fr-FR" altLang="fr-FR" sz="3600" b="1" dirty="0">
                <a:solidFill>
                  <a:schemeClr val="accent2">
                    <a:lumMod val="50000"/>
                  </a:schemeClr>
                </a:solidFill>
              </a:rPr>
              <a:t> </a:t>
            </a:r>
            <a:r>
              <a:rPr lang="fr-FR" altLang="fr-FR" sz="3600" b="1" dirty="0" err="1">
                <a:solidFill>
                  <a:schemeClr val="accent2">
                    <a:lumMod val="50000"/>
                  </a:schemeClr>
                </a:solidFill>
              </a:rPr>
              <a:t>universities</a:t>
            </a:r>
            <a:endParaRPr lang="fr-FR" altLang="fr-FR" sz="3600" b="1" dirty="0">
              <a:solidFill>
                <a:schemeClr val="accent2">
                  <a:lumMod val="50000"/>
                </a:schemeClr>
              </a:solidFill>
            </a:endParaRPr>
          </a:p>
        </p:txBody>
      </p:sp>
      <p:pic>
        <p:nvPicPr>
          <p:cNvPr id="7" name="Picture 6">
            <a:extLst>
              <a:ext uri="{FF2B5EF4-FFF2-40B4-BE49-F238E27FC236}">
                <a16:creationId xmlns:a16="http://schemas.microsoft.com/office/drawing/2014/main" id="{E89B960E-2E28-4407-9957-CAD001C62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879" y="1525991"/>
            <a:ext cx="7110064" cy="4304966"/>
          </a:xfrm>
          <a:prstGeom prst="rect">
            <a:avLst/>
          </a:prstGeom>
        </p:spPr>
      </p:pic>
    </p:spTree>
    <p:extLst>
      <p:ext uri="{BB962C8B-B14F-4D97-AF65-F5344CB8AC3E}">
        <p14:creationId xmlns:p14="http://schemas.microsoft.com/office/powerpoint/2010/main" val="422225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7177" y="631065"/>
            <a:ext cx="9622157" cy="5215943"/>
          </a:xfrm>
        </p:spPr>
        <p:txBody>
          <a:bodyPr>
            <a:normAutofit/>
          </a:bodyPr>
          <a:lstStyle/>
          <a:p>
            <a:r>
              <a:rPr lang="en-US" sz="4000" b="1" dirty="0">
                <a:solidFill>
                  <a:schemeClr val="accent2">
                    <a:lumMod val="50000"/>
                  </a:schemeClr>
                </a:solidFill>
              </a:rPr>
              <a:t>PIURN 15 Members Universities</a:t>
            </a:r>
          </a:p>
          <a:p>
            <a:endParaRPr lang="en-US" sz="3600" b="1" dirty="0">
              <a:solidFill>
                <a:schemeClr val="accent2">
                  <a:lumMod val="50000"/>
                </a:schemeClr>
              </a:solidFill>
            </a:endParaRPr>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572" y="1515479"/>
            <a:ext cx="2571750" cy="857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334" y="2724485"/>
            <a:ext cx="3142064" cy="12175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065" y="4647453"/>
            <a:ext cx="1595318" cy="127625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5530" y="1217831"/>
            <a:ext cx="2384092" cy="128341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8312" y="2834993"/>
            <a:ext cx="1894395" cy="162462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9520" y="3641691"/>
            <a:ext cx="1582370" cy="158237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4224" y="4123507"/>
            <a:ext cx="1689383" cy="172711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660" y="1535941"/>
            <a:ext cx="2017352" cy="875566"/>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93690" y="1264085"/>
            <a:ext cx="2333625" cy="233362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2010" y="3081603"/>
            <a:ext cx="1904762" cy="1625397"/>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2415" y="3060990"/>
            <a:ext cx="2149905" cy="1382082"/>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0915" y="2507662"/>
            <a:ext cx="2114482" cy="701204"/>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4588" y="4611884"/>
            <a:ext cx="2185034" cy="1081331"/>
          </a:xfrm>
          <a:prstGeom prst="rect">
            <a:avLst/>
          </a:prstGeom>
        </p:spPr>
      </p:pic>
      <p:pic>
        <p:nvPicPr>
          <p:cNvPr id="20" name="Picture 19">
            <a:extLst>
              <a:ext uri="{FF2B5EF4-FFF2-40B4-BE49-F238E27FC236}">
                <a16:creationId xmlns:a16="http://schemas.microsoft.com/office/drawing/2014/main" id="{F3FEF728-7069-4F40-A938-912801409DF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72320" y="4987063"/>
            <a:ext cx="1344597" cy="1507802"/>
          </a:xfrm>
          <a:prstGeom prst="rect">
            <a:avLst/>
          </a:prstGeom>
        </p:spPr>
      </p:pic>
      <p:pic>
        <p:nvPicPr>
          <p:cNvPr id="22" name="Picture 21">
            <a:extLst>
              <a:ext uri="{FF2B5EF4-FFF2-40B4-BE49-F238E27FC236}">
                <a16:creationId xmlns:a16="http://schemas.microsoft.com/office/drawing/2014/main" id="{79A996A4-E60A-491C-B031-0D452DDF8FC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84110" y="5593557"/>
            <a:ext cx="2571751" cy="756654"/>
          </a:xfrm>
          <a:prstGeom prst="rect">
            <a:avLst/>
          </a:prstGeom>
        </p:spPr>
      </p:pic>
    </p:spTree>
    <p:extLst>
      <p:ext uri="{BB962C8B-B14F-4D97-AF65-F5344CB8AC3E}">
        <p14:creationId xmlns:p14="http://schemas.microsoft.com/office/powerpoint/2010/main" val="394181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7177" y="631065"/>
            <a:ext cx="9938198" cy="5215943"/>
          </a:xfrm>
        </p:spPr>
        <p:txBody>
          <a:bodyPr>
            <a:normAutofit/>
          </a:bodyPr>
          <a:lstStyle/>
          <a:p>
            <a:r>
              <a:rPr lang="en-US" sz="3600" b="1" dirty="0">
                <a:solidFill>
                  <a:schemeClr val="accent2">
                    <a:lumMod val="50000"/>
                  </a:schemeClr>
                </a:solidFill>
              </a:rPr>
              <a:t>PIURN </a:t>
            </a:r>
            <a:r>
              <a:rPr lang="en-US" sz="3600" b="1" dirty="0" err="1">
                <a:solidFill>
                  <a:schemeClr val="accent2">
                    <a:lumMod val="50000"/>
                  </a:schemeClr>
                </a:solidFill>
              </a:rPr>
              <a:t>Organisation</a:t>
            </a:r>
            <a:endParaRPr lang="en-US" sz="3600" b="1" dirty="0">
              <a:solidFill>
                <a:schemeClr val="accent2">
                  <a:lumMod val="50000"/>
                </a:schemeClr>
              </a:solidFill>
            </a:endParaRPr>
          </a:p>
          <a:p>
            <a:endParaRPr lang="en-US" sz="3600" dirty="0">
              <a:solidFill>
                <a:schemeClr val="accent2">
                  <a:lumMod val="50000"/>
                </a:schemeClr>
              </a:solidFill>
            </a:endParaRPr>
          </a:p>
          <a:p>
            <a:pPr marL="571500" indent="-571500">
              <a:buFont typeface="Wingdings" panose="05000000000000000000" pitchFamily="2" charset="2"/>
              <a:buChar char="§"/>
            </a:pPr>
            <a:r>
              <a:rPr lang="en-US" dirty="0"/>
              <a:t>The </a:t>
            </a:r>
            <a:r>
              <a:rPr lang="en-US" b="1" dirty="0">
                <a:solidFill>
                  <a:schemeClr val="accent1">
                    <a:lumMod val="50000"/>
                  </a:schemeClr>
                </a:solidFill>
              </a:rPr>
              <a:t>PIURN Board </a:t>
            </a:r>
            <a:r>
              <a:rPr lang="en-US" dirty="0"/>
              <a:t>is the high level body shaping the network’s development strategy. It is formed by of PIURN members’ VC, or their representatives. It is chaired by the University of the South Pacific (USP) and University of New Caledonia (UNC). The board meets at least once a year (physically, in normal conditions).</a:t>
            </a:r>
          </a:p>
          <a:p>
            <a:pPr marL="571500" indent="-571500">
              <a:buFont typeface="Wingdings" panose="05000000000000000000" pitchFamily="2" charset="2"/>
              <a:buChar char="§"/>
            </a:pPr>
            <a:endParaRPr lang="en-US" dirty="0"/>
          </a:p>
          <a:p>
            <a:pPr marL="571500" indent="-571500">
              <a:buFont typeface="Wingdings" panose="05000000000000000000" pitchFamily="2" charset="2"/>
              <a:buChar char="§"/>
            </a:pPr>
            <a:r>
              <a:rPr lang="en-US" dirty="0"/>
              <a:t>The </a:t>
            </a:r>
            <a:r>
              <a:rPr lang="en-US" b="1" dirty="0">
                <a:solidFill>
                  <a:schemeClr val="accent1">
                    <a:lumMod val="50000"/>
                  </a:schemeClr>
                </a:solidFill>
              </a:rPr>
              <a:t>PIURN secretariat </a:t>
            </a:r>
            <a:r>
              <a:rPr lang="en-US" dirty="0"/>
              <a:t>is</a:t>
            </a:r>
            <a:r>
              <a:rPr lang="en-US" dirty="0">
                <a:solidFill>
                  <a:schemeClr val="accent1">
                    <a:lumMod val="50000"/>
                  </a:schemeClr>
                </a:solidFill>
              </a:rPr>
              <a:t> </a:t>
            </a:r>
            <a:r>
              <a:rPr lang="en-US" dirty="0"/>
              <a:t>jointly managed by USP and UNC. </a:t>
            </a:r>
          </a:p>
          <a:p>
            <a:pPr marL="571500" indent="-571500">
              <a:buFont typeface="Wingdings" panose="05000000000000000000" pitchFamily="2" charset="2"/>
              <a:buChar char="§"/>
            </a:pPr>
            <a:endParaRPr lang="en-US" sz="3600" b="1" dirty="0">
              <a:solidFill>
                <a:schemeClr val="accent2">
                  <a:lumMod val="50000"/>
                </a:schemeClr>
              </a:solidFill>
            </a:endParaRPr>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spTree>
    <p:extLst>
      <p:ext uri="{BB962C8B-B14F-4D97-AF65-F5344CB8AC3E}">
        <p14:creationId xmlns:p14="http://schemas.microsoft.com/office/powerpoint/2010/main" val="224468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699" y="450761"/>
            <a:ext cx="11526591" cy="6071321"/>
          </a:xfrm>
        </p:spPr>
        <p:txBody>
          <a:bodyPr>
            <a:normAutofit lnSpcReduction="10000"/>
          </a:bodyPr>
          <a:lstStyle/>
          <a:p>
            <a:endParaRPr lang="en-US" b="1" dirty="0">
              <a:solidFill>
                <a:schemeClr val="accent2">
                  <a:lumMod val="50000"/>
                </a:schemeClr>
              </a:solidFill>
            </a:endParaRPr>
          </a:p>
          <a:p>
            <a:r>
              <a:rPr lang="en-US" sz="3600" b="1" dirty="0">
                <a:solidFill>
                  <a:schemeClr val="accent2">
                    <a:lumMod val="50000"/>
                  </a:schemeClr>
                </a:solidFill>
              </a:rPr>
              <a:t>PIURN Objectives</a:t>
            </a:r>
          </a:p>
          <a:p>
            <a:endParaRPr lang="en-US" b="1" dirty="0">
              <a:solidFill>
                <a:schemeClr val="accent2">
                  <a:lumMod val="50000"/>
                </a:schemeClr>
              </a:solidFill>
            </a:endParaRPr>
          </a:p>
          <a:p>
            <a:pPr marL="342900" indent="-342900" algn="just">
              <a:buFont typeface="Wingdings" panose="05000000000000000000" pitchFamily="2" charset="2"/>
              <a:buChar char="§"/>
            </a:pPr>
            <a:r>
              <a:rPr lang="en-US" dirty="0">
                <a:solidFill>
                  <a:schemeClr val="accent1">
                    <a:lumMod val="50000"/>
                  </a:schemeClr>
                </a:solidFill>
              </a:rPr>
              <a:t>Generate knowledge </a:t>
            </a:r>
            <a:r>
              <a:rPr lang="en-US" dirty="0"/>
              <a:t>through research and on priority challenges in the Pacific region, aligned with the SDG’s </a:t>
            </a:r>
          </a:p>
          <a:p>
            <a:pPr marL="342900" indent="-342900" algn="just">
              <a:buFont typeface="Wingdings" panose="05000000000000000000" pitchFamily="2" charset="2"/>
              <a:buChar char="§"/>
            </a:pPr>
            <a:r>
              <a:rPr lang="en-US" dirty="0">
                <a:solidFill>
                  <a:schemeClr val="accent1">
                    <a:lumMod val="50000"/>
                  </a:schemeClr>
                </a:solidFill>
              </a:rPr>
              <a:t>Share physical and intellectual resources </a:t>
            </a:r>
            <a:r>
              <a:rPr lang="en-US" dirty="0"/>
              <a:t>manner, to facilitate quality research</a:t>
            </a:r>
          </a:p>
          <a:p>
            <a:pPr marL="342900" indent="-342900" algn="just">
              <a:buFont typeface="Wingdings" panose="05000000000000000000" pitchFamily="2" charset="2"/>
              <a:buChar char="§"/>
            </a:pPr>
            <a:r>
              <a:rPr lang="en-US" dirty="0"/>
              <a:t>Develop </a:t>
            </a:r>
            <a:r>
              <a:rPr lang="en-US" dirty="0">
                <a:solidFill>
                  <a:schemeClr val="accent1">
                    <a:lumMod val="50000"/>
                  </a:schemeClr>
                </a:solidFill>
              </a:rPr>
              <a:t>shared</a:t>
            </a:r>
            <a:r>
              <a:rPr lang="en-US" dirty="0"/>
              <a:t> </a:t>
            </a:r>
            <a:r>
              <a:rPr lang="en-US" dirty="0">
                <a:solidFill>
                  <a:schemeClr val="accent1">
                    <a:lumMod val="50000"/>
                  </a:schemeClr>
                </a:solidFill>
              </a:rPr>
              <a:t>research training initiatives</a:t>
            </a:r>
          </a:p>
          <a:p>
            <a:pPr marL="342900" indent="-342900" algn="just">
              <a:buFont typeface="Wingdings" panose="05000000000000000000" pitchFamily="2" charset="2"/>
              <a:buChar char="§"/>
            </a:pPr>
            <a:r>
              <a:rPr lang="en-US" dirty="0">
                <a:solidFill>
                  <a:schemeClr val="accent1">
                    <a:lumMod val="50000"/>
                  </a:schemeClr>
                </a:solidFill>
              </a:rPr>
              <a:t>Collectively work </a:t>
            </a:r>
            <a:r>
              <a:rPr lang="en-US" dirty="0"/>
              <a:t>with regional and international organizations  </a:t>
            </a:r>
          </a:p>
          <a:p>
            <a:pPr marL="342900" indent="-342900" algn="just">
              <a:buFont typeface="Wingdings" panose="05000000000000000000" pitchFamily="2" charset="2"/>
              <a:buChar char="§"/>
            </a:pPr>
            <a:r>
              <a:rPr lang="en-US" dirty="0">
                <a:solidFill>
                  <a:schemeClr val="accent1">
                    <a:lumMod val="50000"/>
                  </a:schemeClr>
                </a:solidFill>
              </a:rPr>
              <a:t>Strengthen research content </a:t>
            </a:r>
            <a:r>
              <a:rPr lang="en-US" dirty="0"/>
              <a:t>in the curriculum and in teaching, with a focus on </a:t>
            </a:r>
            <a:r>
              <a:rPr lang="en-US" dirty="0">
                <a:solidFill>
                  <a:schemeClr val="accent1">
                    <a:lumMod val="50000"/>
                  </a:schemeClr>
                </a:solidFill>
              </a:rPr>
              <a:t>strengthening the postgraduate training and enhancing joint degrees </a:t>
            </a:r>
            <a:r>
              <a:rPr lang="en-US" dirty="0"/>
              <a:t>at the Masters and PhD levels</a:t>
            </a:r>
          </a:p>
          <a:p>
            <a:pPr marL="342900" indent="-342900" algn="just">
              <a:buFont typeface="Wingdings" panose="05000000000000000000" pitchFamily="2" charset="2"/>
              <a:buChar char="§"/>
            </a:pPr>
            <a:r>
              <a:rPr lang="en-US" dirty="0">
                <a:solidFill>
                  <a:schemeClr val="accent1">
                    <a:lumMod val="50000"/>
                  </a:schemeClr>
                </a:solidFill>
              </a:rPr>
              <a:t>Protect and apply local and indigenous knowledge systems</a:t>
            </a:r>
          </a:p>
          <a:p>
            <a:pPr marL="342900" indent="-342900" algn="just">
              <a:buFont typeface="Wingdings" panose="05000000000000000000" pitchFamily="2" charset="2"/>
              <a:buChar char="§"/>
            </a:pPr>
            <a:r>
              <a:rPr lang="en-US" dirty="0"/>
              <a:t>Provide </a:t>
            </a:r>
            <a:r>
              <a:rPr lang="en-US" dirty="0">
                <a:solidFill>
                  <a:schemeClr val="accent1">
                    <a:lumMod val="50000"/>
                  </a:schemeClr>
                </a:solidFill>
              </a:rPr>
              <a:t>research policy advice </a:t>
            </a:r>
            <a:r>
              <a:rPr lang="en-US" dirty="0"/>
              <a:t>at the regional and national levels</a:t>
            </a:r>
          </a:p>
          <a:p>
            <a:pPr marL="342900" indent="-342900" algn="just">
              <a:buFont typeface="Wingdings" panose="05000000000000000000" pitchFamily="2" charset="2"/>
              <a:buChar char="§"/>
            </a:pPr>
            <a:r>
              <a:rPr lang="en-US" dirty="0"/>
              <a:t>Use the knowledge generated through research for </a:t>
            </a:r>
            <a:r>
              <a:rPr lang="en-US" dirty="0">
                <a:solidFill>
                  <a:schemeClr val="accent1">
                    <a:lumMod val="50000"/>
                  </a:schemeClr>
                </a:solidFill>
              </a:rPr>
              <a:t>the well-being of the Pacific Island communities. </a:t>
            </a:r>
          </a:p>
          <a:p>
            <a:endParaRPr lang="en-US" dirty="0">
              <a:solidFill>
                <a:schemeClr val="accent2">
                  <a:lumMod val="50000"/>
                </a:schemeClr>
              </a:solidFill>
            </a:endParaRPr>
          </a:p>
          <a:p>
            <a:pPr marL="342900" indent="-342900" algn="just">
              <a:buFontTx/>
              <a:buChar char="-"/>
            </a:pPr>
            <a:endParaRPr lang="en-US" b="1" dirty="0"/>
          </a:p>
          <a:p>
            <a:pPr marL="342900" indent="-342900" algn="just">
              <a:buFontTx/>
              <a:buChar char="-"/>
            </a:pPr>
            <a:endParaRPr lang="en-US" b="1" dirty="0"/>
          </a:p>
          <a:p>
            <a:pPr algn="just"/>
            <a:endParaRPr lang="en-US" dirty="0"/>
          </a:p>
          <a:p>
            <a:pPr algn="just"/>
            <a:endParaRPr lang="en-US" dirty="0"/>
          </a:p>
          <a:p>
            <a:pPr algn="just"/>
            <a:endParaRPr lang="en-US" dirty="0"/>
          </a:p>
          <a:p>
            <a:endParaRPr lang="en-US" dirty="0"/>
          </a:p>
          <a:p>
            <a:endParaRPr lang="en-US"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spTree>
    <p:extLst>
      <p:ext uri="{BB962C8B-B14F-4D97-AF65-F5344CB8AC3E}">
        <p14:creationId xmlns:p14="http://schemas.microsoft.com/office/powerpoint/2010/main" val="42560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699" y="450761"/>
            <a:ext cx="11526591" cy="6071321"/>
          </a:xfrm>
        </p:spPr>
        <p:txBody>
          <a:bodyPr>
            <a:normAutofit/>
          </a:bodyPr>
          <a:lstStyle/>
          <a:p>
            <a:endParaRPr lang="en-US" b="1" dirty="0">
              <a:solidFill>
                <a:schemeClr val="accent2">
                  <a:lumMod val="50000"/>
                </a:schemeClr>
              </a:solidFill>
            </a:endParaRPr>
          </a:p>
          <a:p>
            <a:r>
              <a:rPr lang="en-US" sz="3600" b="1" dirty="0">
                <a:solidFill>
                  <a:schemeClr val="accent2">
                    <a:lumMod val="50000"/>
                  </a:schemeClr>
                </a:solidFill>
              </a:rPr>
              <a:t>PIURN Strategic Research Themes and SDGs</a:t>
            </a:r>
          </a:p>
          <a:p>
            <a:r>
              <a:rPr lang="en-US" b="1" dirty="0">
                <a:solidFill>
                  <a:schemeClr val="accent2">
                    <a:lumMod val="50000"/>
                  </a:schemeClr>
                </a:solidFill>
              </a:rPr>
              <a:t>2015-2030</a:t>
            </a:r>
          </a:p>
          <a:p>
            <a:pPr algn="just"/>
            <a:r>
              <a:rPr lang="en-US" sz="2400" dirty="0">
                <a:solidFill>
                  <a:schemeClr val="accent1">
                    <a:lumMod val="75000"/>
                  </a:schemeClr>
                </a:solidFill>
              </a:rPr>
              <a:t>PIURN is labelled </a:t>
            </a:r>
            <a:r>
              <a:rPr lang="en-US" sz="2400" dirty="0"/>
              <a:t>by the United Nations as a SDG Action : </a:t>
            </a:r>
            <a:r>
              <a:rPr lang="fr-FR" sz="2400" b="1" dirty="0">
                <a:solidFill>
                  <a:schemeClr val="accent1">
                    <a:lumMod val="50000"/>
                  </a:schemeClr>
                </a:solidFill>
              </a:rPr>
              <a:t>#SDGAction</a:t>
            </a:r>
            <a:r>
              <a:rPr lang="en-US" sz="2400" b="1" dirty="0">
                <a:solidFill>
                  <a:schemeClr val="accent1">
                    <a:lumMod val="50000"/>
                  </a:schemeClr>
                </a:solidFill>
                <a:hlinkClick r:id="rId2">
                  <a:extLst>
                    <a:ext uri="{A12FA001-AC4F-418D-AE19-62706E023703}">
                      <ahyp:hlinkClr xmlns:ahyp="http://schemas.microsoft.com/office/drawing/2018/hyperlinkcolor" val="tx"/>
                    </a:ext>
                  </a:extLst>
                </a:hlinkClick>
              </a:rPr>
              <a:t>39993</a:t>
            </a:r>
            <a:endParaRPr lang="en-US" sz="2400" b="1" dirty="0">
              <a:solidFill>
                <a:schemeClr val="accent1">
                  <a:lumMod val="50000"/>
                </a:schemeClr>
              </a:solidFill>
            </a:endParaRPr>
          </a:p>
          <a:p>
            <a:pPr algn="just"/>
            <a:r>
              <a:rPr lang="en-US" sz="2400" dirty="0"/>
              <a:t>All PIURN Projects are aligned with the </a:t>
            </a:r>
            <a:r>
              <a:rPr lang="en-US" sz="2400" dirty="0">
                <a:solidFill>
                  <a:schemeClr val="accent1">
                    <a:lumMod val="75000"/>
                  </a:schemeClr>
                </a:solidFill>
              </a:rPr>
              <a:t>United Nations’ Sustainable Development Goals (SDGs)</a:t>
            </a:r>
            <a:r>
              <a:rPr lang="en-US" sz="2400" dirty="0"/>
              <a:t>. </a:t>
            </a:r>
          </a:p>
          <a:p>
            <a:pPr algn="just"/>
            <a:r>
              <a:rPr lang="en-US" b="1" dirty="0">
                <a:solidFill>
                  <a:schemeClr val="accent2">
                    <a:lumMod val="50000"/>
                  </a:schemeClr>
                </a:solidFill>
              </a:rPr>
              <a:t>PIURN </a:t>
            </a:r>
            <a:r>
              <a:rPr lang="fr-FR" altLang="fr-FR" sz="2400" dirty="0"/>
              <a:t>has </a:t>
            </a:r>
            <a:r>
              <a:rPr lang="fr-FR" altLang="fr-FR" dirty="0">
                <a:solidFill>
                  <a:schemeClr val="accent1">
                    <a:lumMod val="75000"/>
                  </a:schemeClr>
                </a:solidFill>
              </a:rPr>
              <a:t>4 main </a:t>
            </a:r>
            <a:r>
              <a:rPr lang="fr-FR" altLang="fr-FR" dirty="0" err="1">
                <a:solidFill>
                  <a:schemeClr val="accent1">
                    <a:lumMod val="75000"/>
                  </a:schemeClr>
                </a:solidFill>
              </a:rPr>
              <a:t>strategic</a:t>
            </a:r>
            <a:r>
              <a:rPr lang="fr-FR" altLang="fr-FR" dirty="0">
                <a:solidFill>
                  <a:schemeClr val="accent1">
                    <a:lumMod val="75000"/>
                  </a:schemeClr>
                </a:solidFill>
              </a:rPr>
              <a:t> </a:t>
            </a:r>
            <a:r>
              <a:rPr lang="fr-FR" altLang="fr-FR" dirty="0" err="1">
                <a:solidFill>
                  <a:schemeClr val="accent1">
                    <a:lumMod val="75000"/>
                  </a:schemeClr>
                </a:solidFill>
              </a:rPr>
              <a:t>research</a:t>
            </a:r>
            <a:r>
              <a:rPr lang="fr-FR" altLang="fr-FR" dirty="0">
                <a:solidFill>
                  <a:schemeClr val="accent1">
                    <a:lumMod val="75000"/>
                  </a:schemeClr>
                </a:solidFill>
              </a:rPr>
              <a:t> </a:t>
            </a:r>
            <a:r>
              <a:rPr lang="fr-FR" altLang="fr-FR" dirty="0" err="1">
                <a:solidFill>
                  <a:schemeClr val="accent1">
                    <a:lumMod val="75000"/>
                  </a:schemeClr>
                </a:solidFill>
              </a:rPr>
              <a:t>themes</a:t>
            </a:r>
            <a:endParaRPr lang="en-US" b="1" dirty="0">
              <a:solidFill>
                <a:schemeClr val="accent2">
                  <a:lumMod val="50000"/>
                </a:schemeClr>
              </a:solidFill>
            </a:endParaRPr>
          </a:p>
          <a:p>
            <a:pPr marL="342900" indent="-342900" algn="just">
              <a:buFont typeface="Arial" panose="020B0604020202020204" pitchFamily="34" charset="0"/>
              <a:buChar char="•"/>
            </a:pPr>
            <a:r>
              <a:rPr lang="en-US" dirty="0"/>
              <a:t>Food Security &amp; Nutrition, and Health &amp; Non- Communicable Diseases</a:t>
            </a:r>
          </a:p>
          <a:p>
            <a:pPr marL="342900" indent="-342900" algn="just">
              <a:buFont typeface="Arial" panose="020B0604020202020204" pitchFamily="34" charset="0"/>
              <a:buChar char="•"/>
            </a:pPr>
            <a:r>
              <a:rPr lang="en-US" dirty="0"/>
              <a:t>Climate Change &amp; Biodiversity, including Land Degradation</a:t>
            </a:r>
          </a:p>
          <a:p>
            <a:pPr marL="342900" indent="-342900" algn="just">
              <a:buFont typeface="Arial" panose="020B0604020202020204" pitchFamily="34" charset="0"/>
              <a:buChar char="•"/>
            </a:pPr>
            <a:r>
              <a:rPr lang="en-US" dirty="0"/>
              <a:t>Capacity Building, and Data &amp; Statistics </a:t>
            </a:r>
          </a:p>
          <a:p>
            <a:pPr marL="342900" indent="-342900" algn="just">
              <a:buFont typeface="Arial" panose="020B0604020202020204" pitchFamily="34" charset="0"/>
              <a:buChar char="•"/>
            </a:pPr>
            <a:r>
              <a:rPr lang="en-US" dirty="0"/>
              <a:t>Social Development, Gender Equality &amp; Education</a:t>
            </a:r>
          </a:p>
          <a:p>
            <a:pPr marL="342900" indent="-342900" algn="just">
              <a:buFontTx/>
              <a:buChar char="-"/>
            </a:pPr>
            <a:endParaRPr lang="en-US" b="1" dirty="0"/>
          </a:p>
          <a:p>
            <a:pPr marL="342900" indent="-342900" algn="just">
              <a:buFontTx/>
              <a:buChar char="-"/>
            </a:pPr>
            <a:endParaRPr lang="en-US" b="1" dirty="0"/>
          </a:p>
          <a:p>
            <a:pPr algn="just"/>
            <a:endParaRPr lang="en-US" dirty="0"/>
          </a:p>
          <a:p>
            <a:pPr algn="just"/>
            <a:endParaRPr lang="en-US" dirty="0"/>
          </a:p>
          <a:p>
            <a:pPr algn="just"/>
            <a:endParaRPr lang="en-US" dirty="0"/>
          </a:p>
          <a:p>
            <a:endParaRPr lang="en-US" dirty="0"/>
          </a:p>
          <a:p>
            <a:endParaRPr lang="en-US"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pic>
        <p:nvPicPr>
          <p:cNvPr id="6" name="Picture 5">
            <a:extLst>
              <a:ext uri="{FF2B5EF4-FFF2-40B4-BE49-F238E27FC236}">
                <a16:creationId xmlns:a16="http://schemas.microsoft.com/office/drawing/2014/main" id="{69DB2F2D-450A-49E1-9206-635B31123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8173" y="4803504"/>
            <a:ext cx="2306651" cy="1365161"/>
          </a:xfrm>
          <a:prstGeom prst="rect">
            <a:avLst/>
          </a:prstGeom>
        </p:spPr>
      </p:pic>
    </p:spTree>
    <p:extLst>
      <p:ext uri="{BB962C8B-B14F-4D97-AF65-F5344CB8AC3E}">
        <p14:creationId xmlns:p14="http://schemas.microsoft.com/office/powerpoint/2010/main" val="59101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699" y="450761"/>
            <a:ext cx="11526591" cy="6071321"/>
          </a:xfrm>
        </p:spPr>
        <p:txBody>
          <a:bodyPr>
            <a:normAutofit/>
          </a:bodyPr>
          <a:lstStyle/>
          <a:p>
            <a:endParaRPr lang="en-US" b="1" dirty="0">
              <a:solidFill>
                <a:schemeClr val="accent2">
                  <a:lumMod val="50000"/>
                </a:schemeClr>
              </a:solidFill>
            </a:endParaRPr>
          </a:p>
          <a:p>
            <a:r>
              <a:rPr lang="en-US" sz="3600" b="1" dirty="0">
                <a:solidFill>
                  <a:schemeClr val="accent2">
                    <a:lumMod val="50000"/>
                  </a:schemeClr>
                </a:solidFill>
              </a:rPr>
              <a:t>PIURN Call for Proposals </a:t>
            </a:r>
          </a:p>
          <a:p>
            <a:endParaRPr lang="en-US" dirty="0">
              <a:solidFill>
                <a:schemeClr val="accent2">
                  <a:lumMod val="50000"/>
                </a:schemeClr>
              </a:solidFill>
            </a:endParaRPr>
          </a:p>
          <a:p>
            <a:pPr algn="just"/>
            <a:r>
              <a:rPr lang="en-US" sz="2000" dirty="0"/>
              <a:t>PIURN collaborative scientific projects are </a:t>
            </a:r>
            <a:r>
              <a:rPr lang="en-US" sz="2000" dirty="0">
                <a:solidFill>
                  <a:schemeClr val="accent1">
                    <a:lumMod val="75000"/>
                  </a:schemeClr>
                </a:solidFill>
              </a:rPr>
              <a:t>multidisciplinary</a:t>
            </a:r>
            <a:r>
              <a:rPr lang="en-US" sz="2000" dirty="0"/>
              <a:t> and contribute to </a:t>
            </a:r>
            <a:r>
              <a:rPr lang="en-US" sz="2000" dirty="0">
                <a:solidFill>
                  <a:schemeClr val="accent1">
                    <a:lumMod val="75000"/>
                  </a:schemeClr>
                </a:solidFill>
              </a:rPr>
              <a:t>explore concrete solutions </a:t>
            </a:r>
            <a:r>
              <a:rPr lang="en-US" sz="2000" dirty="0"/>
              <a:t>to the </a:t>
            </a:r>
            <a:r>
              <a:rPr lang="en-US" sz="2000" dirty="0">
                <a:solidFill>
                  <a:schemeClr val="accent1">
                    <a:lumMod val="75000"/>
                  </a:schemeClr>
                </a:solidFill>
              </a:rPr>
              <a:t>Pacific Challenges</a:t>
            </a:r>
            <a:r>
              <a:rPr lang="en-US" sz="2000" dirty="0"/>
              <a:t>. PIURN Projects have to bring together </a:t>
            </a:r>
            <a:r>
              <a:rPr lang="en-US" sz="2000" dirty="0">
                <a:solidFill>
                  <a:schemeClr val="accent1">
                    <a:lumMod val="75000"/>
                  </a:schemeClr>
                </a:solidFill>
              </a:rPr>
              <a:t>at least 2 Universities from the network</a:t>
            </a:r>
            <a:r>
              <a:rPr lang="en-US" sz="2000" dirty="0"/>
              <a:t>. </a:t>
            </a:r>
            <a:r>
              <a:rPr lang="en-US" sz="2000" dirty="0">
                <a:solidFill>
                  <a:schemeClr val="accent1">
                    <a:lumMod val="75000"/>
                  </a:schemeClr>
                </a:solidFill>
              </a:rPr>
              <a:t>External partners are invited </a:t>
            </a:r>
            <a:r>
              <a:rPr lang="en-US" sz="2000" dirty="0"/>
              <a:t>to collaborate to PIURN Projects. </a:t>
            </a:r>
          </a:p>
          <a:p>
            <a:pPr algn="just"/>
            <a:r>
              <a:rPr lang="en-US" sz="2000" b="1" dirty="0"/>
              <a:t>Since 2017</a:t>
            </a:r>
            <a:r>
              <a:rPr lang="en-US" sz="2000" dirty="0"/>
              <a:t>, calls for proposals funded by UNC and USP were launched as an incentive to promote research collaboration within the network. </a:t>
            </a:r>
          </a:p>
          <a:p>
            <a:pPr algn="just"/>
            <a:r>
              <a:rPr lang="en-US" sz="2000" dirty="0"/>
              <a:t>USP and UNC have funded a 26 projects for a total of </a:t>
            </a:r>
            <a:r>
              <a:rPr lang="en-US" sz="2000" b="1" dirty="0">
                <a:solidFill>
                  <a:schemeClr val="accent1">
                    <a:lumMod val="75000"/>
                  </a:schemeClr>
                </a:solidFill>
              </a:rPr>
              <a:t>909 091 FJD – 614 514 AUD – 383 448 euros</a:t>
            </a:r>
          </a:p>
          <a:p>
            <a:pPr algn="just"/>
            <a:r>
              <a:rPr lang="en-US" sz="1800" b="1" dirty="0">
                <a:solidFill>
                  <a:schemeClr val="accent2">
                    <a:lumMod val="50000"/>
                  </a:schemeClr>
                </a:solidFill>
              </a:rPr>
              <a:t>Examples of Projects:</a:t>
            </a:r>
          </a:p>
          <a:p>
            <a:pPr marL="342900" indent="-342900" algn="just">
              <a:buFontTx/>
              <a:buChar char="-"/>
            </a:pPr>
            <a:r>
              <a:rPr lang="en-US" sz="1600" b="1" dirty="0"/>
              <a:t>Air Pollution in Pacific Island Cities: PM</a:t>
            </a:r>
            <a:r>
              <a:rPr lang="en-US" sz="1600" b="1" baseline="-25000" dirty="0"/>
              <a:t>2.5</a:t>
            </a:r>
            <a:r>
              <a:rPr lang="en-US" sz="1600" b="1" dirty="0"/>
              <a:t> Measurements, elemental Composition and Bio- monitoring - </a:t>
            </a:r>
            <a:r>
              <a:rPr lang="en-US" sz="1600" b="1" dirty="0">
                <a:solidFill>
                  <a:schemeClr val="accent1">
                    <a:lumMod val="75000"/>
                  </a:schemeClr>
                </a:solidFill>
              </a:rPr>
              <a:t>USP, FNU, UNC </a:t>
            </a:r>
            <a:r>
              <a:rPr lang="en-US" sz="1600" dirty="0">
                <a:solidFill>
                  <a:schemeClr val="accent1">
                    <a:lumMod val="75000"/>
                  </a:schemeClr>
                </a:solidFill>
              </a:rPr>
              <a:t>and </a:t>
            </a:r>
            <a:r>
              <a:rPr lang="en-GB" sz="1600" dirty="0">
                <a:solidFill>
                  <a:schemeClr val="accent1">
                    <a:lumMod val="75000"/>
                  </a:schemeClr>
                </a:solidFill>
                <a:ea typeface="Times New Roman" pitchFamily="18" charset="0"/>
                <a:cs typeface="Arial" pitchFamily="34" charset="0"/>
              </a:rPr>
              <a:t>University of </a:t>
            </a:r>
            <a:r>
              <a:rPr lang="en-GB" sz="1600" dirty="0" err="1">
                <a:solidFill>
                  <a:schemeClr val="accent1">
                    <a:lumMod val="75000"/>
                  </a:schemeClr>
                </a:solidFill>
                <a:ea typeface="Times New Roman" pitchFamily="18" charset="0"/>
                <a:cs typeface="Arial" pitchFamily="34" charset="0"/>
              </a:rPr>
              <a:t>Massuchetts</a:t>
            </a:r>
            <a:endParaRPr lang="en-GB" sz="1600" dirty="0">
              <a:solidFill>
                <a:schemeClr val="accent1">
                  <a:lumMod val="75000"/>
                </a:schemeClr>
              </a:solidFill>
              <a:ea typeface="Times New Roman" pitchFamily="18" charset="0"/>
              <a:cs typeface="Arial" pitchFamily="34" charset="0"/>
            </a:endParaRPr>
          </a:p>
          <a:p>
            <a:pPr marL="342900" indent="-342900" algn="just">
              <a:buFontTx/>
              <a:buChar char="-"/>
            </a:pPr>
            <a:r>
              <a:rPr lang="en-US" sz="1600" b="1" dirty="0"/>
              <a:t>SOSPADIS</a:t>
            </a:r>
            <a:r>
              <a:rPr lang="en-US" sz="1600" dirty="0"/>
              <a:t> </a:t>
            </a:r>
            <a:r>
              <a:rPr lang="en-US" sz="1600" b="1" dirty="0" err="1"/>
              <a:t>SOcio‐SPAtial</a:t>
            </a:r>
            <a:r>
              <a:rPr lang="en-US" sz="1600" b="1" dirty="0"/>
              <a:t> Dynamics of Informal Settlements in Fiji and Vanuatu – </a:t>
            </a:r>
            <a:r>
              <a:rPr lang="en-US" sz="1600" b="1" dirty="0">
                <a:solidFill>
                  <a:schemeClr val="accent1">
                    <a:lumMod val="75000"/>
                  </a:schemeClr>
                </a:solidFill>
              </a:rPr>
              <a:t>UNC, USP </a:t>
            </a:r>
            <a:r>
              <a:rPr lang="en-US" sz="1600" dirty="0">
                <a:solidFill>
                  <a:schemeClr val="accent1">
                    <a:lumMod val="75000"/>
                  </a:schemeClr>
                </a:solidFill>
              </a:rPr>
              <a:t>and Massey University</a:t>
            </a:r>
          </a:p>
          <a:p>
            <a:pPr marL="342900" indent="-342900" algn="just">
              <a:buFontTx/>
              <a:buChar char="-"/>
            </a:pPr>
            <a:r>
              <a:rPr lang="en-US" sz="1600" b="1" dirty="0"/>
              <a:t>Financial Literacy, cognitive skills and youth socialization in the South Pacific </a:t>
            </a:r>
            <a:r>
              <a:rPr lang="en-US" sz="1600" dirty="0"/>
              <a:t>– </a:t>
            </a:r>
            <a:r>
              <a:rPr lang="en-US" sz="1600" b="1" dirty="0">
                <a:solidFill>
                  <a:schemeClr val="accent1">
                    <a:lumMod val="75000"/>
                  </a:schemeClr>
                </a:solidFill>
              </a:rPr>
              <a:t>UNC, USP, FNU and NUS</a:t>
            </a:r>
          </a:p>
          <a:p>
            <a:pPr marL="342900" indent="-342900" algn="just">
              <a:buFontTx/>
              <a:buChar char="-"/>
            </a:pPr>
            <a:endParaRPr lang="en-US" sz="1600" dirty="0"/>
          </a:p>
          <a:p>
            <a:pPr algn="just"/>
            <a:endParaRPr lang="en-US" b="1" dirty="0"/>
          </a:p>
          <a:p>
            <a:pPr algn="just"/>
            <a:endParaRPr lang="en-US" dirty="0"/>
          </a:p>
          <a:p>
            <a:pPr algn="just"/>
            <a:endParaRPr lang="en-US" dirty="0"/>
          </a:p>
          <a:p>
            <a:pPr algn="just"/>
            <a:endParaRPr lang="en-US" dirty="0"/>
          </a:p>
          <a:p>
            <a:endParaRPr lang="en-US" dirty="0"/>
          </a:p>
          <a:p>
            <a:endParaRPr lang="en-US"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9335" y="0"/>
            <a:ext cx="1702665" cy="1702665"/>
          </a:xfrm>
          <a:prstGeom prst="rect">
            <a:avLst/>
          </a:prstGeom>
        </p:spPr>
      </p:pic>
    </p:spTree>
    <p:extLst>
      <p:ext uri="{BB962C8B-B14F-4D97-AF65-F5344CB8AC3E}">
        <p14:creationId xmlns:p14="http://schemas.microsoft.com/office/powerpoint/2010/main" val="390241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6694" y="490757"/>
            <a:ext cx="11558611" cy="6071321"/>
          </a:xfrm>
        </p:spPr>
        <p:txBody>
          <a:bodyPr>
            <a:normAutofit fontScale="85000" lnSpcReduction="20000"/>
          </a:bodyPr>
          <a:lstStyle/>
          <a:p>
            <a:endParaRPr lang="en-US" b="1" dirty="0">
              <a:solidFill>
                <a:schemeClr val="accent2">
                  <a:lumMod val="50000"/>
                </a:schemeClr>
              </a:solidFill>
            </a:endParaRPr>
          </a:p>
          <a:p>
            <a:r>
              <a:rPr lang="en-US" sz="5100" b="1" dirty="0">
                <a:solidFill>
                  <a:schemeClr val="accent2">
                    <a:lumMod val="50000"/>
                  </a:schemeClr>
                </a:solidFill>
              </a:rPr>
              <a:t>PIURN Projects – Impact Assessment</a:t>
            </a:r>
            <a:endParaRPr lang="en-US" sz="3400" dirty="0">
              <a:solidFill>
                <a:schemeClr val="accent2">
                  <a:lumMod val="50000"/>
                </a:schemeClr>
              </a:solidFill>
            </a:endParaRPr>
          </a:p>
          <a:p>
            <a:pPr lvl="0" algn="just"/>
            <a:r>
              <a:rPr lang="en-US" sz="3200" dirty="0">
                <a:solidFill>
                  <a:schemeClr val="accent1">
                    <a:lumMod val="75000"/>
                  </a:schemeClr>
                </a:solidFill>
              </a:rPr>
              <a:t>- 28 </a:t>
            </a:r>
            <a:r>
              <a:rPr lang="en-US" sz="3200" dirty="0"/>
              <a:t>Research collaborative projects</a:t>
            </a:r>
          </a:p>
          <a:p>
            <a:pPr lvl="0" algn="just"/>
            <a:r>
              <a:rPr lang="en-US" sz="3200" b="1" dirty="0">
                <a:solidFill>
                  <a:schemeClr val="accent1">
                    <a:lumMod val="75000"/>
                  </a:schemeClr>
                </a:solidFill>
              </a:rPr>
              <a:t>- 2 534 000 euros attracted</a:t>
            </a:r>
            <a:r>
              <a:rPr lang="en-US" sz="3200" dirty="0">
                <a:solidFill>
                  <a:schemeClr val="accent1">
                    <a:lumMod val="75000"/>
                  </a:schemeClr>
                </a:solidFill>
              </a:rPr>
              <a:t> </a:t>
            </a:r>
            <a:r>
              <a:rPr lang="en-US" sz="3200" dirty="0"/>
              <a:t>for research grants, following PIURN Projects</a:t>
            </a:r>
          </a:p>
          <a:p>
            <a:pPr lvl="0" algn="just"/>
            <a:r>
              <a:rPr lang="en-US" sz="3200" dirty="0">
                <a:solidFill>
                  <a:schemeClr val="accent1">
                    <a:lumMod val="75000"/>
                  </a:schemeClr>
                </a:solidFill>
              </a:rPr>
              <a:t>- 14</a:t>
            </a:r>
            <a:r>
              <a:rPr lang="en-US" sz="3200" dirty="0"/>
              <a:t> publications</a:t>
            </a:r>
          </a:p>
          <a:p>
            <a:pPr lvl="0" algn="just"/>
            <a:r>
              <a:rPr lang="en-US" sz="3200" dirty="0">
                <a:solidFill>
                  <a:schemeClr val="accent1">
                    <a:lumMod val="75000"/>
                  </a:schemeClr>
                </a:solidFill>
              </a:rPr>
              <a:t>- 9</a:t>
            </a:r>
            <a:r>
              <a:rPr lang="en-US" sz="3200" dirty="0"/>
              <a:t> communications in regional or international conferences and workshops</a:t>
            </a:r>
          </a:p>
          <a:p>
            <a:pPr lvl="0" algn="just"/>
            <a:r>
              <a:rPr lang="en-US" sz="3200" dirty="0">
                <a:solidFill>
                  <a:schemeClr val="accent1">
                    <a:lumMod val="75000"/>
                  </a:schemeClr>
                </a:solidFill>
              </a:rPr>
              <a:t>- 50+ students </a:t>
            </a:r>
            <a:r>
              <a:rPr lang="en-US" sz="3200" dirty="0"/>
              <a:t>involved in the research work of the PIURN projects</a:t>
            </a:r>
          </a:p>
          <a:p>
            <a:pPr lvl="0" algn="just"/>
            <a:r>
              <a:rPr lang="en-US" sz="3200" dirty="0">
                <a:solidFill>
                  <a:schemeClr val="accent1">
                    <a:lumMod val="75000"/>
                  </a:schemeClr>
                </a:solidFill>
              </a:rPr>
              <a:t>- 7 full-time internships </a:t>
            </a:r>
            <a:r>
              <a:rPr lang="en-US" sz="3200" dirty="0"/>
              <a:t>with thesis </a:t>
            </a:r>
          </a:p>
          <a:p>
            <a:pPr lvl="0" algn="just"/>
            <a:r>
              <a:rPr lang="en-US" sz="3200" dirty="0"/>
              <a:t>- A contribution to the development of a regional initiative coordinated by SPC (Pacific Data Hub)</a:t>
            </a:r>
          </a:p>
          <a:p>
            <a:pPr lvl="0" algn="just"/>
            <a:r>
              <a:rPr lang="en-US" sz="3200" dirty="0"/>
              <a:t>- Major global visibility given to the PIURN network through the project </a:t>
            </a:r>
            <a:r>
              <a:rPr lang="en-US" sz="3200" b="1" i="1" dirty="0"/>
              <a:t>on migrations and climate change</a:t>
            </a:r>
            <a:r>
              <a:rPr lang="en-US" sz="3200" dirty="0"/>
              <a:t> and especially the projection of the 52’ documentary called ‘</a:t>
            </a:r>
            <a:r>
              <a:rPr lang="en-US" sz="3200" dirty="0">
                <a:solidFill>
                  <a:schemeClr val="accent1">
                    <a:lumMod val="75000"/>
                  </a:schemeClr>
                </a:solidFill>
              </a:rPr>
              <a:t>Nations of Water</a:t>
            </a:r>
            <a:r>
              <a:rPr lang="en-US" sz="3200" dirty="0"/>
              <a:t>’ in France, the USA and Spain (with a Spanish translation)</a:t>
            </a:r>
          </a:p>
          <a:p>
            <a:pPr algn="just"/>
            <a:r>
              <a:rPr lang="en-US" sz="3200" dirty="0"/>
              <a:t> </a:t>
            </a:r>
            <a:endParaRPr lang="en-US" b="1" dirty="0"/>
          </a:p>
          <a:p>
            <a:pPr marL="342900" indent="-342900" algn="just">
              <a:buFontTx/>
              <a:buChar char="-"/>
            </a:pPr>
            <a:endParaRPr lang="en-US" b="1" dirty="0"/>
          </a:p>
          <a:p>
            <a:pPr algn="just"/>
            <a:endParaRPr lang="en-US" dirty="0"/>
          </a:p>
          <a:p>
            <a:pPr algn="just"/>
            <a:endParaRPr lang="en-US" dirty="0"/>
          </a:p>
          <a:p>
            <a:pPr algn="just"/>
            <a:endParaRPr lang="en-US" dirty="0"/>
          </a:p>
          <a:p>
            <a:endParaRPr lang="en-US" dirty="0"/>
          </a:p>
          <a:p>
            <a:endParaRPr lang="en-US" dirty="0"/>
          </a:p>
        </p:txBody>
      </p:sp>
      <p:sp>
        <p:nvSpPr>
          <p:cNvPr id="4" name="Rectangle 3"/>
          <p:cNvSpPr/>
          <p:nvPr/>
        </p:nvSpPr>
        <p:spPr>
          <a:xfrm>
            <a:off x="0" y="6619741"/>
            <a:ext cx="12192000" cy="238259"/>
          </a:xfrm>
          <a:prstGeom prst="rect">
            <a:avLst/>
          </a:prstGeom>
          <a:solidFill>
            <a:srgbClr val="4F85B1"/>
          </a:solidFill>
          <a:ln>
            <a:solidFill>
              <a:srgbClr val="4F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488" y="1"/>
            <a:ext cx="981512" cy="981512"/>
          </a:xfrm>
          <a:prstGeom prst="rect">
            <a:avLst/>
          </a:prstGeom>
        </p:spPr>
      </p:pic>
    </p:spTree>
    <p:extLst>
      <p:ext uri="{BB962C8B-B14F-4D97-AF65-F5344CB8AC3E}">
        <p14:creationId xmlns:p14="http://schemas.microsoft.com/office/powerpoint/2010/main" val="1482340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1244</Words>
  <Application>Microsoft Office PowerPoint</Application>
  <PresentationFormat>Widescreen</PresentationFormat>
  <Paragraphs>144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-webkit-standard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PIURN The Pacific Islands Universities Research Network</dc:title>
  <dc:creator>Mathilde Souchon</dc:creator>
  <cp:lastModifiedBy>Mathilde Souchon</cp:lastModifiedBy>
  <cp:revision>109</cp:revision>
  <dcterms:created xsi:type="dcterms:W3CDTF">2021-08-30T16:13:37Z</dcterms:created>
  <dcterms:modified xsi:type="dcterms:W3CDTF">2024-11-25T00:06:32Z</dcterms:modified>
</cp:coreProperties>
</file>