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565D1D9D_15D560A4.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3981" r:id="rId5"/>
  </p:sldMasterIdLst>
  <p:notesMasterIdLst>
    <p:notesMasterId r:id="rId31"/>
  </p:notesMasterIdLst>
  <p:handoutMasterIdLst>
    <p:handoutMasterId r:id="rId32"/>
  </p:handoutMasterIdLst>
  <p:sldIdLst>
    <p:sldId id="258" r:id="rId6"/>
    <p:sldId id="257" r:id="rId7"/>
    <p:sldId id="1448943028" r:id="rId8"/>
    <p:sldId id="482" r:id="rId9"/>
    <p:sldId id="1448943002" r:id="rId10"/>
    <p:sldId id="1448943003" r:id="rId11"/>
    <p:sldId id="1448943004" r:id="rId12"/>
    <p:sldId id="1448943001" r:id="rId13"/>
    <p:sldId id="1448943005" r:id="rId14"/>
    <p:sldId id="1448943007" r:id="rId15"/>
    <p:sldId id="1448943025" r:id="rId16"/>
    <p:sldId id="1448943012" r:id="rId17"/>
    <p:sldId id="1448943022" r:id="rId18"/>
    <p:sldId id="1448943029" r:id="rId19"/>
    <p:sldId id="1448943030" r:id="rId20"/>
    <p:sldId id="1448943024" r:id="rId21"/>
    <p:sldId id="1448943010" r:id="rId22"/>
    <p:sldId id="1448943026" r:id="rId23"/>
    <p:sldId id="1448943015" r:id="rId24"/>
    <p:sldId id="1448943016" r:id="rId25"/>
    <p:sldId id="1448943027" r:id="rId26"/>
    <p:sldId id="1448943019" r:id="rId27"/>
    <p:sldId id="1448943023" r:id="rId28"/>
    <p:sldId id="1448943020" r:id="rId29"/>
    <p:sldId id="1448943018" r:id="rId30"/>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8A1737-664C-AC8F-09A0-422E9B9900CC}" name="Simone Faluschi" initials="SF" userId="S::s.faluschi_rheagroup.com#ext#@telekom.onmicrosoft.de::b7db9f9b-f52b-4f47-a2a9-c1942c0fe8e3" providerId="AD"/>
  <p188:author id="{95FF424D-BECF-73E5-9E77-193D0D6B4A0A}" name="Betlem Rosich" initials="BR" userId="S::betlem.rosich_esa.int#ext#@telekom.onmicrosoft.de::108d919b-211b-4cdd-a06d-a4048335a312" providerId="AD"/>
  <p188:author id="{284FD48A-5690-4A17-D932-01B9C8B436AE}" name="Jolyon Martin" initials="JM" userId="S::jolyon.martin_esa.int#ext#@telekom.onmicrosoft.de::10eebd23-97fb-4f87-aed5-5a44d80d126a" providerId="AD"/>
  <p188:author id="{F16DE2DA-7EA4-75F6-7DC3-E132F0384F55}" name="de la Mar, Jurry" initials="dlMJ" userId="S::Jurry.de-la-Mar@telekom.de::7fb24d16-2bae-4e91-99a0-38745e26d5e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dras Zlinszky" initials="AZ" lastIdx="1" clrIdx="0">
    <p:extLst>
      <p:ext uri="{19B8F6BF-5375-455C-9EA6-DF929625EA0E}">
        <p15:presenceInfo xmlns:p15="http://schemas.microsoft.com/office/powerpoint/2012/main" userId="S::andras.zlinszky@sinergise.com::a77ab626-4e48-4c16-aef1-10efe3e360d0" providerId="AD"/>
      </p:ext>
    </p:extLst>
  </p:cmAuthor>
  <p:cmAuthor id="2" name="Evelyn Stynen" initials="ES" lastIdx="1" clrIdx="1">
    <p:extLst>
      <p:ext uri="{19B8F6BF-5375-455C-9EA6-DF929625EA0E}">
        <p15:presenceInfo xmlns:p15="http://schemas.microsoft.com/office/powerpoint/2012/main" userId="S::evelyn.stynen@vito.be::f36d528d-b4fd-4a51-97bf-f712393294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BE3"/>
    <a:srgbClr val="006196"/>
    <a:srgbClr val="A4C115"/>
    <a:srgbClr val="FFCC4E"/>
    <a:srgbClr val="8197A6"/>
    <a:srgbClr val="F1666A"/>
    <a:srgbClr val="D9D9D9"/>
    <a:srgbClr val="053249"/>
    <a:srgbClr val="003249"/>
    <a:srgbClr val="335E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1" autoAdjust="0"/>
    <p:restoredTop sz="71390" autoAdjust="0"/>
  </p:normalViewPr>
  <p:slideViewPr>
    <p:cSldViewPr snapToGrid="0">
      <p:cViewPr varScale="1">
        <p:scale>
          <a:sx n="77" d="100"/>
          <a:sy n="77" d="100"/>
        </p:scale>
        <p:origin x="2160" y="90"/>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7468"/>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omments/modernComment_565D1D9D_15D560A4.xml><?xml version="1.0" encoding="utf-8"?>
<p188:cmLst xmlns:a="http://schemas.openxmlformats.org/drawingml/2006/main" xmlns:r="http://schemas.openxmlformats.org/officeDocument/2006/relationships" xmlns:p188="http://schemas.microsoft.com/office/powerpoint/2018/8/main">
  <p188:cm id="{FC41C78E-3791-4075-A4EB-4AFEA0763BD2}" authorId="{B48A1737-664C-AC8F-09A0-422E9B9900CC}" status="resolved" created="2024-04-19T11:30:21.433" complete="100000">
    <ac:deMkLst xmlns:ac="http://schemas.microsoft.com/office/drawing/2013/main/command">
      <pc:docMk xmlns:pc="http://schemas.microsoft.com/office/powerpoint/2013/main/command"/>
      <pc:sldMk xmlns:pc="http://schemas.microsoft.com/office/powerpoint/2013/main/command" cId="366305444" sldId="1448943005"/>
      <ac:spMk id="7" creationId="{9008C0D6-D062-787C-26C6-27586D755DB8}"/>
    </ac:deMkLst>
    <p188:txBody>
      <a:bodyPr/>
      <a:lstStyle/>
      <a:p>
        <a:r>
          <a:rPr lang="en-US"/>
          <a:t>Also VHR Urban Atlas (2011-2013) is now available via OData</a:t>
        </a:r>
      </a:p>
    </p188:txBody>
  </p188:cm>
  <p188:cm id="{786EE33C-D359-4C5C-8295-E79366B8D187}" authorId="{B48A1737-664C-AC8F-09A0-422E9B9900CC}" status="resolved" created="2024-04-19T11:37:55.698" complete="100000">
    <ac:txMkLst xmlns:ac="http://schemas.microsoft.com/office/drawing/2013/main/command">
      <pc:docMk xmlns:pc="http://schemas.microsoft.com/office/powerpoint/2013/main/command"/>
      <pc:sldMk xmlns:pc="http://schemas.microsoft.com/office/powerpoint/2013/main/command" cId="366305444" sldId="1448943005"/>
      <ac:spMk id="7" creationId="{9008C0D6-D062-787C-26C6-27586D755DB8}"/>
      <ac:txMk cp="409" len="5">
        <ac:context len="516" hash="2638220335"/>
      </ac:txMk>
    </ac:txMkLst>
    <p188:pos x="2919111" y="4015047"/>
    <p188:txBody>
      <a:bodyPr/>
      <a:lstStyle/>
      <a:p>
        <a:r>
          <a:rPr lang="en-US"/>
          <a:t>In addition to OData, the VHR Europe and Urban Atlas 2006-2009 are also available via browser (search panel).
Update of filter functionalities is being implemented.</a:t>
        </a:r>
      </a:p>
    </p188:txBody>
  </p188:cm>
  <p188:cm id="{47ABCBDA-F182-4891-B78B-939B52EA7699}" authorId="{B48A1737-664C-AC8F-09A0-422E9B9900CC}" status="resolved" created="2024-04-19T11:39:47.698" complete="100000">
    <ac:txMkLst xmlns:ac="http://schemas.microsoft.com/office/drawing/2013/main/command">
      <pc:docMk xmlns:pc="http://schemas.microsoft.com/office/powerpoint/2013/main/command"/>
      <pc:sldMk xmlns:pc="http://schemas.microsoft.com/office/powerpoint/2013/main/command" cId="366305444" sldId="1448943005"/>
      <ac:spMk id="7" creationId="{9008C0D6-D062-787C-26C6-27586D755DB8}"/>
      <ac:txMk cp="443" len="7">
        <ac:context len="516" hash="2638220335"/>
      </ac:txMk>
    </ac:txMkLst>
    <p188:pos x="3293356" y="4339243"/>
    <p188:txBody>
      <a:bodyPr/>
      <a:lstStyle/>
      <a:p>
        <a:r>
          <a:rPr lang="en-US"/>
          <a:t>2014-2022. If you want you can detail the single datasets VHR Europe 2014-2016, VHR Europe 2017-2019, VHR Europe 2020-2022</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‹N°›</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11/24/2024</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‹N°›</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ataspace.copernicus.e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 </a:t>
            </a:r>
            <a:r>
              <a:rPr lang="fr-FR" dirty="0" err="1"/>
              <a:t>am</a:t>
            </a:r>
            <a:r>
              <a:rPr lang="fr-FR" dirty="0"/>
              <a:t> </a:t>
            </a:r>
            <a:r>
              <a:rPr lang="fr-FR" dirty="0" err="1"/>
              <a:t>very</a:t>
            </a:r>
            <a:r>
              <a:rPr lang="fr-FR" dirty="0"/>
              <a:t> </a:t>
            </a:r>
            <a:r>
              <a:rPr lang="fr-FR" dirty="0" err="1"/>
              <a:t>pleased</a:t>
            </a:r>
            <a:r>
              <a:rPr lang="fr-FR" dirty="0"/>
              <a:t> to </a:t>
            </a:r>
            <a:r>
              <a:rPr lang="fr-FR" dirty="0" err="1"/>
              <a:t>be</a:t>
            </a:r>
            <a:r>
              <a:rPr lang="fr-FR" dirty="0"/>
              <a:t> </a:t>
            </a:r>
            <a:r>
              <a:rPr lang="fr-FR" dirty="0" err="1"/>
              <a:t>here</a:t>
            </a:r>
            <a:r>
              <a:rPr lang="fr-FR" dirty="0"/>
              <a:t> </a:t>
            </a:r>
            <a:r>
              <a:rPr lang="fr-FR" dirty="0" err="1"/>
              <a:t>today</a:t>
            </a:r>
            <a:r>
              <a:rPr lang="fr-FR" dirty="0"/>
              <a:t>. </a:t>
            </a:r>
            <a:r>
              <a:rPr lang="fr-FR" dirty="0" err="1"/>
              <a:t>My</a:t>
            </a:r>
            <a:r>
              <a:rPr lang="fr-FR" dirty="0"/>
              <a:t> </a:t>
            </a:r>
            <a:r>
              <a:rPr lang="fr-FR" dirty="0" err="1"/>
              <a:t>name</a:t>
            </a:r>
            <a:r>
              <a:rPr lang="fr-FR" dirty="0"/>
              <a:t> </a:t>
            </a:r>
            <a:r>
              <a:rPr lang="fr-FR" dirty="0" err="1"/>
              <a:t>is</a:t>
            </a:r>
            <a:r>
              <a:rPr lang="fr-FR" dirty="0"/>
              <a:t> Rémi Andreoli, and I </a:t>
            </a:r>
            <a:r>
              <a:rPr lang="fr-FR" dirty="0" err="1"/>
              <a:t>am</a:t>
            </a:r>
            <a:r>
              <a:rPr lang="fr-FR" dirty="0"/>
              <a:t> </a:t>
            </a:r>
            <a:r>
              <a:rPr lang="fr-FR" dirty="0" err="1"/>
              <a:t>presenting</a:t>
            </a:r>
            <a:r>
              <a:rPr lang="fr-FR" dirty="0"/>
              <a:t> the </a:t>
            </a:r>
            <a:r>
              <a:rPr lang="fr-FR" dirty="0" err="1"/>
              <a:t>Copernicus</a:t>
            </a:r>
            <a:r>
              <a:rPr lang="fr-FR" dirty="0"/>
              <a:t> Data </a:t>
            </a:r>
            <a:r>
              <a:rPr lang="fr-FR" dirty="0" err="1"/>
              <a:t>Space</a:t>
            </a:r>
            <a:r>
              <a:rPr lang="fr-FR" dirty="0"/>
              <a:t> </a:t>
            </a:r>
            <a:r>
              <a:rPr lang="fr-FR" dirty="0" err="1"/>
              <a:t>Ecosystem</a:t>
            </a:r>
            <a:r>
              <a:rPr lang="fr-FR" dirty="0"/>
              <a:t> </a:t>
            </a:r>
            <a:r>
              <a:rPr lang="fr-FR" dirty="0" err="1"/>
              <a:t>today</a:t>
            </a:r>
            <a:r>
              <a:rPr lang="fr-FR" dirty="0"/>
              <a:t> as PGRSC </a:t>
            </a:r>
            <a:r>
              <a:rPr lang="fr-FR" dirty="0" err="1"/>
              <a:t>Board</a:t>
            </a:r>
            <a:r>
              <a:rPr lang="fr-FR" dirty="0"/>
              <a:t> </a:t>
            </a:r>
            <a:r>
              <a:rPr lang="fr-FR" dirty="0" err="1"/>
              <a:t>member</a:t>
            </a:r>
            <a:r>
              <a:rPr lang="fr-FR" dirty="0"/>
              <a:t>.</a:t>
            </a:r>
          </a:p>
          <a:p>
            <a:r>
              <a:rPr lang="fr-FR" dirty="0"/>
              <a:t>Indeed, PGRSC </a:t>
            </a:r>
            <a:r>
              <a:rPr lang="fr-FR" dirty="0" err="1"/>
              <a:t>is</a:t>
            </a:r>
            <a:r>
              <a:rPr lang="fr-FR" dirty="0"/>
              <a:t> the </a:t>
            </a:r>
            <a:r>
              <a:rPr lang="fr-FR" dirty="0" err="1"/>
              <a:t>Copernicus</a:t>
            </a:r>
            <a:r>
              <a:rPr lang="fr-FR" dirty="0"/>
              <a:t> Relay for the Pacific </a:t>
            </a:r>
            <a:r>
              <a:rPr lang="fr-FR" dirty="0" err="1"/>
              <a:t>Region</a:t>
            </a:r>
            <a:r>
              <a:rPr lang="fr-FR" dirty="0"/>
              <a:t> </a:t>
            </a:r>
            <a:r>
              <a:rPr lang="fr-FR" dirty="0" err="1"/>
              <a:t>since</a:t>
            </a:r>
            <a:r>
              <a:rPr lang="fr-FR" dirty="0"/>
              <a:t> 2020 and </a:t>
            </a:r>
            <a:r>
              <a:rPr lang="fr-FR" dirty="0" err="1"/>
              <a:t>is</a:t>
            </a:r>
            <a:r>
              <a:rPr lang="fr-FR" dirty="0"/>
              <a:t> acting as information and point of contact for all the Pacific </a:t>
            </a:r>
            <a:r>
              <a:rPr lang="fr-FR" dirty="0" err="1"/>
              <a:t>Islands</a:t>
            </a:r>
            <a:r>
              <a:rPr lang="fr-FR" dirty="0"/>
              <a:t> </a:t>
            </a:r>
            <a:r>
              <a:rPr lang="fr-FR" dirty="0" err="1"/>
              <a:t>users</a:t>
            </a:r>
            <a:r>
              <a:rPr lang="fr-FR" dirty="0"/>
              <a:t> </a:t>
            </a:r>
            <a:r>
              <a:rPr lang="fr-FR" dirty="0" err="1"/>
              <a:t>who</a:t>
            </a:r>
            <a:r>
              <a:rPr lang="fr-FR" dirty="0"/>
              <a:t> </a:t>
            </a:r>
            <a:r>
              <a:rPr lang="fr-FR" dirty="0" err="1"/>
              <a:t>need</a:t>
            </a:r>
            <a:r>
              <a:rPr lang="fr-FR" dirty="0"/>
              <a:t> assistance </a:t>
            </a:r>
            <a:r>
              <a:rPr lang="fr-FR" dirty="0" err="1"/>
              <a:t>with</a:t>
            </a:r>
            <a:r>
              <a:rPr lang="fr-FR" dirty="0"/>
              <a:t> </a:t>
            </a:r>
            <a:r>
              <a:rPr lang="fr-FR" dirty="0" err="1"/>
              <a:t>Coperniscus</a:t>
            </a:r>
            <a:r>
              <a:rPr lang="fr-FR" dirty="0"/>
              <a:t> data and service</a:t>
            </a:r>
          </a:p>
        </p:txBody>
      </p:sp>
      <p:sp>
        <p:nvSpPr>
          <p:cNvPr id="4" name="Espace réservé du numéro de diapositive 3"/>
          <p:cNvSpPr>
            <a:spLocks noGrp="1"/>
          </p:cNvSpPr>
          <p:nvPr>
            <p:ph type="sldNum" sz="quarter" idx="5"/>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2831759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Additionnal</a:t>
            </a:r>
            <a:r>
              <a:rPr lang="fr-FR" dirty="0"/>
              <a:t> EO Data</a:t>
            </a:r>
          </a:p>
          <a:p>
            <a:r>
              <a:rPr lang="fr-FR" dirty="0"/>
              <a:t>Sentinel-1 RTC, </a:t>
            </a:r>
            <a:r>
              <a:rPr lang="fr-FR" dirty="0" err="1"/>
              <a:t>Radiometrically</a:t>
            </a:r>
            <a:r>
              <a:rPr lang="fr-FR" dirty="0"/>
              <a:t> Terrain </a:t>
            </a:r>
            <a:r>
              <a:rPr lang="fr-FR" dirty="0" err="1"/>
              <a:t>corrected</a:t>
            </a:r>
            <a:r>
              <a:rPr lang="fr-FR" dirty="0"/>
              <a:t> data </a:t>
            </a:r>
          </a:p>
        </p:txBody>
      </p:sp>
      <p:sp>
        <p:nvSpPr>
          <p:cNvPr id="4" name="Espace réservé du numéro de diapositive 3"/>
          <p:cNvSpPr>
            <a:spLocks noGrp="1"/>
          </p:cNvSpPr>
          <p:nvPr>
            <p:ph type="sldNum" sz="quarter" idx="5"/>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837820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 </a:t>
            </a:r>
            <a:r>
              <a:rPr lang="fr-FR" dirty="0" err="1"/>
              <a:t>make</a:t>
            </a:r>
            <a:r>
              <a:rPr lang="fr-FR" dirty="0"/>
              <a:t> all </a:t>
            </a:r>
            <a:r>
              <a:rPr lang="fr-FR" dirty="0" err="1"/>
              <a:t>these</a:t>
            </a:r>
            <a:r>
              <a:rPr lang="fr-FR" dirty="0"/>
              <a:t> data </a:t>
            </a:r>
            <a:r>
              <a:rPr lang="fr-FR" dirty="0" err="1"/>
              <a:t>availble</a:t>
            </a:r>
            <a:r>
              <a:rPr lang="fr-FR" dirty="0"/>
              <a:t>, </a:t>
            </a:r>
            <a:r>
              <a:rPr lang="fr-FR" dirty="0" err="1"/>
              <a:t>Copernicus</a:t>
            </a:r>
            <a:r>
              <a:rPr lang="fr-FR" dirty="0"/>
              <a:t> set up and </a:t>
            </a:r>
            <a:r>
              <a:rPr lang="fr-FR" dirty="0" err="1"/>
              <a:t>maintain</a:t>
            </a:r>
            <a:r>
              <a:rPr lang="fr-FR" dirty="0"/>
              <a:t> a web browser at </a:t>
            </a:r>
            <a:r>
              <a:rPr lang="fr-FR" b="0" i="0" u="none" strike="noStrike" dirty="0">
                <a:solidFill>
                  <a:srgbClr val="0062A4"/>
                </a:solidFill>
                <a:effectLst/>
                <a:latin typeface="Open Sans" panose="020B0606030504020204" pitchFamily="34" charset="0"/>
                <a:hlinkClick r:id="rId3"/>
              </a:rPr>
              <a:t>dataspace.copernicus.eu</a:t>
            </a:r>
            <a:endParaRPr lang="fr-FR" dirty="0"/>
          </a:p>
        </p:txBody>
      </p:sp>
      <p:sp>
        <p:nvSpPr>
          <p:cNvPr id="4" name="Espace réservé du numéro de diapositive 3"/>
          <p:cNvSpPr>
            <a:spLocks noGrp="1"/>
          </p:cNvSpPr>
          <p:nvPr>
            <p:ph type="sldNum" sz="quarter" idx="5"/>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3157417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Access to </a:t>
            </a:r>
            <a:r>
              <a:rPr lang="fr-BE" dirty="0" err="1"/>
              <a:t>Copernicus</a:t>
            </a:r>
            <a:r>
              <a:rPr lang="fr-BE" dirty="0"/>
              <a:t> data </a:t>
            </a:r>
            <a:r>
              <a:rPr lang="fr-BE" dirty="0" err="1"/>
              <a:t>streamlined</a:t>
            </a:r>
            <a:r>
              <a:rPr lang="fr-BE" dirty="0"/>
              <a:t> </a:t>
            </a:r>
            <a:r>
              <a:rPr lang="fr-BE" dirty="0" err="1"/>
              <a:t>through</a:t>
            </a:r>
            <a:r>
              <a:rPr lang="fr-BE" dirty="0"/>
              <a:t> Application </a:t>
            </a:r>
            <a:r>
              <a:rPr lang="fr-BE" dirty="0" err="1"/>
              <a:t>Programming</a:t>
            </a:r>
            <a:r>
              <a:rPr lang="fr-BE" dirty="0"/>
              <a:t> Interfaces </a:t>
            </a:r>
            <a:r>
              <a:rPr lang="fr-BE" dirty="0" err="1"/>
              <a:t>centralising</a:t>
            </a:r>
            <a:r>
              <a:rPr lang="fr-BE" dirty="0"/>
              <a:t> and </a:t>
            </a:r>
            <a:r>
              <a:rPr lang="fr-BE" dirty="0" err="1"/>
              <a:t>streamlining</a:t>
            </a:r>
            <a:r>
              <a:rPr lang="fr-BE" dirty="0"/>
              <a:t> the data to </a:t>
            </a:r>
            <a:r>
              <a:rPr lang="fr-BE" dirty="0" err="1"/>
              <a:t>make</a:t>
            </a:r>
            <a:r>
              <a:rPr lang="fr-BE" dirty="0"/>
              <a:t> </a:t>
            </a:r>
            <a:r>
              <a:rPr lang="fr-BE" dirty="0" err="1"/>
              <a:t>it</a:t>
            </a:r>
            <a:r>
              <a:rPr lang="fr-BE" dirty="0"/>
              <a:t> </a:t>
            </a:r>
            <a:r>
              <a:rPr lang="fr-BE" dirty="0" err="1"/>
              <a:t>available</a:t>
            </a:r>
            <a:r>
              <a:rPr lang="fr-BE" dirty="0"/>
              <a:t> to User Interfaces.</a:t>
            </a:r>
          </a:p>
          <a:p>
            <a:endParaRPr lang="en-I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16</a:t>
            </a:fld>
            <a:endParaRPr lang="en-US" dirty="0"/>
          </a:p>
        </p:txBody>
      </p:sp>
    </p:spTree>
    <p:extLst>
      <p:ext uri="{BB962C8B-B14F-4D97-AF65-F5344CB8AC3E}">
        <p14:creationId xmlns:p14="http://schemas.microsoft.com/office/powerpoint/2010/main" val="129201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Quick </a:t>
            </a:r>
            <a:r>
              <a:rPr lang="fr-BE" dirty="0" err="1"/>
              <a:t>overview</a:t>
            </a:r>
            <a:r>
              <a:rPr lang="fr-BE" dirty="0"/>
              <a:t> of the online interfaces, </a:t>
            </a:r>
            <a:r>
              <a:rPr lang="fr-BE" dirty="0" err="1"/>
              <a:t>labs</a:t>
            </a:r>
            <a:r>
              <a:rPr lang="fr-BE" dirty="0"/>
              <a:t> or notebooks for </a:t>
            </a:r>
            <a:r>
              <a:rPr lang="fr-BE" dirty="0" err="1"/>
              <a:t>users</a:t>
            </a:r>
            <a:r>
              <a:rPr lang="fr-BE" dirty="0"/>
              <a:t> to </a:t>
            </a:r>
            <a:r>
              <a:rPr lang="fr-BE" dirty="0" err="1"/>
              <a:t>make</a:t>
            </a:r>
            <a:r>
              <a:rPr lang="fr-BE" dirty="0"/>
              <a:t> use of the data, </a:t>
            </a:r>
            <a:r>
              <a:rPr lang="fr-BE" dirty="0" err="1"/>
              <a:t>with</a:t>
            </a:r>
            <a:r>
              <a:rPr lang="fr-BE" dirty="0"/>
              <a:t> </a:t>
            </a:r>
            <a:r>
              <a:rPr lang="fr-BE" dirty="0" err="1"/>
              <a:t>various</a:t>
            </a:r>
            <a:r>
              <a:rPr lang="fr-BE" dirty="0"/>
              <a:t> </a:t>
            </a:r>
            <a:r>
              <a:rPr lang="fr-BE" dirty="0" err="1"/>
              <a:t>level</a:t>
            </a:r>
            <a:r>
              <a:rPr lang="fr-BE" dirty="0"/>
              <a:t> of </a:t>
            </a:r>
            <a:r>
              <a:rPr lang="fr-BE" dirty="0" err="1"/>
              <a:t>knwoledge</a:t>
            </a:r>
            <a:r>
              <a:rPr lang="fr-BE" dirty="0"/>
              <a:t> or expertise </a:t>
            </a:r>
            <a:r>
              <a:rPr lang="fr-BE" dirty="0" err="1"/>
              <a:t>required</a:t>
            </a:r>
            <a:r>
              <a:rPr lang="fr-BE" dirty="0"/>
              <a:t> and </a:t>
            </a:r>
            <a:r>
              <a:rPr lang="fr-BE" dirty="0" err="1"/>
              <a:t>covering</a:t>
            </a:r>
            <a:r>
              <a:rPr lang="fr-BE" dirty="0"/>
              <a:t> a </a:t>
            </a:r>
            <a:r>
              <a:rPr lang="fr-BE" dirty="0" err="1"/>
              <a:t>wide</a:t>
            </a:r>
            <a:r>
              <a:rPr lang="fr-BE" dirty="0"/>
              <a:t> </a:t>
            </a:r>
            <a:r>
              <a:rPr lang="fr-BE" dirty="0" err="1"/>
              <a:t>array</a:t>
            </a:r>
            <a:r>
              <a:rPr lang="fr-BE" dirty="0"/>
              <a:t> of applications (</a:t>
            </a:r>
            <a:r>
              <a:rPr lang="fr-BE" dirty="0" err="1"/>
              <a:t>different</a:t>
            </a:r>
            <a:r>
              <a:rPr lang="fr-BE" dirty="0"/>
              <a:t> use cases, </a:t>
            </a:r>
            <a:r>
              <a:rPr lang="fr-BE" dirty="0" err="1"/>
              <a:t>from</a:t>
            </a:r>
            <a:r>
              <a:rPr lang="fr-BE" dirty="0"/>
              <a:t> </a:t>
            </a:r>
            <a:r>
              <a:rPr lang="fr-BE" dirty="0" err="1"/>
              <a:t>ice</a:t>
            </a:r>
            <a:r>
              <a:rPr lang="fr-BE" dirty="0"/>
              <a:t> monitoring to </a:t>
            </a:r>
            <a:r>
              <a:rPr lang="fr-BE" dirty="0" err="1"/>
              <a:t>soil</a:t>
            </a:r>
            <a:r>
              <a:rPr lang="fr-BE" dirty="0"/>
              <a:t> </a:t>
            </a:r>
            <a:r>
              <a:rPr lang="fr-BE" dirty="0" err="1"/>
              <a:t>erosion</a:t>
            </a:r>
            <a:r>
              <a:rPr lang="fr-BE" dirty="0"/>
              <a:t>).</a:t>
            </a:r>
            <a:endParaRPr lang="en-I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18</a:t>
            </a:fld>
            <a:endParaRPr lang="en-US" dirty="0"/>
          </a:p>
        </p:txBody>
      </p:sp>
    </p:spTree>
    <p:extLst>
      <p:ext uri="{BB962C8B-B14F-4D97-AF65-F5344CB8AC3E}">
        <p14:creationId xmlns:p14="http://schemas.microsoft.com/office/powerpoint/2010/main" val="1034420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How to </a:t>
            </a:r>
            <a:r>
              <a:rPr lang="fr-BE" dirty="0" err="1"/>
              <a:t>access</a:t>
            </a:r>
            <a:r>
              <a:rPr lang="fr-BE" dirty="0"/>
              <a:t> the </a:t>
            </a:r>
            <a:r>
              <a:rPr lang="fr-BE" dirty="0" err="1"/>
              <a:t>Copernicus</a:t>
            </a:r>
            <a:r>
              <a:rPr lang="fr-BE" dirty="0"/>
              <a:t> Data Space </a:t>
            </a:r>
            <a:r>
              <a:rPr lang="fr-BE" dirty="0" err="1"/>
              <a:t>Ecosystem</a:t>
            </a:r>
            <a:r>
              <a:rPr lang="fr-BE" dirty="0"/>
              <a:t>, how to </a:t>
            </a:r>
            <a:r>
              <a:rPr lang="fr-BE" dirty="0" err="1"/>
              <a:t>understand</a:t>
            </a:r>
            <a:r>
              <a:rPr lang="fr-BE" dirty="0"/>
              <a:t> </a:t>
            </a:r>
            <a:r>
              <a:rPr lang="fr-BE" dirty="0" err="1"/>
              <a:t>it</a:t>
            </a:r>
            <a:r>
              <a:rPr lang="fr-BE" dirty="0"/>
              <a:t> and how to </a:t>
            </a:r>
            <a:r>
              <a:rPr lang="fr-BE" dirty="0" err="1"/>
              <a:t>make</a:t>
            </a:r>
            <a:r>
              <a:rPr lang="fr-BE" dirty="0"/>
              <a:t> use of </a:t>
            </a:r>
            <a:r>
              <a:rPr lang="fr-BE" dirty="0" err="1"/>
              <a:t>it</a:t>
            </a:r>
            <a:r>
              <a:rPr lang="fr-BE" dirty="0"/>
              <a:t>:</a:t>
            </a:r>
          </a:p>
          <a:p>
            <a:r>
              <a:rPr lang="fr-BE" dirty="0"/>
              <a:t>-</a:t>
            </a:r>
            <a:r>
              <a:rPr lang="fr-BE" dirty="0" err="1"/>
              <a:t>onboarding</a:t>
            </a:r>
            <a:r>
              <a:rPr lang="fr-BE" dirty="0"/>
              <a:t> </a:t>
            </a:r>
            <a:r>
              <a:rPr lang="fr-BE" dirty="0" err="1"/>
              <a:t>through</a:t>
            </a:r>
            <a:r>
              <a:rPr lang="fr-BE" dirty="0"/>
              <a:t> self registration  and documentation </a:t>
            </a:r>
            <a:r>
              <a:rPr lang="fr-BE" dirty="0" err="1"/>
              <a:t>available</a:t>
            </a:r>
            <a:r>
              <a:rPr lang="fr-BE" dirty="0"/>
              <a:t> to </a:t>
            </a:r>
            <a:r>
              <a:rPr lang="fr-BE" dirty="0" err="1"/>
              <a:t>get</a:t>
            </a:r>
            <a:r>
              <a:rPr lang="fr-BE" dirty="0"/>
              <a:t> </a:t>
            </a:r>
            <a:r>
              <a:rPr lang="fr-BE" dirty="0" err="1"/>
              <a:t>familiar</a:t>
            </a:r>
            <a:r>
              <a:rPr lang="fr-BE" dirty="0"/>
              <a:t> </a:t>
            </a:r>
            <a:r>
              <a:rPr lang="fr-BE" dirty="0" err="1"/>
              <a:t>with</a:t>
            </a:r>
            <a:r>
              <a:rPr lang="fr-BE" dirty="0"/>
              <a:t> </a:t>
            </a:r>
            <a:r>
              <a:rPr lang="fr-BE" dirty="0" err="1"/>
              <a:t>ther</a:t>
            </a:r>
            <a:r>
              <a:rPr lang="fr-BE" dirty="0"/>
              <a:t> </a:t>
            </a:r>
            <a:r>
              <a:rPr lang="fr-BE" dirty="0" err="1"/>
              <a:t>ecosystem</a:t>
            </a:r>
            <a:r>
              <a:rPr lang="fr-BE" dirty="0"/>
              <a:t>.</a:t>
            </a:r>
          </a:p>
          <a:p>
            <a:endParaRPr lang="en-I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21</a:t>
            </a:fld>
            <a:endParaRPr lang="en-US" dirty="0"/>
          </a:p>
        </p:txBody>
      </p:sp>
    </p:spTree>
    <p:extLst>
      <p:ext uri="{BB962C8B-B14F-4D97-AF65-F5344CB8AC3E}">
        <p14:creationId xmlns:p14="http://schemas.microsoft.com/office/powerpoint/2010/main" val="723271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1" i="0" dirty="0">
                <a:solidFill>
                  <a:srgbClr val="000000"/>
                </a:solidFill>
                <a:effectLst/>
                <a:latin typeface="Arial" panose="020B0604020202020204" pitchFamily="34" charset="0"/>
              </a:rPr>
              <a:t>Copernicus </a:t>
            </a:r>
            <a:r>
              <a:rPr lang="en-US" b="0" i="0" dirty="0">
                <a:solidFill>
                  <a:srgbClr val="000000"/>
                </a:solidFill>
                <a:effectLst/>
                <a:latin typeface="Arial" panose="020B0604020202020204" pitchFamily="34" charset="0"/>
              </a:rPr>
              <a:t>is the Earth observation component of the European Union’s Space </a:t>
            </a:r>
            <a:r>
              <a:rPr lang="en-US" b="0" i="0" dirty="0" err="1">
                <a:solidFill>
                  <a:srgbClr val="000000"/>
                </a:solidFill>
                <a:effectLst/>
                <a:latin typeface="Arial" panose="020B0604020202020204" pitchFamily="34" charset="0"/>
              </a:rPr>
              <a:t>programme</a:t>
            </a:r>
            <a:r>
              <a:rPr lang="en-US" b="0" i="0" dirty="0">
                <a:solidFill>
                  <a:srgbClr val="000000"/>
                </a:solidFill>
                <a:effectLst/>
                <a:latin typeface="Arial" panose="020B0604020202020204" pitchFamily="34" charset="0"/>
              </a:rPr>
              <a:t>, looking at our planet and its environment. It offers information services that draw from </a:t>
            </a:r>
            <a:r>
              <a:rPr lang="en-US" b="1" i="0" dirty="0">
                <a:solidFill>
                  <a:srgbClr val="000000"/>
                </a:solidFill>
                <a:effectLst/>
                <a:latin typeface="Arial" panose="020B0604020202020204" pitchFamily="34" charset="0"/>
              </a:rPr>
              <a:t>satellite Earth Observation and in-situ (non-space) data.</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The European Commission manages the </a:t>
            </a:r>
            <a:r>
              <a:rPr lang="en-US" b="0" i="0" dirty="0" err="1">
                <a:solidFill>
                  <a:srgbClr val="000000"/>
                </a:solidFill>
                <a:effectLst/>
                <a:latin typeface="Arial" panose="020B0604020202020204" pitchFamily="34" charset="0"/>
              </a:rPr>
              <a:t>Programme</a:t>
            </a:r>
            <a:r>
              <a:rPr lang="en-US" b="0" i="0" dirty="0">
                <a:solidFill>
                  <a:srgbClr val="000000"/>
                </a:solidFill>
                <a:effectLst/>
                <a:latin typeface="Arial" panose="020B0604020202020204" pitchFamily="34" charset="0"/>
              </a:rPr>
              <a:t>. It is implemented in partnership with the Member States, the European Space Agency (ESA), the European </a:t>
            </a:r>
            <a:r>
              <a:rPr lang="en-US" b="0" i="0" dirty="0" err="1">
                <a:solidFill>
                  <a:srgbClr val="000000"/>
                </a:solidFill>
                <a:effectLst/>
                <a:latin typeface="Arial" panose="020B0604020202020204" pitchFamily="34" charset="0"/>
              </a:rPr>
              <a:t>Organisation</a:t>
            </a:r>
            <a:r>
              <a:rPr lang="en-US" b="0" i="0" dirty="0">
                <a:solidFill>
                  <a:srgbClr val="000000"/>
                </a:solidFill>
                <a:effectLst/>
                <a:latin typeface="Arial" panose="020B0604020202020204" pitchFamily="34" charset="0"/>
              </a:rPr>
              <a:t> for the Exploitation of Meteorological Satellites (EUMETSAT), the European Centre for Medium-Range Weather Forecasts (ECMWF), EU Agencies and Mercator </a:t>
            </a:r>
            <a:r>
              <a:rPr lang="en-US" b="0" i="0" dirty="0" err="1">
                <a:solidFill>
                  <a:srgbClr val="000000"/>
                </a:solidFill>
                <a:effectLst/>
                <a:latin typeface="Arial" panose="020B0604020202020204" pitchFamily="34" charset="0"/>
              </a:rPr>
              <a:t>Océan</a:t>
            </a:r>
            <a:r>
              <a:rPr lang="en-US" b="0" i="0" dirty="0">
                <a:solidFill>
                  <a:srgbClr val="000000"/>
                </a:solidFill>
                <a:effectLst/>
                <a:latin typeface="Arial" panose="020B0604020202020204" pitchFamily="34" charset="0"/>
              </a:rPr>
              <a:t>, the European Environment Agency (EEA), the Joint Research Center (JRC)</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Since the beginning of the </a:t>
            </a:r>
            <a:r>
              <a:rPr lang="en-US" b="0" i="0" dirty="0" err="1">
                <a:solidFill>
                  <a:srgbClr val="000000"/>
                </a:solidFill>
                <a:effectLst/>
                <a:latin typeface="Arial" panose="020B0604020202020204" pitchFamily="34" charset="0"/>
              </a:rPr>
              <a:t>programme</a:t>
            </a:r>
            <a:r>
              <a:rPr lang="en-US" b="0" i="0" dirty="0">
                <a:solidFill>
                  <a:srgbClr val="000000"/>
                </a:solidFill>
                <a:effectLst/>
                <a:latin typeface="Arial" panose="020B0604020202020204" pitchFamily="34" charset="0"/>
              </a:rPr>
              <a:t>, </a:t>
            </a:r>
            <a:r>
              <a:rPr lang="en-US" sz="1800" u="sng" dirty="0">
                <a:solidFill>
                  <a:schemeClr val="tx1"/>
                </a:solidFill>
                <a:latin typeface="Arial"/>
                <a:ea typeface="MS PGothic"/>
                <a:cs typeface="Arial"/>
              </a:rPr>
              <a:t>We want Copernicus data to be easily accessible and usable,</a:t>
            </a:r>
            <a:r>
              <a:rPr lang="en-US" sz="1800" u="none" dirty="0">
                <a:solidFill>
                  <a:schemeClr val="tx1"/>
                </a:solidFill>
                <a:latin typeface="Arial"/>
                <a:ea typeface="MS PGothic"/>
                <a:cs typeface="Arial"/>
              </a:rPr>
              <a:t> meaning data can be easily find and easily used.</a:t>
            </a:r>
            <a:endParaRPr lang="en-US" b="0" i="0" u="none" dirty="0">
              <a:solidFill>
                <a:srgbClr val="000000"/>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294009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Copernicus</a:t>
            </a:r>
            <a:r>
              <a:rPr lang="fr-FR" dirty="0"/>
              <a:t> </a:t>
            </a:r>
            <a:r>
              <a:rPr lang="fr-FR" dirty="0" err="1"/>
              <a:t>is</a:t>
            </a:r>
            <a:r>
              <a:rPr lang="fr-FR" dirty="0"/>
              <a:t> not </a:t>
            </a:r>
            <a:r>
              <a:rPr lang="fr-FR" dirty="0" err="1"/>
              <a:t>only</a:t>
            </a:r>
            <a:r>
              <a:rPr lang="fr-FR" dirty="0"/>
              <a:t> satellites and data collection, </a:t>
            </a:r>
            <a:r>
              <a:rPr lang="fr-FR" dirty="0" err="1"/>
              <a:t>it</a:t>
            </a:r>
            <a:r>
              <a:rPr lang="fr-FR" dirty="0"/>
              <a:t> </a:t>
            </a:r>
            <a:r>
              <a:rPr lang="fr-FR" dirty="0" err="1"/>
              <a:t>is</a:t>
            </a:r>
            <a:r>
              <a:rPr lang="fr-FR" dirty="0"/>
              <a:t> a full </a:t>
            </a:r>
            <a:r>
              <a:rPr lang="fr-FR" dirty="0" err="1"/>
              <a:t>ecosystem</a:t>
            </a:r>
            <a:r>
              <a:rPr lang="fr-FR" dirty="0"/>
              <a:t> </a:t>
            </a:r>
            <a:r>
              <a:rPr lang="fr-FR" dirty="0" err="1"/>
              <a:t>consisting</a:t>
            </a:r>
            <a:r>
              <a:rPr lang="fr-FR" dirty="0"/>
              <a:t> in:</a:t>
            </a:r>
          </a:p>
          <a:p>
            <a:pPr marL="285750" indent="-285750">
              <a:buFontTx/>
              <a:buChar char="-"/>
            </a:pPr>
            <a:r>
              <a:rPr lang="fr-FR" dirty="0"/>
              <a:t>Constellation of satellites </a:t>
            </a:r>
            <a:r>
              <a:rPr lang="fr-FR" dirty="0" err="1"/>
              <a:t>managed</a:t>
            </a:r>
            <a:r>
              <a:rPr lang="fr-FR" dirty="0"/>
              <a:t> by the </a:t>
            </a:r>
            <a:r>
              <a:rPr lang="fr-FR" dirty="0" err="1"/>
              <a:t>European</a:t>
            </a:r>
            <a:r>
              <a:rPr lang="fr-FR" dirty="0"/>
              <a:t> </a:t>
            </a:r>
            <a:r>
              <a:rPr lang="fr-FR" dirty="0" err="1"/>
              <a:t>space</a:t>
            </a:r>
            <a:r>
              <a:rPr lang="fr-FR" dirty="0"/>
              <a:t> Agency (ESA) </a:t>
            </a:r>
            <a:r>
              <a:rPr lang="fr-FR" dirty="0" err="1"/>
              <a:t>which</a:t>
            </a:r>
            <a:r>
              <a:rPr lang="fr-FR" dirty="0"/>
              <a:t> </a:t>
            </a:r>
            <a:r>
              <a:rPr lang="fr-FR" dirty="0" err="1"/>
              <a:t>will</a:t>
            </a:r>
            <a:r>
              <a:rPr lang="fr-FR" dirty="0"/>
              <a:t> </a:t>
            </a:r>
            <a:r>
              <a:rPr lang="fr-FR" dirty="0" err="1"/>
              <a:t>recha</a:t>
            </a:r>
            <a:r>
              <a:rPr lang="fr-FR" dirty="0"/>
              <a:t> more </a:t>
            </a:r>
            <a:r>
              <a:rPr lang="fr-FR" dirty="0" err="1"/>
              <a:t>than</a:t>
            </a:r>
            <a:r>
              <a:rPr lang="fr-FR" dirty="0"/>
              <a:t> 30 satellites in 2030</a:t>
            </a:r>
          </a:p>
          <a:p>
            <a:pPr marL="285750" indent="-285750">
              <a:buFontTx/>
              <a:buChar char="-"/>
            </a:pPr>
            <a:r>
              <a:rPr lang="fr-FR" dirty="0" err="1"/>
              <a:t>Completed</a:t>
            </a:r>
            <a:r>
              <a:rPr lang="fr-FR" dirty="0"/>
              <a:t> by </a:t>
            </a:r>
            <a:r>
              <a:rPr lang="fr-FR" dirty="0" err="1"/>
              <a:t>contributing</a:t>
            </a:r>
            <a:r>
              <a:rPr lang="fr-FR" dirty="0"/>
              <a:t> missions </a:t>
            </a:r>
            <a:r>
              <a:rPr lang="fr-FR" dirty="0" err="1"/>
              <a:t>from</a:t>
            </a:r>
            <a:r>
              <a:rPr lang="fr-FR" dirty="0"/>
              <a:t> </a:t>
            </a:r>
            <a:r>
              <a:rPr lang="fr-FR" dirty="0" err="1"/>
              <a:t>partners</a:t>
            </a:r>
            <a:r>
              <a:rPr lang="fr-FR" dirty="0"/>
              <a:t> </a:t>
            </a:r>
            <a:r>
              <a:rPr lang="fr-FR" dirty="0" err="1"/>
              <a:t>worldwide</a:t>
            </a:r>
            <a:r>
              <a:rPr lang="fr-FR" dirty="0"/>
              <a:t>, </a:t>
            </a:r>
            <a:r>
              <a:rPr lang="fr-FR" dirty="0" err="1"/>
              <a:t>both</a:t>
            </a:r>
            <a:r>
              <a:rPr lang="fr-FR" dirty="0"/>
              <a:t> </a:t>
            </a:r>
            <a:r>
              <a:rPr lang="fr-FR" dirty="0" err="1"/>
              <a:t>private</a:t>
            </a:r>
            <a:r>
              <a:rPr lang="fr-FR" dirty="0"/>
              <a:t> and public</a:t>
            </a:r>
          </a:p>
          <a:p>
            <a:pPr marL="285750" indent="-285750">
              <a:buFontTx/>
              <a:buChar char="-"/>
            </a:pPr>
            <a:r>
              <a:rPr lang="fr-FR" dirty="0" err="1"/>
              <a:t>Organized</a:t>
            </a:r>
            <a:r>
              <a:rPr lang="fr-FR" dirty="0"/>
              <a:t> in 6 services </a:t>
            </a:r>
            <a:r>
              <a:rPr lang="fr-FR" dirty="0" err="1"/>
              <a:t>that</a:t>
            </a:r>
            <a:r>
              <a:rPr lang="fr-FR" dirty="0"/>
              <a:t> </a:t>
            </a:r>
            <a:r>
              <a:rPr lang="fr-FR" dirty="0" err="1"/>
              <a:t>also</a:t>
            </a:r>
            <a:endParaRPr lang="fr-FR" dirty="0"/>
          </a:p>
          <a:p>
            <a:pPr marL="285750" indent="-285750">
              <a:buFontTx/>
              <a:buChar char="-"/>
            </a:pPr>
            <a:r>
              <a:rPr lang="fr-FR" dirty="0" err="1"/>
              <a:t>Transform</a:t>
            </a:r>
            <a:r>
              <a:rPr lang="fr-FR" dirty="0"/>
              <a:t> the data </a:t>
            </a:r>
            <a:r>
              <a:rPr lang="fr-FR" dirty="0" err="1"/>
              <a:t>into</a:t>
            </a:r>
            <a:r>
              <a:rPr lang="fr-FR" dirty="0"/>
              <a:t> </a:t>
            </a:r>
            <a:r>
              <a:rPr lang="fr-FR" dirty="0" err="1"/>
              <a:t>valude</a:t>
            </a:r>
            <a:r>
              <a:rPr lang="fr-FR" dirty="0"/>
              <a:t> </a:t>
            </a:r>
            <a:r>
              <a:rPr lang="fr-FR" dirty="0" err="1"/>
              <a:t>added</a:t>
            </a:r>
            <a:r>
              <a:rPr lang="fr-FR" dirty="0"/>
              <a:t> </a:t>
            </a:r>
            <a:r>
              <a:rPr lang="fr-FR" dirty="0" err="1"/>
              <a:t>products</a:t>
            </a:r>
            <a:r>
              <a:rPr lang="fr-FR" dirty="0"/>
              <a:t> </a:t>
            </a:r>
            <a:r>
              <a:rPr lang="fr-FR" dirty="0" err="1"/>
              <a:t>available</a:t>
            </a:r>
            <a:r>
              <a:rPr lang="fr-FR" dirty="0"/>
              <a:t> </a:t>
            </a:r>
            <a:r>
              <a:rPr lang="fr-FR" dirty="0" err="1"/>
              <a:t>through</a:t>
            </a:r>
            <a:r>
              <a:rPr lang="fr-FR" dirty="0"/>
              <a:t> cloud-</a:t>
            </a:r>
            <a:r>
              <a:rPr lang="fr-FR" dirty="0" err="1"/>
              <a:t>based</a:t>
            </a:r>
            <a:r>
              <a:rPr lang="fr-FR" dirty="0"/>
              <a:t> platforms.</a:t>
            </a:r>
          </a:p>
        </p:txBody>
      </p:sp>
      <p:sp>
        <p:nvSpPr>
          <p:cNvPr id="4" name="Espace réservé du numéro de diapositive 3"/>
          <p:cNvSpPr>
            <a:spLocks noGrp="1"/>
          </p:cNvSpPr>
          <p:nvPr>
            <p:ph type="sldNum" sz="quarter" idx="5"/>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20454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alibri"/>
                <a:cs typeface="Calibri"/>
              </a:rPr>
              <a:t>Copernicus data space ecosystem primarily revolves around Sentinel Data, directly from EU satellites. </a:t>
            </a:r>
            <a:endParaRPr lang="en-US" sz="1600" dirty="0">
              <a:cs typeface="Calibri"/>
            </a:endParaRPr>
          </a:p>
          <a:p>
            <a:r>
              <a:rPr lang="en-US" sz="1600" dirty="0">
                <a:latin typeface="Calibri"/>
                <a:cs typeface="Calibri"/>
              </a:rPr>
              <a:t>To complete the data generated and refine the information derived from them as well as  cover their limitations, additional data is used from in situ sensors, and Copernicus Contributing Missions (CCM).</a:t>
            </a:r>
            <a:endParaRPr lang="en-US" sz="1600" dirty="0">
              <a:cs typeface="Calibri"/>
            </a:endParaRPr>
          </a:p>
          <a:p>
            <a:r>
              <a:rPr lang="en-US" sz="1600" dirty="0">
                <a:latin typeface="Calibri"/>
                <a:cs typeface="Calibri"/>
              </a:rPr>
              <a:t>This wealth of data is then streamlined through application programming interfaces and made available through user interfaces.</a:t>
            </a:r>
          </a:p>
          <a:p>
            <a:r>
              <a:rPr lang="en-US" sz="1600" dirty="0">
                <a:latin typeface="Calibri"/>
                <a:cs typeface="Calibri"/>
              </a:rPr>
              <a:t> </a:t>
            </a:r>
            <a:endParaRPr lang="en-US" sz="1600">
              <a:cs typeface="Calibri"/>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4</a:t>
            </a:fld>
            <a:endParaRPr lang="en-US" dirty="0"/>
          </a:p>
        </p:txBody>
      </p:sp>
    </p:spTree>
    <p:extLst>
      <p:ext uri="{BB962C8B-B14F-4D97-AF65-F5344CB8AC3E}">
        <p14:creationId xmlns:p14="http://schemas.microsoft.com/office/powerpoint/2010/main" val="328588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sentinel</a:t>
            </a:r>
            <a:r>
              <a:rPr lang="fr-FR" dirty="0"/>
              <a:t> data component</a:t>
            </a:r>
          </a:p>
        </p:txBody>
      </p:sp>
      <p:sp>
        <p:nvSpPr>
          <p:cNvPr id="4" name="Espace réservé du numéro de diapositive 3"/>
          <p:cNvSpPr>
            <a:spLocks noGrp="1"/>
          </p:cNvSpPr>
          <p:nvPr>
            <p:ph type="sldNum" sz="quarter" idx="5"/>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2212136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Is </a:t>
            </a:r>
            <a:r>
              <a:rPr lang="fr-FR" dirty="0" err="1"/>
              <a:t>composed</a:t>
            </a:r>
            <a:r>
              <a:rPr lang="fr-FR" dirty="0"/>
              <a:t> by all the </a:t>
            </a:r>
            <a:r>
              <a:rPr lang="fr-FR" dirty="0" err="1"/>
              <a:t>Copernicus</a:t>
            </a:r>
            <a:r>
              <a:rPr lang="fr-FR" dirty="0"/>
              <a:t> </a:t>
            </a:r>
            <a:r>
              <a:rPr lang="fr-FR" dirty="0" err="1"/>
              <a:t>Sentinels</a:t>
            </a:r>
            <a:r>
              <a:rPr lang="fr-FR" dirty="0"/>
              <a:t> satellites (1, 2, 3, 5) and the </a:t>
            </a:r>
            <a:r>
              <a:rPr lang="fr-FR" dirty="0" err="1"/>
              <a:t>copernicus</a:t>
            </a:r>
            <a:r>
              <a:rPr lang="fr-FR" dirty="0"/>
              <a:t> </a:t>
            </a:r>
            <a:r>
              <a:rPr lang="fr-FR" dirty="0" err="1"/>
              <a:t>contributing</a:t>
            </a:r>
            <a:r>
              <a:rPr lang="fr-FR" dirty="0"/>
              <a:t> missions </a:t>
            </a:r>
            <a:r>
              <a:rPr lang="fr-FR" dirty="0" err="1"/>
              <a:t>coverage</a:t>
            </a:r>
            <a:r>
              <a:rPr lang="fr-FR" dirty="0"/>
              <a:t> data sets </a:t>
            </a:r>
            <a:r>
              <a:rPr lang="fr-FR" dirty="0" err="1"/>
              <a:t>that</a:t>
            </a:r>
            <a:r>
              <a:rPr lang="fr-FR" dirty="0"/>
              <a:t> </a:t>
            </a:r>
            <a:r>
              <a:rPr lang="fr-FR" dirty="0" err="1"/>
              <a:t>includes</a:t>
            </a:r>
            <a:r>
              <a:rPr lang="fr-FR" dirty="0"/>
              <a:t>:</a:t>
            </a:r>
          </a:p>
          <a:p>
            <a:pPr marL="285750" indent="-285750">
              <a:buFontTx/>
              <a:buChar char="-"/>
            </a:pPr>
            <a:r>
              <a:rPr lang="fr-FR" dirty="0"/>
              <a:t>VHR data over </a:t>
            </a:r>
            <a:r>
              <a:rPr lang="fr-FR" dirty="0" err="1"/>
              <a:t>European</a:t>
            </a:r>
            <a:r>
              <a:rPr lang="fr-FR" dirty="0"/>
              <a:t> Union</a:t>
            </a:r>
          </a:p>
          <a:p>
            <a:pPr marL="285750" indent="-285750">
              <a:buFontTx/>
              <a:buChar char="-"/>
            </a:pPr>
            <a:r>
              <a:rPr lang="fr-FR" dirty="0"/>
              <a:t>Worldwide </a:t>
            </a:r>
            <a:r>
              <a:rPr lang="fr-FR" dirty="0" err="1"/>
              <a:t>coverage</a:t>
            </a:r>
            <a:r>
              <a:rPr lang="fr-FR" dirty="0"/>
              <a:t> Digital </a:t>
            </a:r>
            <a:r>
              <a:rPr lang="fr-FR" dirty="0" err="1"/>
              <a:t>Elevation</a:t>
            </a:r>
            <a:r>
              <a:rPr lang="fr-FR" dirty="0"/>
              <a:t> Model</a:t>
            </a:r>
          </a:p>
          <a:p>
            <a:pPr marL="285750" indent="-285750">
              <a:buFontTx/>
              <a:buChar char="-"/>
            </a:pPr>
            <a:r>
              <a:rPr lang="fr-FR" dirty="0"/>
              <a:t>Sentinel </a:t>
            </a:r>
            <a:r>
              <a:rPr lang="fr-FR" dirty="0" err="1"/>
              <a:t>mosaics</a:t>
            </a:r>
            <a:r>
              <a:rPr lang="fr-FR" dirty="0"/>
              <a:t>, </a:t>
            </a:r>
            <a:r>
              <a:rPr lang="fr-FR" dirty="0" err="1"/>
              <a:t>both</a:t>
            </a:r>
            <a:r>
              <a:rPr lang="fr-FR" dirty="0"/>
              <a:t> sentinel-1 and Sentinel-2</a:t>
            </a:r>
          </a:p>
          <a:p>
            <a:pPr marL="285750" indent="-285750">
              <a:buFontTx/>
              <a:buChar char="-"/>
            </a:pPr>
            <a:r>
              <a:rPr lang="fr-FR" dirty="0" err="1"/>
              <a:t>Auxilary</a:t>
            </a:r>
            <a:r>
              <a:rPr lang="fr-FR" dirty="0"/>
              <a:t> data</a:t>
            </a:r>
          </a:p>
          <a:p>
            <a:pPr marL="285750" marR="0" lvl="0" indent="-285750" algn="l" defTabSz="914400" rtl="0" eaLnBrk="1" fontAlgn="base" latinLnBrk="0" hangingPunct="1">
              <a:lnSpc>
                <a:spcPct val="100000"/>
              </a:lnSpc>
              <a:spcBef>
                <a:spcPct val="30000"/>
              </a:spcBef>
              <a:spcAft>
                <a:spcPct val="0"/>
              </a:spcAft>
              <a:buClrTx/>
              <a:buSzTx/>
              <a:buFontTx/>
              <a:buChar char="-"/>
              <a:tabLst/>
              <a:defRPr/>
            </a:pPr>
            <a:r>
              <a:rPr lang="fr-FR" dirty="0"/>
              <a:t>And </a:t>
            </a:r>
            <a:r>
              <a:rPr lang="en-GB" b="1" dirty="0">
                <a:solidFill>
                  <a:srgbClr val="77CC09"/>
                </a:solidFill>
              </a:rPr>
              <a:t>Copernicus Sentinels Engineering Data</a:t>
            </a:r>
          </a:p>
          <a:p>
            <a:pPr marL="285750" indent="-285750">
              <a:buFontTx/>
              <a:buChar char="-"/>
            </a:pPr>
            <a:endParaRPr lang="fr-FR" dirty="0"/>
          </a:p>
        </p:txBody>
      </p:sp>
      <p:sp>
        <p:nvSpPr>
          <p:cNvPr id="4" name="Espace réservé du numéro de diapositive 3"/>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3491284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2"/>
                </a:solidFill>
              </a:rPr>
              <a:t>If not explicitly stated otherwise, worldwide coverage, full and up-to-date collection</a:t>
            </a:r>
            <a:endParaRPr lang="nl-BE" b="1" dirty="0">
              <a:solidFill>
                <a:schemeClr val="tx2"/>
              </a:solidFill>
            </a:endParaRPr>
          </a:p>
          <a:p>
            <a:r>
              <a:rPr lang="fr-FR" dirty="0"/>
              <a:t>It </a:t>
            </a:r>
            <a:r>
              <a:rPr lang="fr-FR" dirty="0" err="1"/>
              <a:t>means</a:t>
            </a:r>
            <a:r>
              <a:rPr lang="fr-FR" dirty="0"/>
              <a:t> </a:t>
            </a:r>
            <a:r>
              <a:rPr lang="fr-FR" dirty="0" err="1"/>
              <a:t>that</a:t>
            </a:r>
            <a:r>
              <a:rPr lang="fr-FR" dirty="0"/>
              <a:t> Pacific Island countries are </a:t>
            </a:r>
            <a:r>
              <a:rPr lang="fr-FR" dirty="0" err="1"/>
              <a:t>covered</a:t>
            </a:r>
            <a:r>
              <a:rPr lang="fr-FR" dirty="0"/>
              <a:t> and </a:t>
            </a:r>
            <a:r>
              <a:rPr lang="fr-FR" dirty="0" err="1"/>
              <a:t>included</a:t>
            </a:r>
            <a:r>
              <a:rPr lang="fr-FR" dirty="0"/>
              <a:t> in ESA </a:t>
            </a:r>
            <a:r>
              <a:rPr lang="fr-FR" dirty="0" err="1"/>
              <a:t>tasking</a:t>
            </a:r>
            <a:r>
              <a:rPr lang="fr-FR" dirty="0"/>
              <a:t> plan</a:t>
            </a:r>
          </a:p>
        </p:txBody>
      </p:sp>
      <p:sp>
        <p:nvSpPr>
          <p:cNvPr id="4" name="Espace réservé du numéro de diapositive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3399092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addition to Sentinel data, </a:t>
            </a:r>
            <a:r>
              <a:rPr lang="fr-FR" dirty="0" err="1"/>
              <a:t>copernicus</a:t>
            </a:r>
            <a:r>
              <a:rPr lang="fr-FR" dirty="0"/>
              <a:t> </a:t>
            </a:r>
            <a:r>
              <a:rPr lang="fr-FR" dirty="0" err="1"/>
              <a:t>is</a:t>
            </a:r>
            <a:r>
              <a:rPr lang="fr-FR" dirty="0"/>
              <a:t> </a:t>
            </a:r>
            <a:r>
              <a:rPr lang="fr-FR" dirty="0" err="1"/>
              <a:t>providing</a:t>
            </a:r>
            <a:r>
              <a:rPr lang="fr-FR" dirty="0"/>
              <a:t> </a:t>
            </a:r>
            <a:r>
              <a:rPr lang="fr-FR" dirty="0" err="1"/>
              <a:t>acces</a:t>
            </a:r>
            <a:r>
              <a:rPr lang="fr-FR" dirty="0"/>
              <a:t> to </a:t>
            </a:r>
            <a:r>
              <a:rPr lang="fr-FR" dirty="0" err="1"/>
              <a:t>thrid</a:t>
            </a:r>
            <a:r>
              <a:rPr lang="fr-FR" dirty="0"/>
              <a:t> parties </a:t>
            </a:r>
            <a:r>
              <a:rPr lang="fr-FR" dirty="0" err="1"/>
              <a:t>contributing</a:t>
            </a:r>
            <a:r>
              <a:rPr lang="fr-FR" dirty="0"/>
              <a:t> </a:t>
            </a:r>
            <a:r>
              <a:rPr lang="fr-FR" dirty="0" err="1"/>
              <a:t>mlission</a:t>
            </a:r>
            <a:r>
              <a:rPr lang="fr-FR" dirty="0"/>
              <a:t> and EO </a:t>
            </a:r>
            <a:r>
              <a:rPr lang="fr-FR" dirty="0" err="1"/>
              <a:t>datasets</a:t>
            </a:r>
            <a:endParaRPr lang="fr-FR" dirty="0"/>
          </a:p>
        </p:txBody>
      </p:sp>
      <p:sp>
        <p:nvSpPr>
          <p:cNvPr id="4" name="Espace réservé du numéro de diapositive 3"/>
          <p:cNvSpPr>
            <a:spLocks noGrp="1"/>
          </p:cNvSpPr>
          <p:nvPr>
            <p:ph type="sldNum" sz="quarter" idx="5"/>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334177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alibri"/>
                <a:cs typeface="Calibri"/>
              </a:rPr>
              <a:t>CCM data are entirely accessible to Copernicus Services and the entities in charge of developing these services, mostly benefitting European citizens. Though, other users outside of Copernicus Services (and related implementing institution) </a:t>
            </a:r>
            <a:r>
              <a:rPr lang="en-US" u="sng" kern="0" dirty="0">
                <a:solidFill>
                  <a:schemeClr val="tx1"/>
                </a:solidFill>
                <a:latin typeface="Arial"/>
                <a:ea typeface="MS PGothic"/>
                <a:cs typeface="Arial"/>
              </a:rPr>
              <a:t>are also able to access certain CCM collections, depending on their eligibility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9</a:t>
            </a:fld>
            <a:endParaRPr lang="en-US" dirty="0"/>
          </a:p>
        </p:txBody>
      </p:sp>
    </p:spTree>
    <p:extLst>
      <p:ext uri="{BB962C8B-B14F-4D97-AF65-F5344CB8AC3E}">
        <p14:creationId xmlns:p14="http://schemas.microsoft.com/office/powerpoint/2010/main" val="23595167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em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11983"/>
            <a:ext cx="12225338"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
        <p:nvSpPr>
          <p:cNvPr id="7" name="Rectangle 19">
            <a:extLst>
              <a:ext uri="{FF2B5EF4-FFF2-40B4-BE49-F238E27FC236}">
                <a16:creationId xmlns:a16="http://schemas.microsoft.com/office/drawing/2014/main" id="{15D7DDE9-932D-0CCF-BDFE-160798EE2C32}"/>
              </a:ext>
            </a:extLst>
          </p:cNvPr>
          <p:cNvSpPr txBox="1">
            <a:spLocks noChangeArrowheads="1"/>
          </p:cNvSpPr>
          <p:nvPr userDrawn="1"/>
        </p:nvSpPr>
        <p:spPr bwMode="auto">
          <a:xfrm>
            <a:off x="113619" y="2904009"/>
            <a:ext cx="11913401" cy="107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3200" b="1" dirty="0">
                <a:solidFill>
                  <a:schemeClr val="bg1"/>
                </a:solidFill>
                <a:latin typeface="Arial" panose="020B0604020202020204" pitchFamily="34" charset="0"/>
                <a:ea typeface="+mj-ea"/>
                <a:cs typeface="Arial" panose="020B0604020202020204" pitchFamily="34" charset="0"/>
              </a:rPr>
              <a:t>ESA EO Data Management &amp; Operations Framework (EOF)</a:t>
            </a:r>
          </a:p>
          <a:p>
            <a:pPr defTabSz="882030">
              <a:defRPr/>
            </a:pPr>
            <a:r>
              <a:rPr lang="en-GB" sz="3200" b="1" dirty="0">
                <a:solidFill>
                  <a:schemeClr val="bg1"/>
                </a:solidFill>
                <a:latin typeface="Arial" panose="020B0604020202020204" pitchFamily="34" charset="0"/>
                <a:ea typeface="+mj-ea"/>
                <a:cs typeface="Arial" panose="020B0604020202020204" pitchFamily="34" charset="0"/>
              </a:rPr>
              <a:t>Workshop 2024</a:t>
            </a:r>
          </a:p>
        </p:txBody>
      </p:sp>
      <p:sp>
        <p:nvSpPr>
          <p:cNvPr id="12" name="Google Shape;468;p1">
            <a:extLst>
              <a:ext uri="{FF2B5EF4-FFF2-40B4-BE49-F238E27FC236}">
                <a16:creationId xmlns:a16="http://schemas.microsoft.com/office/drawing/2014/main" id="{87EC364B-846C-F349-8D6A-EBD1A594F0F7}"/>
              </a:ext>
            </a:extLst>
          </p:cNvPr>
          <p:cNvSpPr txBox="1"/>
          <p:nvPr userDrawn="1"/>
        </p:nvSpPr>
        <p:spPr>
          <a:xfrm>
            <a:off x="6915681" y="5807699"/>
            <a:ext cx="5123720" cy="276999"/>
          </a:xfrm>
          <a:prstGeom prst="rect">
            <a:avLst/>
          </a:prstGeom>
          <a:noFill/>
          <a:ln>
            <a:noFill/>
          </a:ln>
        </p:spPr>
        <p:txBody>
          <a:bodyPr spcFirstLastPara="1" wrap="square" lIns="91425" tIns="45700" rIns="91425" bIns="45700" anchor="t" anchorCtr="0">
            <a:spAutoFit/>
          </a:bodyPr>
          <a:lstStyle/>
          <a:p>
            <a:pPr algn="r"/>
            <a:r>
              <a:rPr lang="en-GB" sz="1200" dirty="0">
                <a:solidFill>
                  <a:schemeClr val="bg1"/>
                </a:solidFill>
                <a:latin typeface="Arial" panose="020B0604020202020204" pitchFamily="34" charset="0"/>
                <a:cs typeface="Arial" panose="020B0604020202020204" pitchFamily="34" charset="0"/>
              </a:rPr>
              <a:t>April 2024</a:t>
            </a:r>
          </a:p>
        </p:txBody>
      </p:sp>
      <p:sp>
        <p:nvSpPr>
          <p:cNvPr id="13" name="Title 12">
            <a:extLst>
              <a:ext uri="{FF2B5EF4-FFF2-40B4-BE49-F238E27FC236}">
                <a16:creationId xmlns:a16="http://schemas.microsoft.com/office/drawing/2014/main" id="{D5B8B954-0CCC-A549-860B-0C063068C188}"/>
              </a:ext>
            </a:extLst>
          </p:cNvPr>
          <p:cNvSpPr>
            <a:spLocks noGrp="1"/>
          </p:cNvSpPr>
          <p:nvPr>
            <p:ph type="title" hasCustomPrompt="1"/>
          </p:nvPr>
        </p:nvSpPr>
        <p:spPr>
          <a:xfrm>
            <a:off x="165899" y="4440919"/>
            <a:ext cx="10108800" cy="565200"/>
          </a:xfrm>
        </p:spPr>
        <p:txBody>
          <a:bodyPr/>
          <a:lstStyle/>
          <a:p>
            <a:r>
              <a:rPr lang="en-GB" dirty="0"/>
              <a:t>Presentation Title</a:t>
            </a:r>
            <a:endParaRPr lang="en-IT" dirty="0"/>
          </a:p>
        </p:txBody>
      </p:sp>
      <p:sp>
        <p:nvSpPr>
          <p:cNvPr id="16" name="Text Placeholder 15">
            <a:extLst>
              <a:ext uri="{FF2B5EF4-FFF2-40B4-BE49-F238E27FC236}">
                <a16:creationId xmlns:a16="http://schemas.microsoft.com/office/drawing/2014/main" id="{64CF427A-20B8-8C5E-FC59-D38E9FBFC445}"/>
              </a:ext>
            </a:extLst>
          </p:cNvPr>
          <p:cNvSpPr>
            <a:spLocks noGrp="1"/>
          </p:cNvSpPr>
          <p:nvPr>
            <p:ph type="body" sz="quarter" idx="10" hasCustomPrompt="1"/>
          </p:nvPr>
        </p:nvSpPr>
        <p:spPr>
          <a:xfrm>
            <a:off x="7875017" y="5540455"/>
            <a:ext cx="4152003" cy="277000"/>
          </a:xfrm>
        </p:spPr>
        <p:txBody>
          <a:bodyPr/>
          <a:lstStyle>
            <a:lvl1pPr algn="r">
              <a:defRPr sz="1200">
                <a:solidFill>
                  <a:schemeClr val="bg1"/>
                </a:solidFill>
              </a:defRPr>
            </a:lvl1pPr>
          </a:lstStyle>
          <a:p>
            <a:pPr lvl="0"/>
            <a:r>
              <a:rPr lang="en-GB" dirty="0"/>
              <a:t>Presenter’s name and email</a:t>
            </a:r>
            <a:endParaRPr lang="en-IT" dirty="0"/>
          </a:p>
        </p:txBody>
      </p:sp>
      <p:pic>
        <p:nvPicPr>
          <p:cNvPr id="3" name="Picture 2">
            <a:extLst>
              <a:ext uri="{FF2B5EF4-FFF2-40B4-BE49-F238E27FC236}">
                <a16:creationId xmlns:a16="http://schemas.microsoft.com/office/drawing/2014/main" id="{3AEE5FF6-7675-FF6E-7C12-A0099DAD6DD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93276" y="227590"/>
            <a:ext cx="1134426" cy="414876"/>
          </a:xfrm>
          <a:prstGeom prst="rect">
            <a:avLst/>
          </a:prstGeom>
        </p:spPr>
      </p:pic>
      <p:pic>
        <p:nvPicPr>
          <p:cNvPr id="4" name="Picture 3">
            <a:extLst>
              <a:ext uri="{FF2B5EF4-FFF2-40B4-BE49-F238E27FC236}">
                <a16:creationId xmlns:a16="http://schemas.microsoft.com/office/drawing/2014/main" id="{5C30BC55-1447-3935-9AF8-F3D17CC9D80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Picture Placeholder 17">
            <a:extLst>
              <a:ext uri="{FF2B5EF4-FFF2-40B4-BE49-F238E27FC236}">
                <a16:creationId xmlns:a16="http://schemas.microsoft.com/office/drawing/2014/main" id="{7119C260-52EB-05E3-CBA5-8A55CAC92CF1}"/>
              </a:ext>
            </a:extLst>
          </p:cNvPr>
          <p:cNvSpPr>
            <a:spLocks noGrp="1"/>
          </p:cNvSpPr>
          <p:nvPr>
            <p:ph type="pic" sz="quarter" idx="11" hasCustomPrompt="1"/>
          </p:nvPr>
        </p:nvSpPr>
        <p:spPr>
          <a:xfrm>
            <a:off x="165899" y="153988"/>
            <a:ext cx="2378518" cy="800169"/>
          </a:xfrm>
        </p:spPr>
        <p:txBody>
          <a:bodyPr/>
          <a:lstStyle>
            <a:lvl1pPr>
              <a:defRPr sz="1400"/>
            </a:lvl1pPr>
          </a:lstStyle>
          <a:p>
            <a:r>
              <a:rPr lang="en-IT" dirty="0"/>
              <a:t>Drag your Industry Logo image here (same size as ESA logo)</a:t>
            </a:r>
          </a:p>
        </p:txBody>
      </p:sp>
      <p:pic>
        <p:nvPicPr>
          <p:cNvPr id="6" name="Picture 5">
            <a:extLst>
              <a:ext uri="{FF2B5EF4-FFF2-40B4-BE49-F238E27FC236}">
                <a16:creationId xmlns:a16="http://schemas.microsoft.com/office/drawing/2014/main" id="{432A2A5F-2C22-B459-CEE6-520020C5EF1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432058" y="247038"/>
            <a:ext cx="1853976" cy="395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1"/>
            <a:ext cx="12225338"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225338"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3669" y="258042"/>
            <a:ext cx="1664332" cy="1152460"/>
          </a:xfrm>
          <a:prstGeom prst="rect">
            <a:avLst/>
          </a:prstGeom>
        </p:spPr>
      </p:pic>
      <p:sp>
        <p:nvSpPr>
          <p:cNvPr id="6" name="Title 1"/>
          <p:cNvSpPr>
            <a:spLocks noGrp="1"/>
          </p:cNvSpPr>
          <p:nvPr>
            <p:ph type="ctrTitle"/>
          </p:nvPr>
        </p:nvSpPr>
        <p:spPr>
          <a:xfrm>
            <a:off x="1074279" y="1992573"/>
            <a:ext cx="10092747"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40492"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56857" y="6619164"/>
            <a:ext cx="709343"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4280" y="4418049"/>
            <a:ext cx="10092747"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112670" y="5557903"/>
            <a:ext cx="5054095"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617196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9711771" cy="565200"/>
          </a:xfrm>
        </p:spPr>
        <p:txBody>
          <a:bodyPr/>
          <a:lstStyle>
            <a:lvl1pPr algn="l">
              <a:defRPr sz="3000">
                <a:solidFill>
                  <a:schemeClr val="bg1"/>
                </a:solidFill>
              </a:defRPr>
            </a:lvl1pPr>
          </a:lstStyle>
          <a:p>
            <a:r>
              <a:rPr lang="en-GB" noProof="0" dirty="0"/>
              <a:t>SLIDE TITLE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6000" y="1112388"/>
            <a:ext cx="11764800" cy="512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3" name="Picture Placeholder 17">
            <a:extLst>
              <a:ext uri="{FF2B5EF4-FFF2-40B4-BE49-F238E27FC236}">
                <a16:creationId xmlns:a16="http://schemas.microsoft.com/office/drawing/2014/main" id="{301ADE87-3D3C-AA12-3643-AC5F7C65FAA5}"/>
              </a:ext>
            </a:extLst>
          </p:cNvPr>
          <p:cNvSpPr>
            <a:spLocks noGrp="1"/>
          </p:cNvSpPr>
          <p:nvPr>
            <p:ph type="pic" sz="quarter" idx="11" hasCustomPrompt="1"/>
          </p:nvPr>
        </p:nvSpPr>
        <p:spPr>
          <a:xfrm>
            <a:off x="9846820" y="0"/>
            <a:ext cx="2378518" cy="800169"/>
          </a:xfrm>
        </p:spPr>
        <p:txBody>
          <a:bodyPr/>
          <a:lstStyle>
            <a:lvl1pPr>
              <a:defRPr sz="1400"/>
            </a:lvl1pPr>
          </a:lstStyle>
          <a:p>
            <a:r>
              <a:rPr lang="en-IT" dirty="0"/>
              <a:t>Drag your Industry Logo image here</a:t>
            </a:r>
          </a:p>
        </p:txBody>
      </p:sp>
    </p:spTree>
    <p:extLst>
      <p:ext uri="{BB962C8B-B14F-4D97-AF65-F5344CB8AC3E}">
        <p14:creationId xmlns:p14="http://schemas.microsoft.com/office/powerpoint/2010/main" val="425750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693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9600" y="164766"/>
            <a:ext cx="97372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SLIDE TITLE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‹N°›</a:t>
            </a:fld>
            <a:endParaRPr lang="en-GB" sz="800" noProof="1">
              <a:solidFill>
                <a:srgbClr val="8197A6"/>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sp>
        <p:nvSpPr>
          <p:cNvPr id="4" name="Picture Placeholder 17">
            <a:extLst>
              <a:ext uri="{FF2B5EF4-FFF2-40B4-BE49-F238E27FC236}">
                <a16:creationId xmlns:a16="http://schemas.microsoft.com/office/drawing/2014/main" id="{5152E862-2A9B-3794-106A-49A6AFFEB69B}"/>
              </a:ext>
            </a:extLst>
          </p:cNvPr>
          <p:cNvSpPr txBox="1">
            <a:spLocks/>
          </p:cNvSpPr>
          <p:nvPr userDrawn="1"/>
        </p:nvSpPr>
        <p:spPr>
          <a:xfrm>
            <a:off x="10038521" y="0"/>
            <a:ext cx="2117035" cy="720000"/>
          </a:xfrm>
          <a:prstGeom prst="rect">
            <a:avLst/>
          </a:prstGeom>
        </p:spPr>
        <p:txBody>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IT" kern="0" dirty="0"/>
              <a:t>Industry Logo</a:t>
            </a:r>
          </a:p>
        </p:txBody>
      </p:sp>
      <p:pic>
        <p:nvPicPr>
          <p:cNvPr id="5" name="Picture 5">
            <a:extLst>
              <a:ext uri="{FF2B5EF4-FFF2-40B4-BE49-F238E27FC236}">
                <a16:creationId xmlns:a16="http://schemas.microsoft.com/office/drawing/2014/main" id="{0EA1B15E-E4E1-26F8-0D62-58AB274F7919}"/>
              </a:ext>
            </a:extLst>
          </p:cNvPr>
          <p:cNvPicPr>
            <a:picLocks/>
          </p:cNvPicPr>
          <p:nvPr userDrawn="1"/>
        </p:nvPicPr>
        <p:blipFill>
          <a:blip r:embed="rId6"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90" r:id="rId2"/>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EB68C1-53B2-6B4A-AC0D-A9F436F04473}"/>
              </a:ext>
            </a:extLst>
          </p:cNvPr>
          <p:cNvPicPr>
            <a:picLocks noChangeAspect="1"/>
          </p:cNvPicPr>
          <p:nvPr userDrawn="1"/>
        </p:nvPicPr>
        <p:blipFill>
          <a:blip r:embed="rId4"/>
          <a:stretch>
            <a:fillRect/>
          </a:stretch>
        </p:blipFill>
        <p:spPr>
          <a:xfrm>
            <a:off x="0" y="0"/>
            <a:ext cx="12225338" cy="953156"/>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SLIDE TITLE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6000" y="1063809"/>
            <a:ext cx="11764800" cy="515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‹N°›</a:t>
            </a:fld>
            <a:endParaRPr lang="en-GB" sz="800" noProof="1">
              <a:solidFill>
                <a:srgbClr val="8197A6"/>
              </a:solidFill>
              <a:latin typeface="Arial" panose="020B0604020202020204" pitchFamily="34" charset="0"/>
              <a:cs typeface="Arial" panose="020B0604020202020204" pitchFamily="34" charset="0"/>
            </a:endParaRPr>
          </a:p>
        </p:txBody>
      </p:sp>
      <p:sp>
        <p:nvSpPr>
          <p:cNvPr id="8" name="Title 3">
            <a:extLst>
              <a:ext uri="{FF2B5EF4-FFF2-40B4-BE49-F238E27FC236}">
                <a16:creationId xmlns:a16="http://schemas.microsoft.com/office/drawing/2014/main" id="{D374B610-B325-3B3D-EFCE-3F9FC65769DF}"/>
              </a:ext>
            </a:extLst>
          </p:cNvPr>
          <p:cNvSpPr txBox="1">
            <a:spLocks/>
          </p:cNvSpPr>
          <p:nvPr userDrawn="1"/>
        </p:nvSpPr>
        <p:spPr bwMode="auto">
          <a:xfrm>
            <a:off x="8598520" y="728856"/>
            <a:ext cx="3806689" cy="215444"/>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pPr defTabSz="882030">
              <a:defRPr/>
            </a:pPr>
            <a:r>
              <a:rPr lang="en-GB" sz="800" b="0" kern="0" dirty="0">
                <a:solidFill>
                  <a:schemeClr val="bg1"/>
                </a:solidFill>
              </a:rPr>
              <a:t>ESA EO Data Management &amp; Operations Framework (EOF) Workshop 2024</a:t>
            </a:r>
            <a:endParaRPr lang="en-GB" sz="1050" b="0" kern="0" dirty="0">
              <a:solidFill>
                <a:schemeClr val="bg1"/>
              </a:solidFill>
            </a:endParaRPr>
          </a:p>
        </p:txBody>
      </p:sp>
      <p:cxnSp>
        <p:nvCxnSpPr>
          <p:cNvPr id="6" name="Google Shape;460;p36">
            <a:extLst>
              <a:ext uri="{FF2B5EF4-FFF2-40B4-BE49-F238E27FC236}">
                <a16:creationId xmlns:a16="http://schemas.microsoft.com/office/drawing/2014/main" id="{3C80755C-1171-BFB6-5637-A2D227826022}"/>
              </a:ext>
            </a:extLst>
          </p:cNvPr>
          <p:cNvCxnSpPr/>
          <p:nvPr userDrawn="1"/>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spTree>
    <p:extLst>
      <p:ext uri="{BB962C8B-B14F-4D97-AF65-F5344CB8AC3E}">
        <p14:creationId xmlns:p14="http://schemas.microsoft.com/office/powerpoint/2010/main" val="3076050663"/>
      </p:ext>
    </p:extLst>
  </p:cSld>
  <p:clrMap bg1="lt1" tx1="dk1" bg2="lt2" tx2="dk2" accent1="accent1" accent2="accent2" accent3="accent3" accent4="accent4" accent5="accent5" accent6="accent6" hlink="hlink" folHlink="folHlink"/>
  <p:sldLayoutIdLst>
    <p:sldLayoutId id="2147483982" r:id="rId1"/>
    <p:sldLayoutId id="2147483989" r:id="rId2"/>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hyperlink" Target="https://github.com/eu-cdse" TargetMode="Externa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25.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18/10/relationships/comments" Target="../comments/modernComment_565D1D9D_15D560A4.xm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hu-HU" dirty="0"/>
              <a:t>Copernicus Data </a:t>
            </a:r>
            <a:r>
              <a:rPr lang="hu-HU" dirty="0" err="1"/>
              <a:t>Space</a:t>
            </a:r>
            <a:r>
              <a:rPr lang="hu-HU" dirty="0"/>
              <a:t> </a:t>
            </a:r>
            <a:br>
              <a:rPr lang="fr-FR" dirty="0"/>
            </a:br>
            <a:r>
              <a:rPr lang="hu-HU" dirty="0" err="1"/>
              <a:t>Ecosystem</a:t>
            </a:r>
            <a:endParaRPr lang="en-GB" dirty="0">
              <a:solidFill>
                <a:srgbClr val="FFC000"/>
              </a:solidFill>
            </a:endParaRPr>
          </a:p>
        </p:txBody>
      </p:sp>
      <p:sp>
        <p:nvSpPr>
          <p:cNvPr id="7" name="Subtitle 6"/>
          <p:cNvSpPr>
            <a:spLocks noGrp="1"/>
          </p:cNvSpPr>
          <p:nvPr>
            <p:ph type="subTitle" idx="1"/>
          </p:nvPr>
        </p:nvSpPr>
        <p:spPr/>
        <p:txBody>
          <a:bodyPr/>
          <a:lstStyle/>
          <a:p>
            <a:r>
              <a:rPr lang="fr-FR" dirty="0"/>
              <a:t>Access to Copernicus Sentinel data and </a:t>
            </a:r>
            <a:r>
              <a:rPr lang="fr-FR" dirty="0" err="1"/>
              <a:t>beyond</a:t>
            </a:r>
            <a:endParaRPr lang="en-GB" dirty="0"/>
          </a:p>
        </p:txBody>
      </p:sp>
      <p:sp>
        <p:nvSpPr>
          <p:cNvPr id="8" name="Text Placeholder 7"/>
          <p:cNvSpPr>
            <a:spLocks noGrp="1"/>
          </p:cNvSpPr>
          <p:nvPr>
            <p:ph type="body" sz="quarter" idx="13"/>
          </p:nvPr>
        </p:nvSpPr>
        <p:spPr/>
        <p:txBody>
          <a:bodyPr/>
          <a:lstStyle/>
          <a:p>
            <a:r>
              <a:rPr lang="fr-FR" dirty="0"/>
              <a:t>24 Nov. 2024</a:t>
            </a:r>
            <a:endParaRPr lang="en-GB" dirty="0"/>
          </a:p>
        </p:txBody>
      </p:sp>
      <p:pic>
        <p:nvPicPr>
          <p:cNvPr id="1026" name="Picture 2" descr="PGRSC">
            <a:extLst>
              <a:ext uri="{FF2B5EF4-FFF2-40B4-BE49-F238E27FC236}">
                <a16:creationId xmlns:a16="http://schemas.microsoft.com/office/drawing/2014/main" id="{08BBA086-3D9F-C7F9-161E-EE222B01C6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9814" y="1319231"/>
            <a:ext cx="2475523" cy="6733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5303CF-C74E-3470-E9D0-CDFF3776C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8886" y="-96463"/>
            <a:ext cx="2488874" cy="1164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371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hu-HU" dirty="0"/>
              <a:t>Additional EO Data </a:t>
            </a:r>
            <a:endParaRPr lang="en-SI" kern="0" dirty="0"/>
          </a:p>
        </p:txBody>
      </p:sp>
      <p:pic>
        <p:nvPicPr>
          <p:cNvPr id="5" name="Picture Placeholder 17" descr="A black and white logo&#10;&#10;Description automatically generated">
            <a:extLst>
              <a:ext uri="{FF2B5EF4-FFF2-40B4-BE49-F238E27FC236}">
                <a16:creationId xmlns:a16="http://schemas.microsoft.com/office/drawing/2014/main" id="{BF7AC3EF-156C-1437-0965-BFD4EB467E97}"/>
              </a:ext>
            </a:extLst>
          </p:cNvPr>
          <p:cNvPicPr>
            <a:picLocks noChangeAspect="1"/>
          </p:cNvPicPr>
          <p:nvPr/>
        </p:nvPicPr>
        <p:blipFill rotWithShape="1">
          <a:blip r:embed="rId3">
            <a:extLst>
              <a:ext uri="{28A0092B-C50C-407E-A947-70E740481C1C}">
                <a14:useLocalDpi xmlns:a14="http://schemas.microsoft.com/office/drawing/2010/main" val="0"/>
              </a:ext>
            </a:extLst>
          </a:blip>
          <a:srcRect l="-1260" r="9961"/>
          <a:stretch/>
        </p:blipFill>
        <p:spPr bwMode="auto">
          <a:xfrm>
            <a:off x="8594207" y="0"/>
            <a:ext cx="3536066" cy="8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graphicFrame>
        <p:nvGraphicFramePr>
          <p:cNvPr id="7" name="Table Placeholder 10">
            <a:extLst>
              <a:ext uri="{FF2B5EF4-FFF2-40B4-BE49-F238E27FC236}">
                <a16:creationId xmlns:a16="http://schemas.microsoft.com/office/drawing/2014/main" id="{C8CAB2D1-D7CF-DBED-7EBD-3937ED162070}"/>
              </a:ext>
            </a:extLst>
          </p:cNvPr>
          <p:cNvGraphicFramePr>
            <a:graphicFrameLocks/>
          </p:cNvGraphicFramePr>
          <p:nvPr>
            <p:extLst>
              <p:ext uri="{D42A27DB-BD31-4B8C-83A1-F6EECF244321}">
                <p14:modId xmlns:p14="http://schemas.microsoft.com/office/powerpoint/2010/main" val="186735020"/>
              </p:ext>
            </p:extLst>
          </p:nvPr>
        </p:nvGraphicFramePr>
        <p:xfrm>
          <a:off x="312666" y="1339997"/>
          <a:ext cx="11604032" cy="4851400"/>
        </p:xfrm>
        <a:graphic>
          <a:graphicData uri="http://schemas.openxmlformats.org/drawingml/2006/table">
            <a:tbl>
              <a:tblPr firstRow="1" bandRow="1">
                <a:tableStyleId>{5C22544A-7EE6-4342-B048-85BDC9FD1C3A}</a:tableStyleId>
              </a:tblPr>
              <a:tblGrid>
                <a:gridCol w="3696712">
                  <a:extLst>
                    <a:ext uri="{9D8B030D-6E8A-4147-A177-3AD203B41FA5}">
                      <a16:colId xmlns:a16="http://schemas.microsoft.com/office/drawing/2014/main" val="4097051332"/>
                    </a:ext>
                  </a:extLst>
                </a:gridCol>
                <a:gridCol w="2171613">
                  <a:extLst>
                    <a:ext uri="{9D8B030D-6E8A-4147-A177-3AD203B41FA5}">
                      <a16:colId xmlns:a16="http://schemas.microsoft.com/office/drawing/2014/main" val="515896125"/>
                    </a:ext>
                  </a:extLst>
                </a:gridCol>
                <a:gridCol w="2834699">
                  <a:extLst>
                    <a:ext uri="{9D8B030D-6E8A-4147-A177-3AD203B41FA5}">
                      <a16:colId xmlns:a16="http://schemas.microsoft.com/office/drawing/2014/main" val="3834436636"/>
                    </a:ext>
                  </a:extLst>
                </a:gridCol>
                <a:gridCol w="2901008">
                  <a:extLst>
                    <a:ext uri="{9D8B030D-6E8A-4147-A177-3AD203B41FA5}">
                      <a16:colId xmlns:a16="http://schemas.microsoft.com/office/drawing/2014/main" val="3347797947"/>
                    </a:ext>
                  </a:extLst>
                </a:gridCol>
              </a:tblGrid>
              <a:tr h="238122">
                <a:tc>
                  <a:txBody>
                    <a:bodyPr/>
                    <a:lstStyle/>
                    <a:p>
                      <a:r>
                        <a:rPr lang="hu-HU" sz="2000" dirty="0"/>
                        <a:t>Name</a:t>
                      </a:r>
                      <a:endParaRPr lang="en-GB" sz="2000" dirty="0"/>
                    </a:p>
                  </a:txBody>
                  <a:tcPr marL="45720" marR="45720" marT="22860" marB="22860"/>
                </a:tc>
                <a:tc>
                  <a:txBody>
                    <a:bodyPr/>
                    <a:lstStyle/>
                    <a:p>
                      <a:r>
                        <a:rPr lang="hu-HU" sz="2000" err="1">
                          <a:solidFill>
                            <a:schemeClr val="accent2"/>
                          </a:solidFill>
                        </a:rPr>
                        <a:t>Type</a:t>
                      </a:r>
                      <a:endParaRPr lang="en-GB" sz="2000" err="1">
                        <a:solidFill>
                          <a:schemeClr val="accent2"/>
                        </a:solidFill>
                      </a:endParaRPr>
                    </a:p>
                  </a:txBody>
                  <a:tcPr marL="45720" marR="45720" marT="22860" marB="22860"/>
                </a:tc>
                <a:tc>
                  <a:txBody>
                    <a:bodyPr/>
                    <a:lstStyle/>
                    <a:p>
                      <a:r>
                        <a:rPr lang="hu-HU" sz="2000" dirty="0" err="1"/>
                        <a:t>Accessibility</a:t>
                      </a:r>
                      <a:endParaRPr lang="en-GB" sz="2000" dirty="0" err="1"/>
                    </a:p>
                  </a:txBody>
                  <a:tcPr marL="45720" marR="45720" marT="22860" marB="22860"/>
                </a:tc>
                <a:tc>
                  <a:txBody>
                    <a:bodyPr/>
                    <a:lstStyle/>
                    <a:p>
                      <a:r>
                        <a:rPr lang="hu-HU" sz="2000" dirty="0"/>
                        <a:t>Time </a:t>
                      </a:r>
                      <a:r>
                        <a:rPr lang="hu-HU" sz="2000" dirty="0" err="1"/>
                        <a:t>range</a:t>
                      </a:r>
                      <a:r>
                        <a:rPr lang="hu-HU" sz="2000" dirty="0"/>
                        <a:t>/</a:t>
                      </a:r>
                      <a:r>
                        <a:rPr lang="hu-HU" sz="2000" dirty="0" err="1"/>
                        <a:t>Extent</a:t>
                      </a:r>
                      <a:endParaRPr lang="en-GB" sz="2000" dirty="0" err="1"/>
                    </a:p>
                  </a:txBody>
                  <a:tcPr marL="45720" marR="45720" marT="22860" marB="22860"/>
                </a:tc>
                <a:extLst>
                  <a:ext uri="{0D108BD9-81ED-4DB2-BD59-A6C34878D82A}">
                    <a16:rowId xmlns:a16="http://schemas.microsoft.com/office/drawing/2014/main" val="2169250440"/>
                  </a:ext>
                </a:extLst>
              </a:tr>
              <a:tr h="514533">
                <a:tc>
                  <a:txBody>
                    <a:bodyPr/>
                    <a:lstStyle/>
                    <a:p>
                      <a:r>
                        <a:rPr lang="hu-HU" sz="1600" dirty="0"/>
                        <a:t>Sentinel-2 Mosaics</a:t>
                      </a:r>
                      <a:endParaRPr lang="en-GB" sz="1600" dirty="0"/>
                    </a:p>
                  </a:txBody>
                  <a:tcPr marL="45720" marR="45720" marT="22860" marB="22860"/>
                </a:tc>
                <a:tc>
                  <a:txBody>
                    <a:bodyPr/>
                    <a:lstStyle/>
                    <a:p>
                      <a:r>
                        <a:rPr lang="hu-HU" sz="1600" dirty="0">
                          <a:solidFill>
                            <a:schemeClr val="accent2"/>
                          </a:solidFill>
                        </a:rPr>
                        <a:t>Optical</a:t>
                      </a:r>
                      <a:endParaRPr lang="en-GB" sz="1600">
                        <a:solidFill>
                          <a:schemeClr val="accent2"/>
                        </a:solidFill>
                      </a:endParaRPr>
                    </a:p>
                  </a:txBody>
                  <a:tcPr marL="45720" marR="45720" marT="22860" marB="22860"/>
                </a:tc>
                <a:tc>
                  <a:txBody>
                    <a:bodyPr/>
                    <a:lstStyle/>
                    <a:p>
                      <a:r>
                        <a:rPr lang="hu-HU" sz="1600" dirty="0" err="1"/>
                        <a:t>OpenSearch</a:t>
                      </a:r>
                      <a:r>
                        <a:rPr lang="hu-HU" sz="1600" dirty="0"/>
                        <a:t>, </a:t>
                      </a:r>
                      <a:r>
                        <a:rPr lang="hu-HU" sz="1600" dirty="0" err="1"/>
                        <a:t>Sentinel</a:t>
                      </a:r>
                      <a:r>
                        <a:rPr lang="hu-HU" sz="1600" dirty="0"/>
                        <a:t> </a:t>
                      </a:r>
                      <a:r>
                        <a:rPr lang="hu-HU" sz="1600" dirty="0" err="1"/>
                        <a:t>Hub</a:t>
                      </a:r>
                      <a:r>
                        <a:rPr lang="hu-HU" sz="1600" dirty="0"/>
                        <a:t>, Browser</a:t>
                      </a:r>
                      <a:endParaRPr lang="en-GB" sz="1600" dirty="0"/>
                    </a:p>
                  </a:txBody>
                  <a:tcPr marL="45720" marR="45720" marT="22860" marB="22860"/>
                </a:tc>
                <a:tc>
                  <a:txBody>
                    <a:bodyPr/>
                    <a:lstStyle/>
                    <a:p>
                      <a:r>
                        <a:rPr lang="hu-HU" sz="1600" dirty="0"/>
                        <a:t>2020-2021/Global</a:t>
                      </a:r>
                      <a:endParaRPr lang="en-GB" sz="1600" dirty="0"/>
                    </a:p>
                  </a:txBody>
                  <a:tcPr marL="45720" marR="45720" marT="22860" marB="22860"/>
                </a:tc>
                <a:extLst>
                  <a:ext uri="{0D108BD9-81ED-4DB2-BD59-A6C34878D82A}">
                    <a16:rowId xmlns:a16="http://schemas.microsoft.com/office/drawing/2014/main" val="2875225812"/>
                  </a:ext>
                </a:extLst>
              </a:tr>
              <a:tr h="514533">
                <a:tc>
                  <a:txBody>
                    <a:bodyPr/>
                    <a:lstStyle/>
                    <a:p>
                      <a:r>
                        <a:rPr lang="hu-HU" sz="1600" dirty="0"/>
                        <a:t>Copernicus DEM</a:t>
                      </a:r>
                      <a:endParaRPr lang="en-GB" sz="1600" dirty="0"/>
                    </a:p>
                  </a:txBody>
                  <a:tcPr marL="45720" marR="45720" marT="22860" marB="22860"/>
                </a:tc>
                <a:tc>
                  <a:txBody>
                    <a:bodyPr/>
                    <a:lstStyle/>
                    <a:p>
                      <a:r>
                        <a:rPr lang="hu-HU" sz="1600" dirty="0">
                          <a:solidFill>
                            <a:schemeClr val="accent2"/>
                          </a:solidFill>
                        </a:rPr>
                        <a:t>Elevation model</a:t>
                      </a:r>
                      <a:endParaRPr lang="en-GB" sz="1600">
                        <a:solidFill>
                          <a:schemeClr val="accent2"/>
                        </a:solidFill>
                      </a:endParaRPr>
                    </a:p>
                  </a:txBody>
                  <a:tcPr marL="45720" marR="45720" marT="22860" marB="22860"/>
                </a:tc>
                <a:tc>
                  <a:txBody>
                    <a:bodyPr/>
                    <a:lstStyle/>
                    <a:p>
                      <a:r>
                        <a:rPr lang="hu-HU" sz="1600" dirty="0"/>
                        <a:t>OpenSearch, Sentinel Hub, Browser</a:t>
                      </a:r>
                      <a:endParaRPr lang="en-GB" sz="1600" dirty="0"/>
                    </a:p>
                  </a:txBody>
                  <a:tcPr marL="45720" marR="45720" marT="22860" marB="22860"/>
                </a:tc>
                <a:tc>
                  <a:txBody>
                    <a:bodyPr/>
                    <a:lstStyle/>
                    <a:p>
                      <a:r>
                        <a:rPr lang="hu-HU" sz="1600" dirty="0"/>
                        <a:t>2018/Global</a:t>
                      </a:r>
                      <a:endParaRPr lang="en-GB" sz="1600" dirty="0"/>
                    </a:p>
                  </a:txBody>
                  <a:tcPr marL="45720" marR="45720" marT="22860" marB="22860"/>
                </a:tc>
                <a:extLst>
                  <a:ext uri="{0D108BD9-81ED-4DB2-BD59-A6C34878D82A}">
                    <a16:rowId xmlns:a16="http://schemas.microsoft.com/office/drawing/2014/main" val="1198270444"/>
                  </a:ext>
                </a:extLst>
              </a:tr>
              <a:tr h="279318">
                <a:tc>
                  <a:txBody>
                    <a:bodyPr/>
                    <a:lstStyle/>
                    <a:p>
                      <a:r>
                        <a:rPr lang="hu-HU" sz="1600" dirty="0"/>
                        <a:t>SMOS L1/L2</a:t>
                      </a:r>
                      <a:endParaRPr lang="en-GB" sz="1600" dirty="0"/>
                    </a:p>
                  </a:txBody>
                  <a:tcPr marL="45720" marR="45720" marT="22860" marB="22860"/>
                </a:tc>
                <a:tc>
                  <a:txBody>
                    <a:bodyPr/>
                    <a:lstStyle/>
                    <a:p>
                      <a:r>
                        <a:rPr lang="hu-HU" sz="1600" dirty="0">
                          <a:solidFill>
                            <a:schemeClr val="accent2"/>
                          </a:solidFill>
                        </a:rPr>
                        <a:t>Soil Moisture</a:t>
                      </a:r>
                      <a:endParaRPr lang="en-GB" sz="1600">
                        <a:solidFill>
                          <a:schemeClr val="accent2"/>
                        </a:solidFill>
                      </a:endParaRPr>
                    </a:p>
                  </a:txBody>
                  <a:tcPr marL="45720" marR="45720" marT="22860" marB="22860"/>
                </a:tc>
                <a:tc>
                  <a:txBody>
                    <a:bodyPr/>
                    <a:lstStyle/>
                    <a:p>
                      <a:r>
                        <a:rPr lang="hu-HU" sz="1600" dirty="0" err="1"/>
                        <a:t>OpenSearch</a:t>
                      </a:r>
                      <a:r>
                        <a:rPr lang="hu-HU" sz="1600" dirty="0"/>
                        <a:t>, </a:t>
                      </a:r>
                      <a:r>
                        <a:rPr lang="hu-HU" sz="1600" dirty="0" err="1"/>
                        <a:t>OData</a:t>
                      </a:r>
                      <a:endParaRPr lang="en-GB" sz="1600" dirty="0" err="1"/>
                    </a:p>
                  </a:txBody>
                  <a:tcPr marL="45720" marR="45720" marT="22860" marB="22860"/>
                </a:tc>
                <a:tc>
                  <a:txBody>
                    <a:bodyPr/>
                    <a:lstStyle/>
                    <a:p>
                      <a:r>
                        <a:rPr lang="hu-HU" sz="1600" dirty="0"/>
                        <a:t>2009 - ongoing</a:t>
                      </a:r>
                      <a:endParaRPr lang="en-GB" sz="1600" dirty="0"/>
                    </a:p>
                  </a:txBody>
                  <a:tcPr marL="45720" marR="45720" marT="22860" marB="22860"/>
                </a:tc>
                <a:extLst>
                  <a:ext uri="{0D108BD9-81ED-4DB2-BD59-A6C34878D82A}">
                    <a16:rowId xmlns:a16="http://schemas.microsoft.com/office/drawing/2014/main" val="3957143810"/>
                  </a:ext>
                </a:extLst>
              </a:tr>
              <a:tr h="279318">
                <a:tc>
                  <a:txBody>
                    <a:bodyPr/>
                    <a:lstStyle/>
                    <a:p>
                      <a:r>
                        <a:rPr lang="hu-HU" sz="1600" dirty="0"/>
                        <a:t>ENVISAT MERIS</a:t>
                      </a:r>
                      <a:endParaRPr lang="en-GB" sz="1600" dirty="0"/>
                    </a:p>
                  </a:txBody>
                  <a:tcPr marL="45720" marR="45720" marT="22860" marB="22860"/>
                </a:tc>
                <a:tc>
                  <a:txBody>
                    <a:bodyPr/>
                    <a:lstStyle/>
                    <a:p>
                      <a:r>
                        <a:rPr lang="hu-HU" sz="1600" dirty="0">
                          <a:solidFill>
                            <a:schemeClr val="accent2"/>
                          </a:solidFill>
                        </a:rPr>
                        <a:t>Optical</a:t>
                      </a:r>
                      <a:endParaRPr lang="en-GB" sz="1600">
                        <a:solidFill>
                          <a:schemeClr val="accent2"/>
                        </a:solidFill>
                      </a:endParaRPr>
                    </a:p>
                  </a:txBody>
                  <a:tcPr marL="45720" marR="45720" marT="22860" marB="22860"/>
                </a:tc>
                <a:tc>
                  <a:txBody>
                    <a:bodyPr/>
                    <a:lstStyle/>
                    <a:p>
                      <a:r>
                        <a:rPr lang="hu-HU" sz="1600" dirty="0"/>
                        <a:t>OpenSearch, OData</a:t>
                      </a:r>
                      <a:endParaRPr lang="en-GB" sz="1600" dirty="0"/>
                    </a:p>
                  </a:txBody>
                  <a:tcPr marL="45720" marR="45720" marT="22860" marB="22860"/>
                </a:tc>
                <a:tc>
                  <a: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hu-HU" sz="1600" kern="1200" noProof="0" dirty="0">
                          <a:solidFill>
                            <a:schemeClr val="dk1"/>
                          </a:solidFill>
                          <a:latin typeface="+mn-lt"/>
                          <a:ea typeface="+mn-ea"/>
                          <a:cs typeface="+mn-cs"/>
                        </a:rPr>
                        <a:t>2002-2012</a:t>
                      </a:r>
                      <a:endParaRPr lang="en-GB" sz="1600" kern="1200" noProof="0" dirty="0">
                        <a:solidFill>
                          <a:schemeClr val="dk1"/>
                        </a:solidFill>
                        <a:latin typeface="+mn-lt"/>
                        <a:ea typeface="+mn-ea"/>
                        <a:cs typeface="+mn-cs"/>
                      </a:endParaRPr>
                    </a:p>
                  </a:txBody>
                  <a:tcPr marL="45720" marR="45720" marT="22860" marB="22860"/>
                </a:tc>
                <a:extLst>
                  <a:ext uri="{0D108BD9-81ED-4DB2-BD59-A6C34878D82A}">
                    <a16:rowId xmlns:a16="http://schemas.microsoft.com/office/drawing/2014/main" val="653593003"/>
                  </a:ext>
                </a:extLst>
              </a:tr>
              <a:tr h="514533">
                <a:tc>
                  <a:txBody>
                    <a:bodyPr/>
                    <a:lstStyle/>
                    <a:p>
                      <a:r>
                        <a:rPr lang="hu-HU" sz="1600" dirty="0" err="1"/>
                        <a:t>Landsat</a:t>
                      </a:r>
                      <a:r>
                        <a:rPr lang="hu-HU" sz="1600" dirty="0"/>
                        <a:t> 5 / 7 / 8</a:t>
                      </a:r>
                      <a:endParaRPr lang="en-GB" sz="1600" dirty="0"/>
                    </a:p>
                  </a:txBody>
                  <a:tcPr marL="45720" marR="45720" marT="22860" marB="22860"/>
                </a:tc>
                <a:tc>
                  <a:txBody>
                    <a:bodyPr/>
                    <a:lstStyle/>
                    <a:p>
                      <a:r>
                        <a:rPr lang="hu-HU" sz="1600" err="1">
                          <a:solidFill>
                            <a:schemeClr val="accent2"/>
                          </a:solidFill>
                        </a:rPr>
                        <a:t>Optical</a:t>
                      </a:r>
                      <a:endParaRPr lang="en-GB" sz="1600" err="1">
                        <a:solidFill>
                          <a:schemeClr val="accent2"/>
                        </a:solidFill>
                      </a:endParaRPr>
                    </a:p>
                  </a:txBody>
                  <a:tcPr marL="45720" marR="45720" marT="22860" marB="22860"/>
                </a:tc>
                <a:tc>
                  <a:txBody>
                    <a:bodyPr/>
                    <a:lstStyle/>
                    <a:p>
                      <a:r>
                        <a:rPr lang="hu-HU" sz="1600" dirty="0"/>
                        <a:t>OpenSearch, OData</a:t>
                      </a:r>
                      <a:endParaRPr lang="en-GB" sz="1600" dirty="0"/>
                    </a:p>
                  </a:txBody>
                  <a:tcPr marL="45720" marR="45720" marT="22860" marB="22860"/>
                </a:tc>
                <a:tc>
                  <a:txBody>
                    <a:bodyPr/>
                    <a:lstStyle/>
                    <a:p>
                      <a:r>
                        <a:rPr lang="hu-HU" sz="1600" dirty="0"/>
                        <a:t>1984-2013 / 1999-ongoing / 2013 – </a:t>
                      </a:r>
                      <a:r>
                        <a:rPr lang="hu-HU" sz="1600" dirty="0" err="1"/>
                        <a:t>ongoing</a:t>
                      </a:r>
                      <a:r>
                        <a:rPr lang="hu-HU" sz="1600" dirty="0"/>
                        <a:t>/Europe</a:t>
                      </a:r>
                      <a:endParaRPr lang="en-GB" sz="1600" dirty="0" err="1"/>
                    </a:p>
                  </a:txBody>
                  <a:tcPr marL="45720" marR="45720" marT="22860" marB="22860"/>
                </a:tc>
                <a:extLst>
                  <a:ext uri="{0D108BD9-81ED-4DB2-BD59-A6C34878D82A}">
                    <a16:rowId xmlns:a16="http://schemas.microsoft.com/office/drawing/2014/main" val="1517146837"/>
                  </a:ext>
                </a:extLst>
              </a:tr>
              <a:tr h="337820">
                <a:tc>
                  <a:txBody>
                    <a:bodyPr/>
                    <a:lstStyle/>
                    <a:p>
                      <a:r>
                        <a:rPr lang="hu-HU" sz="1600" dirty="0" err="1"/>
                        <a:t>Copernicus</a:t>
                      </a:r>
                      <a:r>
                        <a:rPr lang="hu-HU" sz="1600" dirty="0"/>
                        <a:t> </a:t>
                      </a:r>
                      <a:r>
                        <a:rPr lang="hu-HU" sz="1600" dirty="0" err="1"/>
                        <a:t>Land</a:t>
                      </a:r>
                      <a:r>
                        <a:rPr lang="hu-HU" sz="1600" dirty="0"/>
                        <a:t> Monitoring Service</a:t>
                      </a:r>
                      <a:endParaRPr lang="en-GB" sz="1600" dirty="0"/>
                    </a:p>
                  </a:txBody>
                  <a:tcPr marL="45720" marR="45720" marT="22860" marB="22860"/>
                </a:tc>
                <a:tc>
                  <a:txBody>
                    <a:bodyPr/>
                    <a:lstStyle/>
                    <a:p>
                      <a:r>
                        <a:rPr lang="hu-HU" sz="1600" dirty="0">
                          <a:solidFill>
                            <a:schemeClr val="accent2"/>
                          </a:solidFill>
                        </a:rPr>
                        <a:t>Processed products</a:t>
                      </a:r>
                      <a:endParaRPr lang="en-GB" sz="1600">
                        <a:solidFill>
                          <a:schemeClr val="accent2"/>
                        </a:solidFill>
                      </a:endParaRPr>
                    </a:p>
                  </a:txBody>
                  <a:tcPr marL="45720" marR="45720" marT="22860" marB="22860"/>
                </a:tc>
                <a:tc>
                  <a:txBody>
                    <a:bodyPr/>
                    <a:lstStyle/>
                    <a:p>
                      <a:pPr algn="l"/>
                      <a:r>
                        <a:rPr lang="hu-HU" sz="1600" dirty="0"/>
                        <a:t>S3</a:t>
                      </a:r>
                    </a:p>
                  </a:txBody>
                  <a:tcPr marL="45720" marR="45720" marT="22860" marB="22860"/>
                </a:tc>
                <a:tc>
                  <a:txBody>
                    <a:bodyPr/>
                    <a:lstStyle/>
                    <a:p>
                      <a:pPr algn="l"/>
                      <a:r>
                        <a:rPr lang="hu-HU" sz="1600" dirty="0"/>
                        <a:t>Europe</a:t>
                      </a:r>
                      <a:endParaRPr lang="en-GB" sz="1600" dirty="0"/>
                    </a:p>
                  </a:txBody>
                  <a:tcPr marL="45720" marR="45720" marT="22860" marB="22860"/>
                </a:tc>
                <a:extLst>
                  <a:ext uri="{0D108BD9-81ED-4DB2-BD59-A6C34878D82A}">
                    <a16:rowId xmlns:a16="http://schemas.microsoft.com/office/drawing/2014/main" val="3706814328"/>
                  </a:ext>
                </a:extLst>
              </a:tr>
              <a:tr h="581660">
                <a:tc>
                  <a:txBody>
                    <a:bodyPr/>
                    <a:lstStyle/>
                    <a:p>
                      <a:r>
                        <a:rPr lang="hu-HU" sz="1600" dirty="0" err="1"/>
                        <a:t>Copernicus</a:t>
                      </a:r>
                      <a:r>
                        <a:rPr lang="hu-HU" sz="1600" dirty="0"/>
                        <a:t> </a:t>
                      </a:r>
                      <a:r>
                        <a:rPr lang="hu-HU" sz="1600" dirty="0" err="1"/>
                        <a:t>Marine</a:t>
                      </a:r>
                      <a:r>
                        <a:rPr lang="hu-HU" sz="1600" dirty="0"/>
                        <a:t> </a:t>
                      </a:r>
                      <a:r>
                        <a:rPr lang="hu-HU" sz="1600" dirty="0" err="1"/>
                        <a:t>Environment</a:t>
                      </a:r>
                      <a:r>
                        <a:rPr lang="hu-HU" sz="1600" dirty="0"/>
                        <a:t> Monitoring Service</a:t>
                      </a:r>
                      <a:endParaRPr lang="en-GB" dirty="0"/>
                    </a:p>
                  </a:txBody>
                  <a:tcPr marL="45720" marR="45720" marT="22860" marB="22860"/>
                </a:tc>
                <a:tc>
                  <a:txBody>
                    <a:bodyPr/>
                    <a:lstStyle/>
                    <a:p>
                      <a:r>
                        <a:rPr lang="hu-HU" sz="1600" dirty="0">
                          <a:solidFill>
                            <a:schemeClr val="accent2"/>
                          </a:solidFill>
                        </a:rPr>
                        <a:t>Processed products</a:t>
                      </a:r>
                      <a:endParaRPr lang="en-GB">
                        <a:solidFill>
                          <a:schemeClr val="accent2"/>
                        </a:solidFill>
                      </a:endParaRPr>
                    </a:p>
                  </a:txBody>
                  <a:tcPr marL="45720" marR="45720" marT="22860" marB="22860"/>
                </a:tc>
                <a:tc>
                  <a:txBody>
                    <a:bodyPr/>
                    <a:lstStyle/>
                    <a:p>
                      <a:pPr algn="l"/>
                      <a:r>
                        <a:rPr lang="hu-HU" sz="1600" kern="1200" dirty="0">
                          <a:solidFill>
                            <a:schemeClr val="dk1"/>
                          </a:solidFill>
                        </a:rPr>
                        <a:t>S3</a:t>
                      </a:r>
                      <a:endParaRPr lang="hu-HU" sz="1600" kern="1200" dirty="0">
                        <a:solidFill>
                          <a:schemeClr val="dk1"/>
                        </a:solidFill>
                        <a:latin typeface="+mn-lt"/>
                        <a:ea typeface="+mn-ea"/>
                        <a:cs typeface="+mn-cs"/>
                      </a:endParaRPr>
                    </a:p>
                  </a:txBody>
                  <a:tcPr marL="45720" marR="45720" marT="22860" marB="22860">
                    <a:solidFill>
                      <a:srgbClr val="D6EBE3"/>
                    </a:solidFill>
                  </a:tcPr>
                </a:tc>
                <a:tc>
                  <a:txBody>
                    <a:bodyPr/>
                    <a:lstStyle/>
                    <a:p>
                      <a:pPr algn="l"/>
                      <a:r>
                        <a:rPr lang="hu-HU" sz="1600" kern="1200" dirty="0">
                          <a:solidFill>
                            <a:schemeClr val="dk1"/>
                          </a:solidFill>
                        </a:rPr>
                        <a:t>Global/European/individual water bodies</a:t>
                      </a:r>
                      <a:endParaRPr lang="en-GB" sz="1600" kern="1200" dirty="0">
                        <a:solidFill>
                          <a:schemeClr val="dk1"/>
                        </a:solidFill>
                        <a:latin typeface="+mn-lt"/>
                        <a:ea typeface="+mn-ea"/>
                        <a:cs typeface="+mn-cs"/>
                      </a:endParaRPr>
                    </a:p>
                  </a:txBody>
                  <a:tcPr marL="45720" marR="45720" marT="22860" marB="22860">
                    <a:solidFill>
                      <a:srgbClr val="D6EBE3"/>
                    </a:solidFill>
                  </a:tcPr>
                </a:tc>
                <a:extLst>
                  <a:ext uri="{0D108BD9-81ED-4DB2-BD59-A6C34878D82A}">
                    <a16:rowId xmlns:a16="http://schemas.microsoft.com/office/drawing/2014/main" val="1965473477"/>
                  </a:ext>
                </a:extLst>
              </a:tr>
              <a:tr h="467980">
                <a:tc>
                  <a:txBody>
                    <a:bodyPr/>
                    <a:lstStyle/>
                    <a:p>
                      <a:r>
                        <a:rPr lang="hu-HU" sz="1600" dirty="0" err="1"/>
                        <a:t>Copernicus</a:t>
                      </a:r>
                      <a:r>
                        <a:rPr lang="hu-HU" sz="1600" dirty="0"/>
                        <a:t> </a:t>
                      </a:r>
                      <a:r>
                        <a:rPr lang="hu-HU" sz="1600" dirty="0" err="1"/>
                        <a:t>Atmosphere</a:t>
                      </a:r>
                      <a:r>
                        <a:rPr lang="hu-HU" sz="1600" dirty="0"/>
                        <a:t> Monitoring Service</a:t>
                      </a:r>
                      <a:endParaRPr lang="en-GB" dirty="0"/>
                    </a:p>
                  </a:txBody>
                  <a:tcPr marL="45720" marR="45720" marT="22860" marB="22860"/>
                </a:tc>
                <a:tc>
                  <a:txBody>
                    <a:bodyPr/>
                    <a:lstStyle/>
                    <a:p>
                      <a:r>
                        <a:rPr lang="hu-HU" sz="1600" err="1">
                          <a:solidFill>
                            <a:schemeClr val="accent2"/>
                          </a:solidFill>
                        </a:rPr>
                        <a:t>Processed</a:t>
                      </a:r>
                      <a:r>
                        <a:rPr lang="hu-HU" sz="1600" dirty="0">
                          <a:solidFill>
                            <a:schemeClr val="accent2"/>
                          </a:solidFill>
                        </a:rPr>
                        <a:t> </a:t>
                      </a:r>
                      <a:r>
                        <a:rPr lang="hu-HU" sz="1600" err="1">
                          <a:solidFill>
                            <a:schemeClr val="accent2"/>
                          </a:solidFill>
                        </a:rPr>
                        <a:t>products</a:t>
                      </a:r>
                      <a:endParaRPr lang="en-GB" err="1">
                        <a:solidFill>
                          <a:schemeClr val="accent2"/>
                        </a:solidFill>
                      </a:endParaRPr>
                    </a:p>
                  </a:txBody>
                  <a:tcPr marL="45720" marR="45720" marT="22860" marB="22860"/>
                </a:tc>
                <a:tc>
                  <a:txBody>
                    <a:bodyPr/>
                    <a:lstStyle/>
                    <a:p>
                      <a:r>
                        <a:rPr lang="hu-HU" sz="1600" dirty="0"/>
                        <a:t>S3</a:t>
                      </a:r>
                      <a:endParaRPr lang="en-GB" dirty="0"/>
                    </a:p>
                  </a:txBody>
                  <a:tcPr marL="45720" marR="45720" marT="22860" marB="22860"/>
                </a:tc>
                <a:tc>
                  <a:txBody>
                    <a:bodyPr/>
                    <a:lstStyle/>
                    <a:p>
                      <a:pPr algn="l"/>
                      <a:r>
                        <a:rPr lang="hu-HU" sz="1600" dirty="0"/>
                        <a:t>Global</a:t>
                      </a:r>
                      <a:endParaRPr lang="en-GB" sz="1600" dirty="0"/>
                    </a:p>
                  </a:txBody>
                  <a:tcPr marL="45720" marR="45720" marT="22860" marB="22860"/>
                </a:tc>
                <a:extLst>
                  <a:ext uri="{0D108BD9-81ED-4DB2-BD59-A6C34878D82A}">
                    <a16:rowId xmlns:a16="http://schemas.microsoft.com/office/drawing/2014/main" val="13327839"/>
                  </a:ext>
                </a:extLst>
              </a:tr>
              <a:tr h="279318">
                <a:tc>
                  <a:txBody>
                    <a:bodyPr/>
                    <a:lstStyle/>
                    <a:p>
                      <a:r>
                        <a:rPr lang="hu-HU" sz="1600" dirty="0"/>
                        <a:t>Sentinel-1 RTC</a:t>
                      </a:r>
                      <a:endParaRPr lang="en-GB" sz="1600" dirty="0"/>
                    </a:p>
                  </a:txBody>
                  <a:tcPr marL="45720" marR="45720" marT="22860" marB="22860"/>
                </a:tc>
                <a:tc>
                  <a:txBody>
                    <a:bodyPr/>
                    <a:lstStyle/>
                    <a:p>
                      <a:r>
                        <a:rPr lang="hu-HU" sz="1600" dirty="0">
                          <a:solidFill>
                            <a:schemeClr val="accent2"/>
                          </a:solidFill>
                        </a:rPr>
                        <a:t>SAR</a:t>
                      </a:r>
                      <a:endParaRPr lang="en-GB" sz="1600">
                        <a:solidFill>
                          <a:schemeClr val="accent2"/>
                        </a:solidFill>
                      </a:endParaRPr>
                    </a:p>
                  </a:txBody>
                  <a:tcPr marL="45720" marR="45720" marT="22860" marB="22860"/>
                </a:tc>
                <a:tc>
                  <a:txBody>
                    <a:bodyPr/>
                    <a:lstStyle/>
                    <a:p>
                      <a:pPr algn="l"/>
                      <a:r>
                        <a:rPr lang="hu-HU" sz="1600" dirty="0" err="1"/>
                        <a:t>OpenSearch</a:t>
                      </a:r>
                      <a:endParaRPr lang="en-GB" sz="1600" dirty="0" err="1"/>
                    </a:p>
                  </a:txBody>
                  <a:tcPr marL="45720" marR="45720" marT="22860" marB="22860"/>
                </a:tc>
                <a:tc>
                  <a:txBody>
                    <a:bodyPr/>
                    <a:lstStyle/>
                    <a:p>
                      <a:r>
                        <a:rPr lang="hu-HU" sz="1600" dirty="0"/>
                        <a:t>2018-Present/Global</a:t>
                      </a:r>
                      <a:endParaRPr lang="en-GB" sz="1600" dirty="0"/>
                    </a:p>
                  </a:txBody>
                  <a:tcPr marL="45720" marR="45720" marT="22860" marB="22860"/>
                </a:tc>
                <a:extLst>
                  <a:ext uri="{0D108BD9-81ED-4DB2-BD59-A6C34878D82A}">
                    <a16:rowId xmlns:a16="http://schemas.microsoft.com/office/drawing/2014/main" val="2092440733"/>
                  </a:ext>
                </a:extLst>
              </a:tr>
              <a:tr h="279318">
                <a:tc>
                  <a:txBody>
                    <a:bodyPr/>
                    <a:lstStyle/>
                    <a:p>
                      <a:r>
                        <a:rPr lang="hu-HU" sz="1600" dirty="0"/>
                        <a:t>Sentinel-1 CARD-BS</a:t>
                      </a:r>
                      <a:endParaRPr lang="en-GB" sz="1600" dirty="0"/>
                    </a:p>
                  </a:txBody>
                  <a:tcPr marL="45720" marR="45720" marT="22860" marB="22860"/>
                </a:tc>
                <a:tc>
                  <a:txBody>
                    <a:bodyPr/>
                    <a:lstStyle/>
                    <a:p>
                      <a:r>
                        <a:rPr lang="hu-HU" sz="1600" dirty="0">
                          <a:solidFill>
                            <a:schemeClr val="accent2"/>
                          </a:solidFill>
                        </a:rPr>
                        <a:t>SAR</a:t>
                      </a:r>
                      <a:endParaRPr lang="en-GB" sz="1600">
                        <a:solidFill>
                          <a:schemeClr val="accent2"/>
                        </a:solidFill>
                      </a:endParaRPr>
                    </a:p>
                  </a:txBody>
                  <a:tcPr marL="45720" marR="45720" marT="22860" marB="22860"/>
                </a:tc>
                <a:tc>
                  <a:txBody>
                    <a:bodyPr/>
                    <a:lstStyle/>
                    <a:p>
                      <a:pPr algn="l"/>
                      <a:r>
                        <a:rPr lang="hu-HU" sz="1600" dirty="0" err="1"/>
                        <a:t>OpenSearch</a:t>
                      </a:r>
                      <a:endParaRPr lang="en-GB" sz="1600" dirty="0" err="1"/>
                    </a:p>
                  </a:txBody>
                  <a:tcPr marL="45720" marR="45720" marT="22860" marB="22860"/>
                </a:tc>
                <a:tc>
                  <a:txBody>
                    <a:bodyPr/>
                    <a:lstStyle/>
                    <a:p>
                      <a:r>
                        <a:rPr lang="hu-HU" sz="1600" dirty="0"/>
                        <a:t>2014-Present/Europe</a:t>
                      </a:r>
                      <a:endParaRPr lang="en-GB" sz="1600" dirty="0"/>
                    </a:p>
                  </a:txBody>
                  <a:tcPr marL="45720" marR="45720" marT="22860" marB="22860"/>
                </a:tc>
                <a:extLst>
                  <a:ext uri="{0D108BD9-81ED-4DB2-BD59-A6C34878D82A}">
                    <a16:rowId xmlns:a16="http://schemas.microsoft.com/office/drawing/2014/main" val="1467237058"/>
                  </a:ext>
                </a:extLst>
              </a:tr>
              <a:tr h="279318">
                <a:tc>
                  <a:txBody>
                    <a:bodyPr/>
                    <a:lstStyle/>
                    <a:p>
                      <a:r>
                        <a:rPr lang="hu-HU" sz="1600" dirty="0"/>
                        <a:t>Sentinel-2 </a:t>
                      </a:r>
                      <a:r>
                        <a:rPr lang="hu-HU" sz="1600" dirty="0" err="1"/>
                        <a:t>Land</a:t>
                      </a:r>
                      <a:r>
                        <a:rPr lang="hu-HU" sz="1600" dirty="0"/>
                        <a:t> </a:t>
                      </a:r>
                      <a:r>
                        <a:rPr lang="hu-HU" sz="1600" dirty="0" err="1"/>
                        <a:t>cover</a:t>
                      </a:r>
                      <a:endParaRPr lang="en-GB" sz="1600" dirty="0" err="1"/>
                    </a:p>
                  </a:txBody>
                  <a:tcPr marL="45720" marR="45720" marT="22860" marB="22860"/>
                </a:tc>
                <a:tc>
                  <a:txBody>
                    <a:bodyPr/>
                    <a:lstStyle/>
                    <a:p>
                      <a:r>
                        <a:rPr lang="hu-HU" sz="1600" err="1">
                          <a:solidFill>
                            <a:schemeClr val="accent2"/>
                          </a:solidFill>
                        </a:rPr>
                        <a:t>Processed</a:t>
                      </a:r>
                      <a:r>
                        <a:rPr lang="hu-HU" sz="1600" dirty="0">
                          <a:solidFill>
                            <a:schemeClr val="accent2"/>
                          </a:solidFill>
                        </a:rPr>
                        <a:t> </a:t>
                      </a:r>
                      <a:r>
                        <a:rPr lang="hu-HU" sz="1600" err="1">
                          <a:solidFill>
                            <a:schemeClr val="accent2"/>
                          </a:solidFill>
                        </a:rPr>
                        <a:t>products</a:t>
                      </a:r>
                      <a:endParaRPr lang="en-GB" sz="1600" err="1">
                        <a:solidFill>
                          <a:schemeClr val="accent2"/>
                        </a:solidFill>
                      </a:endParaRPr>
                    </a:p>
                  </a:txBody>
                  <a:tcPr marL="45720" marR="45720" marT="22860" marB="22860"/>
                </a:tc>
                <a:tc>
                  <a:txBody>
                    <a:bodyPr/>
                    <a:lstStyle/>
                    <a:p>
                      <a:pPr algn="l"/>
                      <a:r>
                        <a:rPr lang="hu-HU" sz="1600" dirty="0"/>
                        <a:t>OpenSearch</a:t>
                      </a:r>
                      <a:endParaRPr lang="en-GB" sz="1600" dirty="0"/>
                    </a:p>
                  </a:txBody>
                  <a:tcPr marL="45720" marR="45720" marT="22860" marB="22860"/>
                </a:tc>
                <a:tc>
                  <a:txBody>
                    <a:bodyPr/>
                    <a:lstStyle/>
                    <a:p>
                      <a:pPr algn="l"/>
                      <a:r>
                        <a:rPr lang="hu-HU" sz="1600" dirty="0"/>
                        <a:t>2017/Europe</a:t>
                      </a:r>
                      <a:endParaRPr lang="en-GB" sz="1600" dirty="0"/>
                    </a:p>
                  </a:txBody>
                  <a:tcPr marL="45720" marR="45720" marT="22860" marB="22860"/>
                </a:tc>
                <a:extLst>
                  <a:ext uri="{0D108BD9-81ED-4DB2-BD59-A6C34878D82A}">
                    <a16:rowId xmlns:a16="http://schemas.microsoft.com/office/drawing/2014/main" val="1125574354"/>
                  </a:ext>
                </a:extLst>
              </a:tr>
            </a:tbl>
          </a:graphicData>
        </a:graphic>
      </p:graphicFrame>
    </p:spTree>
    <p:extLst>
      <p:ext uri="{BB962C8B-B14F-4D97-AF65-F5344CB8AC3E}">
        <p14:creationId xmlns:p14="http://schemas.microsoft.com/office/powerpoint/2010/main" val="1105659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7D4F8-76E3-AF3E-44E9-5A000C6A444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4F6B1B-F23D-2FA6-0696-3AED9705C03C}"/>
              </a:ext>
            </a:extLst>
          </p:cNvPr>
          <p:cNvSpPr>
            <a:spLocks noGrp="1"/>
          </p:cNvSpPr>
          <p:nvPr>
            <p:ph type="sldNum" sz="quarter" idx="4294967295"/>
          </p:nvPr>
        </p:nvSpPr>
        <p:spPr>
          <a:xfrm>
            <a:off x="17220079" y="12712701"/>
            <a:ext cx="5486043" cy="730250"/>
          </a:xfrm>
          <a:prstGeom prst="rect">
            <a:avLst/>
          </a:prstGeom>
        </p:spPr>
        <p:txBody>
          <a:bodyPr vert="horz" lIns="91440" tIns="45720" rIns="91440" bIns="45720" rtlCol="0" anchor="ctr"/>
          <a:lstStyle>
            <a:defPPr>
              <a:defRPr lang="nl-BE"/>
            </a:defPPr>
            <a:lvl1pPr marL="0" algn="r" defTabSz="1828709" rtl="0" eaLnBrk="1" latinLnBrk="0" hangingPunct="1">
              <a:defRPr sz="2400" kern="1200">
                <a:solidFill>
                  <a:schemeClr val="tx1">
                    <a:tint val="75000"/>
                  </a:schemeClr>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r" defTabSz="914355" fontAlgn="auto">
              <a:spcBef>
                <a:spcPts val="0"/>
              </a:spcBef>
              <a:spcAft>
                <a:spcPts val="0"/>
              </a:spcAft>
              <a:defRPr/>
            </a:pPr>
            <a:fld id="{9CEDC8C2-27DA-E143-A1F7-0F5B3D3C163D}" type="slidenum">
              <a:rPr lang="nl-BE" smtClean="0"/>
              <a:pPr algn="r" defTabSz="914355" fontAlgn="auto">
                <a:spcBef>
                  <a:spcPts val="0"/>
                </a:spcBef>
                <a:spcAft>
                  <a:spcPts val="0"/>
                </a:spcAft>
                <a:defRPr/>
              </a:pPr>
              <a:t>11</a:t>
            </a:fld>
            <a:endParaRPr lang="nl-BE" sz="1200">
              <a:solidFill>
                <a:srgbClr val="000000">
                  <a:tint val="75000"/>
                </a:srgbClr>
              </a:solidFill>
              <a:latin typeface="Arial"/>
            </a:endParaRPr>
          </a:p>
        </p:txBody>
      </p:sp>
      <p:sp>
        <p:nvSpPr>
          <p:cNvPr id="8" name="TextBox 7">
            <a:extLst>
              <a:ext uri="{FF2B5EF4-FFF2-40B4-BE49-F238E27FC236}">
                <a16:creationId xmlns:a16="http://schemas.microsoft.com/office/drawing/2014/main" id="{E7409BD7-DA39-1740-671B-3A20B56CCDED}"/>
              </a:ext>
            </a:extLst>
          </p:cNvPr>
          <p:cNvSpPr txBox="1"/>
          <p:nvPr/>
        </p:nvSpPr>
        <p:spPr>
          <a:xfrm>
            <a:off x="519986" y="563880"/>
            <a:ext cx="11317605" cy="553998"/>
          </a:xfrm>
          <a:prstGeom prst="rect">
            <a:avLst/>
          </a:prstGeom>
          <a:noFill/>
        </p:spPr>
        <p:txBody>
          <a:bodyPr wrap="square" rtlCol="0">
            <a:spAutoFit/>
          </a:bodyPr>
          <a:lstStyle/>
          <a:p>
            <a:pPr defTabSz="914355" fontAlgn="auto">
              <a:spcBef>
                <a:spcPts val="0"/>
              </a:spcBef>
              <a:spcAft>
                <a:spcPts val="0"/>
              </a:spcAft>
              <a:defRPr/>
            </a:pPr>
            <a:r>
              <a:rPr lang="hu-HU" sz="3000" b="1" dirty="0">
                <a:solidFill>
                  <a:srgbClr val="000000"/>
                </a:solidFill>
                <a:latin typeface="Arial"/>
              </a:rPr>
              <a:t>What is Copernicus Data Space Ecosystem?</a:t>
            </a:r>
            <a:endParaRPr lang="en-SI" sz="3000" b="1" dirty="0">
              <a:solidFill>
                <a:srgbClr val="000000"/>
              </a:solidFill>
              <a:latin typeface="Arial"/>
            </a:endParaRPr>
          </a:p>
        </p:txBody>
      </p:sp>
      <p:sp>
        <p:nvSpPr>
          <p:cNvPr id="9" name="Rectangle 8">
            <a:extLst>
              <a:ext uri="{FF2B5EF4-FFF2-40B4-BE49-F238E27FC236}">
                <a16:creationId xmlns:a16="http://schemas.microsoft.com/office/drawing/2014/main" id="{3679B5AD-E97B-9843-6B5B-AF16B9F1F2CE}"/>
              </a:ext>
            </a:extLst>
          </p:cNvPr>
          <p:cNvSpPr>
            <a:spLocks noGrp="1" noRot="1" noMove="1" noResize="1" noEditPoints="1" noAdjustHandles="1" noChangeArrowheads="1" noChangeShapeType="1"/>
          </p:cNvSpPr>
          <p:nvPr/>
        </p:nvSpPr>
        <p:spPr>
          <a:xfrm>
            <a:off x="17066" y="0"/>
            <a:ext cx="12191207" cy="6858000"/>
          </a:xfrm>
          <a:prstGeom prst="rect">
            <a:avLst/>
          </a:prstGeom>
          <a:solidFill>
            <a:srgbClr val="0A4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r>
              <a:rPr lang="en-US" dirty="0">
                <a:solidFill>
                  <a:srgbClr val="FFFFFF"/>
                </a:solidFill>
                <a:latin typeface="Arial"/>
              </a:rPr>
              <a:t>           </a:t>
            </a:r>
            <a:endParaRPr lang="en-SI" dirty="0">
              <a:solidFill>
                <a:srgbClr val="FFFFFF"/>
              </a:solidFill>
              <a:latin typeface="Arial"/>
            </a:endParaRPr>
          </a:p>
        </p:txBody>
      </p:sp>
      <p:sp>
        <p:nvSpPr>
          <p:cNvPr id="10" name="TextBox 9">
            <a:extLst>
              <a:ext uri="{FF2B5EF4-FFF2-40B4-BE49-F238E27FC236}">
                <a16:creationId xmlns:a16="http://schemas.microsoft.com/office/drawing/2014/main" id="{141DE9D4-7E2E-1528-1728-786FAB758029}"/>
              </a:ext>
            </a:extLst>
          </p:cNvPr>
          <p:cNvSpPr txBox="1"/>
          <p:nvPr/>
        </p:nvSpPr>
        <p:spPr>
          <a:xfrm>
            <a:off x="489009" y="449638"/>
            <a:ext cx="5029263" cy="1015663"/>
          </a:xfrm>
          <a:prstGeom prst="rect">
            <a:avLst/>
          </a:prstGeom>
          <a:noFill/>
        </p:spPr>
        <p:txBody>
          <a:bodyPr wrap="square" lIns="91440" tIns="45720" rIns="91440" bIns="45720" rtlCol="0" anchor="t">
            <a:spAutoFit/>
          </a:bodyPr>
          <a:lstStyle/>
          <a:p>
            <a:pPr defTabSz="914355">
              <a:defRPr/>
            </a:pPr>
            <a:r>
              <a:rPr lang="hu-HU" sz="3000" dirty="0" err="1">
                <a:solidFill>
                  <a:srgbClr val="FFFFFF"/>
                </a:solidFill>
                <a:latin typeface="Arial Black"/>
              </a:rPr>
              <a:t>Copernicus</a:t>
            </a:r>
            <a:r>
              <a:rPr lang="hu-HU" sz="3000" dirty="0">
                <a:solidFill>
                  <a:srgbClr val="FFFFFF"/>
                </a:solidFill>
                <a:latin typeface="Arial Black"/>
              </a:rPr>
              <a:t> Browser</a:t>
            </a:r>
            <a:endParaRPr lang="hu-HU" sz="3000" dirty="0">
              <a:solidFill>
                <a:srgbClr val="000000"/>
              </a:solidFill>
              <a:latin typeface="Arial Black"/>
            </a:endParaRPr>
          </a:p>
          <a:p>
            <a:pPr defTabSz="914355">
              <a:spcBef>
                <a:spcPts val="0"/>
              </a:spcBef>
              <a:spcAft>
                <a:spcPts val="0"/>
              </a:spcAft>
              <a:defRPr/>
            </a:pPr>
            <a:endParaRPr lang="hu-HU" sz="3000" dirty="0">
              <a:solidFill>
                <a:srgbClr val="FFFFFF"/>
              </a:solidFill>
              <a:latin typeface="Arial Black"/>
            </a:endParaRPr>
          </a:p>
        </p:txBody>
      </p:sp>
      <p:cxnSp>
        <p:nvCxnSpPr>
          <p:cNvPr id="12" name="Straight Connector 11">
            <a:extLst>
              <a:ext uri="{FF2B5EF4-FFF2-40B4-BE49-F238E27FC236}">
                <a16:creationId xmlns:a16="http://schemas.microsoft.com/office/drawing/2014/main" id="{6437EA4D-C3AB-24BB-2BCD-FD69E1EDD3B4}"/>
              </a:ext>
            </a:extLst>
          </p:cNvPr>
          <p:cNvCxnSpPr>
            <a:cxnSpLocks/>
          </p:cNvCxnSpPr>
          <p:nvPr/>
        </p:nvCxnSpPr>
        <p:spPr>
          <a:xfrm flipV="1">
            <a:off x="6429449" y="2607531"/>
            <a:ext cx="0" cy="500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3A5C83A-C74B-54DE-B0D2-24D6F6ADA164}"/>
              </a:ext>
            </a:extLst>
          </p:cNvPr>
          <p:cNvSpPr/>
          <p:nvPr/>
        </p:nvSpPr>
        <p:spPr>
          <a:xfrm>
            <a:off x="2249576" y="449639"/>
            <a:ext cx="7795411" cy="6370531"/>
          </a:xfrm>
          <a:prstGeom prst="ellipse">
            <a:avLst/>
          </a:prstGeom>
          <a:noFill/>
          <a:ln w="19050">
            <a:solidFill>
              <a:srgbClr val="71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14" name="Oval 13">
            <a:extLst>
              <a:ext uri="{FF2B5EF4-FFF2-40B4-BE49-F238E27FC236}">
                <a16:creationId xmlns:a16="http://schemas.microsoft.com/office/drawing/2014/main" id="{8C7E54FA-AE4D-DD40-3101-7298ECAC4716}"/>
              </a:ext>
            </a:extLst>
          </p:cNvPr>
          <p:cNvSpPr/>
          <p:nvPr/>
        </p:nvSpPr>
        <p:spPr>
          <a:xfrm>
            <a:off x="3627268" y="1681758"/>
            <a:ext cx="5134595" cy="4726603"/>
          </a:xfrm>
          <a:prstGeom prst="ellipse">
            <a:avLst/>
          </a:prstGeom>
          <a:solidFill>
            <a:srgbClr val="C344E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38963798-395F-8628-E225-C1BD2474ABE2}"/>
              </a:ext>
            </a:extLst>
          </p:cNvPr>
          <p:cNvSpPr txBox="1"/>
          <p:nvPr/>
        </p:nvSpPr>
        <p:spPr>
          <a:xfrm>
            <a:off x="4108849" y="3239710"/>
            <a:ext cx="3955352" cy="1754326"/>
          </a:xfrm>
          <a:prstGeom prst="rect">
            <a:avLst/>
          </a:prstGeom>
          <a:noFill/>
        </p:spPr>
        <p:txBody>
          <a:bodyPr wrap="square" lIns="91440" tIns="45720" rIns="91440" bIns="45720" rtlCol="0" anchor="t">
            <a:spAutoFit/>
          </a:bodyPr>
          <a:lstStyle/>
          <a:p>
            <a:pPr algn="ctr" defTabSz="914355" fontAlgn="auto">
              <a:spcBef>
                <a:spcPts val="0"/>
              </a:spcBef>
              <a:spcAft>
                <a:spcPts val="0"/>
              </a:spcAft>
              <a:defRPr/>
            </a:pPr>
            <a:r>
              <a:rPr lang="en-US" sz="5400" b="1" dirty="0">
                <a:solidFill>
                  <a:srgbClr val="FFFFFF"/>
                </a:solidFill>
                <a:latin typeface="Arial"/>
              </a:rPr>
              <a:t>Copernicus Browser</a:t>
            </a:r>
            <a:endParaRPr lang="en-US" sz="5400" b="1" dirty="0">
              <a:solidFill>
                <a:srgbClr val="FFFFFF"/>
              </a:solidFill>
              <a:latin typeface="Arial"/>
              <a:cs typeface="Arial"/>
            </a:endParaRPr>
          </a:p>
        </p:txBody>
      </p:sp>
      <p:pic>
        <p:nvPicPr>
          <p:cNvPr id="5" name="Picture 4" descr="A blue and white globe&#10;&#10;Description automatically generated">
            <a:extLst>
              <a:ext uri="{FF2B5EF4-FFF2-40B4-BE49-F238E27FC236}">
                <a16:creationId xmlns:a16="http://schemas.microsoft.com/office/drawing/2014/main" id="{920131AA-17DC-8D2E-9CCD-BC037DD805DB}"/>
              </a:ext>
            </a:extLst>
          </p:cNvPr>
          <p:cNvPicPr>
            <a:picLocks noChangeAspect="1"/>
          </p:cNvPicPr>
          <p:nvPr/>
        </p:nvPicPr>
        <p:blipFill>
          <a:blip r:embed="rId3"/>
          <a:stretch>
            <a:fillRect/>
          </a:stretch>
        </p:blipFill>
        <p:spPr>
          <a:xfrm>
            <a:off x="5275476" y="1335931"/>
            <a:ext cx="1727054" cy="1664980"/>
          </a:xfrm>
          <a:prstGeom prst="rect">
            <a:avLst/>
          </a:prstGeom>
        </p:spPr>
      </p:pic>
      <p:pic>
        <p:nvPicPr>
          <p:cNvPr id="7" name="Picture 6">
            <a:extLst>
              <a:ext uri="{FF2B5EF4-FFF2-40B4-BE49-F238E27FC236}">
                <a16:creationId xmlns:a16="http://schemas.microsoft.com/office/drawing/2014/main" id="{5662A60D-BBDB-3200-EAF2-67E04B6B7756}"/>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Lst>
          </a:blip>
          <a:stretch>
            <a:fillRect/>
          </a:stretch>
        </p:blipFill>
        <p:spPr>
          <a:xfrm>
            <a:off x="4941206" y="5150142"/>
            <a:ext cx="2395594" cy="430347"/>
          </a:xfrm>
          <a:prstGeom prst="rect">
            <a:avLst/>
          </a:prstGeom>
          <a:ln>
            <a:noFill/>
          </a:ln>
        </p:spPr>
      </p:pic>
    </p:spTree>
    <p:extLst>
      <p:ext uri="{BB962C8B-B14F-4D97-AF65-F5344CB8AC3E}">
        <p14:creationId xmlns:p14="http://schemas.microsoft.com/office/powerpoint/2010/main" val="3819382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en-GB" noProof="0" dirty="0"/>
              <a:t>Copernicus Browser</a:t>
            </a:r>
            <a:endParaRPr lang="en-SI" kern="0" dirty="0"/>
          </a:p>
        </p:txBody>
      </p:sp>
      <p:pic>
        <p:nvPicPr>
          <p:cNvPr id="5" name="Picture Placeholder 17" descr="A black and white logo&#10;&#10;Description automatically generated">
            <a:extLst>
              <a:ext uri="{FF2B5EF4-FFF2-40B4-BE49-F238E27FC236}">
                <a16:creationId xmlns:a16="http://schemas.microsoft.com/office/drawing/2014/main" id="{BF7AC3EF-156C-1437-0965-BFD4EB467E97}"/>
              </a:ext>
            </a:extLst>
          </p:cNvPr>
          <p:cNvPicPr>
            <a:picLocks noChangeAspect="1"/>
          </p:cNvPicPr>
          <p:nvPr/>
        </p:nvPicPr>
        <p:blipFill rotWithShape="1">
          <a:blip r:embed="rId2">
            <a:extLst>
              <a:ext uri="{28A0092B-C50C-407E-A947-70E740481C1C}">
                <a14:useLocalDpi xmlns:a14="http://schemas.microsoft.com/office/drawing/2010/main" val="0"/>
              </a:ext>
            </a:extLst>
          </a:blip>
          <a:srcRect l="-1260" r="9961"/>
          <a:stretch/>
        </p:blipFill>
        <p:spPr bwMode="auto">
          <a:xfrm>
            <a:off x="8594207" y="0"/>
            <a:ext cx="3536066" cy="8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6" name="Text Placeholder 3">
            <a:extLst>
              <a:ext uri="{FF2B5EF4-FFF2-40B4-BE49-F238E27FC236}">
                <a16:creationId xmlns:a16="http://schemas.microsoft.com/office/drawing/2014/main" id="{EF19143C-F660-DD1B-3C12-B0A7356A1FBF}"/>
              </a:ext>
            </a:extLst>
          </p:cNvPr>
          <p:cNvSpPr txBox="1">
            <a:spLocks/>
          </p:cNvSpPr>
          <p:nvPr/>
        </p:nvSpPr>
        <p:spPr>
          <a:xfrm>
            <a:off x="674843" y="1117485"/>
            <a:ext cx="7379425" cy="4280948"/>
          </a:xfrm>
          <a:prstGeom prst="rect">
            <a:avLst/>
          </a:prstGeom>
        </p:spPr>
        <p:txBody>
          <a:bodyPr vert="horz" wrap="square" lIns="0" tIns="0" rIns="0" bIns="0" numCol="1" rtlCol="0" anchor="t" anchorCtr="0" compatLnSpc="1">
            <a:prstTxWarp prst="textNoShape">
              <a:avLst/>
            </a:prstTxWarp>
            <a:normAutofit/>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t>Search, query and download all User Level Products</a:t>
            </a:r>
          </a:p>
          <a:p>
            <a:r>
              <a:rPr lang="en-GB" kern="0" dirty="0"/>
              <a:t>Interactive visualisation and analysis of most important data collections</a:t>
            </a:r>
          </a:p>
          <a:p>
            <a:r>
              <a:rPr lang="en-GB" kern="0" dirty="0">
                <a:latin typeface="Arial"/>
                <a:ea typeface="MS PGothic"/>
                <a:cs typeface="Arial"/>
              </a:rPr>
              <a:t>Export:</a:t>
            </a:r>
          </a:p>
          <a:p>
            <a:pPr marL="285750" indent="-285750">
              <a:buFont typeface="Calibri" panose="020B0604020202020204" pitchFamily="34" charset="0"/>
              <a:buChar char="-"/>
            </a:pPr>
            <a:r>
              <a:rPr lang="en-GB" kern="0" dirty="0">
                <a:latin typeface="Arial"/>
                <a:ea typeface="MS PGothic"/>
                <a:cs typeface="Arial"/>
              </a:rPr>
              <a:t>subset of the data</a:t>
            </a:r>
            <a:r>
              <a:rPr lang="hu-HU" kern="0" dirty="0">
                <a:latin typeface="Arial"/>
                <a:ea typeface="MS PGothic"/>
                <a:cs typeface="Arial"/>
              </a:rPr>
              <a:t> (</a:t>
            </a:r>
            <a:r>
              <a:rPr lang="hu-HU" kern="0" dirty="0" err="1">
                <a:latin typeface="Arial"/>
                <a:ea typeface="MS PGothic"/>
                <a:cs typeface="Arial"/>
              </a:rPr>
              <a:t>also</a:t>
            </a:r>
            <a:r>
              <a:rPr lang="hu-HU" kern="0" dirty="0">
                <a:latin typeface="Arial"/>
                <a:ea typeface="MS PGothic"/>
                <a:cs typeface="Arial"/>
              </a:rPr>
              <a:t> in print quality)</a:t>
            </a:r>
            <a:endParaRPr lang="hu-HU" dirty="0"/>
          </a:p>
          <a:p>
            <a:pPr marL="285750" indent="-285750">
              <a:buFont typeface="Calibri" panose="020B0604020202020204" pitchFamily="34" charset="0"/>
              <a:buChar char="-"/>
            </a:pPr>
            <a:r>
              <a:rPr lang="en-GB" kern="0" dirty="0">
                <a:latin typeface="Arial"/>
                <a:ea typeface="MS PGothic"/>
                <a:cs typeface="Arial"/>
              </a:rPr>
              <a:t>Comparison, </a:t>
            </a:r>
          </a:p>
          <a:p>
            <a:pPr marL="285750" indent="-285750">
              <a:buFont typeface="Calibri" panose="020B0604020202020204" pitchFamily="34" charset="0"/>
              <a:buChar char="-"/>
            </a:pPr>
            <a:r>
              <a:rPr lang="en-GB" kern="0" dirty="0">
                <a:latin typeface="Arial"/>
                <a:ea typeface="MS PGothic"/>
                <a:cs typeface="Arial"/>
              </a:rPr>
              <a:t>time-lapses, </a:t>
            </a:r>
            <a:endParaRPr lang="en-GB" dirty="0"/>
          </a:p>
          <a:p>
            <a:pPr marL="285750" indent="-285750">
              <a:buFont typeface="Calibri" panose="020B0604020202020204" pitchFamily="34" charset="0"/>
              <a:buChar char="-"/>
            </a:pPr>
            <a:r>
              <a:rPr lang="en-GB" kern="0" dirty="0">
                <a:latin typeface="Arial"/>
                <a:ea typeface="MS PGothic"/>
                <a:cs typeface="Arial"/>
              </a:rPr>
              <a:t>area analysis and more</a:t>
            </a:r>
            <a:endParaRPr lang="en-GB" dirty="0"/>
          </a:p>
          <a:p>
            <a:r>
              <a:rPr lang="hu-HU" kern="0" dirty="0" err="1">
                <a:latin typeface="Arial"/>
                <a:ea typeface="MS PGothic"/>
                <a:cs typeface="Arial"/>
              </a:rPr>
              <a:t>Direct</a:t>
            </a:r>
            <a:r>
              <a:rPr lang="hu-HU" kern="0" dirty="0">
                <a:latin typeface="Arial"/>
                <a:ea typeface="MS PGothic"/>
                <a:cs typeface="Arial"/>
              </a:rPr>
              <a:t> </a:t>
            </a:r>
            <a:r>
              <a:rPr lang="hu-HU" kern="0" dirty="0" err="1">
                <a:latin typeface="Arial"/>
                <a:ea typeface="MS PGothic"/>
                <a:cs typeface="Arial"/>
              </a:rPr>
              <a:t>sharing</a:t>
            </a:r>
            <a:r>
              <a:rPr lang="hu-HU" kern="0" dirty="0">
                <a:latin typeface="Arial"/>
                <a:ea typeface="MS PGothic"/>
                <a:cs typeface="Arial"/>
              </a:rPr>
              <a:t> of </a:t>
            </a:r>
            <a:r>
              <a:rPr lang="hu-HU" kern="0" dirty="0" err="1">
                <a:latin typeface="Arial"/>
                <a:ea typeface="MS PGothic"/>
                <a:cs typeface="Arial"/>
              </a:rPr>
              <a:t>images</a:t>
            </a:r>
            <a:r>
              <a:rPr lang="hu-HU" kern="0" dirty="0">
                <a:latin typeface="Arial"/>
                <a:ea typeface="MS PGothic"/>
                <a:cs typeface="Arial"/>
              </a:rPr>
              <a:t> </a:t>
            </a:r>
            <a:r>
              <a:rPr lang="hu-HU" kern="0" dirty="0" err="1">
                <a:latin typeface="Arial"/>
                <a:ea typeface="MS PGothic"/>
                <a:cs typeface="Arial"/>
              </a:rPr>
              <a:t>via</a:t>
            </a:r>
            <a:r>
              <a:rPr lang="hu-HU" kern="0" dirty="0">
                <a:latin typeface="Arial"/>
                <a:ea typeface="MS PGothic"/>
                <a:cs typeface="Arial"/>
              </a:rPr>
              <a:t> </a:t>
            </a:r>
            <a:r>
              <a:rPr lang="hu-HU" kern="0" dirty="0" err="1">
                <a:latin typeface="Arial"/>
                <a:ea typeface="MS PGothic"/>
                <a:cs typeface="Arial"/>
              </a:rPr>
              <a:t>short</a:t>
            </a:r>
            <a:r>
              <a:rPr lang="hu-HU" kern="0" dirty="0">
                <a:latin typeface="Arial"/>
                <a:ea typeface="MS PGothic"/>
                <a:cs typeface="Arial"/>
              </a:rPr>
              <a:t> </a:t>
            </a:r>
            <a:r>
              <a:rPr lang="hu-HU" kern="0" dirty="0" err="1">
                <a:latin typeface="Arial"/>
                <a:ea typeface="MS PGothic"/>
                <a:cs typeface="Arial"/>
              </a:rPr>
              <a:t>url</a:t>
            </a:r>
            <a:r>
              <a:rPr lang="hu-HU" kern="0" dirty="0">
                <a:latin typeface="Arial"/>
                <a:ea typeface="MS PGothic"/>
                <a:cs typeface="Arial"/>
              </a:rPr>
              <a:t>-s, </a:t>
            </a:r>
            <a:r>
              <a:rPr lang="hu-HU" kern="0" dirty="0" err="1">
                <a:latin typeface="Arial"/>
                <a:ea typeface="MS PGothic"/>
                <a:cs typeface="Arial"/>
              </a:rPr>
              <a:t>education</a:t>
            </a:r>
            <a:r>
              <a:rPr lang="hu-HU" kern="0" dirty="0">
                <a:latin typeface="Arial"/>
                <a:ea typeface="MS PGothic"/>
                <a:cs typeface="Arial"/>
              </a:rPr>
              <a:t> </a:t>
            </a:r>
            <a:r>
              <a:rPr lang="hu-HU" kern="0" dirty="0" err="1">
                <a:latin typeface="Arial"/>
                <a:ea typeface="MS PGothic"/>
                <a:cs typeface="Arial"/>
              </a:rPr>
              <a:t>themes</a:t>
            </a:r>
            <a:r>
              <a:rPr lang="hu-HU" kern="0" dirty="0">
                <a:latin typeface="Arial"/>
                <a:ea typeface="MS PGothic"/>
                <a:cs typeface="Arial"/>
              </a:rPr>
              <a:t> and </a:t>
            </a:r>
            <a:r>
              <a:rPr lang="hu-HU" kern="0" dirty="0" err="1">
                <a:latin typeface="Arial"/>
                <a:ea typeface="MS PGothic"/>
                <a:cs typeface="Arial"/>
              </a:rPr>
              <a:t>highlights</a:t>
            </a:r>
            <a:endParaRPr lang="en-GB" kern="0" dirty="0">
              <a:latin typeface="Arial"/>
              <a:ea typeface="MS PGothic"/>
              <a:cs typeface="Arial"/>
            </a:endParaRPr>
          </a:p>
        </p:txBody>
      </p:sp>
      <p:pic>
        <p:nvPicPr>
          <p:cNvPr id="8" name="Picture 7" descr="A picture containing map&#10;&#10;Description automatically generated">
            <a:extLst>
              <a:ext uri="{FF2B5EF4-FFF2-40B4-BE49-F238E27FC236}">
                <a16:creationId xmlns:a16="http://schemas.microsoft.com/office/drawing/2014/main" id="{5CBDE072-BBFF-8740-31BB-87106E5279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320" y="4462489"/>
            <a:ext cx="3886200" cy="1897221"/>
          </a:xfrm>
          <a:prstGeom prst="rect">
            <a:avLst/>
          </a:prstGeom>
          <a:ln>
            <a:noFill/>
          </a:ln>
          <a:effectLst>
            <a:outerShdw blurRad="292100" dist="139700" dir="2700000" algn="tl" rotWithShape="0">
              <a:srgbClr val="333333">
                <a:alpha val="65000"/>
              </a:srgbClr>
            </a:outerShdw>
          </a:effectLst>
        </p:spPr>
      </p:pic>
      <p:pic>
        <p:nvPicPr>
          <p:cNvPr id="9" name="Picture 8" descr="A screenshot of a map&#10;&#10;Description automatically generated with medium confidence">
            <a:extLst>
              <a:ext uri="{FF2B5EF4-FFF2-40B4-BE49-F238E27FC236}">
                <a16:creationId xmlns:a16="http://schemas.microsoft.com/office/drawing/2014/main" id="{DCE8BD70-211A-33CC-CAAC-17635F5F67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7825" y="4462489"/>
            <a:ext cx="3891736" cy="1897221"/>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map&#10;&#10;Description automatically generated">
            <a:extLst>
              <a:ext uri="{FF2B5EF4-FFF2-40B4-BE49-F238E27FC236}">
                <a16:creationId xmlns:a16="http://schemas.microsoft.com/office/drawing/2014/main" id="{0BE7D7E9-9044-096F-84A0-32E28F40B9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44218" y="2578180"/>
            <a:ext cx="3534418" cy="172548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1F2B8DB-7C1B-50FC-62C0-2DCCCC461414}"/>
              </a:ext>
            </a:extLst>
          </p:cNvPr>
          <p:cNvPicPr>
            <a:picLocks noChangeAspect="1"/>
          </p:cNvPicPr>
          <p:nvPr/>
        </p:nvPicPr>
        <p:blipFill>
          <a:blip r:embed="rId6"/>
          <a:srcRect/>
          <a:stretch/>
        </p:blipFill>
        <p:spPr>
          <a:xfrm>
            <a:off x="8145865" y="4462489"/>
            <a:ext cx="3567613" cy="1891197"/>
          </a:xfrm>
          <a:prstGeom prst="rect">
            <a:avLst/>
          </a:prstGeom>
          <a:ln>
            <a:noFill/>
          </a:ln>
          <a:effectLst>
            <a:outerShdw blurRad="292100" dist="139700" dir="2700000" algn="tl" rotWithShape="0">
              <a:srgbClr val="333333">
                <a:alpha val="65000"/>
              </a:srgbClr>
            </a:outerShdw>
          </a:effectLst>
        </p:spPr>
      </p:pic>
      <p:pic>
        <p:nvPicPr>
          <p:cNvPr id="12" name="Picture 11" descr="Graphical user interface, chart, application&#10;&#10;Description automatically generated">
            <a:extLst>
              <a:ext uri="{FF2B5EF4-FFF2-40B4-BE49-F238E27FC236}">
                <a16:creationId xmlns:a16="http://schemas.microsoft.com/office/drawing/2014/main" id="{08975E7D-3761-6A4E-14D7-53AD271787CC}"/>
              </a:ext>
            </a:extLst>
          </p:cNvPr>
          <p:cNvPicPr>
            <a:picLocks noChangeAspect="1"/>
          </p:cNvPicPr>
          <p:nvPr/>
        </p:nvPicPr>
        <p:blipFill>
          <a:blip r:embed="rId7"/>
          <a:stretch>
            <a:fillRect/>
          </a:stretch>
        </p:blipFill>
        <p:spPr>
          <a:xfrm>
            <a:off x="8144218" y="569142"/>
            <a:ext cx="3534418" cy="19288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1682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C0DF7AA-295E-2325-F0E5-859BAC75727A}"/>
              </a:ext>
            </a:extLst>
          </p:cNvPr>
          <p:cNvPicPr>
            <a:picLocks noChangeAspect="1"/>
          </p:cNvPicPr>
          <p:nvPr/>
        </p:nvPicPr>
        <p:blipFill>
          <a:blip r:embed="rId2"/>
          <a:srcRect t="10604"/>
          <a:stretch/>
        </p:blipFill>
        <p:spPr>
          <a:xfrm>
            <a:off x="0" y="874798"/>
            <a:ext cx="12225338" cy="5795957"/>
          </a:xfrm>
          <a:prstGeom prst="rect">
            <a:avLst/>
          </a:prstGeom>
        </p:spPr>
      </p:pic>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a:xfrm>
            <a:off x="216000" y="191178"/>
            <a:ext cx="9711771" cy="492443"/>
          </a:xfrm>
        </p:spPr>
        <p:txBody>
          <a:bodyPr/>
          <a:lstStyle/>
          <a:p>
            <a:r>
              <a:rPr lang="en-GB" sz="2600" dirty="0">
                <a:solidFill>
                  <a:schemeClr val="bg1"/>
                </a:solidFill>
              </a:rPr>
              <a:t>Some examples</a:t>
            </a:r>
            <a:endParaRPr lang="de-DE" sz="2600" kern="0" dirty="0">
              <a:solidFill>
                <a:schemeClr val="bg1"/>
              </a:solidFill>
            </a:endParaRPr>
          </a:p>
        </p:txBody>
      </p:sp>
      <p:pic>
        <p:nvPicPr>
          <p:cNvPr id="5" name="Picture Placeholder 17" descr="A black and white logo&#10;&#10;Description automatically generated">
            <a:extLst>
              <a:ext uri="{FF2B5EF4-FFF2-40B4-BE49-F238E27FC236}">
                <a16:creationId xmlns:a16="http://schemas.microsoft.com/office/drawing/2014/main" id="{BF7AC3EF-156C-1437-0965-BFD4EB467E97}"/>
              </a:ext>
            </a:extLst>
          </p:cNvPr>
          <p:cNvPicPr>
            <a:picLocks noChangeAspect="1"/>
          </p:cNvPicPr>
          <p:nvPr/>
        </p:nvPicPr>
        <p:blipFill rotWithShape="1">
          <a:blip r:embed="rId3">
            <a:extLst>
              <a:ext uri="{28A0092B-C50C-407E-A947-70E740481C1C}">
                <a14:useLocalDpi xmlns:a14="http://schemas.microsoft.com/office/drawing/2010/main" val="0"/>
              </a:ext>
            </a:extLst>
          </a:blip>
          <a:srcRect l="-1260" r="9961"/>
          <a:stretch/>
        </p:blipFill>
        <p:spPr bwMode="auto">
          <a:xfrm>
            <a:off x="8594207" y="0"/>
            <a:ext cx="3536066" cy="8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8015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6DB84-20C3-6426-8176-0330C2A64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662387-15D5-9C9C-ED41-B821BD1C19E6}"/>
              </a:ext>
            </a:extLst>
          </p:cNvPr>
          <p:cNvSpPr>
            <a:spLocks noGrp="1"/>
          </p:cNvSpPr>
          <p:nvPr>
            <p:ph type="title"/>
          </p:nvPr>
        </p:nvSpPr>
        <p:spPr>
          <a:xfrm>
            <a:off x="216000" y="191178"/>
            <a:ext cx="9711771" cy="492443"/>
          </a:xfrm>
        </p:spPr>
        <p:txBody>
          <a:bodyPr/>
          <a:lstStyle/>
          <a:p>
            <a:r>
              <a:rPr lang="en-GB" sz="2600" dirty="0">
                <a:solidFill>
                  <a:schemeClr val="bg1"/>
                </a:solidFill>
              </a:rPr>
              <a:t>Some examples</a:t>
            </a:r>
            <a:endParaRPr lang="de-DE" sz="2600" kern="0" dirty="0">
              <a:solidFill>
                <a:schemeClr val="bg1"/>
              </a:solidFill>
            </a:endParaRPr>
          </a:p>
        </p:txBody>
      </p:sp>
      <p:pic>
        <p:nvPicPr>
          <p:cNvPr id="5" name="Picture Placeholder 17" descr="A black and white logo&#10;&#10;Description automatically generated">
            <a:extLst>
              <a:ext uri="{FF2B5EF4-FFF2-40B4-BE49-F238E27FC236}">
                <a16:creationId xmlns:a16="http://schemas.microsoft.com/office/drawing/2014/main" id="{495E1975-D3B7-A589-0D18-1EC22CDA68BF}"/>
              </a:ext>
            </a:extLst>
          </p:cNvPr>
          <p:cNvPicPr>
            <a:picLocks noChangeAspect="1"/>
          </p:cNvPicPr>
          <p:nvPr/>
        </p:nvPicPr>
        <p:blipFill rotWithShape="1">
          <a:blip r:embed="rId2">
            <a:extLst>
              <a:ext uri="{28A0092B-C50C-407E-A947-70E740481C1C}">
                <a14:useLocalDpi xmlns:a14="http://schemas.microsoft.com/office/drawing/2010/main" val="0"/>
              </a:ext>
            </a:extLst>
          </a:blip>
          <a:srcRect l="-1260" r="9961"/>
          <a:stretch/>
        </p:blipFill>
        <p:spPr bwMode="auto">
          <a:xfrm>
            <a:off x="8594207" y="0"/>
            <a:ext cx="3536066" cy="8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4" name="Image 3">
            <a:extLst>
              <a:ext uri="{FF2B5EF4-FFF2-40B4-BE49-F238E27FC236}">
                <a16:creationId xmlns:a16="http://schemas.microsoft.com/office/drawing/2014/main" id="{D865106C-5461-0098-6664-545B923FC960}"/>
              </a:ext>
            </a:extLst>
          </p:cNvPr>
          <p:cNvPicPr>
            <a:picLocks noChangeAspect="1"/>
          </p:cNvPicPr>
          <p:nvPr/>
        </p:nvPicPr>
        <p:blipFill>
          <a:blip r:embed="rId3"/>
          <a:srcRect t="10959"/>
          <a:stretch/>
        </p:blipFill>
        <p:spPr>
          <a:xfrm>
            <a:off x="0" y="874799"/>
            <a:ext cx="12225338" cy="5825417"/>
          </a:xfrm>
          <a:prstGeom prst="rect">
            <a:avLst/>
          </a:prstGeom>
        </p:spPr>
      </p:pic>
    </p:spTree>
    <p:extLst>
      <p:ext uri="{BB962C8B-B14F-4D97-AF65-F5344CB8AC3E}">
        <p14:creationId xmlns:p14="http://schemas.microsoft.com/office/powerpoint/2010/main" val="2529182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86E45-778D-7E15-F541-B6A483D33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A4AEF-B0F1-679A-5D97-1D8E30B23D24}"/>
              </a:ext>
            </a:extLst>
          </p:cNvPr>
          <p:cNvSpPr>
            <a:spLocks noGrp="1"/>
          </p:cNvSpPr>
          <p:nvPr>
            <p:ph type="title"/>
          </p:nvPr>
        </p:nvSpPr>
        <p:spPr>
          <a:xfrm>
            <a:off x="216000" y="191178"/>
            <a:ext cx="9711771" cy="492443"/>
          </a:xfrm>
        </p:spPr>
        <p:txBody>
          <a:bodyPr/>
          <a:lstStyle/>
          <a:p>
            <a:r>
              <a:rPr lang="en-GB" sz="2600" dirty="0">
                <a:solidFill>
                  <a:schemeClr val="bg1"/>
                </a:solidFill>
              </a:rPr>
              <a:t>Some examples</a:t>
            </a:r>
            <a:endParaRPr lang="de-DE" sz="2600" kern="0" dirty="0">
              <a:solidFill>
                <a:schemeClr val="bg1"/>
              </a:solidFill>
            </a:endParaRPr>
          </a:p>
        </p:txBody>
      </p:sp>
      <p:pic>
        <p:nvPicPr>
          <p:cNvPr id="5" name="Picture Placeholder 17" descr="A black and white logo&#10;&#10;Description automatically generated">
            <a:extLst>
              <a:ext uri="{FF2B5EF4-FFF2-40B4-BE49-F238E27FC236}">
                <a16:creationId xmlns:a16="http://schemas.microsoft.com/office/drawing/2014/main" id="{83E36210-B147-137E-8E38-C9C1B736F042}"/>
              </a:ext>
            </a:extLst>
          </p:cNvPr>
          <p:cNvPicPr>
            <a:picLocks noChangeAspect="1"/>
          </p:cNvPicPr>
          <p:nvPr/>
        </p:nvPicPr>
        <p:blipFill rotWithShape="1">
          <a:blip r:embed="rId2">
            <a:extLst>
              <a:ext uri="{28A0092B-C50C-407E-A947-70E740481C1C}">
                <a14:useLocalDpi xmlns:a14="http://schemas.microsoft.com/office/drawing/2010/main" val="0"/>
              </a:ext>
            </a:extLst>
          </a:blip>
          <a:srcRect l="-1260" r="9961"/>
          <a:stretch/>
        </p:blipFill>
        <p:spPr bwMode="auto">
          <a:xfrm>
            <a:off x="8594207" y="0"/>
            <a:ext cx="3536066" cy="8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Image 5">
            <a:extLst>
              <a:ext uri="{FF2B5EF4-FFF2-40B4-BE49-F238E27FC236}">
                <a16:creationId xmlns:a16="http://schemas.microsoft.com/office/drawing/2014/main" id="{375CB2F2-3FB7-A8FC-5551-CDBA06EF4340}"/>
              </a:ext>
            </a:extLst>
          </p:cNvPr>
          <p:cNvPicPr>
            <a:picLocks noChangeAspect="1"/>
          </p:cNvPicPr>
          <p:nvPr/>
        </p:nvPicPr>
        <p:blipFill>
          <a:blip r:embed="rId3"/>
          <a:srcRect t="10742"/>
          <a:stretch/>
        </p:blipFill>
        <p:spPr>
          <a:xfrm>
            <a:off x="0" y="937428"/>
            <a:ext cx="12225338" cy="5807313"/>
          </a:xfrm>
          <a:prstGeom prst="rect">
            <a:avLst/>
          </a:prstGeom>
        </p:spPr>
      </p:pic>
    </p:spTree>
    <p:extLst>
      <p:ext uri="{BB962C8B-B14F-4D97-AF65-F5344CB8AC3E}">
        <p14:creationId xmlns:p14="http://schemas.microsoft.com/office/powerpoint/2010/main" val="1410083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7D4F8-76E3-AF3E-44E9-5A000C6A444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4F6B1B-F23D-2FA6-0696-3AED9705C03C}"/>
              </a:ext>
            </a:extLst>
          </p:cNvPr>
          <p:cNvSpPr>
            <a:spLocks noGrp="1"/>
          </p:cNvSpPr>
          <p:nvPr>
            <p:ph type="sldNum" sz="quarter" idx="4294967295"/>
          </p:nvPr>
        </p:nvSpPr>
        <p:spPr>
          <a:xfrm>
            <a:off x="17220079" y="12712701"/>
            <a:ext cx="5486043" cy="730250"/>
          </a:xfrm>
          <a:prstGeom prst="rect">
            <a:avLst/>
          </a:prstGeom>
        </p:spPr>
        <p:txBody>
          <a:bodyPr vert="horz" lIns="91440" tIns="45720" rIns="91440" bIns="45720" rtlCol="0" anchor="ctr"/>
          <a:lstStyle>
            <a:defPPr>
              <a:defRPr lang="nl-BE"/>
            </a:defPPr>
            <a:lvl1pPr marL="0" algn="r" defTabSz="1828709" rtl="0" eaLnBrk="1" latinLnBrk="0" hangingPunct="1">
              <a:defRPr sz="2400" kern="1200">
                <a:solidFill>
                  <a:schemeClr val="tx1">
                    <a:tint val="75000"/>
                  </a:schemeClr>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r" defTabSz="914355" fontAlgn="auto">
              <a:spcBef>
                <a:spcPts val="0"/>
              </a:spcBef>
              <a:spcAft>
                <a:spcPts val="0"/>
              </a:spcAft>
              <a:defRPr/>
            </a:pPr>
            <a:fld id="{9CEDC8C2-27DA-E143-A1F7-0F5B3D3C163D}" type="slidenum">
              <a:rPr lang="nl-BE" smtClean="0"/>
              <a:pPr algn="r" defTabSz="914355" fontAlgn="auto">
                <a:spcBef>
                  <a:spcPts val="0"/>
                </a:spcBef>
                <a:spcAft>
                  <a:spcPts val="0"/>
                </a:spcAft>
                <a:defRPr/>
              </a:pPr>
              <a:t>16</a:t>
            </a:fld>
            <a:endParaRPr lang="nl-BE" sz="1200">
              <a:solidFill>
                <a:srgbClr val="000000">
                  <a:tint val="75000"/>
                </a:srgbClr>
              </a:solidFill>
              <a:latin typeface="Arial"/>
            </a:endParaRPr>
          </a:p>
        </p:txBody>
      </p:sp>
      <p:sp>
        <p:nvSpPr>
          <p:cNvPr id="8" name="TextBox 7">
            <a:extLst>
              <a:ext uri="{FF2B5EF4-FFF2-40B4-BE49-F238E27FC236}">
                <a16:creationId xmlns:a16="http://schemas.microsoft.com/office/drawing/2014/main" id="{E7409BD7-DA39-1740-671B-3A20B56CCDED}"/>
              </a:ext>
            </a:extLst>
          </p:cNvPr>
          <p:cNvSpPr txBox="1"/>
          <p:nvPr/>
        </p:nvSpPr>
        <p:spPr>
          <a:xfrm>
            <a:off x="519986" y="563880"/>
            <a:ext cx="11317605" cy="553998"/>
          </a:xfrm>
          <a:prstGeom prst="rect">
            <a:avLst/>
          </a:prstGeom>
          <a:noFill/>
        </p:spPr>
        <p:txBody>
          <a:bodyPr wrap="square" rtlCol="0">
            <a:spAutoFit/>
          </a:bodyPr>
          <a:lstStyle/>
          <a:p>
            <a:pPr defTabSz="914355" fontAlgn="auto">
              <a:spcBef>
                <a:spcPts val="0"/>
              </a:spcBef>
              <a:spcAft>
                <a:spcPts val="0"/>
              </a:spcAft>
              <a:defRPr/>
            </a:pPr>
            <a:r>
              <a:rPr lang="hu-HU" sz="3000" b="1" dirty="0">
                <a:solidFill>
                  <a:srgbClr val="000000"/>
                </a:solidFill>
                <a:latin typeface="Arial"/>
              </a:rPr>
              <a:t>What is Copernicus Data Space Ecosystem?</a:t>
            </a:r>
            <a:endParaRPr lang="en-SI" sz="3000" b="1" dirty="0">
              <a:solidFill>
                <a:srgbClr val="000000"/>
              </a:solidFill>
              <a:latin typeface="Arial"/>
            </a:endParaRPr>
          </a:p>
        </p:txBody>
      </p:sp>
      <p:sp>
        <p:nvSpPr>
          <p:cNvPr id="9" name="Rectangle 8">
            <a:extLst>
              <a:ext uri="{FF2B5EF4-FFF2-40B4-BE49-F238E27FC236}">
                <a16:creationId xmlns:a16="http://schemas.microsoft.com/office/drawing/2014/main" id="{3679B5AD-E97B-9843-6B5B-AF16B9F1F2CE}"/>
              </a:ext>
            </a:extLst>
          </p:cNvPr>
          <p:cNvSpPr>
            <a:spLocks noGrp="1" noRot="1" noMove="1" noResize="1" noEditPoints="1" noAdjustHandles="1" noChangeArrowheads="1" noChangeShapeType="1"/>
          </p:cNvSpPr>
          <p:nvPr/>
        </p:nvSpPr>
        <p:spPr>
          <a:xfrm>
            <a:off x="17066" y="0"/>
            <a:ext cx="12191207" cy="6858000"/>
          </a:xfrm>
          <a:prstGeom prst="rect">
            <a:avLst/>
          </a:prstGeom>
          <a:solidFill>
            <a:srgbClr val="0A4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r>
              <a:rPr lang="en-US" dirty="0">
                <a:solidFill>
                  <a:srgbClr val="FFFFFF"/>
                </a:solidFill>
                <a:latin typeface="Arial"/>
              </a:rPr>
              <a:t>           </a:t>
            </a:r>
            <a:endParaRPr lang="en-SI" dirty="0">
              <a:solidFill>
                <a:srgbClr val="FFFFFF"/>
              </a:solidFill>
              <a:latin typeface="Arial"/>
            </a:endParaRPr>
          </a:p>
        </p:txBody>
      </p:sp>
      <p:sp>
        <p:nvSpPr>
          <p:cNvPr id="10" name="TextBox 9">
            <a:extLst>
              <a:ext uri="{FF2B5EF4-FFF2-40B4-BE49-F238E27FC236}">
                <a16:creationId xmlns:a16="http://schemas.microsoft.com/office/drawing/2014/main" id="{141DE9D4-7E2E-1528-1728-786FAB758029}"/>
              </a:ext>
            </a:extLst>
          </p:cNvPr>
          <p:cNvSpPr txBox="1"/>
          <p:nvPr/>
        </p:nvSpPr>
        <p:spPr>
          <a:xfrm>
            <a:off x="489009" y="449638"/>
            <a:ext cx="5029263" cy="553998"/>
          </a:xfrm>
          <a:prstGeom prst="rect">
            <a:avLst/>
          </a:prstGeom>
          <a:noFill/>
        </p:spPr>
        <p:txBody>
          <a:bodyPr wrap="square" lIns="91440" tIns="45720" rIns="91440" bIns="45720" rtlCol="0" anchor="t">
            <a:spAutoFit/>
          </a:bodyPr>
          <a:lstStyle/>
          <a:p>
            <a:pPr defTabSz="914355" fontAlgn="auto">
              <a:spcBef>
                <a:spcPts val="0"/>
              </a:spcBef>
              <a:spcAft>
                <a:spcPts val="0"/>
              </a:spcAft>
              <a:defRPr/>
            </a:pPr>
            <a:r>
              <a:rPr lang="hu-HU" sz="3000" dirty="0">
                <a:solidFill>
                  <a:srgbClr val="FFFFFF"/>
                </a:solidFill>
                <a:latin typeface="Arial Black"/>
              </a:rPr>
              <a:t>API </a:t>
            </a:r>
            <a:r>
              <a:rPr lang="hu-HU" sz="3000" dirty="0" err="1">
                <a:solidFill>
                  <a:srgbClr val="FFFFFF"/>
                </a:solidFill>
                <a:latin typeface="Arial Black"/>
              </a:rPr>
              <a:t>access</a:t>
            </a:r>
            <a:endParaRPr lang="en-SI" sz="3000" dirty="0" err="1">
              <a:solidFill>
                <a:srgbClr val="FFFFFF"/>
              </a:solidFill>
              <a:latin typeface="Arial Black"/>
            </a:endParaRPr>
          </a:p>
        </p:txBody>
      </p:sp>
      <p:sp>
        <p:nvSpPr>
          <p:cNvPr id="2" name="Oval 1">
            <a:extLst>
              <a:ext uri="{FF2B5EF4-FFF2-40B4-BE49-F238E27FC236}">
                <a16:creationId xmlns:a16="http://schemas.microsoft.com/office/drawing/2014/main" id="{03A5C83A-C74B-54DE-B0D2-24D6F6ADA164}"/>
              </a:ext>
            </a:extLst>
          </p:cNvPr>
          <p:cNvSpPr/>
          <p:nvPr/>
        </p:nvSpPr>
        <p:spPr>
          <a:xfrm>
            <a:off x="2249576" y="449639"/>
            <a:ext cx="7795411" cy="6370531"/>
          </a:xfrm>
          <a:prstGeom prst="ellipse">
            <a:avLst/>
          </a:prstGeom>
          <a:noFill/>
          <a:ln w="19050">
            <a:solidFill>
              <a:srgbClr val="71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pic>
        <p:nvPicPr>
          <p:cNvPr id="7" name="Picture 6">
            <a:extLst>
              <a:ext uri="{FF2B5EF4-FFF2-40B4-BE49-F238E27FC236}">
                <a16:creationId xmlns:a16="http://schemas.microsoft.com/office/drawing/2014/main" id="{5662A60D-BBDB-3200-EAF2-67E04B6B7756}"/>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624370" y="5993279"/>
            <a:ext cx="2395594" cy="430347"/>
          </a:xfrm>
          <a:prstGeom prst="rect">
            <a:avLst/>
          </a:prstGeom>
          <a:ln>
            <a:noFill/>
          </a:ln>
        </p:spPr>
      </p:pic>
      <p:sp>
        <p:nvSpPr>
          <p:cNvPr id="14" name="Oval 13">
            <a:extLst>
              <a:ext uri="{FF2B5EF4-FFF2-40B4-BE49-F238E27FC236}">
                <a16:creationId xmlns:a16="http://schemas.microsoft.com/office/drawing/2014/main" id="{E39E2C2B-3ED0-260A-7718-A609B638EDAA}"/>
              </a:ext>
            </a:extLst>
          </p:cNvPr>
          <p:cNvSpPr/>
          <p:nvPr/>
        </p:nvSpPr>
        <p:spPr>
          <a:xfrm>
            <a:off x="3536859" y="1399968"/>
            <a:ext cx="5287999" cy="4814494"/>
          </a:xfrm>
          <a:prstGeom prst="ellipse">
            <a:avLst/>
          </a:prstGeom>
          <a:solidFill>
            <a:srgbClr val="3EAC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11" name="TextBox 10">
            <a:extLst>
              <a:ext uri="{FF2B5EF4-FFF2-40B4-BE49-F238E27FC236}">
                <a16:creationId xmlns:a16="http://schemas.microsoft.com/office/drawing/2014/main" id="{38963798-395F-8628-E225-C1BD2474ABE2}"/>
              </a:ext>
            </a:extLst>
          </p:cNvPr>
          <p:cNvSpPr txBox="1"/>
          <p:nvPr/>
        </p:nvSpPr>
        <p:spPr>
          <a:xfrm>
            <a:off x="3746709" y="2565153"/>
            <a:ext cx="4879432" cy="3416320"/>
          </a:xfrm>
          <a:prstGeom prst="rect">
            <a:avLst/>
          </a:prstGeom>
          <a:noFill/>
        </p:spPr>
        <p:txBody>
          <a:bodyPr wrap="square" lIns="91440" tIns="45720" rIns="91440" bIns="45720" rtlCol="0" anchor="t">
            <a:spAutoFit/>
          </a:bodyPr>
          <a:lstStyle/>
          <a:p>
            <a:pPr algn="ctr" defTabSz="914355">
              <a:defRPr/>
            </a:pPr>
            <a:r>
              <a:rPr lang="en-US" sz="5400" b="1" dirty="0">
                <a:solidFill>
                  <a:srgbClr val="FFFFFF"/>
                </a:solidFill>
                <a:latin typeface="Arial"/>
              </a:rPr>
              <a:t>Streamlined data access with APIs</a:t>
            </a:r>
          </a:p>
          <a:p>
            <a:pPr algn="ctr" defTabSz="914355">
              <a:spcBef>
                <a:spcPts val="0"/>
              </a:spcBef>
              <a:spcAft>
                <a:spcPts val="0"/>
              </a:spcAft>
              <a:defRPr/>
            </a:pPr>
            <a:endParaRPr lang="en-US" sz="5400" b="1" dirty="0">
              <a:solidFill>
                <a:srgbClr val="FFFFFF"/>
              </a:solidFill>
              <a:latin typeface="Arial"/>
              <a:cs typeface="Arial"/>
            </a:endParaRPr>
          </a:p>
        </p:txBody>
      </p:sp>
      <p:pic>
        <p:nvPicPr>
          <p:cNvPr id="5" name="Picture 4" descr="A blue circle with a white rocket in the middle&#10;&#10;Description automatically generated">
            <a:extLst>
              <a:ext uri="{FF2B5EF4-FFF2-40B4-BE49-F238E27FC236}">
                <a16:creationId xmlns:a16="http://schemas.microsoft.com/office/drawing/2014/main" id="{650301D4-94C0-03D5-A609-96DFA7D69E50}"/>
              </a:ext>
            </a:extLst>
          </p:cNvPr>
          <p:cNvPicPr>
            <a:picLocks noChangeAspect="1"/>
          </p:cNvPicPr>
          <p:nvPr/>
        </p:nvPicPr>
        <p:blipFill>
          <a:blip r:embed="rId5"/>
          <a:stretch>
            <a:fillRect/>
          </a:stretch>
        </p:blipFill>
        <p:spPr>
          <a:xfrm>
            <a:off x="5313465" y="726274"/>
            <a:ext cx="1743202" cy="1674709"/>
          </a:xfrm>
          <a:prstGeom prst="rect">
            <a:avLst/>
          </a:prstGeom>
        </p:spPr>
      </p:pic>
    </p:spTree>
    <p:extLst>
      <p:ext uri="{BB962C8B-B14F-4D97-AF65-F5344CB8AC3E}">
        <p14:creationId xmlns:p14="http://schemas.microsoft.com/office/powerpoint/2010/main" val="3919599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en-GB" kern="1200" dirty="0">
                <a:latin typeface="+mj-lt"/>
                <a:cs typeface="+mj-cs"/>
              </a:rPr>
              <a:t>Data access and processing API</a:t>
            </a:r>
            <a:r>
              <a:rPr lang="hu-HU" kern="1200" dirty="0">
                <a:latin typeface="+mj-lt"/>
                <a:cs typeface="+mj-cs"/>
              </a:rPr>
              <a:t>-s - overview</a:t>
            </a:r>
            <a:endParaRPr lang="en-SI" kern="0" dirty="0"/>
          </a:p>
        </p:txBody>
      </p:sp>
      <p:pic>
        <p:nvPicPr>
          <p:cNvPr id="5" name="Picture Placeholder 17" descr="A black and white logo&#10;&#10;Description automatically generated">
            <a:extLst>
              <a:ext uri="{FF2B5EF4-FFF2-40B4-BE49-F238E27FC236}">
                <a16:creationId xmlns:a16="http://schemas.microsoft.com/office/drawing/2014/main" id="{BF7AC3EF-156C-1437-0965-BFD4EB467E97}"/>
              </a:ext>
            </a:extLst>
          </p:cNvPr>
          <p:cNvPicPr>
            <a:picLocks noChangeAspect="1"/>
          </p:cNvPicPr>
          <p:nvPr/>
        </p:nvPicPr>
        <p:blipFill rotWithShape="1">
          <a:blip r:embed="rId2">
            <a:extLst>
              <a:ext uri="{28A0092B-C50C-407E-A947-70E740481C1C}">
                <a14:useLocalDpi xmlns:a14="http://schemas.microsoft.com/office/drawing/2010/main" val="0"/>
              </a:ext>
            </a:extLst>
          </a:blip>
          <a:srcRect l="-1260" r="9961"/>
          <a:stretch/>
        </p:blipFill>
        <p:spPr bwMode="auto">
          <a:xfrm>
            <a:off x="8594207" y="0"/>
            <a:ext cx="3536066" cy="8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3" name="Text Placeholder 3">
            <a:extLst>
              <a:ext uri="{FF2B5EF4-FFF2-40B4-BE49-F238E27FC236}">
                <a16:creationId xmlns:a16="http://schemas.microsoft.com/office/drawing/2014/main" id="{EB9DEB7F-02BD-AF66-9368-713DBA21FAA7}"/>
              </a:ext>
            </a:extLst>
          </p:cNvPr>
          <p:cNvSpPr txBox="1">
            <a:spLocks/>
          </p:cNvSpPr>
          <p:nvPr/>
        </p:nvSpPr>
        <p:spPr>
          <a:xfrm>
            <a:off x="306730" y="972273"/>
            <a:ext cx="8148576" cy="5173884"/>
          </a:xfrm>
          <a:prstGeom prst="rect">
            <a:avLst/>
          </a:prstGeom>
        </p:spPr>
        <p:txBody>
          <a:bodyPr vert="horz" wrap="square" lIns="0" tIns="0" rIns="0" bIns="0" numCol="1" rtlCol="0" anchor="t" anchorCtr="0" compatLnSpc="1">
            <a:prstTxWarp prst="textNoShape">
              <a:avLst/>
            </a:prstTxWarp>
            <a:normAutofit fontScale="92500" lnSpcReduction="10000"/>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endParaRPr lang="en-GB" b="1" kern="0" dirty="0">
              <a:latin typeface="Arial"/>
              <a:ea typeface="MS PGothic"/>
              <a:cs typeface="Arial"/>
            </a:endParaRPr>
          </a:p>
          <a:p>
            <a:r>
              <a:rPr lang="en-GB" b="1" kern="0">
                <a:latin typeface="Arial"/>
                <a:ea typeface="MS PGothic"/>
                <a:cs typeface="Arial"/>
              </a:rPr>
              <a:t>Discovery/catalogue </a:t>
            </a:r>
            <a:r>
              <a:rPr lang="en-GB" kern="0" dirty="0">
                <a:latin typeface="Arial"/>
                <a:ea typeface="MS PGothic"/>
                <a:cs typeface="Arial"/>
              </a:rPr>
              <a:t>(STAC, OData, OpenSearch)</a:t>
            </a:r>
            <a:endParaRPr lang="hu-HU" kern="0">
              <a:latin typeface="Arial"/>
              <a:ea typeface="MS PGothic"/>
              <a:cs typeface="Arial"/>
            </a:endParaRPr>
          </a:p>
          <a:p>
            <a:pPr marL="781050" lvl="1"/>
            <a:r>
              <a:rPr lang="hu-HU" kern="0" dirty="0">
                <a:latin typeface="Arial"/>
                <a:ea typeface="MS PGothic"/>
                <a:cs typeface="Arial"/>
              </a:rPr>
              <a:t>Query the Data Catalogue and return GeoJSON feature collections</a:t>
            </a:r>
            <a:endParaRPr lang="en-GB" kern="0" dirty="0">
              <a:latin typeface="Arial"/>
              <a:ea typeface="MS PGothic"/>
              <a:cs typeface="Arial"/>
            </a:endParaRPr>
          </a:p>
          <a:p>
            <a:r>
              <a:rPr lang="en-GB" b="1" kern="0" dirty="0">
                <a:latin typeface="Arial"/>
                <a:ea typeface="MS PGothic"/>
                <a:cs typeface="Arial"/>
              </a:rPr>
              <a:t>Download products </a:t>
            </a:r>
            <a:r>
              <a:rPr lang="en-GB" kern="0" dirty="0">
                <a:latin typeface="Arial"/>
                <a:ea typeface="MS PGothic"/>
                <a:cs typeface="Arial"/>
              </a:rPr>
              <a:t>(S3, OData)</a:t>
            </a:r>
            <a:endParaRPr lang="hu-HU" kern="0" dirty="0">
              <a:latin typeface="Arial"/>
              <a:ea typeface="MS PGothic"/>
              <a:cs typeface="Arial"/>
            </a:endParaRPr>
          </a:p>
          <a:p>
            <a:pPr marL="781050" lvl="1"/>
            <a:r>
              <a:rPr lang="en-US" kern="0" dirty="0">
                <a:latin typeface="Arial"/>
                <a:ea typeface="MS PGothic"/>
                <a:cs typeface="Arial"/>
              </a:rPr>
              <a:t>Access to full product via zipper interface and access or direct access to any </a:t>
            </a:r>
            <a:r>
              <a:rPr lang="en-US" kern="0">
                <a:latin typeface="Arial"/>
                <a:ea typeface="MS PGothic"/>
                <a:cs typeface="Arial"/>
              </a:rPr>
              <a:t>file or byte range</a:t>
            </a:r>
            <a:endParaRPr lang="hu-HU" kern="0">
              <a:latin typeface="Arial"/>
              <a:ea typeface="MS PGothic"/>
              <a:cs typeface="Arial"/>
            </a:endParaRPr>
          </a:p>
          <a:p>
            <a:endParaRPr lang="hu-HU" sz="2000" b="1" kern="0"/>
          </a:p>
          <a:p>
            <a:r>
              <a:rPr lang="en-GB" sz="1700" b="1" kern="0" dirty="0">
                <a:latin typeface="Arial"/>
                <a:ea typeface="MS PGothic"/>
                <a:cs typeface="Arial"/>
              </a:rPr>
              <a:t>Streamlined access </a:t>
            </a:r>
            <a:r>
              <a:rPr lang="en-GB" sz="1700" kern="0" dirty="0">
                <a:latin typeface="Arial"/>
                <a:ea typeface="MS PGothic"/>
                <a:cs typeface="Arial"/>
              </a:rPr>
              <a:t>(Sentinel Hub, </a:t>
            </a:r>
            <a:r>
              <a:rPr lang="en-GB" sz="1700" kern="0" dirty="0" err="1">
                <a:latin typeface="Arial"/>
                <a:ea typeface="MS PGothic"/>
                <a:cs typeface="Arial"/>
              </a:rPr>
              <a:t>OpenEO</a:t>
            </a:r>
            <a:r>
              <a:rPr lang="en-GB" sz="1700" kern="0" dirty="0">
                <a:latin typeface="Arial"/>
                <a:ea typeface="MS PGothic"/>
                <a:cs typeface="Arial"/>
              </a:rPr>
              <a:t>)</a:t>
            </a:r>
          </a:p>
          <a:p>
            <a:pPr marL="1142365" lvl="2" indent="-227965"/>
            <a:r>
              <a:rPr lang="en-GB" sz="1900" kern="0" dirty="0">
                <a:latin typeface="Arial"/>
                <a:ea typeface="MS PGothic"/>
                <a:cs typeface="Arial"/>
              </a:rPr>
              <a:t>Catalogue APIs </a:t>
            </a:r>
            <a:r>
              <a:rPr lang="en-GB" sz="1900" i="1" kern="0" dirty="0">
                <a:solidFill>
                  <a:schemeClr val="bg2">
                    <a:lumMod val="50000"/>
                  </a:schemeClr>
                </a:solidFill>
                <a:latin typeface="Arial"/>
                <a:ea typeface="MS PGothic"/>
                <a:cs typeface="Arial"/>
                <a:sym typeface="Wingdings" panose="05000000000000000000" pitchFamily="2" charset="2"/>
              </a:rPr>
              <a:t> return list of datasets</a:t>
            </a:r>
            <a:endParaRPr lang="en-GB" sz="1900" i="1" kern="0" dirty="0">
              <a:solidFill>
                <a:schemeClr val="bg2">
                  <a:lumMod val="50000"/>
                </a:schemeClr>
              </a:solidFill>
              <a:latin typeface="Arial"/>
              <a:ea typeface="MS PGothic"/>
              <a:cs typeface="Arial"/>
            </a:endParaRPr>
          </a:p>
          <a:p>
            <a:pPr marL="1142365" lvl="2" indent="-227965"/>
            <a:r>
              <a:rPr lang="en-GB" sz="1900" kern="0" dirty="0">
                <a:latin typeface="Arial"/>
                <a:ea typeface="MS PGothic"/>
                <a:cs typeface="Arial"/>
              </a:rPr>
              <a:t>Visualisation (OGC) </a:t>
            </a:r>
            <a:r>
              <a:rPr lang="en-GB" sz="1900" i="1" kern="0" dirty="0">
                <a:solidFill>
                  <a:schemeClr val="bg2">
                    <a:lumMod val="50000"/>
                  </a:schemeClr>
                </a:solidFill>
                <a:latin typeface="Arial"/>
                <a:ea typeface="MS PGothic"/>
                <a:cs typeface="Arial"/>
                <a:sym typeface="Wingdings" panose="05000000000000000000" pitchFamily="2" charset="2"/>
              </a:rPr>
              <a:t> returns a map</a:t>
            </a:r>
            <a:endParaRPr lang="en-GB" sz="1900" i="1" kern="0" dirty="0">
              <a:solidFill>
                <a:schemeClr val="bg2">
                  <a:lumMod val="50000"/>
                </a:schemeClr>
              </a:solidFill>
              <a:latin typeface="Arial"/>
              <a:ea typeface="MS PGothic"/>
              <a:cs typeface="Arial"/>
            </a:endParaRPr>
          </a:p>
          <a:p>
            <a:pPr marL="1142365" lvl="2" indent="-227965"/>
            <a:r>
              <a:rPr lang="en-GB" sz="1900" kern="0" dirty="0">
                <a:latin typeface="Arial"/>
                <a:ea typeface="MS PGothic"/>
                <a:cs typeface="Arial"/>
              </a:rPr>
              <a:t>Process (instant, batch) </a:t>
            </a:r>
            <a:r>
              <a:rPr lang="en-GB" sz="1900" i="1" kern="0" dirty="0">
                <a:solidFill>
                  <a:schemeClr val="bg2">
                    <a:lumMod val="50000"/>
                  </a:schemeClr>
                </a:solidFill>
                <a:latin typeface="Arial"/>
                <a:ea typeface="MS PGothic"/>
                <a:cs typeface="Arial"/>
                <a:sym typeface="Wingdings" panose="05000000000000000000" pitchFamily="2" charset="2"/>
              </a:rPr>
              <a:t> returns raster product</a:t>
            </a:r>
            <a:endParaRPr lang="en-GB" sz="1900" i="1" kern="0" dirty="0">
              <a:solidFill>
                <a:schemeClr val="bg2">
                  <a:lumMod val="50000"/>
                </a:schemeClr>
              </a:solidFill>
              <a:latin typeface="Arial"/>
              <a:ea typeface="MS PGothic"/>
              <a:cs typeface="Arial"/>
            </a:endParaRPr>
          </a:p>
          <a:p>
            <a:pPr marL="1142365" lvl="2" indent="-227965"/>
            <a:r>
              <a:rPr lang="en-GB" sz="1900" kern="0" dirty="0">
                <a:latin typeface="Arial"/>
                <a:ea typeface="MS PGothic"/>
                <a:cs typeface="Arial"/>
              </a:rPr>
              <a:t>Statistical (instant, batch) </a:t>
            </a:r>
            <a:r>
              <a:rPr lang="en-GB" sz="1900" i="1" kern="0" dirty="0">
                <a:solidFill>
                  <a:schemeClr val="bg2">
                    <a:lumMod val="50000"/>
                  </a:schemeClr>
                </a:solidFill>
                <a:latin typeface="Arial"/>
                <a:ea typeface="MS PGothic"/>
                <a:cs typeface="Arial"/>
                <a:sym typeface="Wingdings" panose="05000000000000000000" pitchFamily="2" charset="2"/>
              </a:rPr>
              <a:t> returns calculation results</a:t>
            </a:r>
            <a:endParaRPr lang="en-GB" sz="1900" i="1" kern="0" dirty="0">
              <a:solidFill>
                <a:schemeClr val="bg2">
                  <a:lumMod val="50000"/>
                </a:schemeClr>
              </a:solidFill>
              <a:latin typeface="Arial"/>
              <a:ea typeface="MS PGothic"/>
              <a:cs typeface="Arial"/>
            </a:endParaRPr>
          </a:p>
          <a:p>
            <a:pPr marL="1142365" lvl="2" indent="-227965">
              <a:spcAft>
                <a:spcPts val="600"/>
              </a:spcAft>
            </a:pPr>
            <a:r>
              <a:rPr lang="en-GB" sz="1900" kern="0" dirty="0">
                <a:latin typeface="Arial"/>
                <a:ea typeface="MS PGothic"/>
                <a:cs typeface="Arial"/>
              </a:rPr>
              <a:t>Bring your own data (COG, </a:t>
            </a:r>
            <a:r>
              <a:rPr lang="en-GB" sz="1900" kern="0" dirty="0" err="1">
                <a:latin typeface="Arial"/>
                <a:ea typeface="MS PGothic"/>
                <a:cs typeface="Arial"/>
              </a:rPr>
              <a:t>zarr</a:t>
            </a:r>
            <a:r>
              <a:rPr lang="en-GB" sz="1900" kern="0" dirty="0">
                <a:latin typeface="Arial"/>
                <a:ea typeface="MS PGothic"/>
                <a:cs typeface="Arial"/>
              </a:rPr>
              <a:t>) </a:t>
            </a:r>
            <a:r>
              <a:rPr lang="en-GB" sz="1900" i="1" kern="0" dirty="0">
                <a:solidFill>
                  <a:schemeClr val="bg2">
                    <a:lumMod val="50000"/>
                  </a:schemeClr>
                </a:solidFill>
                <a:latin typeface="Arial"/>
                <a:ea typeface="MS PGothic"/>
                <a:cs typeface="Arial"/>
                <a:sym typeface="Wingdings" panose="05000000000000000000" pitchFamily="2" charset="2"/>
              </a:rPr>
              <a:t> makes your own data compatible with the online datasets</a:t>
            </a:r>
            <a:endParaRPr lang="en-GB" sz="1900" i="1" kern="0" dirty="0">
              <a:solidFill>
                <a:schemeClr val="bg2">
                  <a:lumMod val="50000"/>
                </a:schemeClr>
              </a:solidFill>
              <a:latin typeface="Arial"/>
              <a:ea typeface="MS PGothic"/>
              <a:cs typeface="Arial"/>
            </a:endParaRPr>
          </a:p>
          <a:p>
            <a:pPr marL="1142365" lvl="2" indent="-227965">
              <a:spcAft>
                <a:spcPts val="600"/>
              </a:spcAft>
            </a:pPr>
            <a:r>
              <a:rPr lang="en-GB" sz="1900" kern="0" dirty="0" err="1">
                <a:latin typeface="Arial"/>
                <a:ea typeface="MS PGothic"/>
                <a:cs typeface="Arial"/>
              </a:rPr>
              <a:t>openEO</a:t>
            </a:r>
            <a:r>
              <a:rPr lang="en-GB" sz="1900" i="1" kern="0" dirty="0">
                <a:latin typeface="Arial"/>
                <a:ea typeface="MS PGothic"/>
                <a:cs typeface="Arial"/>
              </a:rPr>
              <a:t> </a:t>
            </a:r>
            <a:r>
              <a:rPr lang="en-GB" sz="1900" i="1" kern="0" dirty="0">
                <a:solidFill>
                  <a:schemeClr val="bg2">
                    <a:lumMod val="50000"/>
                  </a:schemeClr>
                </a:solidFill>
                <a:latin typeface="Arial"/>
                <a:ea typeface="MS PGothic"/>
                <a:cs typeface="Arial"/>
                <a:sym typeface="Wingdings" panose="05000000000000000000" pitchFamily="2" charset="2"/>
              </a:rPr>
              <a:t> Format and language-independent scalable processing</a:t>
            </a:r>
            <a:endParaRPr lang="en-GB" sz="1900" i="1" kern="0" dirty="0">
              <a:solidFill>
                <a:schemeClr val="bg2">
                  <a:lumMod val="50000"/>
                </a:schemeClr>
              </a:solidFill>
              <a:latin typeface="Arial"/>
              <a:ea typeface="MS PGothic"/>
              <a:cs typeface="Arial"/>
            </a:endParaRPr>
          </a:p>
        </p:txBody>
      </p:sp>
      <p:pic>
        <p:nvPicPr>
          <p:cNvPr id="4" name="Content Placeholder 8" descr="A screenshot of a computer&#10;&#10;Description automatically generated">
            <a:extLst>
              <a:ext uri="{FF2B5EF4-FFF2-40B4-BE49-F238E27FC236}">
                <a16:creationId xmlns:a16="http://schemas.microsoft.com/office/drawing/2014/main" id="{8DA454E2-3694-0BFC-8A12-8C1013612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8273" y="1331993"/>
            <a:ext cx="3600000" cy="3970965"/>
          </a:xfrm>
          <a:prstGeom prst="rect">
            <a:avLst/>
          </a:prstGeom>
        </p:spPr>
      </p:pic>
      <p:sp>
        <p:nvSpPr>
          <p:cNvPr id="7" name="TextBox 6">
            <a:extLst>
              <a:ext uri="{FF2B5EF4-FFF2-40B4-BE49-F238E27FC236}">
                <a16:creationId xmlns:a16="http://schemas.microsoft.com/office/drawing/2014/main" id="{FBAD8C5F-DDF0-FF33-2BC3-B4CC55F3406A}"/>
              </a:ext>
            </a:extLst>
          </p:cNvPr>
          <p:cNvSpPr txBox="1"/>
          <p:nvPr/>
        </p:nvSpPr>
        <p:spPr>
          <a:xfrm>
            <a:off x="8608273" y="5304826"/>
            <a:ext cx="3553082" cy="369332"/>
          </a:xfrm>
          <a:prstGeom prst="rect">
            <a:avLst/>
          </a:prstGeom>
          <a:noFill/>
        </p:spPr>
        <p:txBody>
          <a:bodyPr wrap="square" rtlCol="0">
            <a:spAutoFit/>
          </a:bodyPr>
          <a:lstStyle/>
          <a:p>
            <a:pPr algn="ctr"/>
            <a:r>
              <a:rPr lang="hu-HU" sz="900" dirty="0"/>
              <a:t>Sentinel-2, Moisture index time series near Knoxville, Tennessee, USA</a:t>
            </a:r>
            <a:endParaRPr lang="en-GB" sz="900" dirty="0"/>
          </a:p>
        </p:txBody>
      </p:sp>
    </p:spTree>
    <p:extLst>
      <p:ext uri="{BB962C8B-B14F-4D97-AF65-F5344CB8AC3E}">
        <p14:creationId xmlns:p14="http://schemas.microsoft.com/office/powerpoint/2010/main" val="2405818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7D4F8-76E3-AF3E-44E9-5A000C6A444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4F6B1B-F23D-2FA6-0696-3AED9705C03C}"/>
              </a:ext>
            </a:extLst>
          </p:cNvPr>
          <p:cNvSpPr>
            <a:spLocks noGrp="1"/>
          </p:cNvSpPr>
          <p:nvPr>
            <p:ph type="sldNum" sz="quarter" idx="4294967295"/>
          </p:nvPr>
        </p:nvSpPr>
        <p:spPr>
          <a:xfrm>
            <a:off x="17220079" y="12712701"/>
            <a:ext cx="5486043" cy="730250"/>
          </a:xfrm>
          <a:prstGeom prst="rect">
            <a:avLst/>
          </a:prstGeom>
        </p:spPr>
        <p:txBody>
          <a:bodyPr vert="horz" lIns="91440" tIns="45720" rIns="91440" bIns="45720" rtlCol="0" anchor="ctr"/>
          <a:lstStyle>
            <a:defPPr>
              <a:defRPr lang="nl-BE"/>
            </a:defPPr>
            <a:lvl1pPr marL="0" algn="r" defTabSz="1828709" rtl="0" eaLnBrk="1" latinLnBrk="0" hangingPunct="1">
              <a:defRPr sz="2400" kern="1200">
                <a:solidFill>
                  <a:schemeClr val="tx1">
                    <a:tint val="75000"/>
                  </a:schemeClr>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r" defTabSz="914355" fontAlgn="auto">
              <a:spcBef>
                <a:spcPts val="0"/>
              </a:spcBef>
              <a:spcAft>
                <a:spcPts val="0"/>
              </a:spcAft>
              <a:defRPr/>
            </a:pPr>
            <a:fld id="{9CEDC8C2-27DA-E143-A1F7-0F5B3D3C163D}" type="slidenum">
              <a:rPr lang="nl-BE" smtClean="0"/>
              <a:pPr algn="r" defTabSz="914355" fontAlgn="auto">
                <a:spcBef>
                  <a:spcPts val="0"/>
                </a:spcBef>
                <a:spcAft>
                  <a:spcPts val="0"/>
                </a:spcAft>
                <a:defRPr/>
              </a:pPr>
              <a:t>18</a:t>
            </a:fld>
            <a:endParaRPr lang="nl-BE" sz="1200">
              <a:solidFill>
                <a:srgbClr val="000000">
                  <a:tint val="75000"/>
                </a:srgbClr>
              </a:solidFill>
              <a:latin typeface="Arial"/>
            </a:endParaRPr>
          </a:p>
        </p:txBody>
      </p:sp>
      <p:sp>
        <p:nvSpPr>
          <p:cNvPr id="8" name="TextBox 7">
            <a:extLst>
              <a:ext uri="{FF2B5EF4-FFF2-40B4-BE49-F238E27FC236}">
                <a16:creationId xmlns:a16="http://schemas.microsoft.com/office/drawing/2014/main" id="{E7409BD7-DA39-1740-671B-3A20B56CCDED}"/>
              </a:ext>
            </a:extLst>
          </p:cNvPr>
          <p:cNvSpPr txBox="1"/>
          <p:nvPr/>
        </p:nvSpPr>
        <p:spPr>
          <a:xfrm>
            <a:off x="519986" y="563880"/>
            <a:ext cx="11317605" cy="553998"/>
          </a:xfrm>
          <a:prstGeom prst="rect">
            <a:avLst/>
          </a:prstGeom>
          <a:noFill/>
        </p:spPr>
        <p:txBody>
          <a:bodyPr wrap="square" rtlCol="0">
            <a:spAutoFit/>
          </a:bodyPr>
          <a:lstStyle/>
          <a:p>
            <a:pPr defTabSz="914355" fontAlgn="auto">
              <a:spcBef>
                <a:spcPts val="0"/>
              </a:spcBef>
              <a:spcAft>
                <a:spcPts val="0"/>
              </a:spcAft>
              <a:defRPr/>
            </a:pPr>
            <a:r>
              <a:rPr lang="hu-HU" sz="3000" b="1" dirty="0">
                <a:solidFill>
                  <a:srgbClr val="000000"/>
                </a:solidFill>
                <a:latin typeface="Arial"/>
              </a:rPr>
              <a:t>What is Copernicus Data Space Ecosystem?</a:t>
            </a:r>
            <a:endParaRPr lang="en-SI" sz="3000" b="1" dirty="0">
              <a:solidFill>
                <a:srgbClr val="000000"/>
              </a:solidFill>
              <a:latin typeface="Arial"/>
            </a:endParaRPr>
          </a:p>
        </p:txBody>
      </p:sp>
      <p:sp>
        <p:nvSpPr>
          <p:cNvPr id="9" name="Rectangle 8">
            <a:extLst>
              <a:ext uri="{FF2B5EF4-FFF2-40B4-BE49-F238E27FC236}">
                <a16:creationId xmlns:a16="http://schemas.microsoft.com/office/drawing/2014/main" id="{3679B5AD-E97B-9843-6B5B-AF16B9F1F2CE}"/>
              </a:ext>
            </a:extLst>
          </p:cNvPr>
          <p:cNvSpPr>
            <a:spLocks noGrp="1" noRot="1" noMove="1" noResize="1" noEditPoints="1" noAdjustHandles="1" noChangeArrowheads="1" noChangeShapeType="1"/>
          </p:cNvSpPr>
          <p:nvPr/>
        </p:nvSpPr>
        <p:spPr>
          <a:xfrm>
            <a:off x="17066" y="0"/>
            <a:ext cx="12191207" cy="6858000"/>
          </a:xfrm>
          <a:prstGeom prst="rect">
            <a:avLst/>
          </a:prstGeom>
          <a:solidFill>
            <a:srgbClr val="0A4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r>
              <a:rPr lang="en-US" dirty="0">
                <a:solidFill>
                  <a:srgbClr val="FFFFFF"/>
                </a:solidFill>
                <a:latin typeface="Arial"/>
              </a:rPr>
              <a:t>           </a:t>
            </a:r>
            <a:endParaRPr lang="en-SI" dirty="0">
              <a:solidFill>
                <a:srgbClr val="FFFFFF"/>
              </a:solidFill>
              <a:latin typeface="Arial"/>
            </a:endParaRPr>
          </a:p>
        </p:txBody>
      </p:sp>
      <p:sp>
        <p:nvSpPr>
          <p:cNvPr id="10" name="TextBox 9">
            <a:extLst>
              <a:ext uri="{FF2B5EF4-FFF2-40B4-BE49-F238E27FC236}">
                <a16:creationId xmlns:a16="http://schemas.microsoft.com/office/drawing/2014/main" id="{141DE9D4-7E2E-1528-1728-786FAB758029}"/>
              </a:ext>
            </a:extLst>
          </p:cNvPr>
          <p:cNvSpPr txBox="1"/>
          <p:nvPr/>
        </p:nvSpPr>
        <p:spPr>
          <a:xfrm>
            <a:off x="489009" y="449638"/>
            <a:ext cx="5029263" cy="1015663"/>
          </a:xfrm>
          <a:prstGeom prst="rect">
            <a:avLst/>
          </a:prstGeom>
          <a:noFill/>
        </p:spPr>
        <p:txBody>
          <a:bodyPr wrap="square" rtlCol="0">
            <a:spAutoFit/>
          </a:bodyPr>
          <a:lstStyle/>
          <a:p>
            <a:pPr defTabSz="914355" fontAlgn="auto">
              <a:spcBef>
                <a:spcPts val="0"/>
              </a:spcBef>
              <a:spcAft>
                <a:spcPts val="0"/>
              </a:spcAft>
              <a:defRPr/>
            </a:pPr>
            <a:r>
              <a:rPr lang="fr-BE" sz="3000" dirty="0">
                <a:solidFill>
                  <a:srgbClr val="FFFFFF"/>
                </a:solidFill>
                <a:latin typeface="Arial Black"/>
              </a:rPr>
              <a:t>Code </a:t>
            </a:r>
            <a:r>
              <a:rPr lang="fr-BE" sz="3000" dirty="0" err="1">
                <a:solidFill>
                  <a:srgbClr val="FFFFFF"/>
                </a:solidFill>
                <a:latin typeface="Arial Black"/>
              </a:rPr>
              <a:t>resources</a:t>
            </a:r>
            <a:r>
              <a:rPr lang="fr-BE" sz="3000" dirty="0">
                <a:solidFill>
                  <a:srgbClr val="FFFFFF"/>
                </a:solidFill>
                <a:latin typeface="Arial Black"/>
              </a:rPr>
              <a:t> &amp; Interfaces</a:t>
            </a:r>
            <a:endParaRPr lang="en-SI" sz="3000" dirty="0">
              <a:solidFill>
                <a:srgbClr val="FFFFFF"/>
              </a:solidFill>
              <a:latin typeface="Arial Black"/>
            </a:endParaRPr>
          </a:p>
        </p:txBody>
      </p:sp>
      <p:sp>
        <p:nvSpPr>
          <p:cNvPr id="2" name="Oval 1">
            <a:extLst>
              <a:ext uri="{FF2B5EF4-FFF2-40B4-BE49-F238E27FC236}">
                <a16:creationId xmlns:a16="http://schemas.microsoft.com/office/drawing/2014/main" id="{03A5C83A-C74B-54DE-B0D2-24D6F6ADA164}"/>
              </a:ext>
            </a:extLst>
          </p:cNvPr>
          <p:cNvSpPr/>
          <p:nvPr/>
        </p:nvSpPr>
        <p:spPr>
          <a:xfrm>
            <a:off x="2249576" y="449639"/>
            <a:ext cx="7795411" cy="6370531"/>
          </a:xfrm>
          <a:prstGeom prst="ellipse">
            <a:avLst/>
          </a:prstGeom>
          <a:noFill/>
          <a:ln w="19050">
            <a:solidFill>
              <a:srgbClr val="71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pic>
        <p:nvPicPr>
          <p:cNvPr id="7" name="Picture 6">
            <a:extLst>
              <a:ext uri="{FF2B5EF4-FFF2-40B4-BE49-F238E27FC236}">
                <a16:creationId xmlns:a16="http://schemas.microsoft.com/office/drawing/2014/main" id="{5662A60D-BBDB-3200-EAF2-67E04B6B7756}"/>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624370" y="5993279"/>
            <a:ext cx="2395594" cy="430347"/>
          </a:xfrm>
          <a:prstGeom prst="rect">
            <a:avLst/>
          </a:prstGeom>
          <a:ln>
            <a:noFill/>
          </a:ln>
        </p:spPr>
      </p:pic>
      <p:sp>
        <p:nvSpPr>
          <p:cNvPr id="14" name="Oval 13">
            <a:extLst>
              <a:ext uri="{FF2B5EF4-FFF2-40B4-BE49-F238E27FC236}">
                <a16:creationId xmlns:a16="http://schemas.microsoft.com/office/drawing/2014/main" id="{011E4E04-90F5-F733-518C-6694B5B47D44}"/>
              </a:ext>
            </a:extLst>
          </p:cNvPr>
          <p:cNvSpPr/>
          <p:nvPr/>
        </p:nvSpPr>
        <p:spPr>
          <a:xfrm>
            <a:off x="3739034" y="1577400"/>
            <a:ext cx="5029263" cy="4716720"/>
          </a:xfrm>
          <a:prstGeom prst="ellipse">
            <a:avLst/>
          </a:prstGeom>
          <a:solidFill>
            <a:srgbClr val="0774D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38963798-395F-8628-E225-C1BD2474ABE2}"/>
              </a:ext>
            </a:extLst>
          </p:cNvPr>
          <p:cNvSpPr txBox="1"/>
          <p:nvPr/>
        </p:nvSpPr>
        <p:spPr>
          <a:xfrm>
            <a:off x="3739034" y="2695277"/>
            <a:ext cx="4816494" cy="2585323"/>
          </a:xfrm>
          <a:prstGeom prst="rect">
            <a:avLst/>
          </a:prstGeom>
          <a:noFill/>
        </p:spPr>
        <p:txBody>
          <a:bodyPr wrap="square" lIns="91440" tIns="45720" rIns="91440" bIns="45720" rtlCol="0" anchor="t">
            <a:spAutoFit/>
          </a:bodyPr>
          <a:lstStyle/>
          <a:p>
            <a:pPr lvl="0" algn="ctr" defTabSz="914355" fontAlgn="auto">
              <a:spcBef>
                <a:spcPts val="0"/>
              </a:spcBef>
              <a:spcAft>
                <a:spcPts val="0"/>
              </a:spcAft>
              <a:defRPr/>
            </a:pPr>
            <a:r>
              <a:rPr lang="en-US" sz="5400" b="1" dirty="0">
                <a:solidFill>
                  <a:srgbClr val="FFFFFF"/>
                </a:solidFill>
                <a:latin typeface="Arial"/>
              </a:rPr>
              <a:t>Online Code Labs and Interfaces</a:t>
            </a:r>
            <a:endParaRPr lang="en-SI" sz="5400" b="1" dirty="0">
              <a:solidFill>
                <a:srgbClr val="FFFFFF"/>
              </a:solidFill>
              <a:latin typeface="Arial"/>
            </a:endParaRPr>
          </a:p>
        </p:txBody>
      </p:sp>
      <p:pic>
        <p:nvPicPr>
          <p:cNvPr id="5" name="Picture 4" descr="A blue circle with white text in it&#10;&#10;Description automatically generated">
            <a:extLst>
              <a:ext uri="{FF2B5EF4-FFF2-40B4-BE49-F238E27FC236}">
                <a16:creationId xmlns:a16="http://schemas.microsoft.com/office/drawing/2014/main" id="{CC2C04DB-D1F7-77E7-E449-95F8F6D73EBF}"/>
              </a:ext>
            </a:extLst>
          </p:cNvPr>
          <p:cNvPicPr>
            <a:picLocks noChangeAspect="1"/>
          </p:cNvPicPr>
          <p:nvPr/>
        </p:nvPicPr>
        <p:blipFill>
          <a:blip r:embed="rId5"/>
          <a:stretch>
            <a:fillRect/>
          </a:stretch>
        </p:blipFill>
        <p:spPr>
          <a:xfrm>
            <a:off x="5470650" y="973620"/>
            <a:ext cx="1416276" cy="1416276"/>
          </a:xfrm>
          <a:prstGeom prst="rect">
            <a:avLst/>
          </a:prstGeom>
        </p:spPr>
      </p:pic>
    </p:spTree>
    <p:extLst>
      <p:ext uri="{BB962C8B-B14F-4D97-AF65-F5344CB8AC3E}">
        <p14:creationId xmlns:p14="http://schemas.microsoft.com/office/powerpoint/2010/main" val="870108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hu-HU" noProof="0" dirty="0"/>
              <a:t>Jupyter Notebooks</a:t>
            </a:r>
            <a:endParaRPr lang="en-SI" kern="0" dirty="0"/>
          </a:p>
        </p:txBody>
      </p:sp>
      <p:pic>
        <p:nvPicPr>
          <p:cNvPr id="5" name="Picture Placeholder 17" descr="A black and white logo&#10;&#10;Description automatically generated">
            <a:extLst>
              <a:ext uri="{FF2B5EF4-FFF2-40B4-BE49-F238E27FC236}">
                <a16:creationId xmlns:a16="http://schemas.microsoft.com/office/drawing/2014/main" id="{BF7AC3EF-156C-1437-0965-BFD4EB467E97}"/>
              </a:ext>
            </a:extLst>
          </p:cNvPr>
          <p:cNvPicPr>
            <a:picLocks noChangeAspect="1"/>
          </p:cNvPicPr>
          <p:nvPr/>
        </p:nvPicPr>
        <p:blipFill rotWithShape="1">
          <a:blip r:embed="rId2">
            <a:extLst>
              <a:ext uri="{28A0092B-C50C-407E-A947-70E740481C1C}">
                <a14:useLocalDpi xmlns:a14="http://schemas.microsoft.com/office/drawing/2010/main" val="0"/>
              </a:ext>
            </a:extLst>
          </a:blip>
          <a:srcRect l="-1260" r="9961"/>
          <a:stretch/>
        </p:blipFill>
        <p:spPr bwMode="auto">
          <a:xfrm>
            <a:off x="8594207" y="0"/>
            <a:ext cx="3536066" cy="8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3" name="Content Placeholder 9" descr="A screenshot of a computer&#10;&#10;Description automatically generated">
            <a:extLst>
              <a:ext uri="{FF2B5EF4-FFF2-40B4-BE49-F238E27FC236}">
                <a16:creationId xmlns:a16="http://schemas.microsoft.com/office/drawing/2014/main" id="{06504BEF-B888-C85B-B5E1-3F0A2C26903C}"/>
              </a:ext>
            </a:extLst>
          </p:cNvPr>
          <p:cNvPicPr>
            <a:picLocks noChangeAspect="1"/>
          </p:cNvPicPr>
          <p:nvPr/>
        </p:nvPicPr>
        <p:blipFill>
          <a:blip r:embed="rId3"/>
          <a:stretch>
            <a:fillRect/>
          </a:stretch>
        </p:blipFill>
        <p:spPr>
          <a:xfrm>
            <a:off x="8209193" y="1140648"/>
            <a:ext cx="3560874" cy="5181600"/>
          </a:xfrm>
          <a:prstGeom prst="rect">
            <a:avLst/>
          </a:prstGeom>
        </p:spPr>
      </p:pic>
      <p:sp>
        <p:nvSpPr>
          <p:cNvPr id="7" name="Text Placeholder 3">
            <a:extLst>
              <a:ext uri="{FF2B5EF4-FFF2-40B4-BE49-F238E27FC236}">
                <a16:creationId xmlns:a16="http://schemas.microsoft.com/office/drawing/2014/main" id="{BBD6553E-8205-7ACE-9B80-CDE5CF9AD725}"/>
              </a:ext>
            </a:extLst>
          </p:cNvPr>
          <p:cNvSpPr txBox="1">
            <a:spLocks/>
          </p:cNvSpPr>
          <p:nvPr/>
        </p:nvSpPr>
        <p:spPr>
          <a:xfrm>
            <a:off x="760970" y="1140648"/>
            <a:ext cx="6297705" cy="5069170"/>
          </a:xfrm>
          <a:prstGeom prst="rect">
            <a:avLst/>
          </a:prstGeom>
        </p:spPr>
        <p:txBody>
          <a:bodyPr vert="horz" wrap="square" lIns="0" tIns="0" rIns="0" bIns="0" numCol="1" rtlCol="0" anchor="t" anchorCtr="0" compatLnSpc="1">
            <a:prstTxWarp prst="textNoShape">
              <a:avLst/>
            </a:prstTxWarp>
            <a:normAutofit fontScale="92500" lnSpcReduction="10000"/>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b="1" kern="0" dirty="0" err="1"/>
              <a:t>JupyterLab</a:t>
            </a:r>
            <a:r>
              <a:rPr lang="en-GB" kern="0" dirty="0"/>
              <a:t>: on-board server infrastructure with dependencies installed and direct access to data collections</a:t>
            </a:r>
            <a:endParaRPr lang="en-GB" kern="0" dirty="0">
              <a:cs typeface="Arial"/>
            </a:endParaRPr>
          </a:p>
          <a:p>
            <a:pPr marL="685165" lvl="1" indent="-227965"/>
            <a:r>
              <a:rPr lang="en-GB" kern="0" dirty="0"/>
              <a:t>OData</a:t>
            </a:r>
            <a:endParaRPr lang="en-GB" kern="0" dirty="0">
              <a:cs typeface="Arial"/>
            </a:endParaRPr>
          </a:p>
          <a:p>
            <a:pPr marL="685165" lvl="1" indent="-227965"/>
            <a:r>
              <a:rPr lang="en-GB" kern="0" dirty="0" err="1"/>
              <a:t>OpenEO</a:t>
            </a:r>
            <a:endParaRPr lang="en-GB" kern="0" dirty="0">
              <a:cs typeface="Arial"/>
            </a:endParaRPr>
          </a:p>
          <a:p>
            <a:pPr marL="685165" lvl="1" indent="-227965"/>
            <a:r>
              <a:rPr lang="en-GB" kern="0" dirty="0"/>
              <a:t>Sentinel Hub</a:t>
            </a:r>
            <a:endParaRPr lang="hu-HU" kern="0" dirty="0"/>
          </a:p>
          <a:p>
            <a:pPr marL="685165" lvl="1" indent="-227965"/>
            <a:endParaRPr lang="en-GB" kern="0" dirty="0">
              <a:cs typeface="Arial"/>
            </a:endParaRPr>
          </a:p>
          <a:p>
            <a:r>
              <a:rPr lang="en-GB" kern="0" dirty="0">
                <a:cs typeface="Arial"/>
              </a:rPr>
              <a:t>Available tutorial notebooks for a wide range of use cases</a:t>
            </a:r>
            <a:r>
              <a:rPr lang="hu-HU" kern="0" dirty="0">
                <a:cs typeface="Arial"/>
              </a:rPr>
              <a:t> from beginner to expert level</a:t>
            </a:r>
            <a:endParaRPr lang="en-GB" kern="0" dirty="0">
              <a:cs typeface="Arial"/>
            </a:endParaRPr>
          </a:p>
          <a:p>
            <a:pPr marL="685165" lvl="1" indent="-227965"/>
            <a:r>
              <a:rPr lang="en-GB" kern="0" dirty="0">
                <a:cs typeface="Arial"/>
              </a:rPr>
              <a:t>Air pollution</a:t>
            </a:r>
          </a:p>
          <a:p>
            <a:pPr marL="685165" lvl="1" indent="-227965"/>
            <a:r>
              <a:rPr lang="en-GB" kern="0" dirty="0">
                <a:cs typeface="Arial"/>
              </a:rPr>
              <a:t>Ice monitoring</a:t>
            </a:r>
          </a:p>
          <a:p>
            <a:pPr marL="685165" lvl="1" indent="-227965"/>
            <a:r>
              <a:rPr lang="en-GB" kern="0" dirty="0">
                <a:cs typeface="Arial"/>
              </a:rPr>
              <a:t>NDVI Time series generation</a:t>
            </a:r>
            <a:endParaRPr lang="hu-HU" kern="0" dirty="0">
              <a:cs typeface="Arial"/>
            </a:endParaRPr>
          </a:p>
          <a:p>
            <a:pPr marL="685165" lvl="1" indent="-227965"/>
            <a:r>
              <a:rPr lang="hu-HU" kern="0" dirty="0">
                <a:cs typeface="Arial"/>
              </a:rPr>
              <a:t>Soil erosion</a:t>
            </a:r>
          </a:p>
          <a:p>
            <a:pPr marL="685165" lvl="1" indent="-227965"/>
            <a:r>
              <a:rPr lang="hu-HU" kern="0" dirty="0">
                <a:cs typeface="Arial"/>
              </a:rPr>
              <a:t>Wildfire monitoring</a:t>
            </a:r>
          </a:p>
          <a:p>
            <a:pPr marL="685165" lvl="1" indent="-227965"/>
            <a:r>
              <a:rPr lang="hu-HU" kern="0" dirty="0">
                <a:cs typeface="Arial"/>
              </a:rPr>
              <a:t>Cloud computing</a:t>
            </a:r>
          </a:p>
          <a:p>
            <a:pPr marL="304524" indent="-342900"/>
            <a:r>
              <a:rPr lang="hu-HU" kern="0" dirty="0">
                <a:latin typeface="Arial Black" panose="020B0A04020102020204" pitchFamily="34" charset="0"/>
                <a:cs typeface="Arial"/>
              </a:rPr>
              <a:t>Reuseable code blocks for operational use</a:t>
            </a:r>
            <a:endParaRPr lang="en-GB" kern="0" dirty="0">
              <a:latin typeface="Arial Black" panose="020B0A04020102020204" pitchFamily="34" charset="0"/>
              <a:cs typeface="Arial"/>
            </a:endParaRPr>
          </a:p>
        </p:txBody>
      </p:sp>
      <p:grpSp>
        <p:nvGrpSpPr>
          <p:cNvPr id="11" name="Group 10">
            <a:extLst>
              <a:ext uri="{FF2B5EF4-FFF2-40B4-BE49-F238E27FC236}">
                <a16:creationId xmlns:a16="http://schemas.microsoft.com/office/drawing/2014/main" id="{3C37ED7C-4032-F504-554A-838D8E753534}"/>
              </a:ext>
            </a:extLst>
          </p:cNvPr>
          <p:cNvGrpSpPr/>
          <p:nvPr/>
        </p:nvGrpSpPr>
        <p:grpSpPr>
          <a:xfrm>
            <a:off x="7960908" y="1140648"/>
            <a:ext cx="3862792" cy="4899869"/>
            <a:chOff x="7960908" y="1140648"/>
            <a:chExt cx="3862792" cy="4899869"/>
          </a:xfrm>
        </p:grpSpPr>
        <p:pic>
          <p:nvPicPr>
            <p:cNvPr id="9" name="Picture 8">
              <a:extLst>
                <a:ext uri="{FF2B5EF4-FFF2-40B4-BE49-F238E27FC236}">
                  <a16:creationId xmlns:a16="http://schemas.microsoft.com/office/drawing/2014/main" id="{2EF3924F-EB1D-C8AF-E872-D2CE88D55988}"/>
                </a:ext>
              </a:extLst>
            </p:cNvPr>
            <p:cNvPicPr>
              <a:picLocks noChangeAspect="1"/>
            </p:cNvPicPr>
            <p:nvPr/>
          </p:nvPicPr>
          <p:blipFill rotWithShape="1">
            <a:blip r:embed="rId4"/>
            <a:srcRect l="24342" t="5123" r="25484"/>
            <a:stretch/>
          </p:blipFill>
          <p:spPr>
            <a:xfrm>
              <a:off x="7960908" y="1140648"/>
              <a:ext cx="3862792" cy="4108728"/>
            </a:xfrm>
            <a:prstGeom prst="rect">
              <a:avLst/>
            </a:prstGeom>
          </p:spPr>
        </p:pic>
        <p:sp>
          <p:nvSpPr>
            <p:cNvPr id="10" name="TextBox 9">
              <a:extLst>
                <a:ext uri="{FF2B5EF4-FFF2-40B4-BE49-F238E27FC236}">
                  <a16:creationId xmlns:a16="http://schemas.microsoft.com/office/drawing/2014/main" id="{0EFBDE8A-6187-4164-D004-67577D690084}"/>
                </a:ext>
              </a:extLst>
            </p:cNvPr>
            <p:cNvSpPr txBox="1"/>
            <p:nvPr/>
          </p:nvSpPr>
          <p:spPr>
            <a:xfrm>
              <a:off x="8183864" y="5394186"/>
              <a:ext cx="3487814" cy="646331"/>
            </a:xfrm>
            <a:prstGeom prst="rect">
              <a:avLst/>
            </a:prstGeom>
            <a:noFill/>
          </p:spPr>
          <p:txBody>
            <a:bodyPr wrap="none" rtlCol="0">
              <a:spAutoFit/>
            </a:bodyPr>
            <a:lstStyle/>
            <a:p>
              <a:r>
                <a:rPr lang="en-US" dirty="0">
                  <a:solidFill>
                    <a:srgbClr val="006196"/>
                  </a:solidFill>
                </a:rPr>
                <a:t>Code repository on GitHub</a:t>
              </a:r>
              <a:br>
                <a:rPr lang="en-US" dirty="0"/>
              </a:br>
              <a:r>
                <a:rPr lang="en-US" dirty="0">
                  <a:hlinkClick r:id="rId5"/>
                </a:rPr>
                <a:t>https://github.com/eu-cdse</a:t>
              </a:r>
              <a:r>
                <a:rPr lang="en-US" dirty="0"/>
                <a:t> </a:t>
              </a:r>
            </a:p>
          </p:txBody>
        </p:sp>
      </p:grpSp>
    </p:spTree>
    <p:extLst>
      <p:ext uri="{BB962C8B-B14F-4D97-AF65-F5344CB8AC3E}">
        <p14:creationId xmlns:p14="http://schemas.microsoft.com/office/powerpoint/2010/main" val="167812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hu-HU" dirty="0"/>
              <a:t>Rationale</a:t>
            </a:r>
            <a:endParaRPr lang="en-IT" dirty="0"/>
          </a:p>
        </p:txBody>
      </p:sp>
      <p:sp>
        <p:nvSpPr>
          <p:cNvPr id="3" name="Content Placeholder 2">
            <a:extLst>
              <a:ext uri="{FF2B5EF4-FFF2-40B4-BE49-F238E27FC236}">
                <a16:creationId xmlns:a16="http://schemas.microsoft.com/office/drawing/2014/main" id="{FF5CEB41-DB59-E755-DDBC-5CCBDE25FDBC}"/>
              </a:ext>
            </a:extLst>
          </p:cNvPr>
          <p:cNvSpPr>
            <a:spLocks noGrp="1"/>
          </p:cNvSpPr>
          <p:nvPr>
            <p:ph idx="1"/>
          </p:nvPr>
        </p:nvSpPr>
        <p:spPr>
          <a:xfrm>
            <a:off x="216000" y="1112388"/>
            <a:ext cx="7990451" cy="5122949"/>
          </a:xfrm>
        </p:spPr>
        <p:txBody>
          <a:bodyPr/>
          <a:lstStyle/>
          <a:p>
            <a:r>
              <a:rPr lang="hu-HU" sz="3200" dirty="0">
                <a:solidFill>
                  <a:schemeClr val="tx1"/>
                </a:solidFill>
                <a:latin typeface="Arial"/>
                <a:ea typeface="MS PGothic"/>
                <a:cs typeface="Arial"/>
              </a:rPr>
              <a:t>„</a:t>
            </a:r>
            <a:r>
              <a:rPr lang="en-US" sz="3200" dirty="0">
                <a:solidFill>
                  <a:schemeClr val="tx1"/>
                </a:solidFill>
                <a:latin typeface="Arial"/>
                <a:ea typeface="MS PGothic"/>
                <a:cs typeface="Arial"/>
              </a:rPr>
              <a:t>Copernicus must strive for digital excellence. </a:t>
            </a:r>
            <a:r>
              <a:rPr lang="en-US" sz="3200" u="sng" dirty="0">
                <a:solidFill>
                  <a:schemeClr val="tx1"/>
                </a:solidFill>
                <a:latin typeface="Arial"/>
                <a:ea typeface="MS PGothic"/>
                <a:cs typeface="Arial"/>
              </a:rPr>
              <a:t>We want Copernicus data to be easily accessible and usable</a:t>
            </a:r>
            <a:r>
              <a:rPr lang="en-US" sz="3200" dirty="0">
                <a:solidFill>
                  <a:schemeClr val="tx1"/>
                </a:solidFill>
                <a:latin typeface="Arial"/>
                <a:ea typeface="MS PGothic"/>
                <a:cs typeface="Arial"/>
              </a:rPr>
              <a:t>. At the same time, we need a powerful data analytics environment to attract new users, in particular from non-space sectors.</a:t>
            </a:r>
            <a:r>
              <a:rPr lang="hu-HU" sz="3200" dirty="0">
                <a:solidFill>
                  <a:schemeClr val="tx1"/>
                </a:solidFill>
                <a:latin typeface="Arial"/>
                <a:ea typeface="MS PGothic"/>
                <a:cs typeface="Arial"/>
              </a:rPr>
              <a:t>”</a:t>
            </a:r>
          </a:p>
          <a:p>
            <a:endParaRPr lang="hu-HU" sz="3200" dirty="0"/>
          </a:p>
          <a:p>
            <a:r>
              <a:rPr lang="en-GB" sz="2400" i="1" dirty="0">
                <a:latin typeface="Arial"/>
                <a:ea typeface="MS PGothic"/>
                <a:cs typeface="Arial"/>
              </a:rPr>
              <a:t>Thierry Breton, ex-Commissioner for Internal Market</a:t>
            </a:r>
          </a:p>
          <a:p>
            <a:endParaRPr lang="en-IT" sz="3200" dirty="0"/>
          </a:p>
        </p:txBody>
      </p:sp>
      <p:pic>
        <p:nvPicPr>
          <p:cNvPr id="18" name="Picture Placeholder 17" descr="A black and white logo&#10;&#10;Description automatically generated">
            <a:extLst>
              <a:ext uri="{FF2B5EF4-FFF2-40B4-BE49-F238E27FC236}">
                <a16:creationId xmlns:a16="http://schemas.microsoft.com/office/drawing/2014/main" id="{1D199EB0-900A-FCEB-17F6-AAE57E339F4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260" r="9961"/>
          <a:stretch/>
        </p:blipFill>
        <p:spPr>
          <a:xfrm>
            <a:off x="8698379" y="0"/>
            <a:ext cx="3536066" cy="800169"/>
          </a:xfrm>
        </p:spPr>
      </p:pic>
      <p:pic>
        <p:nvPicPr>
          <p:cNvPr id="20" name="Picture 19" descr="A aerial view of a green area&#10;&#10;Description automatically generated">
            <a:extLst>
              <a:ext uri="{FF2B5EF4-FFF2-40B4-BE49-F238E27FC236}">
                <a16:creationId xmlns:a16="http://schemas.microsoft.com/office/drawing/2014/main" id="{18058170-513A-12D8-4FBB-491455E2E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3772" y="931821"/>
            <a:ext cx="3489201" cy="5488222"/>
          </a:xfrm>
          <a:prstGeom prst="rect">
            <a:avLst/>
          </a:prstGeom>
        </p:spPr>
      </p:pic>
      <p:pic>
        <p:nvPicPr>
          <p:cNvPr id="4" name="Picture 3">
            <a:extLst>
              <a:ext uri="{FF2B5EF4-FFF2-40B4-BE49-F238E27FC236}">
                <a16:creationId xmlns:a16="http://schemas.microsoft.com/office/drawing/2014/main" id="{93E8B8DA-DB89-CA55-542F-C8034F9F0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456" y="46433"/>
            <a:ext cx="1278638" cy="885388"/>
          </a:xfrm>
          <a:prstGeom prst="rect">
            <a:avLst/>
          </a:prstGeom>
        </p:spPr>
      </p:pic>
    </p:spTree>
    <p:extLst>
      <p:ext uri="{BB962C8B-B14F-4D97-AF65-F5344CB8AC3E}">
        <p14:creationId xmlns:p14="http://schemas.microsoft.com/office/powerpoint/2010/main" val="2276751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en-GB" noProof="0" dirty="0"/>
              <a:t>Interfaces for code development:</a:t>
            </a:r>
            <a:r>
              <a:rPr lang="en-GB" dirty="0"/>
              <a:t> </a:t>
            </a:r>
            <a:r>
              <a:rPr lang="en-GB" dirty="0" err="1"/>
              <a:t>openEO</a:t>
            </a:r>
            <a:endParaRPr lang="en-SI" kern="0" dirty="0"/>
          </a:p>
        </p:txBody>
      </p:sp>
      <p:pic>
        <p:nvPicPr>
          <p:cNvPr id="5" name="Picture Placeholder 17" descr="A black and white logo&#10;&#10;Description automatically generated">
            <a:extLst>
              <a:ext uri="{FF2B5EF4-FFF2-40B4-BE49-F238E27FC236}">
                <a16:creationId xmlns:a16="http://schemas.microsoft.com/office/drawing/2014/main" id="{BF7AC3EF-156C-1437-0965-BFD4EB467E97}"/>
              </a:ext>
            </a:extLst>
          </p:cNvPr>
          <p:cNvPicPr>
            <a:picLocks noChangeAspect="1"/>
          </p:cNvPicPr>
          <p:nvPr/>
        </p:nvPicPr>
        <p:blipFill rotWithShape="1">
          <a:blip r:embed="rId2">
            <a:extLst>
              <a:ext uri="{28A0092B-C50C-407E-A947-70E740481C1C}">
                <a14:useLocalDpi xmlns:a14="http://schemas.microsoft.com/office/drawing/2010/main" val="0"/>
              </a:ext>
            </a:extLst>
          </a:blip>
          <a:srcRect l="-1260" r="9961"/>
          <a:stretch/>
        </p:blipFill>
        <p:spPr bwMode="auto">
          <a:xfrm>
            <a:off x="8594207" y="0"/>
            <a:ext cx="3536066" cy="8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8" name="Text Placeholder 3">
            <a:extLst>
              <a:ext uri="{FF2B5EF4-FFF2-40B4-BE49-F238E27FC236}">
                <a16:creationId xmlns:a16="http://schemas.microsoft.com/office/drawing/2014/main" id="{6DA7A754-53B0-80E1-39F1-F18719CA8A03}"/>
              </a:ext>
            </a:extLst>
          </p:cNvPr>
          <p:cNvSpPr txBox="1">
            <a:spLocks/>
          </p:cNvSpPr>
          <p:nvPr/>
        </p:nvSpPr>
        <p:spPr>
          <a:xfrm>
            <a:off x="779066" y="1580775"/>
            <a:ext cx="4608325" cy="3810352"/>
          </a:xfrm>
          <a:prstGeom prst="rect">
            <a:avLst/>
          </a:prstGeom>
        </p:spPr>
        <p:txBody>
          <a:bodyPr vert="horz" wrap="square" lIns="0" tIns="0" rIns="0" bIns="0" numCol="1" rtlCol="0" anchor="t" anchorCtr="0" compatLnSpc="1">
            <a:prstTxWarp prst="textNoShape">
              <a:avLst/>
            </a:prstTxWarp>
            <a:normAutofit/>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b="1" kern="0" dirty="0" err="1"/>
              <a:t>openEO</a:t>
            </a:r>
            <a:r>
              <a:rPr lang="en-GB" b="1" kern="0" dirty="0"/>
              <a:t> </a:t>
            </a:r>
            <a:r>
              <a:rPr lang="en-GB" kern="0" dirty="0">
                <a:cs typeface="Arial"/>
              </a:rPr>
              <a:t>–</a:t>
            </a:r>
            <a:r>
              <a:rPr lang="en-GB" b="1" kern="0" dirty="0"/>
              <a:t> </a:t>
            </a:r>
            <a:r>
              <a:rPr lang="en-GB" kern="0" dirty="0"/>
              <a:t>code-agnostic, </a:t>
            </a:r>
            <a:r>
              <a:rPr lang="en-GB" kern="0" dirty="0" err="1"/>
              <a:t>datacube</a:t>
            </a:r>
            <a:r>
              <a:rPr lang="en-GB" kern="0" dirty="0"/>
              <a:t>-based API suite for advanced EO data processing based on an intuitive interface</a:t>
            </a:r>
            <a:endParaRPr lang="en-GB" kern="0" dirty="0">
              <a:cs typeface="Arial"/>
            </a:endParaRPr>
          </a:p>
          <a:p>
            <a:r>
              <a:rPr lang="en-GB" kern="0" dirty="0">
                <a:cs typeface="Arial"/>
              </a:rPr>
              <a:t>Excellent scalability</a:t>
            </a:r>
          </a:p>
          <a:p>
            <a:r>
              <a:rPr lang="en-GB" kern="0" dirty="0">
                <a:cs typeface="Arial"/>
              </a:rPr>
              <a:t>Several access options, including</a:t>
            </a:r>
          </a:p>
          <a:p>
            <a:pPr marL="685165" lvl="1" indent="-227965"/>
            <a:r>
              <a:rPr lang="en-GB" kern="0" dirty="0" err="1">
                <a:cs typeface="Arial"/>
              </a:rPr>
              <a:t>OpenEO</a:t>
            </a:r>
            <a:r>
              <a:rPr lang="en-GB" kern="0" dirty="0">
                <a:cs typeface="Arial"/>
              </a:rPr>
              <a:t> GUI</a:t>
            </a:r>
          </a:p>
          <a:p>
            <a:pPr marL="685165" lvl="1" indent="-227965"/>
            <a:r>
              <a:rPr lang="en-GB" kern="0" dirty="0" err="1">
                <a:cs typeface="Arial"/>
              </a:rPr>
              <a:t>Jupyter</a:t>
            </a:r>
            <a:r>
              <a:rPr lang="en-GB" kern="0" dirty="0">
                <a:cs typeface="Arial"/>
              </a:rPr>
              <a:t> Notebooks</a:t>
            </a:r>
          </a:p>
          <a:p>
            <a:endParaRPr lang="en-GB" b="1" kern="0" dirty="0">
              <a:cs typeface="Arial"/>
            </a:endParaRPr>
          </a:p>
          <a:p>
            <a:r>
              <a:rPr lang="en-GB" b="1" kern="0" dirty="0">
                <a:cs typeface="Arial"/>
              </a:rPr>
              <a:t>Algorithm Plaza </a:t>
            </a:r>
            <a:r>
              <a:rPr lang="en-GB" kern="0" dirty="0">
                <a:cs typeface="Arial"/>
              </a:rPr>
              <a:t>– processing chain prototyping and commercialization</a:t>
            </a:r>
          </a:p>
        </p:txBody>
      </p:sp>
      <p:pic>
        <p:nvPicPr>
          <p:cNvPr id="9" name="Content Placeholder 9" descr="A screenshot of a computer&#10;&#10;Description automatically generated">
            <a:extLst>
              <a:ext uri="{FF2B5EF4-FFF2-40B4-BE49-F238E27FC236}">
                <a16:creationId xmlns:a16="http://schemas.microsoft.com/office/drawing/2014/main" id="{C833EB70-A0BC-2A8B-2CBE-4770232ED203}"/>
              </a:ext>
            </a:extLst>
          </p:cNvPr>
          <p:cNvPicPr>
            <a:picLocks noChangeAspect="1"/>
          </p:cNvPicPr>
          <p:nvPr/>
        </p:nvPicPr>
        <p:blipFill>
          <a:blip r:embed="rId3"/>
          <a:stretch>
            <a:fillRect/>
          </a:stretch>
        </p:blipFill>
        <p:spPr>
          <a:xfrm>
            <a:off x="6010692" y="954969"/>
            <a:ext cx="6214646" cy="3530356"/>
          </a:xfrm>
          <a:prstGeom prst="rect">
            <a:avLst/>
          </a:prstGeom>
        </p:spPr>
      </p:pic>
      <p:pic>
        <p:nvPicPr>
          <p:cNvPr id="10" name="Picture 6">
            <a:extLst>
              <a:ext uri="{FF2B5EF4-FFF2-40B4-BE49-F238E27FC236}">
                <a16:creationId xmlns:a16="http://schemas.microsoft.com/office/drawing/2014/main" id="{6BD82B9A-A510-6E5E-FE74-D9E6D5AD3C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964" y="3718486"/>
            <a:ext cx="3934856" cy="2514731"/>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E5C5776-529D-B7BD-24D1-2433B8ACED9C}"/>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Lst>
          </a:blip>
          <a:stretch>
            <a:fillRect/>
          </a:stretch>
        </p:blipFill>
        <p:spPr>
          <a:xfrm>
            <a:off x="624370" y="5993279"/>
            <a:ext cx="2395594" cy="430347"/>
          </a:xfrm>
          <a:prstGeom prst="rect">
            <a:avLst/>
          </a:prstGeom>
          <a:ln>
            <a:noFill/>
          </a:ln>
        </p:spPr>
      </p:pic>
    </p:spTree>
    <p:extLst>
      <p:ext uri="{BB962C8B-B14F-4D97-AF65-F5344CB8AC3E}">
        <p14:creationId xmlns:p14="http://schemas.microsoft.com/office/powerpoint/2010/main" val="250021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7D4F8-76E3-AF3E-44E9-5A000C6A444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4F6B1B-F23D-2FA6-0696-3AED9705C03C}"/>
              </a:ext>
            </a:extLst>
          </p:cNvPr>
          <p:cNvSpPr>
            <a:spLocks noGrp="1"/>
          </p:cNvSpPr>
          <p:nvPr>
            <p:ph type="sldNum" sz="quarter" idx="4294967295"/>
          </p:nvPr>
        </p:nvSpPr>
        <p:spPr>
          <a:xfrm>
            <a:off x="17220079" y="12712701"/>
            <a:ext cx="5486043" cy="730250"/>
          </a:xfrm>
          <a:prstGeom prst="rect">
            <a:avLst/>
          </a:prstGeom>
        </p:spPr>
        <p:txBody>
          <a:bodyPr vert="horz" lIns="91440" tIns="45720" rIns="91440" bIns="45720" rtlCol="0" anchor="ctr"/>
          <a:lstStyle>
            <a:defPPr>
              <a:defRPr lang="nl-BE"/>
            </a:defPPr>
            <a:lvl1pPr marL="0" algn="r" defTabSz="1828709" rtl="0" eaLnBrk="1" latinLnBrk="0" hangingPunct="1">
              <a:defRPr sz="2400" kern="1200">
                <a:solidFill>
                  <a:schemeClr val="tx1">
                    <a:tint val="75000"/>
                  </a:schemeClr>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r" defTabSz="914355" fontAlgn="auto">
              <a:spcBef>
                <a:spcPts val="0"/>
              </a:spcBef>
              <a:spcAft>
                <a:spcPts val="0"/>
              </a:spcAft>
              <a:defRPr/>
            </a:pPr>
            <a:fld id="{9CEDC8C2-27DA-E143-A1F7-0F5B3D3C163D}" type="slidenum">
              <a:rPr lang="nl-BE" smtClean="0"/>
              <a:pPr algn="r" defTabSz="914355" fontAlgn="auto">
                <a:spcBef>
                  <a:spcPts val="0"/>
                </a:spcBef>
                <a:spcAft>
                  <a:spcPts val="0"/>
                </a:spcAft>
                <a:defRPr/>
              </a:pPr>
              <a:t>21</a:t>
            </a:fld>
            <a:endParaRPr lang="nl-BE" sz="1200">
              <a:solidFill>
                <a:srgbClr val="000000">
                  <a:tint val="75000"/>
                </a:srgbClr>
              </a:solidFill>
              <a:latin typeface="Arial"/>
            </a:endParaRPr>
          </a:p>
        </p:txBody>
      </p:sp>
      <p:sp>
        <p:nvSpPr>
          <p:cNvPr id="8" name="TextBox 7">
            <a:extLst>
              <a:ext uri="{FF2B5EF4-FFF2-40B4-BE49-F238E27FC236}">
                <a16:creationId xmlns:a16="http://schemas.microsoft.com/office/drawing/2014/main" id="{E7409BD7-DA39-1740-671B-3A20B56CCDED}"/>
              </a:ext>
            </a:extLst>
          </p:cNvPr>
          <p:cNvSpPr txBox="1"/>
          <p:nvPr/>
        </p:nvSpPr>
        <p:spPr>
          <a:xfrm>
            <a:off x="519986" y="563880"/>
            <a:ext cx="11317605" cy="553998"/>
          </a:xfrm>
          <a:prstGeom prst="rect">
            <a:avLst/>
          </a:prstGeom>
          <a:noFill/>
        </p:spPr>
        <p:txBody>
          <a:bodyPr wrap="square" rtlCol="0">
            <a:spAutoFit/>
          </a:bodyPr>
          <a:lstStyle/>
          <a:p>
            <a:pPr defTabSz="914355" fontAlgn="auto">
              <a:spcBef>
                <a:spcPts val="0"/>
              </a:spcBef>
              <a:spcAft>
                <a:spcPts val="0"/>
              </a:spcAft>
              <a:defRPr/>
            </a:pPr>
            <a:r>
              <a:rPr lang="hu-HU" sz="3000" b="1" dirty="0">
                <a:solidFill>
                  <a:srgbClr val="000000"/>
                </a:solidFill>
                <a:latin typeface="Arial"/>
              </a:rPr>
              <a:t>What is Copernicus Data Space Ecosystem?</a:t>
            </a:r>
            <a:endParaRPr lang="en-SI" sz="3000" b="1" dirty="0">
              <a:solidFill>
                <a:srgbClr val="000000"/>
              </a:solidFill>
              <a:latin typeface="Arial"/>
            </a:endParaRPr>
          </a:p>
        </p:txBody>
      </p:sp>
      <p:sp>
        <p:nvSpPr>
          <p:cNvPr id="9" name="Rectangle 8">
            <a:extLst>
              <a:ext uri="{FF2B5EF4-FFF2-40B4-BE49-F238E27FC236}">
                <a16:creationId xmlns:a16="http://schemas.microsoft.com/office/drawing/2014/main" id="{3679B5AD-E97B-9843-6B5B-AF16B9F1F2CE}"/>
              </a:ext>
            </a:extLst>
          </p:cNvPr>
          <p:cNvSpPr>
            <a:spLocks noGrp="1" noRot="1" noMove="1" noResize="1" noEditPoints="1" noAdjustHandles="1" noChangeArrowheads="1" noChangeShapeType="1"/>
          </p:cNvSpPr>
          <p:nvPr/>
        </p:nvSpPr>
        <p:spPr>
          <a:xfrm>
            <a:off x="17066" y="0"/>
            <a:ext cx="12191207" cy="6858000"/>
          </a:xfrm>
          <a:prstGeom prst="rect">
            <a:avLst/>
          </a:prstGeom>
          <a:solidFill>
            <a:srgbClr val="0A4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r>
              <a:rPr lang="en-US" dirty="0">
                <a:solidFill>
                  <a:srgbClr val="FFFFFF"/>
                </a:solidFill>
                <a:latin typeface="Arial"/>
              </a:rPr>
              <a:t>           </a:t>
            </a:r>
            <a:endParaRPr lang="en-SI" dirty="0">
              <a:solidFill>
                <a:srgbClr val="FFFFFF"/>
              </a:solidFill>
              <a:latin typeface="Arial"/>
            </a:endParaRPr>
          </a:p>
        </p:txBody>
      </p:sp>
      <p:sp>
        <p:nvSpPr>
          <p:cNvPr id="10" name="TextBox 9">
            <a:extLst>
              <a:ext uri="{FF2B5EF4-FFF2-40B4-BE49-F238E27FC236}">
                <a16:creationId xmlns:a16="http://schemas.microsoft.com/office/drawing/2014/main" id="{141DE9D4-7E2E-1528-1728-786FAB758029}"/>
              </a:ext>
            </a:extLst>
          </p:cNvPr>
          <p:cNvSpPr txBox="1"/>
          <p:nvPr/>
        </p:nvSpPr>
        <p:spPr>
          <a:xfrm>
            <a:off x="456972" y="478392"/>
            <a:ext cx="5029263" cy="1015663"/>
          </a:xfrm>
          <a:prstGeom prst="rect">
            <a:avLst/>
          </a:prstGeom>
          <a:noFill/>
        </p:spPr>
        <p:txBody>
          <a:bodyPr wrap="square" rtlCol="0">
            <a:spAutoFit/>
          </a:bodyPr>
          <a:lstStyle/>
          <a:p>
            <a:pPr defTabSz="914355" fontAlgn="auto">
              <a:spcBef>
                <a:spcPts val="0"/>
              </a:spcBef>
              <a:spcAft>
                <a:spcPts val="0"/>
              </a:spcAft>
              <a:defRPr/>
            </a:pPr>
            <a:r>
              <a:rPr lang="fr-BE" sz="3000" dirty="0" err="1">
                <a:solidFill>
                  <a:srgbClr val="FFFFFF"/>
                </a:solidFill>
                <a:latin typeface="Arial Black"/>
              </a:rPr>
              <a:t>Onboard</a:t>
            </a:r>
            <a:r>
              <a:rPr lang="fr-BE" sz="3000" dirty="0">
                <a:solidFill>
                  <a:srgbClr val="FFFFFF"/>
                </a:solidFill>
                <a:latin typeface="Arial Black"/>
              </a:rPr>
              <a:t> code repositories</a:t>
            </a:r>
            <a:endParaRPr lang="en-SI" sz="3000" dirty="0">
              <a:solidFill>
                <a:srgbClr val="FFFFFF"/>
              </a:solidFill>
              <a:latin typeface="Arial Black"/>
            </a:endParaRPr>
          </a:p>
        </p:txBody>
      </p:sp>
      <p:cxnSp>
        <p:nvCxnSpPr>
          <p:cNvPr id="12" name="Straight Connector 11">
            <a:extLst>
              <a:ext uri="{FF2B5EF4-FFF2-40B4-BE49-F238E27FC236}">
                <a16:creationId xmlns:a16="http://schemas.microsoft.com/office/drawing/2014/main" id="{6437EA4D-C3AB-24BB-2BCD-FD69E1EDD3B4}"/>
              </a:ext>
            </a:extLst>
          </p:cNvPr>
          <p:cNvCxnSpPr>
            <a:cxnSpLocks/>
          </p:cNvCxnSpPr>
          <p:nvPr/>
        </p:nvCxnSpPr>
        <p:spPr>
          <a:xfrm flipV="1">
            <a:off x="6429449" y="2607531"/>
            <a:ext cx="0" cy="500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3A5C83A-C74B-54DE-B0D2-24D6F6ADA164}"/>
              </a:ext>
            </a:extLst>
          </p:cNvPr>
          <p:cNvSpPr/>
          <p:nvPr/>
        </p:nvSpPr>
        <p:spPr>
          <a:xfrm>
            <a:off x="2249576" y="449639"/>
            <a:ext cx="7795411" cy="6370531"/>
          </a:xfrm>
          <a:prstGeom prst="ellipse">
            <a:avLst/>
          </a:prstGeom>
          <a:noFill/>
          <a:ln w="19050">
            <a:solidFill>
              <a:srgbClr val="71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pic>
        <p:nvPicPr>
          <p:cNvPr id="7" name="Picture 6">
            <a:extLst>
              <a:ext uri="{FF2B5EF4-FFF2-40B4-BE49-F238E27FC236}">
                <a16:creationId xmlns:a16="http://schemas.microsoft.com/office/drawing/2014/main" id="{5662A60D-BBDB-3200-EAF2-67E04B6B7756}"/>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624370" y="5993279"/>
            <a:ext cx="2395594" cy="430347"/>
          </a:xfrm>
          <a:prstGeom prst="rect">
            <a:avLst/>
          </a:prstGeom>
          <a:ln>
            <a:noFill/>
          </a:ln>
        </p:spPr>
      </p:pic>
      <p:sp>
        <p:nvSpPr>
          <p:cNvPr id="5" name="Oval 4">
            <a:extLst>
              <a:ext uri="{FF2B5EF4-FFF2-40B4-BE49-F238E27FC236}">
                <a16:creationId xmlns:a16="http://schemas.microsoft.com/office/drawing/2014/main" id="{E774B525-AEA2-E04F-4A64-514BE78D51DB}"/>
              </a:ext>
            </a:extLst>
          </p:cNvPr>
          <p:cNvSpPr/>
          <p:nvPr/>
        </p:nvSpPr>
        <p:spPr>
          <a:xfrm>
            <a:off x="4000252" y="1676587"/>
            <a:ext cx="4294057" cy="4115737"/>
          </a:xfrm>
          <a:prstGeom prst="ellipse">
            <a:avLst/>
          </a:prstGeom>
          <a:solidFill>
            <a:srgbClr val="3DBFE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11" name="TextBox 10">
            <a:extLst>
              <a:ext uri="{FF2B5EF4-FFF2-40B4-BE49-F238E27FC236}">
                <a16:creationId xmlns:a16="http://schemas.microsoft.com/office/drawing/2014/main" id="{38963798-395F-8628-E225-C1BD2474ABE2}"/>
              </a:ext>
            </a:extLst>
          </p:cNvPr>
          <p:cNvSpPr txBox="1"/>
          <p:nvPr/>
        </p:nvSpPr>
        <p:spPr>
          <a:xfrm>
            <a:off x="4123750" y="3387051"/>
            <a:ext cx="4110075" cy="923330"/>
          </a:xfrm>
          <a:prstGeom prst="rect">
            <a:avLst/>
          </a:prstGeom>
          <a:noFill/>
        </p:spPr>
        <p:txBody>
          <a:bodyPr wrap="square" lIns="91440" tIns="45720" rIns="91440" bIns="45720" rtlCol="0" anchor="t">
            <a:spAutoFit/>
          </a:bodyPr>
          <a:lstStyle/>
          <a:p>
            <a:pPr algn="ctr" defTabSz="914355" fontAlgn="auto">
              <a:spcBef>
                <a:spcPts val="0"/>
              </a:spcBef>
              <a:spcAft>
                <a:spcPts val="0"/>
              </a:spcAft>
              <a:defRPr/>
            </a:pPr>
            <a:r>
              <a:rPr lang="en-US" sz="5400" b="1" dirty="0">
                <a:solidFill>
                  <a:srgbClr val="FFFFFF"/>
                </a:solidFill>
                <a:latin typeface="Arial"/>
              </a:rPr>
              <a:t>Onboarding</a:t>
            </a:r>
            <a:endParaRPr lang="en-US" sz="5400" b="1" dirty="0">
              <a:solidFill>
                <a:srgbClr val="FFFFFF"/>
              </a:solidFill>
              <a:latin typeface="Arial"/>
              <a:cs typeface="Arial"/>
            </a:endParaRPr>
          </a:p>
        </p:txBody>
      </p:sp>
      <p:pic>
        <p:nvPicPr>
          <p:cNvPr id="3" name="Picture 2" descr="A blue circle with a white and blue gear and paper&#10;&#10;Description automatically generated">
            <a:extLst>
              <a:ext uri="{FF2B5EF4-FFF2-40B4-BE49-F238E27FC236}">
                <a16:creationId xmlns:a16="http://schemas.microsoft.com/office/drawing/2014/main" id="{B291696E-1A4D-D82F-1A2C-F690F3C97A12}"/>
              </a:ext>
            </a:extLst>
          </p:cNvPr>
          <p:cNvPicPr>
            <a:picLocks noChangeAspect="1"/>
          </p:cNvPicPr>
          <p:nvPr/>
        </p:nvPicPr>
        <p:blipFill>
          <a:blip r:embed="rId5"/>
          <a:stretch>
            <a:fillRect/>
          </a:stretch>
        </p:blipFill>
        <p:spPr>
          <a:xfrm>
            <a:off x="5335221" y="1115340"/>
            <a:ext cx="1624117" cy="1624117"/>
          </a:xfrm>
          <a:prstGeom prst="rect">
            <a:avLst/>
          </a:prstGeom>
        </p:spPr>
      </p:pic>
    </p:spTree>
    <p:extLst>
      <p:ext uri="{BB962C8B-B14F-4D97-AF65-F5344CB8AC3E}">
        <p14:creationId xmlns:p14="http://schemas.microsoft.com/office/powerpoint/2010/main" val="1419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hu-HU" noProof="0" dirty="0"/>
              <a:t>Ecosystem </a:t>
            </a:r>
            <a:r>
              <a:rPr lang="de-DE" noProof="0" dirty="0"/>
              <a:t>– Onboarding &amp; </a:t>
            </a:r>
            <a:r>
              <a:rPr lang="de-DE" dirty="0"/>
              <a:t>F</a:t>
            </a:r>
            <a:r>
              <a:rPr lang="de-DE" noProof="0" dirty="0" err="1"/>
              <a:t>ederation</a:t>
            </a:r>
            <a:endParaRPr lang="en-SI" kern="0" dirty="0"/>
          </a:p>
        </p:txBody>
      </p:sp>
      <p:pic>
        <p:nvPicPr>
          <p:cNvPr id="5" name="Picture Placeholder 17" descr="A black and white logo&#10;&#10;Description automatically generated">
            <a:extLst>
              <a:ext uri="{FF2B5EF4-FFF2-40B4-BE49-F238E27FC236}">
                <a16:creationId xmlns:a16="http://schemas.microsoft.com/office/drawing/2014/main" id="{BF7AC3EF-156C-1437-0965-BFD4EB467E97}"/>
              </a:ext>
            </a:extLst>
          </p:cNvPr>
          <p:cNvPicPr>
            <a:picLocks noChangeAspect="1"/>
          </p:cNvPicPr>
          <p:nvPr/>
        </p:nvPicPr>
        <p:blipFill rotWithShape="1">
          <a:blip r:embed="rId2">
            <a:extLst>
              <a:ext uri="{28A0092B-C50C-407E-A947-70E740481C1C}">
                <a14:useLocalDpi xmlns:a14="http://schemas.microsoft.com/office/drawing/2010/main" val="0"/>
              </a:ext>
            </a:extLst>
          </a:blip>
          <a:srcRect l="-1260" r="9961"/>
          <a:stretch/>
        </p:blipFill>
        <p:spPr bwMode="auto">
          <a:xfrm>
            <a:off x="8594207" y="0"/>
            <a:ext cx="3536066" cy="8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3" name="Picture 2">
            <a:extLst>
              <a:ext uri="{FF2B5EF4-FFF2-40B4-BE49-F238E27FC236}">
                <a16:creationId xmlns:a16="http://schemas.microsoft.com/office/drawing/2014/main" id="{44BDD891-027E-DC10-04BF-3D6CC9900FC5}"/>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624370" y="5993279"/>
            <a:ext cx="2395594" cy="430347"/>
          </a:xfrm>
          <a:prstGeom prst="rect">
            <a:avLst/>
          </a:prstGeom>
          <a:ln>
            <a:noFill/>
          </a:ln>
        </p:spPr>
      </p:pic>
      <p:sp>
        <p:nvSpPr>
          <p:cNvPr id="8" name="Text Placeholder 3">
            <a:extLst>
              <a:ext uri="{FF2B5EF4-FFF2-40B4-BE49-F238E27FC236}">
                <a16:creationId xmlns:a16="http://schemas.microsoft.com/office/drawing/2014/main" id="{542EA48E-3A24-B4DB-E14E-766B85E6C34E}"/>
              </a:ext>
            </a:extLst>
          </p:cNvPr>
          <p:cNvSpPr txBox="1">
            <a:spLocks/>
          </p:cNvSpPr>
          <p:nvPr/>
        </p:nvSpPr>
        <p:spPr>
          <a:xfrm>
            <a:off x="760970" y="1140648"/>
            <a:ext cx="6297705" cy="5069170"/>
          </a:xfrm>
          <a:prstGeom prst="rect">
            <a:avLst/>
          </a:prstGeom>
        </p:spPr>
        <p:txBody>
          <a:bodyPr vert="horz" wrap="square" lIns="0" tIns="0" rIns="0" bIns="0" numCol="1" rtlCol="0" anchor="t" anchorCtr="0" compatLnSpc="1">
            <a:prstTxWarp prst="textNoShape">
              <a:avLst/>
            </a:prstTxWarp>
            <a:normAutofit/>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b="1" kern="0" dirty="0"/>
              <a:t>Onboarding</a:t>
            </a:r>
            <a:r>
              <a:rPr lang="en-GB" kern="0" dirty="0"/>
              <a:t>: </a:t>
            </a:r>
          </a:p>
          <a:p>
            <a:pPr marL="449263" lvl="1"/>
            <a:r>
              <a:rPr lang="en-GB" altLang="en-US" kern="0" dirty="0"/>
              <a:t>Easy onboarding through self-registration</a:t>
            </a:r>
          </a:p>
          <a:p>
            <a:pPr marL="449263" lvl="1"/>
            <a:r>
              <a:rPr lang="de-DE" kern="0" dirty="0" err="1"/>
              <a:t>Supported</a:t>
            </a:r>
            <a:r>
              <a:rPr lang="de-DE" kern="0" dirty="0"/>
              <a:t> onboarding for e.g., </a:t>
            </a:r>
            <a:r>
              <a:rPr lang="de-DE" kern="0" dirty="0" err="1"/>
              <a:t>start-ups</a:t>
            </a:r>
            <a:r>
              <a:rPr lang="de-DE" kern="0" dirty="0"/>
              <a:t> and </a:t>
            </a:r>
            <a:r>
              <a:rPr lang="de-DE" kern="0" dirty="0" err="1"/>
              <a:t>more</a:t>
            </a:r>
            <a:r>
              <a:rPr lang="de-DE" kern="0" dirty="0"/>
              <a:t> </a:t>
            </a:r>
            <a:r>
              <a:rPr lang="de-DE" kern="0" dirty="0" err="1"/>
              <a:t>complex</a:t>
            </a:r>
            <a:r>
              <a:rPr lang="de-DE" kern="0" dirty="0"/>
              <a:t> </a:t>
            </a:r>
            <a:r>
              <a:rPr lang="de-DE" kern="0" dirty="0" err="1"/>
              <a:t>technical</a:t>
            </a:r>
            <a:r>
              <a:rPr lang="de-DE" kern="0" dirty="0"/>
              <a:t> </a:t>
            </a:r>
            <a:r>
              <a:rPr lang="de-DE" kern="0" dirty="0" err="1"/>
              <a:t>implementations</a:t>
            </a:r>
            <a:br>
              <a:rPr lang="de-DE" kern="0" dirty="0"/>
            </a:br>
            <a:r>
              <a:rPr lang="de-DE" kern="0" dirty="0"/>
              <a:t>Open to all - </a:t>
            </a:r>
            <a:r>
              <a:rPr lang="de-DE" kern="0" dirty="0" err="1"/>
              <a:t>science</a:t>
            </a:r>
            <a:r>
              <a:rPr lang="de-DE" kern="0" dirty="0"/>
              <a:t>, </a:t>
            </a:r>
            <a:r>
              <a:rPr lang="de-DE" kern="0" dirty="0" err="1"/>
              <a:t>government</a:t>
            </a:r>
            <a:r>
              <a:rPr lang="de-DE" kern="0" dirty="0"/>
              <a:t>, </a:t>
            </a:r>
            <a:r>
              <a:rPr lang="de-DE" kern="0" dirty="0" err="1"/>
              <a:t>business</a:t>
            </a:r>
            <a:r>
              <a:rPr lang="de-DE" kern="0" dirty="0"/>
              <a:t>, </a:t>
            </a:r>
            <a:r>
              <a:rPr lang="de-DE" kern="0" dirty="0" err="1"/>
              <a:t>start-ups</a:t>
            </a:r>
            <a:r>
              <a:rPr lang="de-DE" kern="0" dirty="0"/>
              <a:t>,</a:t>
            </a:r>
          </a:p>
          <a:p>
            <a:pPr marL="449263" lvl="1"/>
            <a:r>
              <a:rPr lang="de-DE" kern="0" dirty="0" err="1"/>
              <a:t>that</a:t>
            </a:r>
            <a:r>
              <a:rPr lang="de-DE" kern="0" dirty="0"/>
              <a:t> </a:t>
            </a:r>
            <a:r>
              <a:rPr lang="de-DE" kern="0" dirty="0" err="1"/>
              <a:t>endorse</a:t>
            </a:r>
            <a:r>
              <a:rPr lang="de-DE" kern="0" dirty="0"/>
              <a:t> the </a:t>
            </a:r>
            <a:r>
              <a:rPr lang="de-DE" kern="0" dirty="0" err="1"/>
              <a:t>published</a:t>
            </a:r>
            <a:r>
              <a:rPr lang="de-DE" kern="0" dirty="0"/>
              <a:t> </a:t>
            </a:r>
            <a:r>
              <a:rPr lang="de-DE" kern="0" dirty="0" err="1"/>
              <a:t>eligibility</a:t>
            </a:r>
            <a:r>
              <a:rPr lang="de-DE" kern="0" dirty="0"/>
              <a:t> </a:t>
            </a:r>
            <a:r>
              <a:rPr lang="de-DE" kern="0" dirty="0" err="1"/>
              <a:t>criteria</a:t>
            </a:r>
            <a:endParaRPr lang="hu-HU" kern="0" dirty="0"/>
          </a:p>
          <a:p>
            <a:pPr marL="685165" lvl="1" indent="-227965"/>
            <a:endParaRPr lang="en-GB" kern="0" dirty="0">
              <a:cs typeface="Arial"/>
            </a:endParaRPr>
          </a:p>
          <a:p>
            <a:r>
              <a:rPr lang="en-GB" altLang="en-US" b="1" kern="0" dirty="0"/>
              <a:t>Federation:</a:t>
            </a:r>
          </a:p>
          <a:p>
            <a:pPr marL="449263" lvl="1"/>
            <a:r>
              <a:rPr lang="en-GB" kern="0" dirty="0">
                <a:cs typeface="Arial"/>
              </a:rPr>
              <a:t>Interoperability based on established open standards e.g., OIDC, STAC, </a:t>
            </a:r>
            <a:r>
              <a:rPr lang="en-GB" kern="0" dirty="0" err="1">
                <a:cs typeface="Arial"/>
              </a:rPr>
              <a:t>openEO</a:t>
            </a:r>
            <a:endParaRPr lang="en-GB" kern="0" dirty="0">
              <a:cs typeface="Arial"/>
            </a:endParaRPr>
          </a:p>
          <a:p>
            <a:pPr marL="449263" lvl="1"/>
            <a:endParaRPr lang="en-GB" kern="0" dirty="0">
              <a:cs typeface="Arial"/>
            </a:endParaRPr>
          </a:p>
          <a:p>
            <a:pPr marL="449263" lvl="1"/>
            <a:r>
              <a:rPr lang="en-GB" kern="0" dirty="0">
                <a:cs typeface="Arial"/>
              </a:rPr>
              <a:t>References – CREODIAS, DLR, Dunia, LSADC, </a:t>
            </a:r>
            <a:br>
              <a:rPr lang="en-GB" kern="0" dirty="0">
                <a:cs typeface="Arial"/>
              </a:rPr>
            </a:br>
            <a:r>
              <a:rPr lang="en-GB" kern="0" dirty="0" err="1">
                <a:cs typeface="Arial"/>
              </a:rPr>
              <a:t>WEkEO</a:t>
            </a:r>
            <a:r>
              <a:rPr lang="en-GB" kern="0" dirty="0">
                <a:cs typeface="Arial"/>
              </a:rPr>
              <a:t>, </a:t>
            </a:r>
            <a:r>
              <a:rPr lang="en-GB" kern="0" dirty="0" err="1">
                <a:cs typeface="Arial"/>
              </a:rPr>
              <a:t>Terrascope</a:t>
            </a:r>
            <a:endParaRPr lang="en-GB" kern="0" dirty="0">
              <a:cs typeface="Arial"/>
            </a:endParaRPr>
          </a:p>
          <a:p>
            <a:pPr marL="685165" lvl="1" indent="-227965"/>
            <a:endParaRPr lang="en-GB" kern="0" dirty="0">
              <a:cs typeface="Arial"/>
            </a:endParaRPr>
          </a:p>
        </p:txBody>
      </p:sp>
      <p:grpSp>
        <p:nvGrpSpPr>
          <p:cNvPr id="29" name="Group 28">
            <a:extLst>
              <a:ext uri="{FF2B5EF4-FFF2-40B4-BE49-F238E27FC236}">
                <a16:creationId xmlns:a16="http://schemas.microsoft.com/office/drawing/2014/main" id="{D938A130-EEA5-0416-448B-5A81F9EBFCF4}"/>
              </a:ext>
            </a:extLst>
          </p:cNvPr>
          <p:cNvGrpSpPr/>
          <p:nvPr/>
        </p:nvGrpSpPr>
        <p:grpSpPr>
          <a:xfrm>
            <a:off x="7620000" y="1620034"/>
            <a:ext cx="4228600" cy="4373245"/>
            <a:chOff x="15460494" y="4635161"/>
            <a:chExt cx="7881607" cy="7372314"/>
          </a:xfrm>
        </p:grpSpPr>
        <p:pic>
          <p:nvPicPr>
            <p:cNvPr id="30" name="Picture 2" descr="openEO (@open_EO) / X">
              <a:extLst>
                <a:ext uri="{FF2B5EF4-FFF2-40B4-BE49-F238E27FC236}">
                  <a16:creationId xmlns:a16="http://schemas.microsoft.com/office/drawing/2014/main" id="{AE3D923F-5E59-CC6D-EB60-E76F36B241A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888" t="8526" r="14658"/>
            <a:stretch/>
          </p:blipFill>
          <p:spPr bwMode="auto">
            <a:xfrm>
              <a:off x="15495606" y="4635161"/>
              <a:ext cx="2603206" cy="34285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STAC: SpatioTemporal Asset Catalogs">
              <a:extLst>
                <a:ext uri="{FF2B5EF4-FFF2-40B4-BE49-F238E27FC236}">
                  <a16:creationId xmlns:a16="http://schemas.microsoft.com/office/drawing/2014/main" id="{07DA82BB-F7CF-B5C0-3E5B-3F5554AB0A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13120" y="4844311"/>
              <a:ext cx="3776472" cy="26974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a:extLst>
                <a:ext uri="{FF2B5EF4-FFF2-40B4-BE49-F238E27FC236}">
                  <a16:creationId xmlns:a16="http://schemas.microsoft.com/office/drawing/2014/main" id="{9E25032C-97B8-82EA-B6FF-DE1E063F70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9049" y="8366551"/>
              <a:ext cx="1719262" cy="14371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SGAC – LSA NewSpace Europe 2021 – Pitch Competition - Space ...">
              <a:extLst>
                <a:ext uri="{FF2B5EF4-FFF2-40B4-BE49-F238E27FC236}">
                  <a16:creationId xmlns:a16="http://schemas.microsoft.com/office/drawing/2014/main" id="{1197DEAA-3442-0267-8172-3E5764DE86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88284" y="10176931"/>
              <a:ext cx="1531001" cy="18305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Terrascope (@Terrascope_BE) / X">
              <a:extLst>
                <a:ext uri="{FF2B5EF4-FFF2-40B4-BE49-F238E27FC236}">
                  <a16:creationId xmlns:a16="http://schemas.microsoft.com/office/drawing/2014/main" id="{82A7E01F-29AA-D4DA-F2C2-2070F43110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084159" y="10102475"/>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8" descr="Copernicus and Sentinel data at your fingertips | WEkEO">
              <a:extLst>
                <a:ext uri="{FF2B5EF4-FFF2-40B4-BE49-F238E27FC236}">
                  <a16:creationId xmlns:a16="http://schemas.microsoft.com/office/drawing/2014/main" id="{51E3A96A-7AED-9728-7BA0-B24E20DFD50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63700" y="10365495"/>
              <a:ext cx="1529456" cy="1191701"/>
            </a:xfrm>
            <a:prstGeom prst="rect">
              <a:avLst/>
            </a:prstGeom>
            <a:noFill/>
            <a:extLst>
              <a:ext uri="{909E8E84-426E-40DD-AFC4-6F175D3DCCD1}">
                <a14:hiddenFill xmlns:a14="http://schemas.microsoft.com/office/drawing/2010/main">
                  <a:solidFill>
                    <a:srgbClr val="FFFFFF"/>
                  </a:solidFill>
                </a14:hiddenFill>
              </a:ext>
            </a:extLst>
          </p:spPr>
        </p:pic>
        <p:pic>
          <p:nvPicPr>
            <p:cNvPr id="36" name="D3BCB206-84D5-4A15-B729-EC714BE1880E" descr="Attachment.jpeg">
              <a:extLst>
                <a:ext uri="{FF2B5EF4-FFF2-40B4-BE49-F238E27FC236}">
                  <a16:creationId xmlns:a16="http://schemas.microsoft.com/office/drawing/2014/main" id="{8E1EF05E-CA82-81D7-151F-2569D8EA99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460494" y="8552127"/>
              <a:ext cx="3517583" cy="125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36">
              <a:extLst>
                <a:ext uri="{FF2B5EF4-FFF2-40B4-BE49-F238E27FC236}">
                  <a16:creationId xmlns:a16="http://schemas.microsoft.com/office/drawing/2014/main" id="{2EAFED1E-CF81-B3C6-5CA8-86B4A838D872}"/>
                </a:ext>
              </a:extLst>
            </p:cNvPr>
            <p:cNvGrpSpPr/>
            <p:nvPr/>
          </p:nvGrpSpPr>
          <p:grpSpPr>
            <a:xfrm>
              <a:off x="21711119" y="8206412"/>
              <a:ext cx="1630982" cy="2005713"/>
              <a:chOff x="21379832" y="9232955"/>
              <a:chExt cx="1630982" cy="2005713"/>
            </a:xfrm>
          </p:grpSpPr>
          <p:pic>
            <p:nvPicPr>
              <p:cNvPr id="38" name="Picture 10" descr="logo">
                <a:extLst>
                  <a:ext uri="{FF2B5EF4-FFF2-40B4-BE49-F238E27FC236}">
                    <a16:creationId xmlns:a16="http://schemas.microsoft.com/office/drawing/2014/main" id="{8F0C54EB-0639-98B6-BAC8-68E2A6E540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79813" y="9232955"/>
                <a:ext cx="1531001" cy="130550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28C2EA7A-F46D-7A5A-B929-84A0C2DD773C}"/>
                  </a:ext>
                </a:extLst>
              </p:cNvPr>
              <p:cNvSpPr txBox="1"/>
              <p:nvPr/>
            </p:nvSpPr>
            <p:spPr>
              <a:xfrm>
                <a:off x="21379832" y="10719825"/>
                <a:ext cx="1318221" cy="518843"/>
              </a:xfrm>
              <a:prstGeom prst="rect">
                <a:avLst/>
              </a:prstGeom>
              <a:noFill/>
            </p:spPr>
            <p:txBody>
              <a:bodyPr wrap="none" rtlCol="0">
                <a:spAutoFit/>
              </a:bodyPr>
              <a:lstStyle/>
              <a:p>
                <a:r>
                  <a:rPr lang="en-US" sz="1400" dirty="0">
                    <a:solidFill>
                      <a:srgbClr val="0A4393"/>
                    </a:solidFill>
                  </a:rPr>
                  <a:t>Dunia</a:t>
                </a:r>
              </a:p>
            </p:txBody>
          </p:sp>
        </p:grpSp>
      </p:grpSp>
      <p:grpSp>
        <p:nvGrpSpPr>
          <p:cNvPr id="46" name="Group 45">
            <a:extLst>
              <a:ext uri="{FF2B5EF4-FFF2-40B4-BE49-F238E27FC236}">
                <a16:creationId xmlns:a16="http://schemas.microsoft.com/office/drawing/2014/main" id="{4795BB97-9C04-0516-7FF1-EFD4AD4672DF}"/>
              </a:ext>
            </a:extLst>
          </p:cNvPr>
          <p:cNvGrpSpPr/>
          <p:nvPr/>
        </p:nvGrpSpPr>
        <p:grpSpPr>
          <a:xfrm>
            <a:off x="7430836" y="1266293"/>
            <a:ext cx="4417764" cy="5041962"/>
            <a:chOff x="7430836" y="1270496"/>
            <a:chExt cx="4417764" cy="5041962"/>
          </a:xfrm>
        </p:grpSpPr>
        <p:pic>
          <p:nvPicPr>
            <p:cNvPr id="44" name="Picture 43">
              <a:extLst>
                <a:ext uri="{FF2B5EF4-FFF2-40B4-BE49-F238E27FC236}">
                  <a16:creationId xmlns:a16="http://schemas.microsoft.com/office/drawing/2014/main" id="{7C845444-0FA2-E0E6-BD4B-6C680CFE959B}"/>
                </a:ext>
              </a:extLst>
            </p:cNvPr>
            <p:cNvPicPr>
              <a:picLocks noChangeAspect="1"/>
            </p:cNvPicPr>
            <p:nvPr/>
          </p:nvPicPr>
          <p:blipFill rotWithShape="1">
            <a:blip r:embed="rId13"/>
            <a:srcRect l="26794" r="27648" b="13333"/>
            <a:stretch/>
          </p:blipFill>
          <p:spPr>
            <a:xfrm>
              <a:off x="7430836" y="1270496"/>
              <a:ext cx="4413531" cy="4722783"/>
            </a:xfrm>
            <a:prstGeom prst="rect">
              <a:avLst/>
            </a:prstGeom>
          </p:spPr>
        </p:pic>
        <p:sp>
          <p:nvSpPr>
            <p:cNvPr id="45" name="TextBox 44">
              <a:extLst>
                <a:ext uri="{FF2B5EF4-FFF2-40B4-BE49-F238E27FC236}">
                  <a16:creationId xmlns:a16="http://schemas.microsoft.com/office/drawing/2014/main" id="{60EAA6AE-EE6B-EA0E-45BF-287C34A89832}"/>
                </a:ext>
              </a:extLst>
            </p:cNvPr>
            <p:cNvSpPr txBox="1"/>
            <p:nvPr/>
          </p:nvSpPr>
          <p:spPr>
            <a:xfrm>
              <a:off x="7484905" y="6004681"/>
              <a:ext cx="4363695" cy="307777"/>
            </a:xfrm>
            <a:prstGeom prst="rect">
              <a:avLst/>
            </a:prstGeom>
            <a:noFill/>
          </p:spPr>
          <p:txBody>
            <a:bodyPr wrap="none" rtlCol="0">
              <a:spAutoFit/>
            </a:bodyPr>
            <a:lstStyle/>
            <a:p>
              <a:r>
                <a:rPr lang="en-US" sz="1400" dirty="0">
                  <a:solidFill>
                    <a:srgbClr val="0A4393"/>
                  </a:solidFill>
                </a:rPr>
                <a:t>Submit the application form on the web portal</a:t>
              </a:r>
            </a:p>
          </p:txBody>
        </p:sp>
      </p:grpSp>
    </p:spTree>
    <p:extLst>
      <p:ext uri="{BB962C8B-B14F-4D97-AF65-F5344CB8AC3E}">
        <p14:creationId xmlns:p14="http://schemas.microsoft.com/office/powerpoint/2010/main" val="1590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hu-HU" noProof="0" dirty="0"/>
              <a:t>Ecosystem help center - </a:t>
            </a:r>
            <a:r>
              <a:rPr lang="de-DE" noProof="0" dirty="0"/>
              <a:t>D</a:t>
            </a:r>
            <a:r>
              <a:rPr lang="hu-HU" noProof="0" dirty="0"/>
              <a:t>ocumentation</a:t>
            </a:r>
            <a:endParaRPr lang="en-SI" kern="0" dirty="0"/>
          </a:p>
        </p:txBody>
      </p:sp>
      <p:pic>
        <p:nvPicPr>
          <p:cNvPr id="5" name="Picture Placeholder 17" descr="A black and white logo&#10;&#10;Description automatically generated">
            <a:extLst>
              <a:ext uri="{FF2B5EF4-FFF2-40B4-BE49-F238E27FC236}">
                <a16:creationId xmlns:a16="http://schemas.microsoft.com/office/drawing/2014/main" id="{BF7AC3EF-156C-1437-0965-BFD4EB467E97}"/>
              </a:ext>
            </a:extLst>
          </p:cNvPr>
          <p:cNvPicPr>
            <a:picLocks noChangeAspect="1"/>
          </p:cNvPicPr>
          <p:nvPr/>
        </p:nvPicPr>
        <p:blipFill rotWithShape="1">
          <a:blip r:embed="rId2">
            <a:extLst>
              <a:ext uri="{28A0092B-C50C-407E-A947-70E740481C1C}">
                <a14:useLocalDpi xmlns:a14="http://schemas.microsoft.com/office/drawing/2010/main" val="0"/>
              </a:ext>
            </a:extLst>
          </a:blip>
          <a:srcRect l="-1260" r="9961"/>
          <a:stretch/>
        </p:blipFill>
        <p:spPr bwMode="auto">
          <a:xfrm>
            <a:off x="8594207" y="0"/>
            <a:ext cx="3536066" cy="8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A screenshot of a computer&#10;&#10;Description automatically generated">
            <a:extLst>
              <a:ext uri="{FF2B5EF4-FFF2-40B4-BE49-F238E27FC236}">
                <a16:creationId xmlns:a16="http://schemas.microsoft.com/office/drawing/2014/main" id="{34259248-65A6-31D8-882E-44DE315B4E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063" y="958677"/>
            <a:ext cx="8158978" cy="4976558"/>
          </a:xfrm>
          <a:prstGeom prst="rect">
            <a:avLst/>
          </a:prstGeom>
        </p:spPr>
      </p:pic>
      <p:pic>
        <p:nvPicPr>
          <p:cNvPr id="3" name="Picture 2">
            <a:extLst>
              <a:ext uri="{FF2B5EF4-FFF2-40B4-BE49-F238E27FC236}">
                <a16:creationId xmlns:a16="http://schemas.microsoft.com/office/drawing/2014/main" id="{44BDD891-027E-DC10-04BF-3D6CC9900FC5}"/>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Lst>
          </a:blip>
          <a:stretch>
            <a:fillRect/>
          </a:stretch>
        </p:blipFill>
        <p:spPr>
          <a:xfrm>
            <a:off x="624370" y="5993279"/>
            <a:ext cx="2395594" cy="430347"/>
          </a:xfrm>
          <a:prstGeom prst="rect">
            <a:avLst/>
          </a:prstGeom>
          <a:ln>
            <a:noFill/>
          </a:ln>
        </p:spPr>
      </p:pic>
    </p:spTree>
    <p:extLst>
      <p:ext uri="{BB962C8B-B14F-4D97-AF65-F5344CB8AC3E}">
        <p14:creationId xmlns:p14="http://schemas.microsoft.com/office/powerpoint/2010/main" val="2305390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hu-HU" noProof="0" dirty="0"/>
              <a:t>Ecosystem help center – C</a:t>
            </a:r>
            <a:r>
              <a:rPr lang="hu-HU" dirty="0"/>
              <a:t>ommunity Forum</a:t>
            </a:r>
            <a:endParaRPr lang="en-SI" kern="0" dirty="0"/>
          </a:p>
        </p:txBody>
      </p:sp>
      <p:pic>
        <p:nvPicPr>
          <p:cNvPr id="5" name="Picture Placeholder 17" descr="A black and white logo&#10;&#10;Description automatically generated">
            <a:extLst>
              <a:ext uri="{FF2B5EF4-FFF2-40B4-BE49-F238E27FC236}">
                <a16:creationId xmlns:a16="http://schemas.microsoft.com/office/drawing/2014/main" id="{BF7AC3EF-156C-1437-0965-BFD4EB467E97}"/>
              </a:ext>
            </a:extLst>
          </p:cNvPr>
          <p:cNvPicPr>
            <a:picLocks noChangeAspect="1"/>
          </p:cNvPicPr>
          <p:nvPr/>
        </p:nvPicPr>
        <p:blipFill rotWithShape="1">
          <a:blip r:embed="rId2">
            <a:extLst>
              <a:ext uri="{28A0092B-C50C-407E-A947-70E740481C1C}">
                <a14:useLocalDpi xmlns:a14="http://schemas.microsoft.com/office/drawing/2010/main" val="0"/>
              </a:ext>
            </a:extLst>
          </a:blip>
          <a:srcRect l="-1260" r="9961"/>
          <a:stretch/>
        </p:blipFill>
        <p:spPr bwMode="auto">
          <a:xfrm>
            <a:off x="8594207" y="0"/>
            <a:ext cx="3536066" cy="8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7" name="Picture 6">
            <a:extLst>
              <a:ext uri="{FF2B5EF4-FFF2-40B4-BE49-F238E27FC236}">
                <a16:creationId xmlns:a16="http://schemas.microsoft.com/office/drawing/2014/main" id="{7B1A0533-CD61-E150-E7A7-07CBF6FD8BEE}"/>
              </a:ext>
            </a:extLst>
          </p:cNvPr>
          <p:cNvPicPr>
            <a:picLocks noChangeAspect="1"/>
          </p:cNvPicPr>
          <p:nvPr/>
        </p:nvPicPr>
        <p:blipFill rotWithShape="1">
          <a:blip r:embed="rId3"/>
          <a:srcRect l="22120" r="22463" b="22233"/>
          <a:stretch/>
        </p:blipFill>
        <p:spPr>
          <a:xfrm>
            <a:off x="2651919" y="954969"/>
            <a:ext cx="6921499" cy="5463577"/>
          </a:xfrm>
          <a:prstGeom prst="rect">
            <a:avLst/>
          </a:prstGeom>
        </p:spPr>
      </p:pic>
      <p:pic>
        <p:nvPicPr>
          <p:cNvPr id="4" name="Picture 3">
            <a:extLst>
              <a:ext uri="{FF2B5EF4-FFF2-40B4-BE49-F238E27FC236}">
                <a16:creationId xmlns:a16="http://schemas.microsoft.com/office/drawing/2014/main" id="{B17415C6-4AA8-52E3-4447-CE3494AB4C4B}"/>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Lst>
          </a:blip>
          <a:stretch>
            <a:fillRect/>
          </a:stretch>
        </p:blipFill>
        <p:spPr>
          <a:xfrm>
            <a:off x="624370" y="5993279"/>
            <a:ext cx="2395594" cy="430347"/>
          </a:xfrm>
          <a:prstGeom prst="rect">
            <a:avLst/>
          </a:prstGeom>
          <a:ln>
            <a:noFill/>
          </a:ln>
        </p:spPr>
      </p:pic>
    </p:spTree>
    <p:extLst>
      <p:ext uri="{BB962C8B-B14F-4D97-AF65-F5344CB8AC3E}">
        <p14:creationId xmlns:p14="http://schemas.microsoft.com/office/powerpoint/2010/main" val="4258252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hu-HU" noProof="0" dirty="0"/>
              <a:t>Ecosystem Dashboard</a:t>
            </a:r>
            <a:endParaRPr lang="en-SI" kern="0" dirty="0"/>
          </a:p>
        </p:txBody>
      </p:sp>
      <p:pic>
        <p:nvPicPr>
          <p:cNvPr id="5" name="Picture Placeholder 17" descr="A black and white logo&#10;&#10;Description automatically generated">
            <a:extLst>
              <a:ext uri="{FF2B5EF4-FFF2-40B4-BE49-F238E27FC236}">
                <a16:creationId xmlns:a16="http://schemas.microsoft.com/office/drawing/2014/main" id="{BF7AC3EF-156C-1437-0965-BFD4EB467E97}"/>
              </a:ext>
            </a:extLst>
          </p:cNvPr>
          <p:cNvPicPr>
            <a:picLocks noChangeAspect="1"/>
          </p:cNvPicPr>
          <p:nvPr/>
        </p:nvPicPr>
        <p:blipFill rotWithShape="1">
          <a:blip r:embed="rId2">
            <a:extLst>
              <a:ext uri="{28A0092B-C50C-407E-A947-70E740481C1C}">
                <a14:useLocalDpi xmlns:a14="http://schemas.microsoft.com/office/drawing/2010/main" val="0"/>
              </a:ext>
            </a:extLst>
          </a:blip>
          <a:srcRect l="-1260" r="9961"/>
          <a:stretch/>
        </p:blipFill>
        <p:spPr bwMode="auto">
          <a:xfrm>
            <a:off x="8594207" y="0"/>
            <a:ext cx="3536066" cy="8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8" name="Text Placeholder 3">
            <a:extLst>
              <a:ext uri="{FF2B5EF4-FFF2-40B4-BE49-F238E27FC236}">
                <a16:creationId xmlns:a16="http://schemas.microsoft.com/office/drawing/2014/main" id="{6DA7A754-53B0-80E1-39F1-F18719CA8A03}"/>
              </a:ext>
            </a:extLst>
          </p:cNvPr>
          <p:cNvSpPr txBox="1">
            <a:spLocks/>
          </p:cNvSpPr>
          <p:nvPr/>
        </p:nvSpPr>
        <p:spPr>
          <a:xfrm>
            <a:off x="779066" y="1580775"/>
            <a:ext cx="4608325" cy="3810352"/>
          </a:xfrm>
          <a:prstGeom prst="rect">
            <a:avLst/>
          </a:prstGeom>
        </p:spPr>
        <p:txBody>
          <a:bodyPr vert="horz" wrap="square" lIns="0" tIns="0" rIns="0" bIns="0" numCol="1" rtlCol="0" anchor="t" anchorCtr="0" compatLnSpc="1">
            <a:prstTxWarp prst="textNoShape">
              <a:avLst/>
            </a:prstTxWarp>
            <a:normAutofit/>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hu-HU" b="1" kern="0" dirty="0"/>
              <a:t>Real-time dashboard for following ecosystem health and use</a:t>
            </a:r>
          </a:p>
          <a:p>
            <a:r>
              <a:rPr lang="hu-HU" kern="0" dirty="0">
                <a:cs typeface="Arial"/>
              </a:rPr>
              <a:t>Instant service news banner</a:t>
            </a:r>
          </a:p>
          <a:p>
            <a:r>
              <a:rPr lang="hu-HU" kern="0" dirty="0">
                <a:cs typeface="Arial"/>
              </a:rPr>
              <a:t>User counts and types</a:t>
            </a:r>
          </a:p>
          <a:p>
            <a:r>
              <a:rPr lang="hu-HU" kern="0" dirty="0">
                <a:cs typeface="Arial"/>
              </a:rPr>
              <a:t>Published and downloaded data volumes</a:t>
            </a:r>
          </a:p>
          <a:p>
            <a:r>
              <a:rPr lang="hu-HU" kern="0" dirty="0">
                <a:cs typeface="Arial"/>
              </a:rPr>
              <a:t>Streamlined data access units</a:t>
            </a:r>
          </a:p>
          <a:p>
            <a:r>
              <a:rPr lang="hu-HU" kern="0" dirty="0">
                <a:cs typeface="Arial"/>
              </a:rPr>
              <a:t>Service health</a:t>
            </a:r>
          </a:p>
          <a:p>
            <a:r>
              <a:rPr lang="hu-HU" kern="0" dirty="0">
                <a:cs typeface="Arial"/>
              </a:rPr>
              <a:t>Earth Observation Mission snapshot</a:t>
            </a:r>
            <a:endParaRPr lang="en-GB" kern="0" dirty="0">
              <a:cs typeface="Arial"/>
            </a:endParaRPr>
          </a:p>
        </p:txBody>
      </p:sp>
      <p:pic>
        <p:nvPicPr>
          <p:cNvPr id="3" name="Picture 2" descr="A screenshot of a computer&#10;&#10;Description automatically generated">
            <a:extLst>
              <a:ext uri="{FF2B5EF4-FFF2-40B4-BE49-F238E27FC236}">
                <a16:creationId xmlns:a16="http://schemas.microsoft.com/office/drawing/2014/main" id="{5EA2DCAA-7FBB-BFA6-ADE8-C2B4C506C035}"/>
              </a:ext>
            </a:extLst>
          </p:cNvPr>
          <p:cNvPicPr>
            <a:picLocks noChangeAspect="1"/>
          </p:cNvPicPr>
          <p:nvPr/>
        </p:nvPicPr>
        <p:blipFill>
          <a:blip r:embed="rId3"/>
          <a:stretch>
            <a:fillRect/>
          </a:stretch>
        </p:blipFill>
        <p:spPr>
          <a:xfrm>
            <a:off x="5938864" y="954969"/>
            <a:ext cx="4736518" cy="2514883"/>
          </a:xfrm>
          <a:prstGeom prst="rect">
            <a:avLst/>
          </a:prstGeom>
        </p:spPr>
      </p:pic>
      <p:pic>
        <p:nvPicPr>
          <p:cNvPr id="4" name="Picture 3">
            <a:extLst>
              <a:ext uri="{FF2B5EF4-FFF2-40B4-BE49-F238E27FC236}">
                <a16:creationId xmlns:a16="http://schemas.microsoft.com/office/drawing/2014/main" id="{8326C5BD-ED4B-793F-C0A7-FF8C5E6F3966}"/>
              </a:ext>
            </a:extLst>
          </p:cNvPr>
          <p:cNvPicPr>
            <a:picLocks noChangeAspect="1"/>
          </p:cNvPicPr>
          <p:nvPr/>
        </p:nvPicPr>
        <p:blipFill>
          <a:blip r:embed="rId4"/>
          <a:srcRect/>
          <a:stretch/>
        </p:blipFill>
        <p:spPr>
          <a:xfrm>
            <a:off x="5938864" y="3624652"/>
            <a:ext cx="4751368" cy="2514884"/>
          </a:xfrm>
          <a:prstGeom prst="rect">
            <a:avLst/>
          </a:prstGeom>
        </p:spPr>
      </p:pic>
      <p:pic>
        <p:nvPicPr>
          <p:cNvPr id="6" name="Picture 5">
            <a:extLst>
              <a:ext uri="{FF2B5EF4-FFF2-40B4-BE49-F238E27FC236}">
                <a16:creationId xmlns:a16="http://schemas.microsoft.com/office/drawing/2014/main" id="{8D81ABB3-A8C6-9ABD-F1AA-E44C813799C6}"/>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Lst>
          </a:blip>
          <a:stretch>
            <a:fillRect/>
          </a:stretch>
        </p:blipFill>
        <p:spPr>
          <a:xfrm>
            <a:off x="624370" y="5993279"/>
            <a:ext cx="2395594" cy="430347"/>
          </a:xfrm>
          <a:prstGeom prst="rect">
            <a:avLst/>
          </a:prstGeom>
          <a:ln>
            <a:noFill/>
          </a:ln>
        </p:spPr>
      </p:pic>
    </p:spTree>
    <p:extLst>
      <p:ext uri="{BB962C8B-B14F-4D97-AF65-F5344CB8AC3E}">
        <p14:creationId xmlns:p14="http://schemas.microsoft.com/office/powerpoint/2010/main" val="2948648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fr-BE" dirty="0" err="1">
                <a:latin typeface="Arial"/>
                <a:cs typeface="Arial"/>
              </a:rPr>
              <a:t>Copernicus</a:t>
            </a:r>
            <a:r>
              <a:rPr lang="fr-BE" dirty="0">
                <a:latin typeface="Arial"/>
                <a:cs typeface="Arial"/>
              </a:rPr>
              <a:t> architecture</a:t>
            </a:r>
            <a:endParaRPr lang="en-SI" kern="0" dirty="0">
              <a:latin typeface="Arial"/>
              <a:cs typeface="Arial"/>
            </a:endParaRPr>
          </a:p>
        </p:txBody>
      </p:sp>
      <p:pic>
        <p:nvPicPr>
          <p:cNvPr id="18" name="Picture Placeholder 17" descr="A black and white logo&#10;&#10;Description automatically generated">
            <a:extLst>
              <a:ext uri="{FF2B5EF4-FFF2-40B4-BE49-F238E27FC236}">
                <a16:creationId xmlns:a16="http://schemas.microsoft.com/office/drawing/2014/main" id="{1D199EB0-900A-FCEB-17F6-AAE57E339F4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260" r="9961"/>
          <a:stretch/>
        </p:blipFill>
        <p:spPr>
          <a:xfrm>
            <a:off x="8625677" y="54591"/>
            <a:ext cx="3536066" cy="800169"/>
          </a:xfrm>
        </p:spPr>
      </p:pic>
      <p:pic>
        <p:nvPicPr>
          <p:cNvPr id="4" name="Picture 3">
            <a:extLst>
              <a:ext uri="{FF2B5EF4-FFF2-40B4-BE49-F238E27FC236}">
                <a16:creationId xmlns:a16="http://schemas.microsoft.com/office/drawing/2014/main" id="{D2B16F5E-2ABF-2571-EF53-E0A02C9A4BF5}"/>
              </a:ext>
            </a:extLst>
          </p:cNvPr>
          <p:cNvPicPr>
            <a:picLocks noChangeAspect="1"/>
          </p:cNvPicPr>
          <p:nvPr/>
        </p:nvPicPr>
        <p:blipFill>
          <a:blip r:embed="rId4"/>
          <a:stretch>
            <a:fillRect/>
          </a:stretch>
        </p:blipFill>
        <p:spPr>
          <a:xfrm>
            <a:off x="1096434" y="954969"/>
            <a:ext cx="9711771" cy="5476561"/>
          </a:xfrm>
          <a:prstGeom prst="rect">
            <a:avLst/>
          </a:prstGeom>
        </p:spPr>
      </p:pic>
    </p:spTree>
    <p:extLst>
      <p:ext uri="{BB962C8B-B14F-4D97-AF65-F5344CB8AC3E}">
        <p14:creationId xmlns:p14="http://schemas.microsoft.com/office/powerpoint/2010/main" val="1317606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7D4F8-76E3-AF3E-44E9-5A000C6A444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4F6B1B-F23D-2FA6-0696-3AED9705C03C}"/>
              </a:ext>
            </a:extLst>
          </p:cNvPr>
          <p:cNvSpPr>
            <a:spLocks noGrp="1"/>
          </p:cNvSpPr>
          <p:nvPr>
            <p:ph type="sldNum" sz="quarter" idx="4294967295"/>
          </p:nvPr>
        </p:nvSpPr>
        <p:spPr>
          <a:xfrm>
            <a:off x="17220079" y="12712701"/>
            <a:ext cx="5486043" cy="730250"/>
          </a:xfrm>
          <a:prstGeom prst="rect">
            <a:avLst/>
          </a:prstGeom>
        </p:spPr>
        <p:txBody>
          <a:bodyPr vert="horz" lIns="91440" tIns="45720" rIns="91440" bIns="45720" rtlCol="0" anchor="ctr"/>
          <a:lstStyle>
            <a:defPPr>
              <a:defRPr lang="nl-BE"/>
            </a:defPPr>
            <a:lvl1pPr marL="0" algn="r" defTabSz="1828709" rtl="0" eaLnBrk="1" latinLnBrk="0" hangingPunct="1">
              <a:defRPr sz="2400" kern="1200">
                <a:solidFill>
                  <a:schemeClr val="tx1">
                    <a:tint val="75000"/>
                  </a:schemeClr>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r" defTabSz="914355" fontAlgn="auto">
              <a:spcBef>
                <a:spcPts val="0"/>
              </a:spcBef>
              <a:spcAft>
                <a:spcPts val="0"/>
              </a:spcAft>
              <a:defRPr/>
            </a:pPr>
            <a:fld id="{9CEDC8C2-27DA-E143-A1F7-0F5B3D3C163D}" type="slidenum">
              <a:rPr lang="nl-BE" smtClean="0"/>
              <a:pPr algn="r" defTabSz="914355" fontAlgn="auto">
                <a:spcBef>
                  <a:spcPts val="0"/>
                </a:spcBef>
                <a:spcAft>
                  <a:spcPts val="0"/>
                </a:spcAft>
                <a:defRPr/>
              </a:pPr>
              <a:t>4</a:t>
            </a:fld>
            <a:endParaRPr lang="nl-BE" sz="1200">
              <a:solidFill>
                <a:srgbClr val="000000">
                  <a:tint val="75000"/>
                </a:srgbClr>
              </a:solidFill>
              <a:latin typeface="Arial"/>
            </a:endParaRPr>
          </a:p>
        </p:txBody>
      </p:sp>
      <p:sp>
        <p:nvSpPr>
          <p:cNvPr id="8" name="TextBox 7">
            <a:extLst>
              <a:ext uri="{FF2B5EF4-FFF2-40B4-BE49-F238E27FC236}">
                <a16:creationId xmlns:a16="http://schemas.microsoft.com/office/drawing/2014/main" id="{E7409BD7-DA39-1740-671B-3A20B56CCDED}"/>
              </a:ext>
            </a:extLst>
          </p:cNvPr>
          <p:cNvSpPr txBox="1"/>
          <p:nvPr/>
        </p:nvSpPr>
        <p:spPr>
          <a:xfrm>
            <a:off x="519986" y="563880"/>
            <a:ext cx="11317605" cy="553998"/>
          </a:xfrm>
          <a:prstGeom prst="rect">
            <a:avLst/>
          </a:prstGeom>
          <a:noFill/>
        </p:spPr>
        <p:txBody>
          <a:bodyPr wrap="square" rtlCol="0">
            <a:spAutoFit/>
          </a:bodyPr>
          <a:lstStyle/>
          <a:p>
            <a:pPr defTabSz="914355" fontAlgn="auto">
              <a:spcBef>
                <a:spcPts val="0"/>
              </a:spcBef>
              <a:spcAft>
                <a:spcPts val="0"/>
              </a:spcAft>
              <a:defRPr/>
            </a:pPr>
            <a:r>
              <a:rPr lang="hu-HU" sz="3000" b="1" dirty="0">
                <a:solidFill>
                  <a:srgbClr val="000000"/>
                </a:solidFill>
                <a:latin typeface="Arial"/>
              </a:rPr>
              <a:t>What is Copernicus Data Space Ecosystem?</a:t>
            </a:r>
            <a:endParaRPr lang="en-SI" sz="3000" b="1" dirty="0">
              <a:solidFill>
                <a:srgbClr val="000000"/>
              </a:solidFill>
              <a:latin typeface="Arial"/>
            </a:endParaRPr>
          </a:p>
        </p:txBody>
      </p:sp>
      <p:sp>
        <p:nvSpPr>
          <p:cNvPr id="9" name="Rectangle 8">
            <a:extLst>
              <a:ext uri="{FF2B5EF4-FFF2-40B4-BE49-F238E27FC236}">
                <a16:creationId xmlns:a16="http://schemas.microsoft.com/office/drawing/2014/main" id="{3679B5AD-E97B-9843-6B5B-AF16B9F1F2CE}"/>
              </a:ext>
            </a:extLst>
          </p:cNvPr>
          <p:cNvSpPr>
            <a:spLocks noGrp="1" noRot="1" noMove="1" noResize="1" noEditPoints="1" noAdjustHandles="1" noChangeArrowheads="1" noChangeShapeType="1"/>
          </p:cNvSpPr>
          <p:nvPr/>
        </p:nvSpPr>
        <p:spPr>
          <a:xfrm>
            <a:off x="17066" y="0"/>
            <a:ext cx="12191207" cy="6858000"/>
          </a:xfrm>
          <a:prstGeom prst="rect">
            <a:avLst/>
          </a:prstGeom>
          <a:solidFill>
            <a:srgbClr val="0A4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r>
              <a:rPr lang="en-US" dirty="0">
                <a:solidFill>
                  <a:srgbClr val="FFFFFF"/>
                </a:solidFill>
                <a:latin typeface="Arial"/>
              </a:rPr>
              <a:t>           </a:t>
            </a:r>
            <a:endParaRPr lang="en-SI" dirty="0">
              <a:solidFill>
                <a:srgbClr val="FFFFFF"/>
              </a:solidFill>
              <a:latin typeface="Arial"/>
            </a:endParaRPr>
          </a:p>
        </p:txBody>
      </p:sp>
      <p:sp>
        <p:nvSpPr>
          <p:cNvPr id="10" name="TextBox 9">
            <a:extLst>
              <a:ext uri="{FF2B5EF4-FFF2-40B4-BE49-F238E27FC236}">
                <a16:creationId xmlns:a16="http://schemas.microsoft.com/office/drawing/2014/main" id="{141DE9D4-7E2E-1528-1728-786FAB758029}"/>
              </a:ext>
            </a:extLst>
          </p:cNvPr>
          <p:cNvSpPr txBox="1"/>
          <p:nvPr/>
        </p:nvSpPr>
        <p:spPr>
          <a:xfrm>
            <a:off x="514372" y="449638"/>
            <a:ext cx="4940491" cy="1010556"/>
          </a:xfrm>
          <a:prstGeom prst="rect">
            <a:avLst/>
          </a:prstGeom>
          <a:noFill/>
        </p:spPr>
        <p:txBody>
          <a:bodyPr wrap="square" rtlCol="0">
            <a:spAutoFit/>
          </a:bodyPr>
          <a:lstStyle/>
          <a:p>
            <a:pPr defTabSz="914355" fontAlgn="auto">
              <a:spcBef>
                <a:spcPts val="0"/>
              </a:spcBef>
              <a:spcAft>
                <a:spcPts val="0"/>
              </a:spcAft>
              <a:defRPr/>
            </a:pPr>
            <a:r>
              <a:rPr lang="hu-HU" sz="3000" dirty="0">
                <a:solidFill>
                  <a:srgbClr val="FFFFFF"/>
                </a:solidFill>
                <a:latin typeface="Arial Black"/>
              </a:rPr>
              <a:t>Copernicus Data Space Ecosystem</a:t>
            </a:r>
            <a:endParaRPr lang="en-SI" sz="3000" dirty="0">
              <a:solidFill>
                <a:srgbClr val="FFFFFF"/>
              </a:solidFill>
              <a:latin typeface="Arial Black"/>
            </a:endParaRPr>
          </a:p>
        </p:txBody>
      </p:sp>
      <p:sp>
        <p:nvSpPr>
          <p:cNvPr id="13" name="Oval 12">
            <a:extLst>
              <a:ext uri="{FF2B5EF4-FFF2-40B4-BE49-F238E27FC236}">
                <a16:creationId xmlns:a16="http://schemas.microsoft.com/office/drawing/2014/main" id="{CFBAB992-F715-D5FC-C908-E389EB7204E6}"/>
              </a:ext>
            </a:extLst>
          </p:cNvPr>
          <p:cNvSpPr/>
          <p:nvPr/>
        </p:nvSpPr>
        <p:spPr>
          <a:xfrm>
            <a:off x="5605435" y="3103861"/>
            <a:ext cx="1607984" cy="1607983"/>
          </a:xfrm>
          <a:prstGeom prst="ellipse">
            <a:avLst/>
          </a:prstGeom>
          <a:solidFill>
            <a:srgbClr val="0091E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11" name="TextBox 10">
            <a:extLst>
              <a:ext uri="{FF2B5EF4-FFF2-40B4-BE49-F238E27FC236}">
                <a16:creationId xmlns:a16="http://schemas.microsoft.com/office/drawing/2014/main" id="{38963798-395F-8628-E225-C1BD2474ABE2}"/>
              </a:ext>
            </a:extLst>
          </p:cNvPr>
          <p:cNvSpPr txBox="1"/>
          <p:nvPr/>
        </p:nvSpPr>
        <p:spPr>
          <a:xfrm>
            <a:off x="5749914" y="3769353"/>
            <a:ext cx="1319024" cy="553998"/>
          </a:xfrm>
          <a:prstGeom prst="rect">
            <a:avLst/>
          </a:prstGeom>
          <a:noFill/>
        </p:spPr>
        <p:txBody>
          <a:bodyPr wrap="square" rtlCol="0">
            <a:spAutoFit/>
          </a:bodyPr>
          <a:lstStyle/>
          <a:p>
            <a:pPr algn="ctr" defTabSz="914355" fontAlgn="auto">
              <a:spcBef>
                <a:spcPts val="0"/>
              </a:spcBef>
              <a:spcAft>
                <a:spcPts val="0"/>
              </a:spcAft>
              <a:defRPr/>
            </a:pPr>
            <a:r>
              <a:rPr lang="en-US" sz="1500" b="1" dirty="0">
                <a:solidFill>
                  <a:srgbClr val="FFFFFF"/>
                </a:solidFill>
                <a:latin typeface="Arial"/>
              </a:rPr>
              <a:t>Sentinel Data</a:t>
            </a:r>
            <a:endParaRPr lang="en-SI" sz="1500" b="1" dirty="0">
              <a:solidFill>
                <a:srgbClr val="FFFFFF"/>
              </a:solidFill>
              <a:latin typeface="Arial"/>
            </a:endParaRPr>
          </a:p>
        </p:txBody>
      </p:sp>
      <p:sp>
        <p:nvSpPr>
          <p:cNvPr id="15" name="Oval 14">
            <a:extLst>
              <a:ext uri="{FF2B5EF4-FFF2-40B4-BE49-F238E27FC236}">
                <a16:creationId xmlns:a16="http://schemas.microsoft.com/office/drawing/2014/main" id="{C118FA05-F89F-4389-0405-4FFB56B6D151}"/>
              </a:ext>
            </a:extLst>
          </p:cNvPr>
          <p:cNvSpPr/>
          <p:nvPr/>
        </p:nvSpPr>
        <p:spPr>
          <a:xfrm>
            <a:off x="4038229" y="2230828"/>
            <a:ext cx="1480043" cy="1480042"/>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17" name="TextBox 16">
            <a:extLst>
              <a:ext uri="{FF2B5EF4-FFF2-40B4-BE49-F238E27FC236}">
                <a16:creationId xmlns:a16="http://schemas.microsoft.com/office/drawing/2014/main" id="{89013149-EC45-C522-0BAB-C04A663999F9}"/>
              </a:ext>
            </a:extLst>
          </p:cNvPr>
          <p:cNvSpPr txBox="1"/>
          <p:nvPr/>
        </p:nvSpPr>
        <p:spPr>
          <a:xfrm>
            <a:off x="4130204" y="2832350"/>
            <a:ext cx="1319024" cy="323165"/>
          </a:xfrm>
          <a:prstGeom prst="rect">
            <a:avLst/>
          </a:prstGeom>
          <a:noFill/>
        </p:spPr>
        <p:txBody>
          <a:bodyPr wrap="square" rtlCol="0">
            <a:spAutoFit/>
          </a:bodyPr>
          <a:lstStyle/>
          <a:p>
            <a:pPr algn="ctr" defTabSz="914355" fontAlgn="auto">
              <a:spcBef>
                <a:spcPts val="0"/>
              </a:spcBef>
              <a:spcAft>
                <a:spcPts val="0"/>
              </a:spcAft>
              <a:defRPr/>
            </a:pPr>
            <a:r>
              <a:rPr lang="en-US" sz="1500" b="1" dirty="0">
                <a:solidFill>
                  <a:srgbClr val="FFFFFF"/>
                </a:solidFill>
                <a:latin typeface="Arial"/>
              </a:rPr>
              <a:t>CCM Data</a:t>
            </a:r>
            <a:endParaRPr lang="en-SI" sz="1500" b="1" dirty="0">
              <a:solidFill>
                <a:srgbClr val="FFFFFF"/>
              </a:solidFill>
              <a:latin typeface="Arial"/>
            </a:endParaRPr>
          </a:p>
        </p:txBody>
      </p:sp>
      <p:sp>
        <p:nvSpPr>
          <p:cNvPr id="27" name="Oval 26">
            <a:extLst>
              <a:ext uri="{FF2B5EF4-FFF2-40B4-BE49-F238E27FC236}">
                <a16:creationId xmlns:a16="http://schemas.microsoft.com/office/drawing/2014/main" id="{255BFF7A-C540-FDE9-0184-89EF66A1A5EA}"/>
              </a:ext>
            </a:extLst>
          </p:cNvPr>
          <p:cNvSpPr/>
          <p:nvPr/>
        </p:nvSpPr>
        <p:spPr>
          <a:xfrm>
            <a:off x="5597309" y="825344"/>
            <a:ext cx="1791478" cy="1791478"/>
          </a:xfrm>
          <a:prstGeom prst="ellipse">
            <a:avLst/>
          </a:prstGeom>
          <a:solidFill>
            <a:srgbClr val="3EAC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28" name="Oval 27">
            <a:extLst>
              <a:ext uri="{FF2B5EF4-FFF2-40B4-BE49-F238E27FC236}">
                <a16:creationId xmlns:a16="http://schemas.microsoft.com/office/drawing/2014/main" id="{846CCF61-15A8-EE5D-0444-BEF7C5897860}"/>
              </a:ext>
            </a:extLst>
          </p:cNvPr>
          <p:cNvSpPr/>
          <p:nvPr/>
        </p:nvSpPr>
        <p:spPr>
          <a:xfrm>
            <a:off x="7614927" y="1882765"/>
            <a:ext cx="1357804" cy="1357803"/>
          </a:xfrm>
          <a:prstGeom prst="ellipse">
            <a:avLst/>
          </a:prstGeom>
          <a:solidFill>
            <a:srgbClr val="0EAED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5" name="TextBox 4">
            <a:extLst>
              <a:ext uri="{FF2B5EF4-FFF2-40B4-BE49-F238E27FC236}">
                <a16:creationId xmlns:a16="http://schemas.microsoft.com/office/drawing/2014/main" id="{E85F15B5-5DE1-322B-E594-BAC4454F5411}"/>
              </a:ext>
            </a:extLst>
          </p:cNvPr>
          <p:cNvSpPr txBox="1"/>
          <p:nvPr/>
        </p:nvSpPr>
        <p:spPr>
          <a:xfrm>
            <a:off x="7406170" y="2337519"/>
            <a:ext cx="1807157" cy="553998"/>
          </a:xfrm>
          <a:prstGeom prst="rect">
            <a:avLst/>
          </a:prstGeom>
          <a:noFill/>
        </p:spPr>
        <p:txBody>
          <a:bodyPr wrap="square" rtlCol="0">
            <a:spAutoFit/>
          </a:bodyPr>
          <a:lstStyle/>
          <a:p>
            <a:pPr algn="ctr" defTabSz="914355" fontAlgn="auto">
              <a:spcBef>
                <a:spcPts val="0"/>
              </a:spcBef>
              <a:spcAft>
                <a:spcPts val="0"/>
              </a:spcAft>
              <a:defRPr/>
            </a:pPr>
            <a:r>
              <a:rPr lang="en-GB" sz="1500" b="1" dirty="0">
                <a:solidFill>
                  <a:srgbClr val="FFFFFF"/>
                </a:solidFill>
                <a:latin typeface="Arial"/>
              </a:rPr>
              <a:t>Additional </a:t>
            </a:r>
          </a:p>
          <a:p>
            <a:pPr algn="ctr" defTabSz="914355" fontAlgn="auto">
              <a:spcBef>
                <a:spcPts val="0"/>
              </a:spcBef>
              <a:spcAft>
                <a:spcPts val="0"/>
              </a:spcAft>
              <a:defRPr/>
            </a:pPr>
            <a:r>
              <a:rPr lang="en-GB" sz="1500" b="1" dirty="0">
                <a:solidFill>
                  <a:srgbClr val="FFFFFF"/>
                </a:solidFill>
                <a:latin typeface="Arial"/>
              </a:rPr>
              <a:t>EO Data</a:t>
            </a:r>
            <a:endParaRPr lang="en-SI" sz="1500" b="1" dirty="0">
              <a:solidFill>
                <a:srgbClr val="FFFFFF"/>
              </a:solidFill>
              <a:latin typeface="Arial"/>
            </a:endParaRPr>
          </a:p>
        </p:txBody>
      </p:sp>
      <p:sp>
        <p:nvSpPr>
          <p:cNvPr id="21" name="TextBox 20">
            <a:extLst>
              <a:ext uri="{FF2B5EF4-FFF2-40B4-BE49-F238E27FC236}">
                <a16:creationId xmlns:a16="http://schemas.microsoft.com/office/drawing/2014/main" id="{FC14FA4A-028A-6083-BF74-CD6ABEF27F4A}"/>
              </a:ext>
            </a:extLst>
          </p:cNvPr>
          <p:cNvSpPr txBox="1"/>
          <p:nvPr/>
        </p:nvSpPr>
        <p:spPr>
          <a:xfrm>
            <a:off x="5612408" y="1460435"/>
            <a:ext cx="1807157" cy="553998"/>
          </a:xfrm>
          <a:prstGeom prst="rect">
            <a:avLst/>
          </a:prstGeom>
          <a:noFill/>
        </p:spPr>
        <p:txBody>
          <a:bodyPr wrap="square" rtlCol="0">
            <a:spAutoFit/>
          </a:bodyPr>
          <a:lstStyle/>
          <a:p>
            <a:pPr algn="ctr" defTabSz="914355" fontAlgn="auto">
              <a:spcBef>
                <a:spcPts val="0"/>
              </a:spcBef>
              <a:spcAft>
                <a:spcPts val="0"/>
              </a:spcAft>
              <a:defRPr/>
            </a:pPr>
            <a:r>
              <a:rPr lang="en-US" sz="1500" b="1" dirty="0">
                <a:solidFill>
                  <a:srgbClr val="FFFFFF"/>
                </a:solidFill>
                <a:latin typeface="Arial"/>
              </a:rPr>
              <a:t>Streamlined data access with API-s</a:t>
            </a:r>
            <a:endParaRPr lang="en-SI" sz="1500" b="1" dirty="0">
              <a:solidFill>
                <a:srgbClr val="FFFFFF"/>
              </a:solidFill>
              <a:latin typeface="Arial"/>
            </a:endParaRPr>
          </a:p>
        </p:txBody>
      </p:sp>
      <p:sp>
        <p:nvSpPr>
          <p:cNvPr id="29" name="Oval 28">
            <a:extLst>
              <a:ext uri="{FF2B5EF4-FFF2-40B4-BE49-F238E27FC236}">
                <a16:creationId xmlns:a16="http://schemas.microsoft.com/office/drawing/2014/main" id="{F53E45C6-8D5E-74B7-6362-2E00947B8D9E}"/>
              </a:ext>
            </a:extLst>
          </p:cNvPr>
          <p:cNvSpPr/>
          <p:nvPr/>
        </p:nvSpPr>
        <p:spPr>
          <a:xfrm>
            <a:off x="3733320" y="4275780"/>
            <a:ext cx="1657213" cy="1657212"/>
          </a:xfrm>
          <a:prstGeom prst="ellipse">
            <a:avLst/>
          </a:prstGeom>
          <a:solidFill>
            <a:srgbClr val="C344E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22" name="TextBox 21">
            <a:extLst>
              <a:ext uri="{FF2B5EF4-FFF2-40B4-BE49-F238E27FC236}">
                <a16:creationId xmlns:a16="http://schemas.microsoft.com/office/drawing/2014/main" id="{C2C457E6-2778-1A16-6B67-8A44DF6D7F65}"/>
              </a:ext>
            </a:extLst>
          </p:cNvPr>
          <p:cNvSpPr txBox="1"/>
          <p:nvPr/>
        </p:nvSpPr>
        <p:spPr>
          <a:xfrm>
            <a:off x="3669813" y="4919370"/>
            <a:ext cx="1807157" cy="553998"/>
          </a:xfrm>
          <a:prstGeom prst="rect">
            <a:avLst/>
          </a:prstGeom>
          <a:noFill/>
        </p:spPr>
        <p:txBody>
          <a:bodyPr wrap="square" rtlCol="0">
            <a:spAutoFit/>
          </a:bodyPr>
          <a:lstStyle/>
          <a:p>
            <a:pPr algn="ctr" defTabSz="914355" fontAlgn="auto">
              <a:spcBef>
                <a:spcPts val="0"/>
              </a:spcBef>
              <a:spcAft>
                <a:spcPts val="0"/>
              </a:spcAft>
              <a:defRPr/>
            </a:pPr>
            <a:r>
              <a:rPr lang="en-US" sz="1500" b="1" dirty="0">
                <a:solidFill>
                  <a:srgbClr val="FFFFFF"/>
                </a:solidFill>
                <a:latin typeface="Arial"/>
              </a:rPr>
              <a:t>Copernicus Browser</a:t>
            </a:r>
            <a:endParaRPr lang="en-SI" sz="1500" b="1" dirty="0">
              <a:solidFill>
                <a:srgbClr val="FFFFFF"/>
              </a:solidFill>
              <a:latin typeface="Arial"/>
            </a:endParaRPr>
          </a:p>
        </p:txBody>
      </p:sp>
      <p:sp>
        <p:nvSpPr>
          <p:cNvPr id="30" name="Oval 29">
            <a:extLst>
              <a:ext uri="{FF2B5EF4-FFF2-40B4-BE49-F238E27FC236}">
                <a16:creationId xmlns:a16="http://schemas.microsoft.com/office/drawing/2014/main" id="{535D047D-D333-FE92-590A-547ED3EDB73F}"/>
              </a:ext>
            </a:extLst>
          </p:cNvPr>
          <p:cNvSpPr/>
          <p:nvPr/>
        </p:nvSpPr>
        <p:spPr>
          <a:xfrm>
            <a:off x="5323161" y="5094512"/>
            <a:ext cx="1621812" cy="1621811"/>
          </a:xfrm>
          <a:prstGeom prst="ellipse">
            <a:avLst/>
          </a:prstGeom>
          <a:solidFill>
            <a:srgbClr val="3DBFE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23" name="TextBox 22">
            <a:extLst>
              <a:ext uri="{FF2B5EF4-FFF2-40B4-BE49-F238E27FC236}">
                <a16:creationId xmlns:a16="http://schemas.microsoft.com/office/drawing/2014/main" id="{7B8FA528-2728-F929-D589-C6CFD73AFAAE}"/>
              </a:ext>
            </a:extLst>
          </p:cNvPr>
          <p:cNvSpPr txBox="1"/>
          <p:nvPr/>
        </p:nvSpPr>
        <p:spPr>
          <a:xfrm>
            <a:off x="5247404" y="5706784"/>
            <a:ext cx="1807157" cy="553998"/>
          </a:xfrm>
          <a:prstGeom prst="rect">
            <a:avLst/>
          </a:prstGeom>
          <a:noFill/>
        </p:spPr>
        <p:txBody>
          <a:bodyPr wrap="square" rtlCol="0">
            <a:spAutoFit/>
          </a:bodyPr>
          <a:lstStyle/>
          <a:p>
            <a:pPr algn="ctr" defTabSz="914355" fontAlgn="auto">
              <a:spcBef>
                <a:spcPts val="0"/>
              </a:spcBef>
              <a:spcAft>
                <a:spcPts val="0"/>
              </a:spcAft>
              <a:defRPr/>
            </a:pPr>
            <a:r>
              <a:rPr lang="en-US" sz="1500" b="1" dirty="0">
                <a:solidFill>
                  <a:srgbClr val="FFFFFF"/>
                </a:solidFill>
                <a:latin typeface="Arial"/>
              </a:rPr>
              <a:t>Onboard Code </a:t>
            </a:r>
            <a:r>
              <a:rPr lang="en-US" sz="1500" b="1" dirty="0" err="1">
                <a:solidFill>
                  <a:srgbClr val="FFFFFF"/>
                </a:solidFill>
                <a:latin typeface="Arial"/>
              </a:rPr>
              <a:t>Repositorites</a:t>
            </a:r>
            <a:endParaRPr lang="en-SI" sz="1500" b="1" dirty="0">
              <a:solidFill>
                <a:srgbClr val="FFFFFF"/>
              </a:solidFill>
              <a:latin typeface="Arial"/>
            </a:endParaRPr>
          </a:p>
        </p:txBody>
      </p:sp>
      <p:sp>
        <p:nvSpPr>
          <p:cNvPr id="31" name="Oval 30">
            <a:extLst>
              <a:ext uri="{FF2B5EF4-FFF2-40B4-BE49-F238E27FC236}">
                <a16:creationId xmlns:a16="http://schemas.microsoft.com/office/drawing/2014/main" id="{E6A3FA11-9EC0-5AD6-226A-F53DD2D2BA83}"/>
              </a:ext>
            </a:extLst>
          </p:cNvPr>
          <p:cNvSpPr/>
          <p:nvPr/>
        </p:nvSpPr>
        <p:spPr>
          <a:xfrm>
            <a:off x="8022928" y="3325268"/>
            <a:ext cx="1751669" cy="1751668"/>
          </a:xfrm>
          <a:prstGeom prst="ellipse">
            <a:avLst/>
          </a:prstGeom>
          <a:solidFill>
            <a:srgbClr val="6B39C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24" name="TextBox 23">
            <a:extLst>
              <a:ext uri="{FF2B5EF4-FFF2-40B4-BE49-F238E27FC236}">
                <a16:creationId xmlns:a16="http://schemas.microsoft.com/office/drawing/2014/main" id="{BE51F03B-F18C-4C06-FEA5-EB60A02D0A93}"/>
              </a:ext>
            </a:extLst>
          </p:cNvPr>
          <p:cNvSpPr txBox="1"/>
          <p:nvPr/>
        </p:nvSpPr>
        <p:spPr>
          <a:xfrm>
            <a:off x="8022928" y="4017551"/>
            <a:ext cx="1807157" cy="553998"/>
          </a:xfrm>
          <a:prstGeom prst="rect">
            <a:avLst/>
          </a:prstGeom>
          <a:noFill/>
        </p:spPr>
        <p:txBody>
          <a:bodyPr wrap="square" rtlCol="0">
            <a:spAutoFit/>
          </a:bodyPr>
          <a:lstStyle/>
          <a:p>
            <a:pPr algn="ctr" defTabSz="914355" fontAlgn="auto">
              <a:spcBef>
                <a:spcPts val="0"/>
              </a:spcBef>
              <a:spcAft>
                <a:spcPts val="0"/>
              </a:spcAft>
              <a:defRPr/>
            </a:pPr>
            <a:r>
              <a:rPr lang="en-US" sz="1500" b="1" dirty="0">
                <a:solidFill>
                  <a:srgbClr val="FFFFFF"/>
                </a:solidFill>
                <a:latin typeface="Arial"/>
              </a:rPr>
              <a:t>Cloud Computing Capacity</a:t>
            </a:r>
            <a:endParaRPr lang="en-SI" sz="1500" b="1" dirty="0">
              <a:solidFill>
                <a:srgbClr val="FFFFFF"/>
              </a:solidFill>
              <a:latin typeface="Arial"/>
            </a:endParaRPr>
          </a:p>
        </p:txBody>
      </p:sp>
      <p:sp>
        <p:nvSpPr>
          <p:cNvPr id="32" name="Oval 31">
            <a:extLst>
              <a:ext uri="{FF2B5EF4-FFF2-40B4-BE49-F238E27FC236}">
                <a16:creationId xmlns:a16="http://schemas.microsoft.com/office/drawing/2014/main" id="{2E3B6AD5-B7C8-DC46-67CD-C2F8571AFCC1}"/>
              </a:ext>
            </a:extLst>
          </p:cNvPr>
          <p:cNvSpPr/>
          <p:nvPr/>
        </p:nvSpPr>
        <p:spPr>
          <a:xfrm>
            <a:off x="2486418" y="3049181"/>
            <a:ext cx="1551035" cy="1551034"/>
          </a:xfrm>
          <a:prstGeom prst="ellipse">
            <a:avLst/>
          </a:prstGeom>
          <a:solidFill>
            <a:srgbClr val="28B3B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25" name="TextBox 24">
            <a:extLst>
              <a:ext uri="{FF2B5EF4-FFF2-40B4-BE49-F238E27FC236}">
                <a16:creationId xmlns:a16="http://schemas.microsoft.com/office/drawing/2014/main" id="{416518B0-FA78-D233-C675-EA5CD1151C3C}"/>
              </a:ext>
            </a:extLst>
          </p:cNvPr>
          <p:cNvSpPr txBox="1"/>
          <p:nvPr/>
        </p:nvSpPr>
        <p:spPr>
          <a:xfrm>
            <a:off x="2358357" y="3554700"/>
            <a:ext cx="1807157" cy="784830"/>
          </a:xfrm>
          <a:prstGeom prst="rect">
            <a:avLst/>
          </a:prstGeom>
          <a:noFill/>
        </p:spPr>
        <p:txBody>
          <a:bodyPr wrap="square" rtlCol="0">
            <a:spAutoFit/>
          </a:bodyPr>
          <a:lstStyle/>
          <a:p>
            <a:pPr algn="ctr" defTabSz="914355" fontAlgn="auto">
              <a:spcBef>
                <a:spcPts val="0"/>
              </a:spcBef>
              <a:spcAft>
                <a:spcPts val="0"/>
              </a:spcAft>
              <a:defRPr/>
            </a:pPr>
            <a:r>
              <a:rPr lang="en-US" sz="1500" b="1" dirty="0">
                <a:solidFill>
                  <a:srgbClr val="FFFFFF"/>
                </a:solidFill>
                <a:latin typeface="Arial"/>
              </a:rPr>
              <a:t>Federation and user identity services</a:t>
            </a:r>
            <a:endParaRPr lang="en-SI" sz="1500" b="1" dirty="0">
              <a:solidFill>
                <a:srgbClr val="FFFFFF"/>
              </a:solidFill>
              <a:latin typeface="Arial"/>
            </a:endParaRPr>
          </a:p>
        </p:txBody>
      </p:sp>
      <p:sp>
        <p:nvSpPr>
          <p:cNvPr id="26" name="TextBox 25">
            <a:extLst>
              <a:ext uri="{FF2B5EF4-FFF2-40B4-BE49-F238E27FC236}">
                <a16:creationId xmlns:a16="http://schemas.microsoft.com/office/drawing/2014/main" id="{DFEFEDF4-E101-1AC7-28FD-11BCBDEDA9F7}"/>
              </a:ext>
            </a:extLst>
          </p:cNvPr>
          <p:cNvSpPr txBox="1"/>
          <p:nvPr/>
        </p:nvSpPr>
        <p:spPr>
          <a:xfrm>
            <a:off x="7883963" y="5277813"/>
            <a:ext cx="1807157" cy="553998"/>
          </a:xfrm>
          <a:prstGeom prst="rect">
            <a:avLst/>
          </a:prstGeom>
          <a:noFill/>
        </p:spPr>
        <p:txBody>
          <a:bodyPr wrap="square" rtlCol="0">
            <a:spAutoFit/>
          </a:bodyPr>
          <a:lstStyle/>
          <a:p>
            <a:pPr algn="ctr" defTabSz="914355" fontAlgn="auto">
              <a:spcBef>
                <a:spcPts val="0"/>
              </a:spcBef>
              <a:spcAft>
                <a:spcPts val="0"/>
              </a:spcAft>
              <a:defRPr/>
            </a:pPr>
            <a:r>
              <a:rPr lang="en-US" sz="1500" b="1" dirty="0">
                <a:solidFill>
                  <a:srgbClr val="FFFFFF"/>
                </a:solidFill>
                <a:latin typeface="Arial"/>
              </a:rPr>
              <a:t>Open </a:t>
            </a:r>
          </a:p>
          <a:p>
            <a:pPr algn="ctr" defTabSz="914355" fontAlgn="auto">
              <a:spcBef>
                <a:spcPts val="0"/>
              </a:spcBef>
              <a:spcAft>
                <a:spcPts val="0"/>
              </a:spcAft>
              <a:defRPr/>
            </a:pPr>
            <a:r>
              <a:rPr lang="en-US" sz="1500" b="1" dirty="0">
                <a:solidFill>
                  <a:srgbClr val="FFFFFF"/>
                </a:solidFill>
                <a:latin typeface="Arial"/>
              </a:rPr>
              <a:t>Ecosystem</a:t>
            </a:r>
            <a:endParaRPr lang="en-SI" sz="1500" b="1" dirty="0">
              <a:solidFill>
                <a:srgbClr val="FFFFFF"/>
              </a:solidFill>
              <a:latin typeface="Arial"/>
            </a:endParaRPr>
          </a:p>
        </p:txBody>
      </p:sp>
      <p:cxnSp>
        <p:nvCxnSpPr>
          <p:cNvPr id="36" name="Straight Connector 35">
            <a:extLst>
              <a:ext uri="{FF2B5EF4-FFF2-40B4-BE49-F238E27FC236}">
                <a16:creationId xmlns:a16="http://schemas.microsoft.com/office/drawing/2014/main" id="{200F6730-EBFC-ABD7-8C5F-0AF03B59A793}"/>
              </a:ext>
            </a:extLst>
          </p:cNvPr>
          <p:cNvCxnSpPr>
            <a:cxnSpLocks/>
          </p:cNvCxnSpPr>
          <p:nvPr/>
        </p:nvCxnSpPr>
        <p:spPr>
          <a:xfrm flipH="1" flipV="1">
            <a:off x="5427062" y="3325268"/>
            <a:ext cx="271125" cy="201151"/>
          </a:xfrm>
          <a:prstGeom prst="line">
            <a:avLst/>
          </a:prstGeom>
          <a:ln w="12700">
            <a:solidFill>
              <a:schemeClr val="bg2"/>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E85D0F34-603C-C211-2CA5-635455ACC572}"/>
              </a:ext>
            </a:extLst>
          </p:cNvPr>
          <p:cNvCxnSpPr>
            <a:cxnSpLocks/>
          </p:cNvCxnSpPr>
          <p:nvPr/>
        </p:nvCxnSpPr>
        <p:spPr>
          <a:xfrm flipV="1">
            <a:off x="7179007" y="3103861"/>
            <a:ext cx="696468" cy="5651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37EA4D-C3AB-24BB-2BCD-FD69E1EDD3B4}"/>
              </a:ext>
            </a:extLst>
          </p:cNvPr>
          <p:cNvCxnSpPr>
            <a:cxnSpLocks/>
          </p:cNvCxnSpPr>
          <p:nvPr/>
        </p:nvCxnSpPr>
        <p:spPr>
          <a:xfrm flipV="1">
            <a:off x="6429449" y="2607531"/>
            <a:ext cx="0" cy="500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10C1F98-9C55-CB06-8126-1C2BC3B67BFB}"/>
              </a:ext>
            </a:extLst>
          </p:cNvPr>
          <p:cNvCxnSpPr>
            <a:cxnSpLocks/>
          </p:cNvCxnSpPr>
          <p:nvPr/>
        </p:nvCxnSpPr>
        <p:spPr>
          <a:xfrm flipH="1">
            <a:off x="4037453" y="3856169"/>
            <a:ext cx="1564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F6AABBE-C315-BCDE-9E63-3657A0DEB229}"/>
              </a:ext>
            </a:extLst>
          </p:cNvPr>
          <p:cNvCxnSpPr>
            <a:stCxn id="13" idx="6"/>
          </p:cNvCxnSpPr>
          <p:nvPr/>
        </p:nvCxnSpPr>
        <p:spPr>
          <a:xfrm>
            <a:off x="7213419" y="3907853"/>
            <a:ext cx="809509" cy="1384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38251D-CF22-5837-F051-12B7F77D5667}"/>
              </a:ext>
            </a:extLst>
          </p:cNvPr>
          <p:cNvCxnSpPr>
            <a:cxnSpLocks/>
          </p:cNvCxnSpPr>
          <p:nvPr/>
        </p:nvCxnSpPr>
        <p:spPr>
          <a:xfrm flipH="1">
            <a:off x="6230275" y="4711844"/>
            <a:ext cx="52112" cy="4117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A8C1AE6-85D1-202C-C9A7-587B8E8342BE}"/>
              </a:ext>
            </a:extLst>
          </p:cNvPr>
          <p:cNvCxnSpPr>
            <a:cxnSpLocks/>
          </p:cNvCxnSpPr>
          <p:nvPr/>
        </p:nvCxnSpPr>
        <p:spPr>
          <a:xfrm flipH="1">
            <a:off x="5247404" y="4332004"/>
            <a:ext cx="480657" cy="3050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9" name="Picture 48" descr="A blue circle with a white rocket in the middle&#10;&#10;Description automatically generated">
            <a:extLst>
              <a:ext uri="{FF2B5EF4-FFF2-40B4-BE49-F238E27FC236}">
                <a16:creationId xmlns:a16="http://schemas.microsoft.com/office/drawing/2014/main" id="{619E0A0A-BEE5-D40A-F561-0C8B4050D733}"/>
              </a:ext>
            </a:extLst>
          </p:cNvPr>
          <p:cNvPicPr>
            <a:picLocks noChangeAspect="1"/>
          </p:cNvPicPr>
          <p:nvPr/>
        </p:nvPicPr>
        <p:blipFill>
          <a:blip r:embed="rId3"/>
          <a:stretch>
            <a:fillRect/>
          </a:stretch>
        </p:blipFill>
        <p:spPr>
          <a:xfrm>
            <a:off x="6112669" y="563880"/>
            <a:ext cx="806634" cy="800283"/>
          </a:xfrm>
          <a:prstGeom prst="rect">
            <a:avLst/>
          </a:prstGeom>
        </p:spPr>
      </p:pic>
      <p:pic>
        <p:nvPicPr>
          <p:cNvPr id="51" name="Picture 50" descr="A blue circle with white outline and a certificate&#10;&#10;Description automatically generated">
            <a:extLst>
              <a:ext uri="{FF2B5EF4-FFF2-40B4-BE49-F238E27FC236}">
                <a16:creationId xmlns:a16="http://schemas.microsoft.com/office/drawing/2014/main" id="{A01543D2-3DE1-DE73-31B4-41FFBEDA48DC}"/>
              </a:ext>
            </a:extLst>
          </p:cNvPr>
          <p:cNvPicPr>
            <a:picLocks noChangeAspect="1"/>
          </p:cNvPicPr>
          <p:nvPr/>
        </p:nvPicPr>
        <p:blipFill>
          <a:blip r:embed="rId4"/>
          <a:stretch>
            <a:fillRect/>
          </a:stretch>
        </p:blipFill>
        <p:spPr>
          <a:xfrm>
            <a:off x="2970314" y="2811434"/>
            <a:ext cx="597036" cy="597036"/>
          </a:xfrm>
          <a:prstGeom prst="rect">
            <a:avLst/>
          </a:prstGeom>
        </p:spPr>
      </p:pic>
      <p:pic>
        <p:nvPicPr>
          <p:cNvPr id="53" name="Picture 52" descr="A blue circle with white outline on top of a stack of white objects&#10;&#10;Description automatically generated">
            <a:extLst>
              <a:ext uri="{FF2B5EF4-FFF2-40B4-BE49-F238E27FC236}">
                <a16:creationId xmlns:a16="http://schemas.microsoft.com/office/drawing/2014/main" id="{76436944-7B2E-F3C3-C356-EF6FB7E6538C}"/>
              </a:ext>
            </a:extLst>
          </p:cNvPr>
          <p:cNvPicPr>
            <a:picLocks noChangeAspect="1"/>
          </p:cNvPicPr>
          <p:nvPr/>
        </p:nvPicPr>
        <p:blipFill>
          <a:blip r:embed="rId5"/>
          <a:stretch>
            <a:fillRect/>
          </a:stretch>
        </p:blipFill>
        <p:spPr>
          <a:xfrm>
            <a:off x="4506185" y="2010495"/>
            <a:ext cx="597036" cy="597036"/>
          </a:xfrm>
          <a:prstGeom prst="rect">
            <a:avLst/>
          </a:prstGeom>
        </p:spPr>
      </p:pic>
      <p:pic>
        <p:nvPicPr>
          <p:cNvPr id="59" name="Picture 58" descr="A blue and white globe&#10;&#10;Description automatically generated">
            <a:extLst>
              <a:ext uri="{FF2B5EF4-FFF2-40B4-BE49-F238E27FC236}">
                <a16:creationId xmlns:a16="http://schemas.microsoft.com/office/drawing/2014/main" id="{C57C4B37-A851-CF3B-9A7B-9253D66B9344}"/>
              </a:ext>
            </a:extLst>
          </p:cNvPr>
          <p:cNvPicPr>
            <a:picLocks noChangeAspect="1"/>
          </p:cNvPicPr>
          <p:nvPr/>
        </p:nvPicPr>
        <p:blipFill>
          <a:blip r:embed="rId6"/>
          <a:stretch>
            <a:fillRect/>
          </a:stretch>
        </p:blipFill>
        <p:spPr>
          <a:xfrm>
            <a:off x="4288959" y="4021669"/>
            <a:ext cx="590685" cy="590685"/>
          </a:xfrm>
          <a:prstGeom prst="rect">
            <a:avLst/>
          </a:prstGeom>
        </p:spPr>
      </p:pic>
      <p:pic>
        <p:nvPicPr>
          <p:cNvPr id="61" name="Picture 60" descr="A blue circle with a white and blue gear and paper&#10;&#10;Description automatically generated">
            <a:extLst>
              <a:ext uri="{FF2B5EF4-FFF2-40B4-BE49-F238E27FC236}">
                <a16:creationId xmlns:a16="http://schemas.microsoft.com/office/drawing/2014/main" id="{CE843F5B-2C93-3D39-C20D-99B0052048A3}"/>
              </a:ext>
            </a:extLst>
          </p:cNvPr>
          <p:cNvPicPr>
            <a:picLocks noChangeAspect="1"/>
          </p:cNvPicPr>
          <p:nvPr/>
        </p:nvPicPr>
        <p:blipFill>
          <a:blip r:embed="rId7"/>
          <a:stretch>
            <a:fillRect/>
          </a:stretch>
        </p:blipFill>
        <p:spPr>
          <a:xfrm>
            <a:off x="5852465" y="4843833"/>
            <a:ext cx="597036" cy="597036"/>
          </a:xfrm>
          <a:prstGeom prst="rect">
            <a:avLst/>
          </a:prstGeom>
        </p:spPr>
      </p:pic>
      <p:pic>
        <p:nvPicPr>
          <p:cNvPr id="63" name="Picture 62" descr="A blue circle with a white line and a cloud&#10;&#10;Description automatically generated">
            <a:extLst>
              <a:ext uri="{FF2B5EF4-FFF2-40B4-BE49-F238E27FC236}">
                <a16:creationId xmlns:a16="http://schemas.microsoft.com/office/drawing/2014/main" id="{A8F5F39A-7B6B-3AF0-1CC0-40AF83DE8A85}"/>
              </a:ext>
            </a:extLst>
          </p:cNvPr>
          <p:cNvPicPr>
            <a:picLocks noChangeAspect="1"/>
          </p:cNvPicPr>
          <p:nvPr/>
        </p:nvPicPr>
        <p:blipFill>
          <a:blip r:embed="rId8"/>
          <a:stretch>
            <a:fillRect/>
          </a:stretch>
        </p:blipFill>
        <p:spPr>
          <a:xfrm>
            <a:off x="8701957" y="3093281"/>
            <a:ext cx="597036" cy="597036"/>
          </a:xfrm>
          <a:prstGeom prst="rect">
            <a:avLst/>
          </a:prstGeom>
        </p:spPr>
      </p:pic>
      <p:pic>
        <p:nvPicPr>
          <p:cNvPr id="65" name="Picture 64" descr="A blue circle with white lines&#10;&#10;Description automatically generated">
            <a:extLst>
              <a:ext uri="{FF2B5EF4-FFF2-40B4-BE49-F238E27FC236}">
                <a16:creationId xmlns:a16="http://schemas.microsoft.com/office/drawing/2014/main" id="{E1292F43-78EB-E76F-396E-84E017847D2D}"/>
              </a:ext>
            </a:extLst>
          </p:cNvPr>
          <p:cNvPicPr>
            <a:picLocks noChangeAspect="1"/>
          </p:cNvPicPr>
          <p:nvPr/>
        </p:nvPicPr>
        <p:blipFill>
          <a:blip r:embed="rId9"/>
          <a:stretch>
            <a:fillRect/>
          </a:stretch>
        </p:blipFill>
        <p:spPr>
          <a:xfrm>
            <a:off x="8044691" y="1607805"/>
            <a:ext cx="590685" cy="590685"/>
          </a:xfrm>
          <a:prstGeom prst="rect">
            <a:avLst/>
          </a:prstGeom>
        </p:spPr>
      </p:pic>
      <p:sp>
        <p:nvSpPr>
          <p:cNvPr id="2" name="Oval 1">
            <a:extLst>
              <a:ext uri="{FF2B5EF4-FFF2-40B4-BE49-F238E27FC236}">
                <a16:creationId xmlns:a16="http://schemas.microsoft.com/office/drawing/2014/main" id="{03A5C83A-C74B-54DE-B0D2-24D6F6ADA164}"/>
              </a:ext>
            </a:extLst>
          </p:cNvPr>
          <p:cNvSpPr/>
          <p:nvPr/>
        </p:nvSpPr>
        <p:spPr>
          <a:xfrm>
            <a:off x="2249576" y="449639"/>
            <a:ext cx="7795411" cy="6370531"/>
          </a:xfrm>
          <a:prstGeom prst="ellipse">
            <a:avLst/>
          </a:prstGeom>
          <a:noFill/>
          <a:ln w="19050">
            <a:solidFill>
              <a:srgbClr val="71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cxnSp>
        <p:nvCxnSpPr>
          <p:cNvPr id="14" name="Straight Connector 13">
            <a:extLst>
              <a:ext uri="{FF2B5EF4-FFF2-40B4-BE49-F238E27FC236}">
                <a16:creationId xmlns:a16="http://schemas.microsoft.com/office/drawing/2014/main" id="{6824D1CC-B91B-E400-0DCD-7DC3F05F6D77}"/>
              </a:ext>
            </a:extLst>
          </p:cNvPr>
          <p:cNvCxnSpPr>
            <a:cxnSpLocks/>
          </p:cNvCxnSpPr>
          <p:nvPr/>
        </p:nvCxnSpPr>
        <p:spPr>
          <a:xfrm flipV="1">
            <a:off x="5005755" y="2498307"/>
            <a:ext cx="1050642" cy="19116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3BB35B-4A31-EEB0-77F0-CAA877113F95}"/>
              </a:ext>
            </a:extLst>
          </p:cNvPr>
          <p:cNvCxnSpPr>
            <a:cxnSpLocks/>
          </p:cNvCxnSpPr>
          <p:nvPr/>
        </p:nvCxnSpPr>
        <p:spPr>
          <a:xfrm flipH="1">
            <a:off x="6824996" y="4637034"/>
            <a:ext cx="1310331" cy="8570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2" name="Picture 41" descr="A blue circle with a white outline of a satellite&#10;&#10;Description automatically generated">
            <a:extLst>
              <a:ext uri="{FF2B5EF4-FFF2-40B4-BE49-F238E27FC236}">
                <a16:creationId xmlns:a16="http://schemas.microsoft.com/office/drawing/2014/main" id="{FB5A8F7B-0A92-6483-517E-22F8FFAF3FC0}"/>
              </a:ext>
            </a:extLst>
          </p:cNvPr>
          <p:cNvPicPr>
            <a:picLocks noChangeAspect="1"/>
          </p:cNvPicPr>
          <p:nvPr/>
        </p:nvPicPr>
        <p:blipFill>
          <a:blip r:embed="rId10"/>
          <a:stretch>
            <a:fillRect/>
          </a:stretch>
        </p:blipFill>
        <p:spPr>
          <a:xfrm>
            <a:off x="6144168" y="2883432"/>
            <a:ext cx="590476" cy="590476"/>
          </a:xfrm>
          <a:prstGeom prst="rect">
            <a:avLst/>
          </a:prstGeom>
        </p:spPr>
      </p:pic>
      <p:sp>
        <p:nvSpPr>
          <p:cNvPr id="3" name="Oval 2">
            <a:extLst>
              <a:ext uri="{FF2B5EF4-FFF2-40B4-BE49-F238E27FC236}">
                <a16:creationId xmlns:a16="http://schemas.microsoft.com/office/drawing/2014/main" id="{86CB3FFC-F48E-6E30-468F-B7B3227225C6}"/>
              </a:ext>
            </a:extLst>
          </p:cNvPr>
          <p:cNvSpPr/>
          <p:nvPr/>
        </p:nvSpPr>
        <p:spPr>
          <a:xfrm>
            <a:off x="6879073" y="4516932"/>
            <a:ext cx="1391449" cy="1391448"/>
          </a:xfrm>
          <a:prstGeom prst="ellipse">
            <a:avLst/>
          </a:prstGeom>
          <a:solidFill>
            <a:srgbClr val="0774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6" name="TextBox 5">
            <a:extLst>
              <a:ext uri="{FF2B5EF4-FFF2-40B4-BE49-F238E27FC236}">
                <a16:creationId xmlns:a16="http://schemas.microsoft.com/office/drawing/2014/main" id="{9DA87D27-37F1-F46C-6D80-D168E0BFDCC1}"/>
              </a:ext>
            </a:extLst>
          </p:cNvPr>
          <p:cNvSpPr txBox="1"/>
          <p:nvPr/>
        </p:nvSpPr>
        <p:spPr>
          <a:xfrm>
            <a:off x="7020730" y="4751309"/>
            <a:ext cx="1110153" cy="1015663"/>
          </a:xfrm>
          <a:prstGeom prst="rect">
            <a:avLst/>
          </a:prstGeom>
          <a:noFill/>
        </p:spPr>
        <p:txBody>
          <a:bodyPr wrap="square" rtlCol="0">
            <a:spAutoFit/>
          </a:bodyPr>
          <a:lstStyle/>
          <a:p>
            <a:pPr algn="ctr" defTabSz="914355" fontAlgn="auto">
              <a:spcBef>
                <a:spcPts val="0"/>
              </a:spcBef>
              <a:spcAft>
                <a:spcPts val="0"/>
              </a:spcAft>
              <a:defRPr/>
            </a:pPr>
            <a:r>
              <a:rPr lang="en-US" sz="1500" b="1" dirty="0">
                <a:solidFill>
                  <a:srgbClr val="FFFFFF"/>
                </a:solidFill>
                <a:latin typeface="Arial"/>
              </a:rPr>
              <a:t>Online Code Labs and Interfaces</a:t>
            </a:r>
            <a:endParaRPr lang="en-SI" sz="1500" b="1" dirty="0">
              <a:solidFill>
                <a:srgbClr val="FFFFFF"/>
              </a:solidFill>
              <a:latin typeface="Arial"/>
            </a:endParaRPr>
          </a:p>
        </p:txBody>
      </p:sp>
      <p:cxnSp>
        <p:nvCxnSpPr>
          <p:cNvPr id="16" name="Straight Connector 15">
            <a:extLst>
              <a:ext uri="{FF2B5EF4-FFF2-40B4-BE49-F238E27FC236}">
                <a16:creationId xmlns:a16="http://schemas.microsoft.com/office/drawing/2014/main" id="{4247B252-7E9D-FC97-D8B1-5A0F305DEB60}"/>
              </a:ext>
            </a:extLst>
          </p:cNvPr>
          <p:cNvCxnSpPr>
            <a:cxnSpLocks/>
            <a:endCxn id="13" idx="5"/>
          </p:cNvCxnSpPr>
          <p:nvPr/>
        </p:nvCxnSpPr>
        <p:spPr>
          <a:xfrm flipH="1" flipV="1">
            <a:off x="6977935" y="4476361"/>
            <a:ext cx="182982" cy="1822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descr="A blue circle with white text in it&#10;&#10;Description automatically generated">
            <a:extLst>
              <a:ext uri="{FF2B5EF4-FFF2-40B4-BE49-F238E27FC236}">
                <a16:creationId xmlns:a16="http://schemas.microsoft.com/office/drawing/2014/main" id="{310B1A1F-F707-8A48-2D02-4E625860760B}"/>
              </a:ext>
            </a:extLst>
          </p:cNvPr>
          <p:cNvPicPr>
            <a:picLocks noChangeAspect="1"/>
          </p:cNvPicPr>
          <p:nvPr/>
        </p:nvPicPr>
        <p:blipFill>
          <a:blip r:embed="rId11"/>
          <a:stretch>
            <a:fillRect/>
          </a:stretch>
        </p:blipFill>
        <p:spPr>
          <a:xfrm>
            <a:off x="7272913" y="4189281"/>
            <a:ext cx="590476" cy="590476"/>
          </a:xfrm>
          <a:prstGeom prst="rect">
            <a:avLst/>
          </a:prstGeom>
        </p:spPr>
      </p:pic>
      <p:pic>
        <p:nvPicPr>
          <p:cNvPr id="7" name="Picture 6">
            <a:extLst>
              <a:ext uri="{FF2B5EF4-FFF2-40B4-BE49-F238E27FC236}">
                <a16:creationId xmlns:a16="http://schemas.microsoft.com/office/drawing/2014/main" id="{9E01D757-BD78-3212-0082-96DFF2F5C06D}"/>
              </a:ext>
            </a:extLst>
          </p:cNvPr>
          <p:cNvPicPr>
            <a:picLocks noChangeAspect="1"/>
          </p:cNvPicPr>
          <p:nvPr/>
        </p:nvPicPr>
        <p:blipFill>
          <a:blip r:embed="rId12">
            <a:biLevel thresh="25000"/>
            <a:extLst>
              <a:ext uri="{BEBA8EAE-BF5A-486C-A8C5-ECC9F3942E4B}">
                <a14:imgProps xmlns:a14="http://schemas.microsoft.com/office/drawing/2010/main">
                  <a14:imgLayer r:embed="rId13">
                    <a14:imgEffect>
                      <a14:colorTemperature colorTemp="11200"/>
                    </a14:imgEffect>
                    <a14:imgEffect>
                      <a14:saturation sat="400000"/>
                    </a14:imgEffect>
                  </a14:imgLayer>
                </a14:imgProps>
              </a:ext>
            </a:extLst>
          </a:blip>
          <a:stretch>
            <a:fillRect/>
          </a:stretch>
        </p:blipFill>
        <p:spPr>
          <a:xfrm>
            <a:off x="624370" y="5993279"/>
            <a:ext cx="2395594" cy="430347"/>
          </a:xfrm>
          <a:prstGeom prst="rect">
            <a:avLst/>
          </a:prstGeom>
          <a:ln>
            <a:noFill/>
          </a:ln>
        </p:spPr>
      </p:pic>
    </p:spTree>
    <p:extLst>
      <p:ext uri="{BB962C8B-B14F-4D97-AF65-F5344CB8AC3E}">
        <p14:creationId xmlns:p14="http://schemas.microsoft.com/office/powerpoint/2010/main" val="3103488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7D4F8-76E3-AF3E-44E9-5A000C6A444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4F6B1B-F23D-2FA6-0696-3AED9705C03C}"/>
              </a:ext>
            </a:extLst>
          </p:cNvPr>
          <p:cNvSpPr>
            <a:spLocks noGrp="1"/>
          </p:cNvSpPr>
          <p:nvPr>
            <p:ph type="sldNum" sz="quarter" idx="4294967295"/>
          </p:nvPr>
        </p:nvSpPr>
        <p:spPr>
          <a:xfrm>
            <a:off x="17220079" y="12712701"/>
            <a:ext cx="5486043" cy="730250"/>
          </a:xfrm>
          <a:prstGeom prst="rect">
            <a:avLst/>
          </a:prstGeom>
        </p:spPr>
        <p:txBody>
          <a:bodyPr vert="horz" lIns="91440" tIns="45720" rIns="91440" bIns="45720" rtlCol="0" anchor="ctr"/>
          <a:lstStyle>
            <a:defPPr>
              <a:defRPr lang="nl-BE"/>
            </a:defPPr>
            <a:lvl1pPr marL="0" algn="r" defTabSz="1828709" rtl="0" eaLnBrk="1" latinLnBrk="0" hangingPunct="1">
              <a:defRPr sz="2400" kern="1200">
                <a:solidFill>
                  <a:schemeClr val="tx1">
                    <a:tint val="75000"/>
                  </a:schemeClr>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r" defTabSz="914355" fontAlgn="auto">
              <a:spcBef>
                <a:spcPts val="0"/>
              </a:spcBef>
              <a:spcAft>
                <a:spcPts val="0"/>
              </a:spcAft>
              <a:defRPr/>
            </a:pPr>
            <a:fld id="{9CEDC8C2-27DA-E143-A1F7-0F5B3D3C163D}" type="slidenum">
              <a:rPr lang="nl-BE" smtClean="0"/>
              <a:pPr algn="r" defTabSz="914355" fontAlgn="auto">
                <a:spcBef>
                  <a:spcPts val="0"/>
                </a:spcBef>
                <a:spcAft>
                  <a:spcPts val="0"/>
                </a:spcAft>
                <a:defRPr/>
              </a:pPr>
              <a:t>5</a:t>
            </a:fld>
            <a:endParaRPr lang="nl-BE" sz="1200">
              <a:solidFill>
                <a:srgbClr val="000000">
                  <a:tint val="75000"/>
                </a:srgbClr>
              </a:solidFill>
              <a:latin typeface="Arial"/>
            </a:endParaRPr>
          </a:p>
        </p:txBody>
      </p:sp>
      <p:sp>
        <p:nvSpPr>
          <p:cNvPr id="8" name="TextBox 7">
            <a:extLst>
              <a:ext uri="{FF2B5EF4-FFF2-40B4-BE49-F238E27FC236}">
                <a16:creationId xmlns:a16="http://schemas.microsoft.com/office/drawing/2014/main" id="{E7409BD7-DA39-1740-671B-3A20B56CCDED}"/>
              </a:ext>
            </a:extLst>
          </p:cNvPr>
          <p:cNvSpPr txBox="1"/>
          <p:nvPr/>
        </p:nvSpPr>
        <p:spPr>
          <a:xfrm>
            <a:off x="519986" y="563880"/>
            <a:ext cx="11317605" cy="553998"/>
          </a:xfrm>
          <a:prstGeom prst="rect">
            <a:avLst/>
          </a:prstGeom>
          <a:noFill/>
        </p:spPr>
        <p:txBody>
          <a:bodyPr wrap="square" rtlCol="0">
            <a:spAutoFit/>
          </a:bodyPr>
          <a:lstStyle/>
          <a:p>
            <a:pPr defTabSz="914355" fontAlgn="auto">
              <a:spcBef>
                <a:spcPts val="0"/>
              </a:spcBef>
              <a:spcAft>
                <a:spcPts val="0"/>
              </a:spcAft>
              <a:defRPr/>
            </a:pPr>
            <a:r>
              <a:rPr lang="hu-HU" sz="3000" b="1" dirty="0">
                <a:solidFill>
                  <a:srgbClr val="000000"/>
                </a:solidFill>
                <a:latin typeface="Arial"/>
              </a:rPr>
              <a:t>What is Copernicus Data Space Ecosystem?</a:t>
            </a:r>
            <a:endParaRPr lang="en-SI" sz="3000" b="1" dirty="0">
              <a:solidFill>
                <a:srgbClr val="000000"/>
              </a:solidFill>
              <a:latin typeface="Arial"/>
            </a:endParaRPr>
          </a:p>
        </p:txBody>
      </p:sp>
      <p:sp>
        <p:nvSpPr>
          <p:cNvPr id="9" name="Rectangle 8">
            <a:extLst>
              <a:ext uri="{FF2B5EF4-FFF2-40B4-BE49-F238E27FC236}">
                <a16:creationId xmlns:a16="http://schemas.microsoft.com/office/drawing/2014/main" id="{3679B5AD-E97B-9843-6B5B-AF16B9F1F2CE}"/>
              </a:ext>
            </a:extLst>
          </p:cNvPr>
          <p:cNvSpPr>
            <a:spLocks noGrp="1" noRot="1" noMove="1" noResize="1" noEditPoints="1" noAdjustHandles="1" noChangeArrowheads="1" noChangeShapeType="1"/>
          </p:cNvSpPr>
          <p:nvPr/>
        </p:nvSpPr>
        <p:spPr>
          <a:xfrm>
            <a:off x="17066" y="0"/>
            <a:ext cx="12191207" cy="6858000"/>
          </a:xfrm>
          <a:prstGeom prst="rect">
            <a:avLst/>
          </a:prstGeom>
          <a:solidFill>
            <a:srgbClr val="0A4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r>
              <a:rPr lang="en-US" dirty="0">
                <a:solidFill>
                  <a:srgbClr val="FFFFFF"/>
                </a:solidFill>
                <a:latin typeface="Arial"/>
              </a:rPr>
              <a:t>           </a:t>
            </a:r>
            <a:endParaRPr lang="en-SI" dirty="0">
              <a:solidFill>
                <a:srgbClr val="FFFFFF"/>
              </a:solidFill>
              <a:latin typeface="Arial"/>
            </a:endParaRPr>
          </a:p>
        </p:txBody>
      </p:sp>
      <p:sp>
        <p:nvSpPr>
          <p:cNvPr id="10" name="TextBox 9">
            <a:extLst>
              <a:ext uri="{FF2B5EF4-FFF2-40B4-BE49-F238E27FC236}">
                <a16:creationId xmlns:a16="http://schemas.microsoft.com/office/drawing/2014/main" id="{141DE9D4-7E2E-1528-1728-786FAB758029}"/>
              </a:ext>
            </a:extLst>
          </p:cNvPr>
          <p:cNvSpPr txBox="1"/>
          <p:nvPr/>
        </p:nvSpPr>
        <p:spPr>
          <a:xfrm>
            <a:off x="489009" y="449638"/>
            <a:ext cx="5029263" cy="553998"/>
          </a:xfrm>
          <a:prstGeom prst="rect">
            <a:avLst/>
          </a:prstGeom>
          <a:noFill/>
        </p:spPr>
        <p:txBody>
          <a:bodyPr wrap="square" rtlCol="0">
            <a:spAutoFit/>
          </a:bodyPr>
          <a:lstStyle/>
          <a:p>
            <a:pPr defTabSz="914355" fontAlgn="auto">
              <a:spcBef>
                <a:spcPts val="0"/>
              </a:spcBef>
              <a:spcAft>
                <a:spcPts val="0"/>
              </a:spcAft>
              <a:defRPr/>
            </a:pPr>
            <a:r>
              <a:rPr lang="hu-HU" sz="3000" dirty="0">
                <a:solidFill>
                  <a:srgbClr val="FFFFFF"/>
                </a:solidFill>
                <a:latin typeface="Arial Black"/>
              </a:rPr>
              <a:t>Sentinel Data</a:t>
            </a:r>
            <a:endParaRPr lang="en-SI" sz="3000" dirty="0">
              <a:solidFill>
                <a:srgbClr val="FFFFFF"/>
              </a:solidFill>
              <a:latin typeface="Arial Black"/>
            </a:endParaRPr>
          </a:p>
        </p:txBody>
      </p:sp>
      <p:sp>
        <p:nvSpPr>
          <p:cNvPr id="13" name="Oval 12">
            <a:extLst>
              <a:ext uri="{FF2B5EF4-FFF2-40B4-BE49-F238E27FC236}">
                <a16:creationId xmlns:a16="http://schemas.microsoft.com/office/drawing/2014/main" id="{CFBAB992-F715-D5FC-C908-E389EB7204E6}"/>
              </a:ext>
            </a:extLst>
          </p:cNvPr>
          <p:cNvSpPr/>
          <p:nvPr/>
        </p:nvSpPr>
        <p:spPr>
          <a:xfrm>
            <a:off x="3525606" y="1189707"/>
            <a:ext cx="5285730" cy="4891201"/>
          </a:xfrm>
          <a:prstGeom prst="ellipse">
            <a:avLst/>
          </a:prstGeom>
          <a:solidFill>
            <a:srgbClr val="0091E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11" name="TextBox 10">
            <a:extLst>
              <a:ext uri="{FF2B5EF4-FFF2-40B4-BE49-F238E27FC236}">
                <a16:creationId xmlns:a16="http://schemas.microsoft.com/office/drawing/2014/main" id="{38963798-395F-8628-E225-C1BD2474ABE2}"/>
              </a:ext>
            </a:extLst>
          </p:cNvPr>
          <p:cNvSpPr txBox="1"/>
          <p:nvPr/>
        </p:nvSpPr>
        <p:spPr>
          <a:xfrm>
            <a:off x="4595863" y="3427087"/>
            <a:ext cx="3043760" cy="1754326"/>
          </a:xfrm>
          <a:prstGeom prst="rect">
            <a:avLst/>
          </a:prstGeom>
          <a:noFill/>
        </p:spPr>
        <p:txBody>
          <a:bodyPr wrap="square" lIns="91440" tIns="45720" rIns="91440" bIns="45720" rtlCol="0" anchor="t">
            <a:spAutoFit/>
          </a:bodyPr>
          <a:lstStyle/>
          <a:p>
            <a:pPr algn="ctr" defTabSz="914355" fontAlgn="auto">
              <a:spcBef>
                <a:spcPts val="0"/>
              </a:spcBef>
              <a:spcAft>
                <a:spcPts val="0"/>
              </a:spcAft>
              <a:defRPr/>
            </a:pPr>
            <a:r>
              <a:rPr lang="en-US" sz="5400" b="1" dirty="0">
                <a:solidFill>
                  <a:srgbClr val="FFFFFF"/>
                </a:solidFill>
                <a:latin typeface="Arial"/>
              </a:rPr>
              <a:t>Sentinel Data</a:t>
            </a:r>
            <a:endParaRPr lang="en-US" sz="5400" b="1">
              <a:solidFill>
                <a:srgbClr val="FFFFFF"/>
              </a:solidFill>
              <a:latin typeface="Arial"/>
              <a:cs typeface="Arial"/>
            </a:endParaRPr>
          </a:p>
        </p:txBody>
      </p:sp>
      <p:cxnSp>
        <p:nvCxnSpPr>
          <p:cNvPr id="12" name="Straight Connector 11">
            <a:extLst>
              <a:ext uri="{FF2B5EF4-FFF2-40B4-BE49-F238E27FC236}">
                <a16:creationId xmlns:a16="http://schemas.microsoft.com/office/drawing/2014/main" id="{6437EA4D-C3AB-24BB-2BCD-FD69E1EDD3B4}"/>
              </a:ext>
            </a:extLst>
          </p:cNvPr>
          <p:cNvCxnSpPr>
            <a:cxnSpLocks/>
          </p:cNvCxnSpPr>
          <p:nvPr/>
        </p:nvCxnSpPr>
        <p:spPr>
          <a:xfrm flipV="1">
            <a:off x="6429449" y="2607531"/>
            <a:ext cx="0" cy="500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3A5C83A-C74B-54DE-B0D2-24D6F6ADA164}"/>
              </a:ext>
            </a:extLst>
          </p:cNvPr>
          <p:cNvSpPr/>
          <p:nvPr/>
        </p:nvSpPr>
        <p:spPr>
          <a:xfrm>
            <a:off x="2249576" y="449639"/>
            <a:ext cx="7795411" cy="6370531"/>
          </a:xfrm>
          <a:prstGeom prst="ellipse">
            <a:avLst/>
          </a:prstGeom>
          <a:noFill/>
          <a:ln w="19050">
            <a:solidFill>
              <a:srgbClr val="71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pic>
        <p:nvPicPr>
          <p:cNvPr id="42" name="Picture 41" descr="A blue circle with a white outline of a satellite&#10;&#10;Description automatically generated">
            <a:extLst>
              <a:ext uri="{FF2B5EF4-FFF2-40B4-BE49-F238E27FC236}">
                <a16:creationId xmlns:a16="http://schemas.microsoft.com/office/drawing/2014/main" id="{FB5A8F7B-0A92-6483-517E-22F8FFAF3FC0}"/>
              </a:ext>
            </a:extLst>
          </p:cNvPr>
          <p:cNvPicPr>
            <a:picLocks noChangeAspect="1"/>
          </p:cNvPicPr>
          <p:nvPr/>
        </p:nvPicPr>
        <p:blipFill>
          <a:blip r:embed="rId3"/>
          <a:stretch>
            <a:fillRect/>
          </a:stretch>
        </p:blipFill>
        <p:spPr>
          <a:xfrm>
            <a:off x="5332527" y="1615780"/>
            <a:ext cx="1731846" cy="1693334"/>
          </a:xfrm>
          <a:prstGeom prst="rect">
            <a:avLst/>
          </a:prstGeom>
        </p:spPr>
      </p:pic>
      <p:pic>
        <p:nvPicPr>
          <p:cNvPr id="7" name="Picture 6">
            <a:extLst>
              <a:ext uri="{FF2B5EF4-FFF2-40B4-BE49-F238E27FC236}">
                <a16:creationId xmlns:a16="http://schemas.microsoft.com/office/drawing/2014/main" id="{5662A60D-BBDB-3200-EAF2-67E04B6B7756}"/>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Lst>
          </a:blip>
          <a:stretch>
            <a:fillRect/>
          </a:stretch>
        </p:blipFill>
        <p:spPr>
          <a:xfrm>
            <a:off x="624370" y="5993279"/>
            <a:ext cx="2395594" cy="430347"/>
          </a:xfrm>
          <a:prstGeom prst="rect">
            <a:avLst/>
          </a:prstGeom>
          <a:ln>
            <a:noFill/>
          </a:ln>
        </p:spPr>
      </p:pic>
    </p:spTree>
    <p:extLst>
      <p:ext uri="{BB962C8B-B14F-4D97-AF65-F5344CB8AC3E}">
        <p14:creationId xmlns:p14="http://schemas.microsoft.com/office/powerpoint/2010/main" val="657220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42"/>
                                        </p:tgtEl>
                                      </p:cBhvr>
                                    </p:animEffect>
                                    <p:animScale>
                                      <p:cBhvr>
                                        <p:cTn id="13"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en-SI" kern="0" err="1">
                <a:latin typeface="Arial"/>
                <a:cs typeface="Arial"/>
              </a:rPr>
              <a:t>Im</a:t>
            </a:r>
            <a:r>
              <a:rPr lang="de-DE" kern="0" dirty="0">
                <a:latin typeface="Arial"/>
                <a:cs typeface="Arial"/>
              </a:rPr>
              <a:t>m</a:t>
            </a:r>
            <a:r>
              <a:rPr lang="en-SI" kern="0" err="1">
                <a:latin typeface="Arial"/>
                <a:cs typeface="Arial"/>
              </a:rPr>
              <a:t>ediately</a:t>
            </a:r>
            <a:r>
              <a:rPr lang="en-SI" kern="0">
                <a:latin typeface="Arial"/>
                <a:cs typeface="Arial"/>
              </a:rPr>
              <a:t> Available </a:t>
            </a:r>
            <a:r>
              <a:rPr lang="en-SI">
                <a:latin typeface="Arial"/>
                <a:cs typeface="Arial"/>
              </a:rPr>
              <a:t>Data: Portfolio</a:t>
            </a:r>
            <a:r>
              <a:rPr lang="en-SI" kern="0">
                <a:latin typeface="Arial"/>
                <a:cs typeface="Arial"/>
              </a:rPr>
              <a:t> Overview </a:t>
            </a:r>
          </a:p>
        </p:txBody>
      </p:sp>
      <p:pic>
        <p:nvPicPr>
          <p:cNvPr id="18" name="Picture Placeholder 17" descr="A black and white logo&#10;&#10;Description automatically generated">
            <a:extLst>
              <a:ext uri="{FF2B5EF4-FFF2-40B4-BE49-F238E27FC236}">
                <a16:creationId xmlns:a16="http://schemas.microsoft.com/office/drawing/2014/main" id="{1D199EB0-900A-FCEB-17F6-AAE57E339F4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260" r="9961"/>
          <a:stretch/>
        </p:blipFill>
        <p:spPr>
          <a:xfrm>
            <a:off x="8625677" y="54591"/>
            <a:ext cx="3536066" cy="800169"/>
          </a:xfrm>
        </p:spPr>
      </p:pic>
      <p:pic>
        <p:nvPicPr>
          <p:cNvPr id="6" name="Picture 5" descr="A close-up of a knife&#10;&#10;Description automatically generated with low confidence">
            <a:extLst>
              <a:ext uri="{FF2B5EF4-FFF2-40B4-BE49-F238E27FC236}">
                <a16:creationId xmlns:a16="http://schemas.microsoft.com/office/drawing/2014/main" id="{F46D407D-B954-289A-914F-F01A24BD900D}"/>
              </a:ext>
            </a:extLst>
          </p:cNvPr>
          <p:cNvPicPr>
            <a:picLocks noChangeAspect="1"/>
          </p:cNvPicPr>
          <p:nvPr/>
        </p:nvPicPr>
        <p:blipFill>
          <a:blip r:embed="rId4"/>
          <a:stretch>
            <a:fillRect/>
          </a:stretch>
        </p:blipFill>
        <p:spPr>
          <a:xfrm rot="1135819">
            <a:off x="834711" y="2531764"/>
            <a:ext cx="1663848" cy="1663848"/>
          </a:xfrm>
          <a:prstGeom prst="rect">
            <a:avLst/>
          </a:prstGeom>
        </p:spPr>
      </p:pic>
      <p:pic>
        <p:nvPicPr>
          <p:cNvPr id="7" name="Picture 6">
            <a:extLst>
              <a:ext uri="{FF2B5EF4-FFF2-40B4-BE49-F238E27FC236}">
                <a16:creationId xmlns:a16="http://schemas.microsoft.com/office/drawing/2014/main" id="{C70B12FA-2CE5-A433-146F-CC32E403E185}"/>
              </a:ext>
            </a:extLst>
          </p:cNvPr>
          <p:cNvPicPr>
            <a:picLocks noChangeAspect="1"/>
          </p:cNvPicPr>
          <p:nvPr/>
        </p:nvPicPr>
        <p:blipFill>
          <a:blip r:embed="rId5"/>
          <a:stretch>
            <a:fillRect/>
          </a:stretch>
        </p:blipFill>
        <p:spPr>
          <a:xfrm>
            <a:off x="1136358" y="4156807"/>
            <a:ext cx="1306399" cy="93348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8CA28F0-B6FA-97E7-DA85-AAFEF291A4CB}"/>
              </a:ext>
            </a:extLst>
          </p:cNvPr>
          <p:cNvPicPr>
            <a:picLocks noChangeAspect="1"/>
          </p:cNvPicPr>
          <p:nvPr/>
        </p:nvPicPr>
        <p:blipFill>
          <a:blip r:embed="rId6"/>
          <a:stretch>
            <a:fillRect/>
          </a:stretch>
        </p:blipFill>
        <p:spPr>
          <a:xfrm>
            <a:off x="2746102" y="4156807"/>
            <a:ext cx="1213031" cy="957191"/>
          </a:xfrm>
          <a:prstGeom prst="rect">
            <a:avLst/>
          </a:prstGeom>
        </p:spPr>
      </p:pic>
      <p:pic>
        <p:nvPicPr>
          <p:cNvPr id="9" name="Picture 8" descr="A picture containing yellow, transport, dark&#10;&#10;Description automatically generated">
            <a:extLst>
              <a:ext uri="{FF2B5EF4-FFF2-40B4-BE49-F238E27FC236}">
                <a16:creationId xmlns:a16="http://schemas.microsoft.com/office/drawing/2014/main" id="{FF79652E-B037-206B-3758-D158B75A90D4}"/>
              </a:ext>
            </a:extLst>
          </p:cNvPr>
          <p:cNvPicPr>
            <a:picLocks noChangeAspect="1"/>
          </p:cNvPicPr>
          <p:nvPr/>
        </p:nvPicPr>
        <p:blipFill>
          <a:blip r:embed="rId7"/>
          <a:stretch>
            <a:fillRect/>
          </a:stretch>
        </p:blipFill>
        <p:spPr>
          <a:xfrm>
            <a:off x="2844499" y="2825241"/>
            <a:ext cx="1306399" cy="1032476"/>
          </a:xfrm>
          <a:prstGeom prst="rect">
            <a:avLst/>
          </a:prstGeom>
        </p:spPr>
      </p:pic>
      <p:sp>
        <p:nvSpPr>
          <p:cNvPr id="10" name="TextBox 9">
            <a:extLst>
              <a:ext uri="{FF2B5EF4-FFF2-40B4-BE49-F238E27FC236}">
                <a16:creationId xmlns:a16="http://schemas.microsoft.com/office/drawing/2014/main" id="{2C250255-E2D6-793F-B295-D12A418407AC}"/>
              </a:ext>
            </a:extLst>
          </p:cNvPr>
          <p:cNvSpPr txBox="1"/>
          <p:nvPr/>
        </p:nvSpPr>
        <p:spPr>
          <a:xfrm>
            <a:off x="1212449" y="1601966"/>
            <a:ext cx="3030441" cy="584775"/>
          </a:xfrm>
          <a:prstGeom prst="rect">
            <a:avLst/>
          </a:prstGeom>
          <a:noFill/>
        </p:spPr>
        <p:txBody>
          <a:bodyPr wrap="square">
            <a:spAutoFit/>
          </a:bodyPr>
          <a:lstStyle/>
          <a:p>
            <a:pPr algn="ctr"/>
            <a:r>
              <a:rPr lang="en-IT" sz="1600" b="1" dirty="0">
                <a:solidFill>
                  <a:srgbClr val="77CC09"/>
                </a:solidFill>
              </a:rPr>
              <a:t>All Copernicus Sentinels User Level Data</a:t>
            </a:r>
          </a:p>
        </p:txBody>
      </p:sp>
      <p:sp>
        <p:nvSpPr>
          <p:cNvPr id="11" name="TextBox 10">
            <a:extLst>
              <a:ext uri="{FF2B5EF4-FFF2-40B4-BE49-F238E27FC236}">
                <a16:creationId xmlns:a16="http://schemas.microsoft.com/office/drawing/2014/main" id="{C454AED3-3B7B-F596-2D98-3E76B6C47CA6}"/>
              </a:ext>
            </a:extLst>
          </p:cNvPr>
          <p:cNvSpPr txBox="1"/>
          <p:nvPr/>
        </p:nvSpPr>
        <p:spPr>
          <a:xfrm>
            <a:off x="974311" y="3854398"/>
            <a:ext cx="1485896" cy="307777"/>
          </a:xfrm>
          <a:prstGeom prst="rect">
            <a:avLst/>
          </a:prstGeom>
          <a:noFill/>
        </p:spPr>
        <p:txBody>
          <a:bodyPr wrap="square">
            <a:spAutoFit/>
          </a:bodyPr>
          <a:lstStyle/>
          <a:p>
            <a:pPr algn="ctr"/>
            <a:r>
              <a:rPr lang="en-IT" sz="1400">
                <a:solidFill>
                  <a:schemeClr val="tx2"/>
                </a:solidFill>
              </a:rPr>
              <a:t>Sentinel-1</a:t>
            </a:r>
          </a:p>
        </p:txBody>
      </p:sp>
      <p:sp>
        <p:nvSpPr>
          <p:cNvPr id="12" name="TextBox 11">
            <a:extLst>
              <a:ext uri="{FF2B5EF4-FFF2-40B4-BE49-F238E27FC236}">
                <a16:creationId xmlns:a16="http://schemas.microsoft.com/office/drawing/2014/main" id="{495006CD-B007-F117-0036-EB5DE2728273}"/>
              </a:ext>
            </a:extLst>
          </p:cNvPr>
          <p:cNvSpPr txBox="1"/>
          <p:nvPr/>
        </p:nvSpPr>
        <p:spPr>
          <a:xfrm>
            <a:off x="699908" y="5139308"/>
            <a:ext cx="2034701" cy="307777"/>
          </a:xfrm>
          <a:prstGeom prst="rect">
            <a:avLst/>
          </a:prstGeom>
          <a:noFill/>
        </p:spPr>
        <p:txBody>
          <a:bodyPr wrap="square">
            <a:spAutoFit/>
          </a:bodyPr>
          <a:lstStyle/>
          <a:p>
            <a:pPr algn="ctr"/>
            <a:r>
              <a:rPr lang="en-IT" sz="1400">
                <a:solidFill>
                  <a:schemeClr val="tx2"/>
                </a:solidFill>
              </a:rPr>
              <a:t>Sentinel-2</a:t>
            </a:r>
          </a:p>
        </p:txBody>
      </p:sp>
      <p:sp>
        <p:nvSpPr>
          <p:cNvPr id="13" name="TextBox 12">
            <a:extLst>
              <a:ext uri="{FF2B5EF4-FFF2-40B4-BE49-F238E27FC236}">
                <a16:creationId xmlns:a16="http://schemas.microsoft.com/office/drawing/2014/main" id="{3BBBD802-8D61-5487-AF3E-16899E65A292}"/>
              </a:ext>
            </a:extLst>
          </p:cNvPr>
          <p:cNvSpPr txBox="1"/>
          <p:nvPr/>
        </p:nvSpPr>
        <p:spPr>
          <a:xfrm>
            <a:off x="2604804" y="3855205"/>
            <a:ext cx="1967196" cy="307777"/>
          </a:xfrm>
          <a:prstGeom prst="rect">
            <a:avLst/>
          </a:prstGeom>
          <a:noFill/>
        </p:spPr>
        <p:txBody>
          <a:bodyPr wrap="square">
            <a:spAutoFit/>
          </a:bodyPr>
          <a:lstStyle/>
          <a:p>
            <a:pPr algn="ctr"/>
            <a:r>
              <a:rPr lang="en-IT" sz="1400" dirty="0">
                <a:solidFill>
                  <a:schemeClr val="tx2"/>
                </a:solidFill>
              </a:rPr>
              <a:t>Sentinel-3 Land</a:t>
            </a:r>
          </a:p>
        </p:txBody>
      </p:sp>
      <p:sp>
        <p:nvSpPr>
          <p:cNvPr id="14" name="TextBox 13">
            <a:extLst>
              <a:ext uri="{FF2B5EF4-FFF2-40B4-BE49-F238E27FC236}">
                <a16:creationId xmlns:a16="http://schemas.microsoft.com/office/drawing/2014/main" id="{7A5D64E7-E5BE-9501-179F-AE230899DA85}"/>
              </a:ext>
            </a:extLst>
          </p:cNvPr>
          <p:cNvSpPr txBox="1"/>
          <p:nvPr/>
        </p:nvSpPr>
        <p:spPr>
          <a:xfrm>
            <a:off x="2479733" y="5151404"/>
            <a:ext cx="1890650" cy="307777"/>
          </a:xfrm>
          <a:prstGeom prst="rect">
            <a:avLst/>
          </a:prstGeom>
          <a:noFill/>
        </p:spPr>
        <p:txBody>
          <a:bodyPr wrap="square">
            <a:spAutoFit/>
          </a:bodyPr>
          <a:lstStyle/>
          <a:p>
            <a:pPr algn="ctr"/>
            <a:r>
              <a:rPr lang="en-IT" sz="1400">
                <a:solidFill>
                  <a:schemeClr val="tx2"/>
                </a:solidFill>
              </a:rPr>
              <a:t>Sentinel-5P</a:t>
            </a:r>
          </a:p>
        </p:txBody>
      </p:sp>
      <p:sp>
        <p:nvSpPr>
          <p:cNvPr id="15" name="TextBox 14">
            <a:extLst>
              <a:ext uri="{FF2B5EF4-FFF2-40B4-BE49-F238E27FC236}">
                <a16:creationId xmlns:a16="http://schemas.microsoft.com/office/drawing/2014/main" id="{89FB6876-C35C-1351-D76F-F2385ECC3128}"/>
              </a:ext>
            </a:extLst>
          </p:cNvPr>
          <p:cNvSpPr txBox="1"/>
          <p:nvPr/>
        </p:nvSpPr>
        <p:spPr>
          <a:xfrm>
            <a:off x="6162374" y="1902914"/>
            <a:ext cx="4926607" cy="4170372"/>
          </a:xfrm>
          <a:prstGeom prst="rect">
            <a:avLst/>
          </a:prstGeom>
          <a:noFill/>
        </p:spPr>
        <p:txBody>
          <a:bodyPr wrap="square">
            <a:spAutoFit/>
          </a:bodyPr>
          <a:lstStyle/>
          <a:p>
            <a:r>
              <a:rPr lang="en-GB" b="1" dirty="0">
                <a:solidFill>
                  <a:srgbClr val="77CC09"/>
                </a:solidFill>
              </a:rPr>
              <a:t>Copernicus Contributing Missions Coverage Datasets</a:t>
            </a:r>
          </a:p>
          <a:p>
            <a:endParaRPr lang="en-GB" sz="1500" dirty="0">
              <a:solidFill>
                <a:schemeClr val="tx1">
                  <a:lumMod val="25000"/>
                  <a:lumOff val="75000"/>
                </a:schemeClr>
              </a:solidFill>
            </a:endParaRPr>
          </a:p>
          <a:p>
            <a:pPr marL="685777" lvl="1" indent="-228600">
              <a:buFont typeface="Wingdings" panose="05000000000000000000" pitchFamily="2" charset="2"/>
              <a:buChar char="§"/>
            </a:pPr>
            <a:r>
              <a:rPr lang="en-GB" sz="1500" b="1" dirty="0">
                <a:solidFill>
                  <a:srgbClr val="0A4393"/>
                </a:solidFill>
              </a:rPr>
              <a:t>VHR European Coverage Dataset</a:t>
            </a:r>
          </a:p>
          <a:p>
            <a:pPr marL="685777" lvl="1" indent="-228600">
              <a:buFont typeface="Wingdings" panose="05000000000000000000" pitchFamily="2" charset="2"/>
              <a:buChar char="§"/>
            </a:pPr>
            <a:endParaRPr lang="en-GB" sz="1500" b="1" dirty="0">
              <a:solidFill>
                <a:srgbClr val="0A4393"/>
              </a:solidFill>
            </a:endParaRPr>
          </a:p>
          <a:p>
            <a:pPr marL="685777" lvl="1" indent="-228600">
              <a:buFont typeface="Wingdings" panose="05000000000000000000" pitchFamily="2" charset="2"/>
              <a:buChar char="§"/>
            </a:pPr>
            <a:r>
              <a:rPr lang="en-GB" sz="1500" b="1" dirty="0">
                <a:solidFill>
                  <a:srgbClr val="0A4393"/>
                </a:solidFill>
              </a:rPr>
              <a:t>Copernicus Digital Elevation Model</a:t>
            </a:r>
            <a:endParaRPr lang="en-GB" dirty="0">
              <a:solidFill>
                <a:srgbClr val="0A4393"/>
              </a:solidFill>
            </a:endParaRPr>
          </a:p>
          <a:p>
            <a:pPr lvl="1"/>
            <a:endParaRPr lang="en-GB" dirty="0">
              <a:solidFill>
                <a:schemeClr val="tx2"/>
              </a:solidFill>
            </a:endParaRPr>
          </a:p>
          <a:p>
            <a:pPr lvl="1"/>
            <a:endParaRPr lang="en-GB" dirty="0">
              <a:solidFill>
                <a:schemeClr val="bg1"/>
              </a:solidFill>
            </a:endParaRPr>
          </a:p>
          <a:p>
            <a:r>
              <a:rPr lang="en-GB" b="1" dirty="0">
                <a:solidFill>
                  <a:srgbClr val="77CC09"/>
                </a:solidFill>
              </a:rPr>
              <a:t>Sentinel-1 and Sentinel-2 cloudless mosaics</a:t>
            </a:r>
          </a:p>
          <a:p>
            <a:endParaRPr lang="en-GB" b="1" dirty="0">
              <a:solidFill>
                <a:srgbClr val="77CC09"/>
              </a:solidFill>
            </a:endParaRPr>
          </a:p>
          <a:p>
            <a:r>
              <a:rPr lang="en-GB" b="1" dirty="0">
                <a:solidFill>
                  <a:srgbClr val="77CC09"/>
                </a:solidFill>
              </a:rPr>
              <a:t>Copernicus Sentinels Auxiliary data</a:t>
            </a:r>
            <a:endParaRPr lang="en-GB" sz="1600" b="1" dirty="0">
              <a:solidFill>
                <a:srgbClr val="77CC09"/>
              </a:solidFill>
            </a:endParaRPr>
          </a:p>
          <a:p>
            <a:endParaRPr lang="en-GB" sz="1600" b="1" dirty="0">
              <a:solidFill>
                <a:srgbClr val="77CC09"/>
              </a:solidFill>
            </a:endParaRPr>
          </a:p>
          <a:p>
            <a:r>
              <a:rPr lang="en-GB" b="1" dirty="0">
                <a:solidFill>
                  <a:srgbClr val="77CC09"/>
                </a:solidFill>
              </a:rPr>
              <a:t>Copernicus Sentinels Engineering Data</a:t>
            </a:r>
          </a:p>
          <a:p>
            <a:endParaRPr lang="en-GB" sz="900" dirty="0">
              <a:solidFill>
                <a:schemeClr val="bg1"/>
              </a:solidFill>
            </a:endParaRPr>
          </a:p>
        </p:txBody>
      </p:sp>
      <p:sp>
        <p:nvSpPr>
          <p:cNvPr id="16" name="Plus 45">
            <a:extLst>
              <a:ext uri="{FF2B5EF4-FFF2-40B4-BE49-F238E27FC236}">
                <a16:creationId xmlns:a16="http://schemas.microsoft.com/office/drawing/2014/main" id="{7F034E81-B5C4-4D9C-59D3-F6630F5957B8}"/>
              </a:ext>
            </a:extLst>
          </p:cNvPr>
          <p:cNvSpPr/>
          <p:nvPr/>
        </p:nvSpPr>
        <p:spPr>
          <a:xfrm>
            <a:off x="5355745" y="3211858"/>
            <a:ext cx="573311" cy="461665"/>
          </a:xfrm>
          <a:prstGeom prst="mathPlus">
            <a:avLst>
              <a:gd name="adj1" fmla="val 988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1839970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hu-HU" dirty="0" err="1">
                <a:latin typeface="Arial"/>
                <a:cs typeface="Arial"/>
              </a:rPr>
              <a:t>Immediately</a:t>
            </a:r>
            <a:r>
              <a:rPr lang="hu-HU" dirty="0">
                <a:latin typeface="Arial"/>
                <a:cs typeface="Arial"/>
              </a:rPr>
              <a:t> </a:t>
            </a:r>
            <a:r>
              <a:rPr lang="hu-HU" dirty="0" err="1">
                <a:latin typeface="Arial"/>
                <a:cs typeface="Arial"/>
              </a:rPr>
              <a:t>available</a:t>
            </a:r>
            <a:r>
              <a:rPr lang="hu-HU" dirty="0">
                <a:latin typeface="Arial"/>
                <a:cs typeface="Arial"/>
              </a:rPr>
              <a:t> </a:t>
            </a:r>
            <a:r>
              <a:rPr lang="hu-HU" dirty="0" err="1">
                <a:latin typeface="Arial"/>
                <a:cs typeface="Arial"/>
              </a:rPr>
              <a:t>data</a:t>
            </a:r>
            <a:r>
              <a:rPr lang="hu-HU" dirty="0">
                <a:latin typeface="Arial"/>
                <a:cs typeface="Arial"/>
              </a:rPr>
              <a:t>: </a:t>
            </a:r>
            <a:r>
              <a:rPr lang="hu-HU" dirty="0" err="1">
                <a:latin typeface="Arial"/>
                <a:cs typeface="Arial"/>
              </a:rPr>
              <a:t>Sentinels</a:t>
            </a:r>
            <a:endParaRPr lang="en-SI" kern="0" dirty="0" err="1">
              <a:latin typeface="Arial"/>
              <a:cs typeface="Arial"/>
            </a:endParaRPr>
          </a:p>
        </p:txBody>
      </p:sp>
      <p:pic>
        <p:nvPicPr>
          <p:cNvPr id="18" name="Picture Placeholder 17" descr="A black and white logo&#10;&#10;Description automatically generated">
            <a:extLst>
              <a:ext uri="{FF2B5EF4-FFF2-40B4-BE49-F238E27FC236}">
                <a16:creationId xmlns:a16="http://schemas.microsoft.com/office/drawing/2014/main" id="{1D199EB0-900A-FCEB-17F6-AAE57E339F4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260" r="9961"/>
          <a:stretch/>
        </p:blipFill>
        <p:spPr>
          <a:xfrm>
            <a:off x="8698379" y="0"/>
            <a:ext cx="3536066" cy="800169"/>
          </a:xfrm>
        </p:spPr>
      </p:pic>
      <p:sp>
        <p:nvSpPr>
          <p:cNvPr id="3" name="Text Placeholder 2">
            <a:extLst>
              <a:ext uri="{FF2B5EF4-FFF2-40B4-BE49-F238E27FC236}">
                <a16:creationId xmlns:a16="http://schemas.microsoft.com/office/drawing/2014/main" id="{DF2BC735-E581-D487-6201-DF822FF47801}"/>
              </a:ext>
            </a:extLst>
          </p:cNvPr>
          <p:cNvSpPr txBox="1">
            <a:spLocks/>
          </p:cNvSpPr>
          <p:nvPr/>
        </p:nvSpPr>
        <p:spPr>
          <a:xfrm>
            <a:off x="702864" y="1719580"/>
            <a:ext cx="5054602" cy="4046120"/>
          </a:xfrm>
          <a:prstGeom prst="rect">
            <a:avLst/>
          </a:prstGeom>
        </p:spPr>
        <p:txBody>
          <a:bodyPr vert="horz" wrap="square" lIns="0" tIns="0" rIns="0" bIns="0" numCol="1" rtlCol="0" anchor="t" anchorCtr="0" compatLnSpc="1">
            <a:prstTxWarp prst="textNoShape">
              <a:avLst/>
            </a:prstTxWarp>
            <a:noAutofit/>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spcAft>
                <a:spcPts val="600"/>
              </a:spcAft>
            </a:pPr>
            <a:r>
              <a:rPr lang="en-GB" b="1" kern="0" dirty="0"/>
              <a:t>Sentinel-1</a:t>
            </a:r>
            <a:r>
              <a:rPr lang="hu-HU" b="1" kern="0" dirty="0"/>
              <a:t> </a:t>
            </a:r>
            <a:r>
              <a:rPr lang="fr-FR" b="1" kern="0" dirty="0"/>
              <a:t>(RADAR)</a:t>
            </a:r>
            <a:endParaRPr lang="hu-HU" b="1" kern="0" dirty="0">
              <a:solidFill>
                <a:srgbClr val="00B0F0"/>
              </a:solidFill>
              <a:cs typeface="Arial"/>
            </a:endParaRPr>
          </a:p>
          <a:p>
            <a:pPr marL="685165" lvl="1" indent="-227965">
              <a:spcBef>
                <a:spcPts val="600"/>
              </a:spcBef>
            </a:pPr>
            <a:r>
              <a:rPr lang="en-GB" sz="1600" kern="0" dirty="0"/>
              <a:t>GRD SAFE-COG</a:t>
            </a:r>
            <a:endParaRPr lang="en-GB" sz="1600" kern="0" dirty="0">
              <a:cs typeface="Arial"/>
            </a:endParaRPr>
          </a:p>
          <a:p>
            <a:pPr marL="685165" lvl="1" indent="-227965">
              <a:spcBef>
                <a:spcPts val="600"/>
              </a:spcBef>
            </a:pPr>
            <a:r>
              <a:rPr lang="en-GB" sz="1600" kern="0" dirty="0"/>
              <a:t>GRD SAFE (last year)</a:t>
            </a:r>
            <a:endParaRPr lang="en-GB" sz="1600" kern="0" dirty="0">
              <a:cs typeface="Arial"/>
            </a:endParaRPr>
          </a:p>
          <a:p>
            <a:pPr marL="685165" lvl="1" indent="-227965">
              <a:spcBef>
                <a:spcPts val="600"/>
              </a:spcBef>
            </a:pPr>
            <a:r>
              <a:rPr lang="en-GB" sz="1600" kern="0" dirty="0"/>
              <a:t>OCN</a:t>
            </a:r>
            <a:endParaRPr lang="en-GB" sz="1600" kern="0" dirty="0">
              <a:cs typeface="Arial"/>
            </a:endParaRPr>
          </a:p>
          <a:p>
            <a:pPr marL="685165" lvl="1" indent="-227965">
              <a:spcBef>
                <a:spcPts val="600"/>
              </a:spcBef>
            </a:pPr>
            <a:r>
              <a:rPr lang="en-GB" sz="1600" kern="0" dirty="0"/>
              <a:t>SLC</a:t>
            </a:r>
            <a:endParaRPr lang="en-GB" sz="1600" kern="0" dirty="0">
              <a:cs typeface="Arial"/>
            </a:endParaRPr>
          </a:p>
          <a:p>
            <a:pPr marL="685165" lvl="1" indent="-227965">
              <a:spcBef>
                <a:spcPts val="600"/>
              </a:spcBef>
            </a:pPr>
            <a:r>
              <a:rPr lang="en-GB" sz="1600" kern="0" dirty="0"/>
              <a:t>L0 RAW (Europe full, ROW last year)</a:t>
            </a:r>
            <a:endParaRPr lang="en-GB" sz="1600" kern="0" dirty="0">
              <a:cs typeface="Arial"/>
            </a:endParaRPr>
          </a:p>
          <a:p>
            <a:pPr marL="685165" lvl="1" indent="-227965">
              <a:spcBef>
                <a:spcPts val="600"/>
              </a:spcBef>
            </a:pPr>
            <a:endParaRPr lang="en-GB" sz="1600" kern="0" dirty="0">
              <a:cs typeface="Arial"/>
            </a:endParaRPr>
          </a:p>
          <a:p>
            <a:r>
              <a:rPr lang="en-GB" b="1" kern="0" dirty="0"/>
              <a:t>Sentinel-2 (Optic)</a:t>
            </a:r>
          </a:p>
          <a:p>
            <a:pPr marL="685165" lvl="1" indent="-285750"/>
            <a:r>
              <a:rPr lang="en-GB" sz="1600" kern="0" dirty="0">
                <a:latin typeface="Arial"/>
                <a:ea typeface="MS PGothic"/>
                <a:cs typeface="Arial"/>
              </a:rPr>
              <a:t>L1C</a:t>
            </a:r>
            <a:endParaRPr lang="en-GB" sz="1600" kern="0" dirty="0">
              <a:cs typeface="Arial"/>
            </a:endParaRPr>
          </a:p>
          <a:p>
            <a:pPr marL="685165" lvl="1" indent="-285750"/>
            <a:r>
              <a:rPr lang="en-GB" sz="1600" kern="0" dirty="0">
                <a:latin typeface="Arial"/>
                <a:ea typeface="MS PGothic"/>
                <a:cs typeface="Arial"/>
              </a:rPr>
              <a:t>L2A</a:t>
            </a:r>
            <a:endParaRPr lang="en-GB" sz="1600" kern="0" dirty="0">
              <a:cs typeface="Arial"/>
            </a:endParaRPr>
          </a:p>
          <a:p>
            <a:pPr marL="685165" lvl="1" indent="-227965"/>
            <a:endParaRPr lang="en-GB" sz="1600" kern="0" dirty="0">
              <a:cs typeface="Arial"/>
            </a:endParaRPr>
          </a:p>
        </p:txBody>
      </p:sp>
      <p:sp>
        <p:nvSpPr>
          <p:cNvPr id="4" name="Text Placeholder 6">
            <a:extLst>
              <a:ext uri="{FF2B5EF4-FFF2-40B4-BE49-F238E27FC236}">
                <a16:creationId xmlns:a16="http://schemas.microsoft.com/office/drawing/2014/main" id="{FEDD761D-D4FC-2FA5-AE7B-D0F7BD218CFC}"/>
              </a:ext>
            </a:extLst>
          </p:cNvPr>
          <p:cNvSpPr txBox="1">
            <a:spLocks/>
          </p:cNvSpPr>
          <p:nvPr/>
        </p:nvSpPr>
        <p:spPr>
          <a:xfrm>
            <a:off x="6297123" y="1719580"/>
            <a:ext cx="5054602" cy="4046120"/>
          </a:xfrm>
          <a:prstGeom prst="rect">
            <a:avLst/>
          </a:prstGeom>
        </p:spPr>
        <p:txBody>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b="1" kern="0" dirty="0"/>
              <a:t>Sentinel-3 (SAR and Optic)</a:t>
            </a:r>
            <a:endParaRPr lang="en-GB" sz="1400" kern="0" dirty="0"/>
          </a:p>
          <a:p>
            <a:pPr lvl="1"/>
            <a:r>
              <a:rPr lang="en-GB" sz="1600" kern="0" dirty="0"/>
              <a:t>OLCI L1/L2 NRT and NTC (NRT last year)</a:t>
            </a:r>
          </a:p>
          <a:p>
            <a:pPr lvl="1"/>
            <a:r>
              <a:rPr lang="en-GB" sz="1600" kern="0" dirty="0"/>
              <a:t>SLSTR L1/L2 NRT and NTC (NRT last year)</a:t>
            </a:r>
          </a:p>
          <a:p>
            <a:pPr lvl="1"/>
            <a:r>
              <a:rPr lang="en-GB" sz="1600" kern="0" dirty="0"/>
              <a:t>SRAL L1/L2 NRT, STC and NTC (STC last month, NRT last year)</a:t>
            </a:r>
          </a:p>
          <a:p>
            <a:pPr lvl="1"/>
            <a:r>
              <a:rPr lang="en-GB" sz="1600" kern="0" dirty="0"/>
              <a:t>SYN L2 STC, NTC (STC last month)</a:t>
            </a:r>
          </a:p>
          <a:p>
            <a:pPr lvl="1"/>
            <a:endParaRPr lang="en-GB" sz="1600" kern="0" dirty="0"/>
          </a:p>
          <a:p>
            <a:r>
              <a:rPr lang="en-GB" b="1" kern="0" dirty="0"/>
              <a:t>Sentinel-5P (</a:t>
            </a:r>
            <a:r>
              <a:rPr lang="en-GB" b="1" kern="0" dirty="0" err="1"/>
              <a:t>Atmospere</a:t>
            </a:r>
            <a:r>
              <a:rPr lang="en-GB" b="1" kern="0" dirty="0"/>
              <a:t>)</a:t>
            </a:r>
            <a:endParaRPr lang="en-GB" sz="1400" kern="0" dirty="0"/>
          </a:p>
          <a:p>
            <a:pPr lvl="1"/>
            <a:r>
              <a:rPr lang="en-GB" sz="1600" kern="0" dirty="0"/>
              <a:t>Level-1B NTC</a:t>
            </a:r>
          </a:p>
          <a:p>
            <a:pPr lvl="1"/>
            <a:r>
              <a:rPr lang="en-GB" sz="1600" kern="0" dirty="0"/>
              <a:t>Level-2 NRT and NTC (NRT last month)</a:t>
            </a:r>
            <a:endParaRPr lang="en-GB" kern="0" dirty="0"/>
          </a:p>
          <a:p>
            <a:pPr lvl="1"/>
            <a:endParaRPr lang="en-GB" sz="1600" kern="0" dirty="0"/>
          </a:p>
        </p:txBody>
      </p:sp>
      <p:sp>
        <p:nvSpPr>
          <p:cNvPr id="5" name="TextBox 4">
            <a:extLst>
              <a:ext uri="{FF2B5EF4-FFF2-40B4-BE49-F238E27FC236}">
                <a16:creationId xmlns:a16="http://schemas.microsoft.com/office/drawing/2014/main" id="{A905C646-BD22-FEDA-5208-F05E09AD32AC}"/>
              </a:ext>
            </a:extLst>
          </p:cNvPr>
          <p:cNvSpPr txBox="1"/>
          <p:nvPr/>
        </p:nvSpPr>
        <p:spPr>
          <a:xfrm>
            <a:off x="1320293" y="5497515"/>
            <a:ext cx="9584753" cy="646331"/>
          </a:xfrm>
          <a:prstGeom prst="rect">
            <a:avLst/>
          </a:prstGeom>
          <a:noFill/>
        </p:spPr>
        <p:txBody>
          <a:bodyPr wrap="square" rtlCol="0">
            <a:spAutoFit/>
          </a:bodyPr>
          <a:lstStyle/>
          <a:p>
            <a:pPr algn="ctr"/>
            <a:r>
              <a:rPr lang="en-US" b="1" dirty="0">
                <a:solidFill>
                  <a:schemeClr val="tx2"/>
                </a:solidFill>
              </a:rPr>
              <a:t>If not explicitly stated otherwise, worldwide coverage, full and up-to-date collection</a:t>
            </a:r>
            <a:endParaRPr lang="nl-BE" b="1" dirty="0">
              <a:solidFill>
                <a:schemeClr val="tx2"/>
              </a:solidFill>
            </a:endParaRPr>
          </a:p>
        </p:txBody>
      </p:sp>
      <p:pic>
        <p:nvPicPr>
          <p:cNvPr id="17" name="Picture 16" descr="A picture containing yellow, transport, dark&#10;&#10;Description automatically generated">
            <a:extLst>
              <a:ext uri="{FF2B5EF4-FFF2-40B4-BE49-F238E27FC236}">
                <a16:creationId xmlns:a16="http://schemas.microsoft.com/office/drawing/2014/main" id="{17EF943D-B3F4-3DC3-4013-249A45207661}"/>
              </a:ext>
            </a:extLst>
          </p:cNvPr>
          <p:cNvPicPr>
            <a:picLocks noChangeAspect="1"/>
          </p:cNvPicPr>
          <p:nvPr/>
        </p:nvPicPr>
        <p:blipFill>
          <a:blip r:embed="rId4"/>
          <a:stretch>
            <a:fillRect/>
          </a:stretch>
        </p:blipFill>
        <p:spPr>
          <a:xfrm>
            <a:off x="10170769" y="4811975"/>
            <a:ext cx="2133012" cy="1685768"/>
          </a:xfrm>
          <a:prstGeom prst="rect">
            <a:avLst/>
          </a:prstGeom>
        </p:spPr>
      </p:pic>
      <p:pic>
        <p:nvPicPr>
          <p:cNvPr id="19" name="Picture 18" descr="A close-up of a knife&#10;&#10;Description automatically generated with low confidence">
            <a:extLst>
              <a:ext uri="{FF2B5EF4-FFF2-40B4-BE49-F238E27FC236}">
                <a16:creationId xmlns:a16="http://schemas.microsoft.com/office/drawing/2014/main" id="{6362769C-7832-6FF5-AED9-27BD2CA2B23A}"/>
              </a:ext>
            </a:extLst>
          </p:cNvPr>
          <p:cNvPicPr>
            <a:picLocks noChangeAspect="1"/>
          </p:cNvPicPr>
          <p:nvPr/>
        </p:nvPicPr>
        <p:blipFill>
          <a:blip r:embed="rId5"/>
          <a:stretch>
            <a:fillRect/>
          </a:stretch>
        </p:blipFill>
        <p:spPr>
          <a:xfrm>
            <a:off x="3563897" y="1396395"/>
            <a:ext cx="2108121" cy="2108121"/>
          </a:xfrm>
          <a:prstGeom prst="rect">
            <a:avLst/>
          </a:prstGeom>
        </p:spPr>
      </p:pic>
      <p:pic>
        <p:nvPicPr>
          <p:cNvPr id="20" name="Picture 19">
            <a:extLst>
              <a:ext uri="{FF2B5EF4-FFF2-40B4-BE49-F238E27FC236}">
                <a16:creationId xmlns:a16="http://schemas.microsoft.com/office/drawing/2014/main" id="{EB73C2E3-F047-D2CF-F623-294F7AB8E1C3}"/>
              </a:ext>
            </a:extLst>
          </p:cNvPr>
          <p:cNvPicPr>
            <a:picLocks noChangeAspect="1"/>
          </p:cNvPicPr>
          <p:nvPr/>
        </p:nvPicPr>
        <p:blipFill>
          <a:blip r:embed="rId6"/>
          <a:stretch>
            <a:fillRect/>
          </a:stretch>
        </p:blipFill>
        <p:spPr>
          <a:xfrm>
            <a:off x="3310527" y="4043743"/>
            <a:ext cx="2034540" cy="1453772"/>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85445930-BA00-2203-6BB4-9C9056D1A834}"/>
              </a:ext>
            </a:extLst>
          </p:cNvPr>
          <p:cNvPicPr>
            <a:picLocks noChangeAspect="1"/>
          </p:cNvPicPr>
          <p:nvPr/>
        </p:nvPicPr>
        <p:blipFill>
          <a:blip r:embed="rId7"/>
          <a:stretch>
            <a:fillRect/>
          </a:stretch>
        </p:blipFill>
        <p:spPr>
          <a:xfrm>
            <a:off x="10106768" y="714154"/>
            <a:ext cx="1746250" cy="1377950"/>
          </a:xfrm>
          <a:prstGeom prst="rect">
            <a:avLst/>
          </a:prstGeom>
        </p:spPr>
      </p:pic>
    </p:spTree>
    <p:extLst>
      <p:ext uri="{BB962C8B-B14F-4D97-AF65-F5344CB8AC3E}">
        <p14:creationId xmlns:p14="http://schemas.microsoft.com/office/powerpoint/2010/main" val="4015750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7D4F8-76E3-AF3E-44E9-5A000C6A444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4F6B1B-F23D-2FA6-0696-3AED9705C03C}"/>
              </a:ext>
            </a:extLst>
          </p:cNvPr>
          <p:cNvSpPr>
            <a:spLocks noGrp="1"/>
          </p:cNvSpPr>
          <p:nvPr>
            <p:ph type="sldNum" sz="quarter" idx="4294967295"/>
          </p:nvPr>
        </p:nvSpPr>
        <p:spPr>
          <a:xfrm>
            <a:off x="17220079" y="12712701"/>
            <a:ext cx="5486043" cy="730250"/>
          </a:xfrm>
          <a:prstGeom prst="rect">
            <a:avLst/>
          </a:prstGeom>
        </p:spPr>
        <p:txBody>
          <a:bodyPr vert="horz" lIns="91440" tIns="45720" rIns="91440" bIns="45720" rtlCol="0" anchor="ctr"/>
          <a:lstStyle>
            <a:defPPr>
              <a:defRPr lang="nl-BE"/>
            </a:defPPr>
            <a:lvl1pPr marL="0" algn="r" defTabSz="1828709" rtl="0" eaLnBrk="1" latinLnBrk="0" hangingPunct="1">
              <a:defRPr sz="2400" kern="1200">
                <a:solidFill>
                  <a:schemeClr val="tx1">
                    <a:tint val="75000"/>
                  </a:schemeClr>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r" defTabSz="914355" fontAlgn="auto">
              <a:spcBef>
                <a:spcPts val="0"/>
              </a:spcBef>
              <a:spcAft>
                <a:spcPts val="0"/>
              </a:spcAft>
              <a:defRPr/>
            </a:pPr>
            <a:fld id="{9CEDC8C2-27DA-E143-A1F7-0F5B3D3C163D}" type="slidenum">
              <a:rPr lang="nl-BE" smtClean="0"/>
              <a:pPr algn="r" defTabSz="914355" fontAlgn="auto">
                <a:spcBef>
                  <a:spcPts val="0"/>
                </a:spcBef>
                <a:spcAft>
                  <a:spcPts val="0"/>
                </a:spcAft>
                <a:defRPr/>
              </a:pPr>
              <a:t>8</a:t>
            </a:fld>
            <a:endParaRPr lang="nl-BE" sz="1200">
              <a:solidFill>
                <a:srgbClr val="000000">
                  <a:tint val="75000"/>
                </a:srgbClr>
              </a:solidFill>
              <a:latin typeface="Arial"/>
            </a:endParaRPr>
          </a:p>
        </p:txBody>
      </p:sp>
      <p:sp>
        <p:nvSpPr>
          <p:cNvPr id="8" name="TextBox 7">
            <a:extLst>
              <a:ext uri="{FF2B5EF4-FFF2-40B4-BE49-F238E27FC236}">
                <a16:creationId xmlns:a16="http://schemas.microsoft.com/office/drawing/2014/main" id="{E7409BD7-DA39-1740-671B-3A20B56CCDED}"/>
              </a:ext>
            </a:extLst>
          </p:cNvPr>
          <p:cNvSpPr txBox="1"/>
          <p:nvPr/>
        </p:nvSpPr>
        <p:spPr>
          <a:xfrm>
            <a:off x="519986" y="563880"/>
            <a:ext cx="11317605" cy="553998"/>
          </a:xfrm>
          <a:prstGeom prst="rect">
            <a:avLst/>
          </a:prstGeom>
          <a:noFill/>
        </p:spPr>
        <p:txBody>
          <a:bodyPr wrap="square" rtlCol="0">
            <a:spAutoFit/>
          </a:bodyPr>
          <a:lstStyle/>
          <a:p>
            <a:pPr defTabSz="914355" fontAlgn="auto">
              <a:spcBef>
                <a:spcPts val="0"/>
              </a:spcBef>
              <a:spcAft>
                <a:spcPts val="0"/>
              </a:spcAft>
              <a:defRPr/>
            </a:pPr>
            <a:r>
              <a:rPr lang="hu-HU" sz="3000" b="1" dirty="0">
                <a:solidFill>
                  <a:srgbClr val="000000"/>
                </a:solidFill>
                <a:latin typeface="Arial"/>
              </a:rPr>
              <a:t>What is Copernicus Data Space Ecosystem?</a:t>
            </a:r>
            <a:endParaRPr lang="en-SI" sz="3000" b="1" dirty="0">
              <a:solidFill>
                <a:srgbClr val="000000"/>
              </a:solidFill>
              <a:latin typeface="Arial"/>
            </a:endParaRPr>
          </a:p>
        </p:txBody>
      </p:sp>
      <p:sp>
        <p:nvSpPr>
          <p:cNvPr id="9" name="Rectangle 8">
            <a:extLst>
              <a:ext uri="{FF2B5EF4-FFF2-40B4-BE49-F238E27FC236}">
                <a16:creationId xmlns:a16="http://schemas.microsoft.com/office/drawing/2014/main" id="{3679B5AD-E97B-9843-6B5B-AF16B9F1F2CE}"/>
              </a:ext>
            </a:extLst>
          </p:cNvPr>
          <p:cNvSpPr>
            <a:spLocks noGrp="1" noRot="1" noMove="1" noResize="1" noEditPoints="1" noAdjustHandles="1" noChangeArrowheads="1" noChangeShapeType="1"/>
          </p:cNvSpPr>
          <p:nvPr/>
        </p:nvSpPr>
        <p:spPr>
          <a:xfrm>
            <a:off x="17066" y="0"/>
            <a:ext cx="12191207" cy="6858000"/>
          </a:xfrm>
          <a:prstGeom prst="rect">
            <a:avLst/>
          </a:prstGeom>
          <a:solidFill>
            <a:srgbClr val="0A4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r>
              <a:rPr lang="en-US" dirty="0">
                <a:solidFill>
                  <a:srgbClr val="FFFFFF"/>
                </a:solidFill>
                <a:latin typeface="Arial"/>
              </a:rPr>
              <a:t>           </a:t>
            </a:r>
            <a:endParaRPr lang="en-SI" dirty="0">
              <a:solidFill>
                <a:srgbClr val="FFFFFF"/>
              </a:solidFill>
              <a:latin typeface="Arial"/>
            </a:endParaRPr>
          </a:p>
        </p:txBody>
      </p:sp>
      <p:sp>
        <p:nvSpPr>
          <p:cNvPr id="10" name="TextBox 9">
            <a:extLst>
              <a:ext uri="{FF2B5EF4-FFF2-40B4-BE49-F238E27FC236}">
                <a16:creationId xmlns:a16="http://schemas.microsoft.com/office/drawing/2014/main" id="{141DE9D4-7E2E-1528-1728-786FAB758029}"/>
              </a:ext>
            </a:extLst>
          </p:cNvPr>
          <p:cNvSpPr txBox="1"/>
          <p:nvPr/>
        </p:nvSpPr>
        <p:spPr>
          <a:xfrm>
            <a:off x="489009" y="449639"/>
            <a:ext cx="7795411" cy="553998"/>
          </a:xfrm>
          <a:prstGeom prst="rect">
            <a:avLst/>
          </a:prstGeom>
          <a:noFill/>
        </p:spPr>
        <p:txBody>
          <a:bodyPr wrap="square" rtlCol="0">
            <a:spAutoFit/>
          </a:bodyPr>
          <a:lstStyle/>
          <a:p>
            <a:pPr defTabSz="914355" fontAlgn="auto">
              <a:spcBef>
                <a:spcPts val="0"/>
              </a:spcBef>
              <a:spcAft>
                <a:spcPts val="0"/>
              </a:spcAft>
              <a:defRPr/>
            </a:pPr>
            <a:r>
              <a:rPr lang="hu-HU" sz="3000" dirty="0">
                <a:solidFill>
                  <a:srgbClr val="FFFFFF"/>
                </a:solidFill>
                <a:latin typeface="Arial Black"/>
              </a:rPr>
              <a:t>Additional datasets</a:t>
            </a:r>
            <a:endParaRPr lang="en-SI" sz="3000" dirty="0">
              <a:solidFill>
                <a:srgbClr val="FFFFFF"/>
              </a:solidFill>
              <a:latin typeface="Arial Black"/>
            </a:endParaRPr>
          </a:p>
        </p:txBody>
      </p:sp>
      <p:sp>
        <p:nvSpPr>
          <p:cNvPr id="13" name="Oval 12">
            <a:extLst>
              <a:ext uri="{FF2B5EF4-FFF2-40B4-BE49-F238E27FC236}">
                <a16:creationId xmlns:a16="http://schemas.microsoft.com/office/drawing/2014/main" id="{CFBAB992-F715-D5FC-C908-E389EB7204E6}"/>
              </a:ext>
            </a:extLst>
          </p:cNvPr>
          <p:cNvSpPr/>
          <p:nvPr/>
        </p:nvSpPr>
        <p:spPr>
          <a:xfrm rot="-300000">
            <a:off x="5782982" y="3636275"/>
            <a:ext cx="1290937" cy="809362"/>
          </a:xfrm>
          <a:prstGeom prst="ellipse">
            <a:avLst/>
          </a:prstGeom>
          <a:solidFill>
            <a:srgbClr val="0091E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11" name="TextBox 10">
            <a:extLst>
              <a:ext uri="{FF2B5EF4-FFF2-40B4-BE49-F238E27FC236}">
                <a16:creationId xmlns:a16="http://schemas.microsoft.com/office/drawing/2014/main" id="{38963798-395F-8628-E225-C1BD2474ABE2}"/>
              </a:ext>
            </a:extLst>
          </p:cNvPr>
          <p:cNvSpPr txBox="1"/>
          <p:nvPr/>
        </p:nvSpPr>
        <p:spPr>
          <a:xfrm>
            <a:off x="5749914" y="3769353"/>
            <a:ext cx="1319024" cy="553998"/>
          </a:xfrm>
          <a:prstGeom prst="rect">
            <a:avLst/>
          </a:prstGeom>
          <a:noFill/>
        </p:spPr>
        <p:txBody>
          <a:bodyPr wrap="square" rtlCol="0">
            <a:spAutoFit/>
          </a:bodyPr>
          <a:lstStyle/>
          <a:p>
            <a:pPr algn="ctr" defTabSz="914355" fontAlgn="auto">
              <a:spcBef>
                <a:spcPts val="0"/>
              </a:spcBef>
              <a:spcAft>
                <a:spcPts val="0"/>
              </a:spcAft>
              <a:defRPr/>
            </a:pPr>
            <a:r>
              <a:rPr lang="en-US" sz="1500" b="1" dirty="0">
                <a:solidFill>
                  <a:srgbClr val="FFFFFF"/>
                </a:solidFill>
                <a:latin typeface="Arial"/>
              </a:rPr>
              <a:t>Sentinel Data</a:t>
            </a:r>
            <a:endParaRPr lang="en-SI" sz="1500" b="1" dirty="0">
              <a:solidFill>
                <a:srgbClr val="FFFFFF"/>
              </a:solidFill>
              <a:latin typeface="Arial"/>
            </a:endParaRPr>
          </a:p>
        </p:txBody>
      </p:sp>
      <p:sp>
        <p:nvSpPr>
          <p:cNvPr id="15" name="Oval 14">
            <a:extLst>
              <a:ext uri="{FF2B5EF4-FFF2-40B4-BE49-F238E27FC236}">
                <a16:creationId xmlns:a16="http://schemas.microsoft.com/office/drawing/2014/main" id="{C118FA05-F89F-4389-0405-4FFB56B6D151}"/>
              </a:ext>
            </a:extLst>
          </p:cNvPr>
          <p:cNvSpPr/>
          <p:nvPr/>
        </p:nvSpPr>
        <p:spPr>
          <a:xfrm>
            <a:off x="2922224" y="1888562"/>
            <a:ext cx="2608729" cy="1822308"/>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17" name="TextBox 16">
            <a:extLst>
              <a:ext uri="{FF2B5EF4-FFF2-40B4-BE49-F238E27FC236}">
                <a16:creationId xmlns:a16="http://schemas.microsoft.com/office/drawing/2014/main" id="{89013149-EC45-C522-0BAB-C04A663999F9}"/>
              </a:ext>
            </a:extLst>
          </p:cNvPr>
          <p:cNvSpPr txBox="1"/>
          <p:nvPr/>
        </p:nvSpPr>
        <p:spPr>
          <a:xfrm>
            <a:off x="3470746" y="2477407"/>
            <a:ext cx="1319024" cy="954107"/>
          </a:xfrm>
          <a:prstGeom prst="rect">
            <a:avLst/>
          </a:prstGeom>
          <a:noFill/>
        </p:spPr>
        <p:txBody>
          <a:bodyPr wrap="square" lIns="91440" tIns="45720" rIns="91440" bIns="45720" rtlCol="0" anchor="t">
            <a:spAutoFit/>
          </a:bodyPr>
          <a:lstStyle/>
          <a:p>
            <a:pPr algn="ctr" defTabSz="914355" fontAlgn="auto">
              <a:spcBef>
                <a:spcPts val="0"/>
              </a:spcBef>
              <a:spcAft>
                <a:spcPts val="0"/>
              </a:spcAft>
              <a:defRPr/>
            </a:pPr>
            <a:r>
              <a:rPr lang="en-US" sz="2800" b="1" dirty="0">
                <a:solidFill>
                  <a:srgbClr val="FFFFFF"/>
                </a:solidFill>
                <a:latin typeface="Arial"/>
              </a:rPr>
              <a:t>CCM Data</a:t>
            </a:r>
            <a:endParaRPr lang="en-US" sz="2800" b="1">
              <a:solidFill>
                <a:srgbClr val="FFFFFF"/>
              </a:solidFill>
              <a:latin typeface="Arial"/>
              <a:cs typeface="Arial"/>
            </a:endParaRPr>
          </a:p>
        </p:txBody>
      </p:sp>
      <p:sp>
        <p:nvSpPr>
          <p:cNvPr id="28" name="Oval 27">
            <a:extLst>
              <a:ext uri="{FF2B5EF4-FFF2-40B4-BE49-F238E27FC236}">
                <a16:creationId xmlns:a16="http://schemas.microsoft.com/office/drawing/2014/main" id="{846CCF61-15A8-EE5D-0444-BEF7C5897860}"/>
              </a:ext>
            </a:extLst>
          </p:cNvPr>
          <p:cNvSpPr/>
          <p:nvPr/>
        </p:nvSpPr>
        <p:spPr>
          <a:xfrm>
            <a:off x="7437381" y="855967"/>
            <a:ext cx="3044494" cy="2612778"/>
          </a:xfrm>
          <a:prstGeom prst="ellipse">
            <a:avLst/>
          </a:prstGeom>
          <a:solidFill>
            <a:srgbClr val="0EAED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sp>
        <p:nvSpPr>
          <p:cNvPr id="5" name="TextBox 4">
            <a:extLst>
              <a:ext uri="{FF2B5EF4-FFF2-40B4-BE49-F238E27FC236}">
                <a16:creationId xmlns:a16="http://schemas.microsoft.com/office/drawing/2014/main" id="{E85F15B5-5DE1-322B-E594-BAC4454F5411}"/>
              </a:ext>
            </a:extLst>
          </p:cNvPr>
          <p:cNvSpPr txBox="1"/>
          <p:nvPr/>
        </p:nvSpPr>
        <p:spPr>
          <a:xfrm>
            <a:off x="7685172" y="1602281"/>
            <a:ext cx="2644160" cy="1077218"/>
          </a:xfrm>
          <a:prstGeom prst="rect">
            <a:avLst/>
          </a:prstGeom>
          <a:noFill/>
        </p:spPr>
        <p:txBody>
          <a:bodyPr wrap="square" lIns="91440" tIns="45720" rIns="91440" bIns="45720" rtlCol="0" anchor="t">
            <a:spAutoFit/>
          </a:bodyPr>
          <a:lstStyle/>
          <a:p>
            <a:pPr algn="ctr" defTabSz="914355" fontAlgn="auto">
              <a:spcBef>
                <a:spcPts val="0"/>
              </a:spcBef>
              <a:spcAft>
                <a:spcPts val="0"/>
              </a:spcAft>
              <a:defRPr/>
            </a:pPr>
            <a:r>
              <a:rPr lang="en-GB" sz="3200" b="1" dirty="0">
                <a:solidFill>
                  <a:srgbClr val="FFFFFF"/>
                </a:solidFill>
                <a:latin typeface="Arial"/>
              </a:rPr>
              <a:t>Additional </a:t>
            </a:r>
            <a:endParaRPr lang="en-GB" sz="3200" b="1">
              <a:solidFill>
                <a:srgbClr val="FFFFFF"/>
              </a:solidFill>
              <a:latin typeface="Arial"/>
              <a:cs typeface="Arial"/>
            </a:endParaRPr>
          </a:p>
          <a:p>
            <a:pPr algn="ctr" defTabSz="914355" fontAlgn="auto">
              <a:spcBef>
                <a:spcPts val="0"/>
              </a:spcBef>
              <a:spcAft>
                <a:spcPts val="0"/>
              </a:spcAft>
              <a:defRPr/>
            </a:pPr>
            <a:r>
              <a:rPr lang="en-GB" sz="3200" b="1" dirty="0">
                <a:solidFill>
                  <a:srgbClr val="FFFFFF"/>
                </a:solidFill>
                <a:latin typeface="Arial"/>
              </a:rPr>
              <a:t>EO Data</a:t>
            </a:r>
            <a:endParaRPr lang="en-SI" sz="3200" b="1">
              <a:solidFill>
                <a:srgbClr val="FFFFFF"/>
              </a:solidFill>
              <a:latin typeface="Arial"/>
              <a:cs typeface="Arial"/>
            </a:endParaRPr>
          </a:p>
        </p:txBody>
      </p:sp>
      <p:cxnSp>
        <p:nvCxnSpPr>
          <p:cNvPr id="36" name="Straight Connector 35">
            <a:extLst>
              <a:ext uri="{FF2B5EF4-FFF2-40B4-BE49-F238E27FC236}">
                <a16:creationId xmlns:a16="http://schemas.microsoft.com/office/drawing/2014/main" id="{200F6730-EBFC-ABD7-8C5F-0AF03B59A793}"/>
              </a:ext>
            </a:extLst>
          </p:cNvPr>
          <p:cNvCxnSpPr>
            <a:cxnSpLocks/>
          </p:cNvCxnSpPr>
          <p:nvPr/>
        </p:nvCxnSpPr>
        <p:spPr>
          <a:xfrm flipH="1" flipV="1">
            <a:off x="5363653" y="3211180"/>
            <a:ext cx="600853" cy="594122"/>
          </a:xfrm>
          <a:prstGeom prst="line">
            <a:avLst/>
          </a:prstGeom>
          <a:ln w="12700">
            <a:solidFill>
              <a:schemeClr val="bg2"/>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E85D0F34-603C-C211-2CA5-635455ACC572}"/>
              </a:ext>
            </a:extLst>
          </p:cNvPr>
          <p:cNvCxnSpPr>
            <a:cxnSpLocks/>
          </p:cNvCxnSpPr>
          <p:nvPr/>
        </p:nvCxnSpPr>
        <p:spPr>
          <a:xfrm flipV="1">
            <a:off x="6988779" y="3103861"/>
            <a:ext cx="886696" cy="6919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3" name="Picture 52" descr="A blue circle with white outline on top of a stack of white objects&#10;&#10;Description automatically generated">
            <a:extLst>
              <a:ext uri="{FF2B5EF4-FFF2-40B4-BE49-F238E27FC236}">
                <a16:creationId xmlns:a16="http://schemas.microsoft.com/office/drawing/2014/main" id="{76436944-7B2E-F3C3-C356-EF6FB7E6538C}"/>
              </a:ext>
            </a:extLst>
          </p:cNvPr>
          <p:cNvPicPr>
            <a:picLocks noChangeAspect="1"/>
          </p:cNvPicPr>
          <p:nvPr/>
        </p:nvPicPr>
        <p:blipFill>
          <a:blip r:embed="rId3"/>
          <a:stretch>
            <a:fillRect/>
          </a:stretch>
        </p:blipFill>
        <p:spPr>
          <a:xfrm>
            <a:off x="3605771" y="1300609"/>
            <a:ext cx="1040901" cy="1040714"/>
          </a:xfrm>
          <a:prstGeom prst="rect">
            <a:avLst/>
          </a:prstGeom>
        </p:spPr>
      </p:pic>
      <p:pic>
        <p:nvPicPr>
          <p:cNvPr id="65" name="Picture 64" descr="A blue circle with white lines&#10;&#10;Description automatically generated">
            <a:extLst>
              <a:ext uri="{FF2B5EF4-FFF2-40B4-BE49-F238E27FC236}">
                <a16:creationId xmlns:a16="http://schemas.microsoft.com/office/drawing/2014/main" id="{E1292F43-78EB-E76F-396E-84E017847D2D}"/>
              </a:ext>
            </a:extLst>
          </p:cNvPr>
          <p:cNvPicPr>
            <a:picLocks noChangeAspect="1"/>
          </p:cNvPicPr>
          <p:nvPr/>
        </p:nvPicPr>
        <p:blipFill>
          <a:blip r:embed="rId4"/>
          <a:stretch>
            <a:fillRect/>
          </a:stretch>
        </p:blipFill>
        <p:spPr>
          <a:xfrm>
            <a:off x="8501239" y="352830"/>
            <a:ext cx="1085278" cy="1072392"/>
          </a:xfrm>
          <a:prstGeom prst="rect">
            <a:avLst/>
          </a:prstGeom>
        </p:spPr>
      </p:pic>
      <p:sp>
        <p:nvSpPr>
          <p:cNvPr id="2" name="Oval 1">
            <a:extLst>
              <a:ext uri="{FF2B5EF4-FFF2-40B4-BE49-F238E27FC236}">
                <a16:creationId xmlns:a16="http://schemas.microsoft.com/office/drawing/2014/main" id="{03A5C83A-C74B-54DE-B0D2-24D6F6ADA164}"/>
              </a:ext>
            </a:extLst>
          </p:cNvPr>
          <p:cNvSpPr/>
          <p:nvPr/>
        </p:nvSpPr>
        <p:spPr>
          <a:xfrm>
            <a:off x="2249576" y="449639"/>
            <a:ext cx="7795411" cy="6370531"/>
          </a:xfrm>
          <a:prstGeom prst="ellipse">
            <a:avLst/>
          </a:prstGeom>
          <a:noFill/>
          <a:ln w="19050">
            <a:solidFill>
              <a:srgbClr val="71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endParaRPr lang="en-SI">
              <a:solidFill>
                <a:srgbClr val="FFFFFF"/>
              </a:solidFill>
              <a:latin typeface="Arial"/>
            </a:endParaRPr>
          </a:p>
        </p:txBody>
      </p:sp>
      <p:pic>
        <p:nvPicPr>
          <p:cNvPr id="42" name="Picture 41" descr="A blue circle with a white outline of a satellite&#10;&#10;Description automatically generated">
            <a:extLst>
              <a:ext uri="{FF2B5EF4-FFF2-40B4-BE49-F238E27FC236}">
                <a16:creationId xmlns:a16="http://schemas.microsoft.com/office/drawing/2014/main" id="{FB5A8F7B-0A92-6483-517E-22F8FFAF3FC0}"/>
              </a:ext>
            </a:extLst>
          </p:cNvPr>
          <p:cNvPicPr>
            <a:picLocks noChangeAspect="1"/>
          </p:cNvPicPr>
          <p:nvPr/>
        </p:nvPicPr>
        <p:blipFill>
          <a:blip r:embed="rId5"/>
          <a:stretch>
            <a:fillRect/>
          </a:stretch>
        </p:blipFill>
        <p:spPr>
          <a:xfrm>
            <a:off x="6068077" y="3174992"/>
            <a:ext cx="590476" cy="590476"/>
          </a:xfrm>
          <a:prstGeom prst="rect">
            <a:avLst/>
          </a:prstGeom>
        </p:spPr>
      </p:pic>
      <p:pic>
        <p:nvPicPr>
          <p:cNvPr id="7" name="Picture 6">
            <a:extLst>
              <a:ext uri="{FF2B5EF4-FFF2-40B4-BE49-F238E27FC236}">
                <a16:creationId xmlns:a16="http://schemas.microsoft.com/office/drawing/2014/main" id="{9CBA6235-155C-AE33-8B49-0F1961D386BD}"/>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Lst>
          </a:blip>
          <a:stretch>
            <a:fillRect/>
          </a:stretch>
        </p:blipFill>
        <p:spPr>
          <a:xfrm>
            <a:off x="624370" y="5993279"/>
            <a:ext cx="2395594" cy="430347"/>
          </a:xfrm>
          <a:prstGeom prst="rect">
            <a:avLst/>
          </a:prstGeom>
          <a:ln>
            <a:noFill/>
          </a:ln>
        </p:spPr>
      </p:pic>
    </p:spTree>
    <p:extLst>
      <p:ext uri="{BB962C8B-B14F-4D97-AF65-F5344CB8AC3E}">
        <p14:creationId xmlns:p14="http://schemas.microsoft.com/office/powerpoint/2010/main" val="306219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5"/>
                                        </p:tgtEl>
                                      </p:cBhvr>
                                    </p:animEffect>
                                    <p:animScale>
                                      <p:cBhvr>
                                        <p:cTn id="10" dur="250" autoRev="1" fill="hold"/>
                                        <p:tgtEl>
                                          <p:spTgt spid="15"/>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53"/>
                                        </p:tgtEl>
                                      </p:cBhvr>
                                    </p:animEffect>
                                    <p:animScale>
                                      <p:cBhvr>
                                        <p:cTn id="13" dur="250" autoRev="1" fill="hold"/>
                                        <p:tgtEl>
                                          <p:spTgt spid="53"/>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28"/>
                                        </p:tgtEl>
                                      </p:cBhvr>
                                    </p:animEffect>
                                    <p:animScale>
                                      <p:cBhvr>
                                        <p:cTn id="19" dur="250" autoRev="1" fill="hold"/>
                                        <p:tgtEl>
                                          <p:spTgt spid="28"/>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65"/>
                                        </p:tgtEl>
                                      </p:cBhvr>
                                    </p:animEffect>
                                    <p:animScale>
                                      <p:cBhvr>
                                        <p:cTn id="22" dur="250" autoRev="1" fill="hold"/>
                                        <p:tgtEl>
                                          <p:spTgt spid="6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8"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690D-F186-070A-7034-276B321A1F10}"/>
              </a:ext>
            </a:extLst>
          </p:cNvPr>
          <p:cNvSpPr>
            <a:spLocks noGrp="1"/>
          </p:cNvSpPr>
          <p:nvPr>
            <p:ph type="title"/>
          </p:nvPr>
        </p:nvSpPr>
        <p:spPr/>
        <p:txBody>
          <a:bodyPr/>
          <a:lstStyle/>
          <a:p>
            <a:r>
              <a:rPr lang="hu-HU" dirty="0" err="1">
                <a:latin typeface="Arial"/>
                <a:cs typeface="Arial"/>
              </a:rPr>
              <a:t>Copernicus</a:t>
            </a:r>
            <a:r>
              <a:rPr lang="hu-HU" dirty="0">
                <a:latin typeface="Arial"/>
                <a:cs typeface="Arial"/>
              </a:rPr>
              <a:t> </a:t>
            </a:r>
            <a:r>
              <a:rPr lang="hu-HU" dirty="0" err="1">
                <a:latin typeface="Arial"/>
                <a:cs typeface="Arial"/>
              </a:rPr>
              <a:t>Contributing</a:t>
            </a:r>
            <a:r>
              <a:rPr lang="hu-HU" dirty="0">
                <a:latin typeface="Arial"/>
                <a:cs typeface="Arial"/>
              </a:rPr>
              <a:t> </a:t>
            </a:r>
            <a:r>
              <a:rPr lang="hu-HU" dirty="0" err="1">
                <a:latin typeface="Arial"/>
                <a:cs typeface="Arial"/>
              </a:rPr>
              <a:t>Missions</a:t>
            </a:r>
            <a:r>
              <a:rPr lang="hu-HU" dirty="0">
                <a:latin typeface="Arial"/>
                <a:cs typeface="Arial"/>
              </a:rPr>
              <a:t> (</a:t>
            </a:r>
            <a:r>
              <a:rPr lang="hu-HU" dirty="0" err="1">
                <a:latin typeface="Arial"/>
                <a:cs typeface="Arial"/>
              </a:rPr>
              <a:t>CCMs</a:t>
            </a:r>
            <a:r>
              <a:rPr lang="hu-HU" dirty="0">
                <a:latin typeface="Arial"/>
                <a:cs typeface="Arial"/>
              </a:rPr>
              <a:t>)</a:t>
            </a:r>
            <a:endParaRPr lang="en-SI" kern="0" dirty="0">
              <a:latin typeface="Arial"/>
              <a:cs typeface="Arial"/>
            </a:endParaRPr>
          </a:p>
        </p:txBody>
      </p:sp>
      <p:pic>
        <p:nvPicPr>
          <p:cNvPr id="18" name="Picture Placeholder 17" descr="A black and white logo&#10;&#10;Description automatically generated">
            <a:extLst>
              <a:ext uri="{FF2B5EF4-FFF2-40B4-BE49-F238E27FC236}">
                <a16:creationId xmlns:a16="http://schemas.microsoft.com/office/drawing/2014/main" id="{1D199EB0-900A-FCEB-17F6-AAE57E339F48}"/>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260" r="9961"/>
          <a:stretch/>
        </p:blipFill>
        <p:spPr>
          <a:xfrm>
            <a:off x="8698379" y="0"/>
            <a:ext cx="3536066" cy="800169"/>
          </a:xfrm>
        </p:spPr>
      </p:pic>
      <p:pic>
        <p:nvPicPr>
          <p:cNvPr id="6" name="Picture 5" descr="A red and green background&#10;&#10;Description automatically generated with medium confidence">
            <a:extLst>
              <a:ext uri="{FF2B5EF4-FFF2-40B4-BE49-F238E27FC236}">
                <a16:creationId xmlns:a16="http://schemas.microsoft.com/office/drawing/2014/main" id="{1CCF83BD-32FF-203C-2803-A3E0C34BDB46}"/>
              </a:ext>
            </a:extLst>
          </p:cNvPr>
          <p:cNvPicPr>
            <a:picLocks noChangeAspect="1"/>
          </p:cNvPicPr>
          <p:nvPr/>
        </p:nvPicPr>
        <p:blipFill rotWithShape="1">
          <a:blip r:embed="rId5"/>
          <a:srcRect l="34168" r="13652"/>
          <a:stretch/>
        </p:blipFill>
        <p:spPr>
          <a:xfrm>
            <a:off x="0" y="919881"/>
            <a:ext cx="6688320" cy="5497180"/>
          </a:xfrm>
          <a:prstGeom prst="rect">
            <a:avLst/>
          </a:prstGeom>
        </p:spPr>
      </p:pic>
      <p:sp>
        <p:nvSpPr>
          <p:cNvPr id="7" name="Chart Placeholder 2">
            <a:extLst>
              <a:ext uri="{FF2B5EF4-FFF2-40B4-BE49-F238E27FC236}">
                <a16:creationId xmlns:a16="http://schemas.microsoft.com/office/drawing/2014/main" id="{9008C0D6-D062-787C-26C6-27586D755DB8}"/>
              </a:ext>
            </a:extLst>
          </p:cNvPr>
          <p:cNvSpPr txBox="1">
            <a:spLocks/>
          </p:cNvSpPr>
          <p:nvPr/>
        </p:nvSpPr>
        <p:spPr>
          <a:xfrm>
            <a:off x="6688320" y="1012726"/>
            <a:ext cx="5486747" cy="5087132"/>
          </a:xfrm>
          <a:prstGeom prst="rect">
            <a:avLst/>
          </a:prstGeom>
        </p:spPr>
        <p:txBody>
          <a:bodyPr lIns="91440" tIns="45720" rIns="91440" bIns="45720" anchor="t">
            <a:normAutofit fontScale="92500" lnSpcReduction="10000"/>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nSpc>
                <a:spcPct val="120000"/>
              </a:lnSpc>
            </a:pPr>
            <a:r>
              <a:rPr lang="en-US" kern="0" dirty="0">
                <a:solidFill>
                  <a:schemeClr val="tx1"/>
                </a:solidFill>
                <a:latin typeface="Arial"/>
                <a:ea typeface="MS PGothic"/>
                <a:cs typeface="Arial"/>
              </a:rPr>
              <a:t>CCMs supply additional data beyond the Sentinels to Copernicus </a:t>
            </a:r>
            <a:r>
              <a:rPr lang="en-US" u="sng" kern="0" dirty="0">
                <a:solidFill>
                  <a:schemeClr val="tx1"/>
                </a:solidFill>
                <a:latin typeface="Arial"/>
                <a:ea typeface="MS PGothic"/>
                <a:cs typeface="Arial"/>
              </a:rPr>
              <a:t>to ensure that a whole range of observational requirements is satisfied</a:t>
            </a:r>
            <a:r>
              <a:rPr lang="en-US" kern="0" dirty="0">
                <a:solidFill>
                  <a:schemeClr val="tx1"/>
                </a:solidFill>
                <a:latin typeface="Arial"/>
                <a:ea typeface="MS PGothic"/>
                <a:cs typeface="Arial"/>
              </a:rPr>
              <a:t>.</a:t>
            </a:r>
          </a:p>
          <a:p>
            <a:pPr marL="781050" lvl="1"/>
            <a:r>
              <a:rPr lang="en-US" b="1" kern="0" dirty="0">
                <a:solidFill>
                  <a:schemeClr val="tx1"/>
                </a:solidFill>
                <a:latin typeface="Arial"/>
                <a:ea typeface="MS PGothic"/>
                <a:cs typeface="Arial"/>
              </a:rPr>
              <a:t>VHR Optical Data</a:t>
            </a:r>
          </a:p>
          <a:p>
            <a:pPr marL="781050" lvl="1"/>
            <a:r>
              <a:rPr lang="en-US" b="1" kern="0" dirty="0">
                <a:solidFill>
                  <a:schemeClr val="tx1"/>
                </a:solidFill>
                <a:latin typeface="Arial"/>
                <a:ea typeface="MS PGothic"/>
                <a:cs typeface="Arial"/>
              </a:rPr>
              <a:t>SAR Data</a:t>
            </a:r>
          </a:p>
          <a:p>
            <a:pPr marL="781050" lvl="1"/>
            <a:r>
              <a:rPr lang="en-US" b="1" kern="0" dirty="0">
                <a:solidFill>
                  <a:schemeClr val="tx1"/>
                </a:solidFill>
                <a:latin typeface="Arial"/>
                <a:ea typeface="MS PGothic"/>
                <a:cs typeface="Arial"/>
              </a:rPr>
              <a:t>DEM Data </a:t>
            </a:r>
            <a:endParaRPr lang="en-US" b="1" kern="0" dirty="0">
              <a:solidFill>
                <a:schemeClr val="tx1"/>
              </a:solidFill>
            </a:endParaRPr>
          </a:p>
          <a:p>
            <a:r>
              <a:rPr lang="en-US" kern="0" dirty="0">
                <a:solidFill>
                  <a:schemeClr val="tx1"/>
                </a:solidFill>
                <a:latin typeface="Arial"/>
                <a:ea typeface="MS PGothic"/>
                <a:cs typeface="Arial"/>
              </a:rPr>
              <a:t>The main users of CCM data are the Copernicus services, which address several key thematic areas.</a:t>
            </a:r>
          </a:p>
          <a:p>
            <a:endParaRPr lang="en-US" kern="0" dirty="0">
              <a:solidFill>
                <a:schemeClr val="tx1"/>
              </a:solidFill>
              <a:latin typeface="Arial"/>
              <a:ea typeface="MS PGothic"/>
              <a:cs typeface="Arial"/>
            </a:endParaRPr>
          </a:p>
          <a:p>
            <a:pPr>
              <a:lnSpc>
                <a:spcPct val="120000"/>
              </a:lnSpc>
            </a:pPr>
            <a:r>
              <a:rPr lang="en-US" kern="0" dirty="0">
                <a:solidFill>
                  <a:schemeClr val="tx1"/>
                </a:solidFill>
                <a:latin typeface="Arial"/>
                <a:ea typeface="MS PGothic"/>
                <a:cs typeface="Arial"/>
              </a:rPr>
              <a:t>Other Copernicus users </a:t>
            </a:r>
            <a:r>
              <a:rPr lang="en-US" u="sng" kern="0" dirty="0">
                <a:solidFill>
                  <a:schemeClr val="tx1"/>
                </a:solidFill>
                <a:latin typeface="Arial"/>
                <a:ea typeface="MS PGothic"/>
                <a:cs typeface="Arial"/>
              </a:rPr>
              <a:t>are also able to access certain CCM collections, depending on their eligibility</a:t>
            </a:r>
            <a:r>
              <a:rPr lang="en-US" kern="0" dirty="0">
                <a:solidFill>
                  <a:schemeClr val="tx1"/>
                </a:solidFill>
                <a:latin typeface="Arial"/>
                <a:ea typeface="MS PGothic"/>
                <a:cs typeface="Arial"/>
              </a:rPr>
              <a:t>.</a:t>
            </a:r>
          </a:p>
          <a:p>
            <a:pPr>
              <a:lnSpc>
                <a:spcPct val="120000"/>
              </a:lnSpc>
            </a:pPr>
            <a:endParaRPr lang="en-US" kern="0" dirty="0">
              <a:solidFill>
                <a:schemeClr val="tx1"/>
              </a:solidFill>
              <a:latin typeface="Arial"/>
              <a:ea typeface="MS PGothic"/>
              <a:cs typeface="Arial"/>
            </a:endParaRPr>
          </a:p>
          <a:p>
            <a:r>
              <a:rPr lang="en-US" kern="0" dirty="0">
                <a:solidFill>
                  <a:schemeClr val="tx1"/>
                </a:solidFill>
                <a:latin typeface="Arial"/>
                <a:ea typeface="MS PGothic"/>
                <a:cs typeface="Arial"/>
              </a:rPr>
              <a:t>Current availability via Browser/</a:t>
            </a:r>
            <a:r>
              <a:rPr lang="en-US" kern="0" dirty="0" err="1">
                <a:solidFill>
                  <a:schemeClr val="tx1"/>
                </a:solidFill>
                <a:latin typeface="Arial"/>
                <a:ea typeface="MS PGothic"/>
                <a:cs typeface="Arial"/>
              </a:rPr>
              <a:t>Odata</a:t>
            </a:r>
            <a:r>
              <a:rPr lang="en-US" kern="0" dirty="0">
                <a:solidFill>
                  <a:schemeClr val="tx1"/>
                </a:solidFill>
                <a:latin typeface="Arial"/>
                <a:ea typeface="MS PGothic"/>
                <a:cs typeface="Arial"/>
              </a:rPr>
              <a:t>/STAC (04/2024):</a:t>
            </a:r>
          </a:p>
          <a:p>
            <a:pPr marL="781050" lvl="1"/>
            <a:r>
              <a:rPr lang="en-US" b="1" kern="0" dirty="0">
                <a:solidFill>
                  <a:schemeClr val="tx1"/>
                </a:solidFill>
                <a:latin typeface="Arial"/>
                <a:ea typeface="MS PGothic"/>
                <a:cs typeface="Arial"/>
              </a:rPr>
              <a:t>VHR Europe </a:t>
            </a:r>
            <a:r>
              <a:rPr lang="en-US" sz="1500" b="1" kern="0" dirty="0">
                <a:solidFill>
                  <a:schemeClr val="tx1"/>
                </a:solidFill>
                <a:latin typeface="Arial"/>
                <a:ea typeface="MS PGothic"/>
                <a:cs typeface="Arial"/>
              </a:rPr>
              <a:t>(2014-2016, 2017-2019, 2020-2022)</a:t>
            </a:r>
          </a:p>
          <a:p>
            <a:pPr marL="781050" lvl="1"/>
            <a:r>
              <a:rPr lang="en-US" b="1" kern="0" dirty="0">
                <a:solidFill>
                  <a:schemeClr val="tx1"/>
                </a:solidFill>
                <a:latin typeface="Arial"/>
                <a:ea typeface="MS PGothic"/>
                <a:cs typeface="Arial"/>
              </a:rPr>
              <a:t>VHR Urban Atlas </a:t>
            </a:r>
            <a:r>
              <a:rPr lang="en-US" sz="1500" b="1" kern="0" dirty="0">
                <a:solidFill>
                  <a:schemeClr val="tx1"/>
                </a:solidFill>
                <a:latin typeface="Arial"/>
                <a:ea typeface="MS PGothic"/>
                <a:cs typeface="Arial"/>
              </a:rPr>
              <a:t>(2006, 2009, 2011-2013)</a:t>
            </a:r>
            <a:endParaRPr lang="en-US" b="1" kern="0" dirty="0">
              <a:solidFill>
                <a:schemeClr val="tx1"/>
              </a:solidFill>
              <a:latin typeface="Arial"/>
              <a:ea typeface="MS PGothic"/>
              <a:cs typeface="Arial"/>
            </a:endParaRPr>
          </a:p>
        </p:txBody>
      </p:sp>
    </p:spTree>
    <p:extLst>
      <p:ext uri="{BB962C8B-B14F-4D97-AF65-F5344CB8AC3E}">
        <p14:creationId xmlns:p14="http://schemas.microsoft.com/office/powerpoint/2010/main" val="366305444"/>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OR ESA and Industry (ESA + Copernicus + EU Logos  + optional Industry Logo).potx" id="{5DFDBB28-39B0-419E-8E6D-50D9A49FC192}" vid="{CA09A77E-A68B-4360-942B-67A9951C1DF0}"/>
    </a:ext>
  </a:extLst>
</a:theme>
</file>

<file path=ppt/theme/theme2.xml><?xml version="1.0" encoding="utf-8"?>
<a:theme xmlns:a="http://schemas.openxmlformats.org/drawingml/2006/main" name="1_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OR ESA and Industry (ESA + Copernicus + EU Logos  + optional Industry Logo).potx" id="{5DFDBB28-39B0-419E-8E6D-50D9A49FC192}" vid="{927215C8-68C2-4568-AA46-688A837BE418}"/>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04ae524-2b1c-4a16-9557-33efcf31e230" xsi:nil="true"/>
    <lcf76f155ced4ddcb4097134ff3c332f xmlns="d6f506ac-ce7d-4e75-abfd-2d6aab8cafc4">
      <Terms xmlns="http://schemas.microsoft.com/office/infopath/2007/PartnerControls"/>
    </lcf76f155ced4ddcb4097134ff3c332f>
    <SharedWithUsers xmlns="804ae524-2b1c-4a16-9557-33efcf31e230">
      <UserInfo>
        <DisplayName>Alessandra Buongiorno</DisplayName>
        <AccountId>37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0661B0CF0666446907E004C300997B3" ma:contentTypeVersion="15" ma:contentTypeDescription="Ein neues Dokument erstellen." ma:contentTypeScope="" ma:versionID="765abae3a4054102d8efcc24c631cfd8">
  <xsd:schema xmlns:xsd="http://www.w3.org/2001/XMLSchema" xmlns:xs="http://www.w3.org/2001/XMLSchema" xmlns:p="http://schemas.microsoft.com/office/2006/metadata/properties" xmlns:ns2="d6f506ac-ce7d-4e75-abfd-2d6aab8cafc4" xmlns:ns3="804ae524-2b1c-4a16-9557-33efcf31e230" targetNamespace="http://schemas.microsoft.com/office/2006/metadata/properties" ma:root="true" ma:fieldsID="1f242344125289c80a0e7927c834884b" ns2:_="" ns3:_="">
    <xsd:import namespace="d6f506ac-ce7d-4e75-abfd-2d6aab8cafc4"/>
    <xsd:import namespace="804ae524-2b1c-4a16-9557-33efcf31e23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f506ac-ce7d-4e75-abfd-2d6aab8caf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55a6c181-b3a6-4e6d-958a-84db063416ab"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4ae524-2b1c-4a16-9557-33efcf31e23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5d79dd9-e20c-4dd5-9463-50fede9b850d}" ma:internalName="TaxCatchAll" ma:showField="CatchAllData" ma:web="804ae524-2b1c-4a16-9557-33efcf31e23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22279E-2C4C-4C93-8498-455A58D1433E}">
  <ds:schemaRefs>
    <ds:schemaRef ds:uri="http://purl.org/dc/elements/1.1/"/>
    <ds:schemaRef ds:uri="804ae524-2b1c-4a16-9557-33efcf31e230"/>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 ds:uri="d6f506ac-ce7d-4e75-abfd-2d6aab8cafc4"/>
    <ds:schemaRef ds:uri="http://purl.org/dc/terms/"/>
  </ds:schemaRefs>
</ds:datastoreItem>
</file>

<file path=customXml/itemProps2.xml><?xml version="1.0" encoding="utf-8"?>
<ds:datastoreItem xmlns:ds="http://schemas.openxmlformats.org/officeDocument/2006/customXml" ds:itemID="{335CB76F-D5BB-4438-AA9B-464B821F0AAC}">
  <ds:schemaRefs>
    <ds:schemaRef ds:uri="804ae524-2b1c-4a16-9557-33efcf31e230"/>
    <ds:schemaRef ds:uri="d6f506ac-ce7d-4e75-abfd-2d6aab8caf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Privilege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
  <TotalTime>1267</TotalTime>
  <Words>1660</Words>
  <Application>Microsoft Office PowerPoint</Application>
  <PresentationFormat>Personnalisé</PresentationFormat>
  <Paragraphs>277</Paragraphs>
  <Slides>25</Slides>
  <Notes>14</Notes>
  <HiddenSlides>2</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25</vt:i4>
      </vt:variant>
    </vt:vector>
  </HeadingPairs>
  <TitlesOfParts>
    <vt:vector size="33" baseType="lpstr">
      <vt:lpstr>Arial</vt:lpstr>
      <vt:lpstr>Arial Black</vt:lpstr>
      <vt:lpstr>Calibri</vt:lpstr>
      <vt:lpstr>Open Sans</vt:lpstr>
      <vt:lpstr>Verdana</vt:lpstr>
      <vt:lpstr>Wingdings</vt:lpstr>
      <vt:lpstr>ESA_Presentation_DARK</vt:lpstr>
      <vt:lpstr>1_ESA_Presentation_CLEAR_BG</vt:lpstr>
      <vt:lpstr>Copernicus Data Space  Ecosystem</vt:lpstr>
      <vt:lpstr>Rationale</vt:lpstr>
      <vt:lpstr>Copernicus architecture</vt:lpstr>
      <vt:lpstr>Présentation PowerPoint</vt:lpstr>
      <vt:lpstr>Présentation PowerPoint</vt:lpstr>
      <vt:lpstr>Immediately Available Data: Portfolio Overview </vt:lpstr>
      <vt:lpstr>Immediately available data: Sentinels</vt:lpstr>
      <vt:lpstr>Présentation PowerPoint</vt:lpstr>
      <vt:lpstr>Copernicus Contributing Missions (CCMs)</vt:lpstr>
      <vt:lpstr>Additional EO Data </vt:lpstr>
      <vt:lpstr>Présentation PowerPoint</vt:lpstr>
      <vt:lpstr>Copernicus Browser</vt:lpstr>
      <vt:lpstr>Some examples</vt:lpstr>
      <vt:lpstr>Some examples</vt:lpstr>
      <vt:lpstr>Some examples</vt:lpstr>
      <vt:lpstr>Présentation PowerPoint</vt:lpstr>
      <vt:lpstr>Data access and processing API-s - overview</vt:lpstr>
      <vt:lpstr>Présentation PowerPoint</vt:lpstr>
      <vt:lpstr>Jupyter Notebooks</vt:lpstr>
      <vt:lpstr>Interfaces for code development: openEO</vt:lpstr>
      <vt:lpstr>Présentation PowerPoint</vt:lpstr>
      <vt:lpstr>Ecosystem – Onboarding &amp; Federation</vt:lpstr>
      <vt:lpstr>Ecosystem help center - Documentation</vt:lpstr>
      <vt:lpstr>Ecosystem help center – Community Forum</vt:lpstr>
      <vt:lpstr>Ecosystem Dashboard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Olivier Barois</dc:creator>
  <cp:keywords/>
  <dc:description/>
  <cp:lastModifiedBy>Remi Andreoli</cp:lastModifiedBy>
  <cp:revision>228</cp:revision>
  <cp:lastPrinted>2008-08-26T16:26:23Z</cp:lastPrinted>
  <dcterms:created xsi:type="dcterms:W3CDTF">2024-03-20T14:56:57Z</dcterms:created>
  <dcterms:modified xsi:type="dcterms:W3CDTF">2024-11-24T22:14:25Z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Olivier Barois</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0x01010040661B0CF0666446907E004C300997B3</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2024-03-19T23:00:00Z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y fmtid="{D5CDD505-2E9C-101B-9397-08002B2CF9AE}" pid="42" name="MediaServiceImageTags">
    <vt:lpwstr/>
  </property>
  <property fmtid="{D5CDD505-2E9C-101B-9397-08002B2CF9AE}" pid="43" name="MSIP_Label_6bd9ddd1-4d20-43f6-abfa-fc3c07406f94_Enabled">
    <vt:lpwstr>true</vt:lpwstr>
  </property>
  <property fmtid="{D5CDD505-2E9C-101B-9397-08002B2CF9AE}" pid="44" name="MSIP_Label_6bd9ddd1-4d20-43f6-abfa-fc3c07406f94_SetDate">
    <vt:lpwstr>2024-11-22T11:47:14Z</vt:lpwstr>
  </property>
  <property fmtid="{D5CDD505-2E9C-101B-9397-08002B2CF9AE}" pid="45" name="MSIP_Label_6bd9ddd1-4d20-43f6-abfa-fc3c07406f94_Method">
    <vt:lpwstr>Standard</vt:lpwstr>
  </property>
  <property fmtid="{D5CDD505-2E9C-101B-9397-08002B2CF9AE}" pid="46" name="MSIP_Label_6bd9ddd1-4d20-43f6-abfa-fc3c07406f94_Name">
    <vt:lpwstr>Commission Use</vt:lpwstr>
  </property>
  <property fmtid="{D5CDD505-2E9C-101B-9397-08002B2CF9AE}" pid="47" name="MSIP_Label_6bd9ddd1-4d20-43f6-abfa-fc3c07406f94_SiteId">
    <vt:lpwstr>b24c8b06-522c-46fe-9080-70926f8dddb1</vt:lpwstr>
  </property>
  <property fmtid="{D5CDD505-2E9C-101B-9397-08002B2CF9AE}" pid="48" name="MSIP_Label_6bd9ddd1-4d20-43f6-abfa-fc3c07406f94_ActionId">
    <vt:lpwstr>54256e61-ea22-4b21-9dbd-9a4b2d154bf4</vt:lpwstr>
  </property>
  <property fmtid="{D5CDD505-2E9C-101B-9397-08002B2CF9AE}" pid="49" name="MSIP_Label_6bd9ddd1-4d20-43f6-abfa-fc3c07406f94_ContentBits">
    <vt:lpwstr>0</vt:lpwstr>
  </property>
</Properties>
</file>