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8" r:id="rId2"/>
    <p:sldId id="1050" r:id="rId3"/>
    <p:sldId id="256" r:id="rId4"/>
    <p:sldId id="1035" r:id="rId5"/>
    <p:sldId id="1037" r:id="rId6"/>
    <p:sldId id="1036" r:id="rId7"/>
    <p:sldId id="1030" r:id="rId8"/>
    <p:sldId id="1034" r:id="rId9"/>
    <p:sldId id="1031" r:id="rId10"/>
    <p:sldId id="1039" r:id="rId11"/>
    <p:sldId id="1021" r:id="rId12"/>
    <p:sldId id="1042" r:id="rId13"/>
    <p:sldId id="1045" r:id="rId14"/>
    <p:sldId id="1040" r:id="rId15"/>
    <p:sldId id="1043" r:id="rId16"/>
    <p:sldId id="1047" r:id="rId17"/>
    <p:sldId id="1046" r:id="rId18"/>
    <p:sldId id="1038" r:id="rId19"/>
    <p:sldId id="1048" r:id="rId20"/>
    <p:sldId id="1049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ent Durieux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30D"/>
    <a:srgbClr val="004F91"/>
    <a:srgbClr val="7CCBCA"/>
    <a:srgbClr val="00AB7C"/>
    <a:srgbClr val="7D90AC"/>
    <a:srgbClr val="102F5C"/>
    <a:srgbClr val="008EC1"/>
    <a:srgbClr val="FF7C80"/>
    <a:srgbClr val="FF5050"/>
    <a:srgbClr val="2B2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6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30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e57f8b2960_0_1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g2e57f8b2960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0381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984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742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93057a5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93057a5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891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699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4562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87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1993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3776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41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058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57f8b2960_0_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2e57f8b296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93057a5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93057a5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978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80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93057a5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93057a5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881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93057a5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93057a5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7644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93057a5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93057a5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7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81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228034" y="666750"/>
            <a:ext cx="16242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0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715375" y="4741069"/>
            <a:ext cx="1641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2540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3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5.png"/><Relationship Id="rId24" Type="http://schemas.openxmlformats.org/officeDocument/2006/relationships/image" Target="../media/image9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8.png"/><Relationship Id="rId10" Type="http://schemas.openxmlformats.org/officeDocument/2006/relationships/image" Target="../media/image34.png"/><Relationship Id="rId19" Type="http://schemas.openxmlformats.org/officeDocument/2006/relationships/image" Target="../media/image42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18.png"/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49.jpeg"/><Relationship Id="rId5" Type="http://schemas.openxmlformats.org/officeDocument/2006/relationships/image" Target="../media/image15.png"/><Relationship Id="rId1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7.png"/><Relationship Id="rId18" Type="http://schemas.openxmlformats.org/officeDocument/2006/relationships/image" Target="../media/image9.png"/><Relationship Id="rId3" Type="http://schemas.openxmlformats.org/officeDocument/2006/relationships/image" Target="../media/image18.png"/><Relationship Id="rId21" Type="http://schemas.openxmlformats.org/officeDocument/2006/relationships/image" Target="../media/image52.png"/><Relationship Id="rId7" Type="http://schemas.openxmlformats.org/officeDocument/2006/relationships/image" Target="../media/image34.png"/><Relationship Id="rId12" Type="http://schemas.openxmlformats.org/officeDocument/2006/relationships/image" Target="../media/image27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0.jp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62.png"/><Relationship Id="rId9" Type="http://schemas.openxmlformats.org/officeDocument/2006/relationships/image" Target="../media/image36.png"/><Relationship Id="rId14" Type="http://schemas.openxmlformats.org/officeDocument/2006/relationships/image" Target="../media/image68.png"/><Relationship Id="rId22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hyperlink" Target="https://www.oceania-geospatial.com/resources-doc/?jsf=jet-engine&amp;tax=wpdmcategory:48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 descr="object 6"/>
          <p:cNvSpPr txBox="1"/>
          <p:nvPr/>
        </p:nvSpPr>
        <p:spPr>
          <a:xfrm>
            <a:off x="0" y="0"/>
            <a:ext cx="9138025" cy="5139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 descr="object 2"/>
          <p:cNvSpPr txBox="1"/>
          <p:nvPr/>
        </p:nvSpPr>
        <p:spPr>
          <a:xfrm>
            <a:off x="130576" y="128147"/>
            <a:ext cx="8872800" cy="487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14" descr="object 3"/>
          <p:cNvSpPr txBox="1">
            <a:spLocks noGrp="1"/>
          </p:cNvSpPr>
          <p:nvPr>
            <p:ph type="title"/>
          </p:nvPr>
        </p:nvSpPr>
        <p:spPr>
          <a:xfrm>
            <a:off x="414750" y="452325"/>
            <a:ext cx="6210000" cy="1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fr" sz="2500" b="1" dirty="0">
                <a:solidFill>
                  <a:srgbClr val="FFFFFF"/>
                </a:solidFill>
              </a:rPr>
              <a:t>Data Terra</a:t>
            </a:r>
            <a:r>
              <a:rPr lang="fr" sz="2500" dirty="0">
                <a:solidFill>
                  <a:srgbClr val="FFFFFF"/>
                </a:solidFill>
              </a:rPr>
              <a:t>, e-Infrastructure of Research</a:t>
            </a:r>
            <a:br>
              <a:rPr lang="fr" sz="2500" dirty="0">
                <a:solidFill>
                  <a:srgbClr val="FFFFFF"/>
                </a:solidFill>
              </a:rPr>
            </a:br>
            <a:r>
              <a:rPr lang="fr" sz="2500" dirty="0">
                <a:solidFill>
                  <a:srgbClr val="FFFFFF"/>
                </a:solidFill>
              </a:rPr>
              <a:t>for </a:t>
            </a:r>
            <a:r>
              <a:rPr lang="fr" sz="2500" b="1" dirty="0">
                <a:solidFill>
                  <a:srgbClr val="FFFFFF"/>
                </a:solidFill>
              </a:rPr>
              <a:t>Earth and Environment System</a:t>
            </a:r>
            <a:endParaRPr sz="2500" b="1" dirty="0">
              <a:solidFill>
                <a:srgbClr val="FFFFFF"/>
              </a:solidFill>
            </a:endParaRPr>
          </a:p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fr" sz="2500" dirty="0">
                <a:solidFill>
                  <a:srgbClr val="51B5A5"/>
                </a:solidFill>
              </a:rPr>
              <a:t>Jean MASSENET</a:t>
            </a:r>
            <a:br>
              <a:rPr lang="fr" sz="2500" dirty="0">
                <a:solidFill>
                  <a:srgbClr val="51B5A5"/>
                </a:solidFill>
              </a:rPr>
            </a:br>
            <a:r>
              <a:rPr lang="fr" sz="2500" dirty="0">
                <a:solidFill>
                  <a:srgbClr val="51B5A5"/>
                </a:solidFill>
              </a:rPr>
              <a:t>Coordinator for Oceania</a:t>
            </a:r>
            <a:endParaRPr sz="2500" dirty="0">
              <a:solidFill>
                <a:srgbClr val="51B5A5"/>
              </a:solidFill>
            </a:endParaRPr>
          </a:p>
        </p:txBody>
      </p:sp>
      <p:sp>
        <p:nvSpPr>
          <p:cNvPr id="60" name="Google Shape;60;p14" descr="object 4"/>
          <p:cNvSpPr txBox="1"/>
          <p:nvPr/>
        </p:nvSpPr>
        <p:spPr>
          <a:xfrm>
            <a:off x="688181" y="2889647"/>
            <a:ext cx="45195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3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4" descr="object 7"/>
          <p:cNvSpPr txBox="1"/>
          <p:nvPr/>
        </p:nvSpPr>
        <p:spPr>
          <a:xfrm>
            <a:off x="6777150" y="648350"/>
            <a:ext cx="1799700" cy="711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 descr="object 3"/>
          <p:cNvSpPr txBox="1">
            <a:spLocks noGrp="1"/>
          </p:cNvSpPr>
          <p:nvPr>
            <p:ph type="title"/>
          </p:nvPr>
        </p:nvSpPr>
        <p:spPr>
          <a:xfrm>
            <a:off x="4737551" y="1694431"/>
            <a:ext cx="4265825" cy="85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</a:pPr>
            <a:r>
              <a:rPr lang="fr" sz="1400" b="1" dirty="0">
                <a:solidFill>
                  <a:srgbClr val="FFFFFF"/>
                </a:solidFill>
              </a:rPr>
              <a:t>Pacific GIS &amp; Remote Sensing User Conference</a:t>
            </a:r>
            <a:br>
              <a:rPr lang="fr" sz="1400" b="1" dirty="0">
                <a:solidFill>
                  <a:srgbClr val="FFFFFF"/>
                </a:solidFill>
              </a:rPr>
            </a:br>
            <a:br>
              <a:rPr lang="fr" sz="1400" b="1" dirty="0">
                <a:solidFill>
                  <a:srgbClr val="FFFFFF"/>
                </a:solidFill>
              </a:rPr>
            </a:br>
            <a:r>
              <a:rPr lang="fr" sz="1400" b="1" dirty="0">
                <a:solidFill>
                  <a:srgbClr val="FFFFFF"/>
                </a:solidFill>
              </a:rPr>
              <a:t>25</a:t>
            </a:r>
            <a:r>
              <a:rPr lang="fr" sz="1400" b="1" baseline="30000" dirty="0">
                <a:solidFill>
                  <a:srgbClr val="FFFFFF"/>
                </a:solidFill>
              </a:rPr>
              <a:t>th</a:t>
            </a:r>
            <a:r>
              <a:rPr lang="fr" sz="1400" b="1" dirty="0">
                <a:solidFill>
                  <a:srgbClr val="FFFFFF"/>
                </a:solidFill>
              </a:rPr>
              <a:t> November, 2024</a:t>
            </a:r>
            <a:endParaRPr sz="1400" b="1" dirty="0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8175" y="3458775"/>
            <a:ext cx="5055249" cy="16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6">
            <a:alphaModFix/>
          </a:blip>
          <a:srcRect l="49997" t="23570" r="3414" b="10256"/>
          <a:stretch/>
        </p:blipFill>
        <p:spPr>
          <a:xfrm>
            <a:off x="404847" y="2252826"/>
            <a:ext cx="3274526" cy="26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217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846666" y="2085113"/>
            <a:ext cx="7450666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 behind a single project</a:t>
            </a:r>
            <a:endParaRPr lang="fr-FR" sz="3200" dirty="0"/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5" y="441564"/>
            <a:ext cx="2986088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7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 123">
            <a:extLst>
              <a:ext uri="{FF2B5EF4-FFF2-40B4-BE49-F238E27FC236}">
                <a16:creationId xmlns:a16="http://schemas.microsoft.com/office/drawing/2014/main" id="{1BDC6CB4-3BFF-E2F1-9046-C138C8EE5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14" y="4058284"/>
            <a:ext cx="854985" cy="4220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EA77C68-9200-AE7D-6A9B-018D98A7B601}"/>
              </a:ext>
            </a:extLst>
          </p:cNvPr>
          <p:cNvSpPr txBox="1"/>
          <p:nvPr/>
        </p:nvSpPr>
        <p:spPr>
          <a:xfrm>
            <a:off x="226078" y="673786"/>
            <a:ext cx="7780228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spcAft>
                <a:spcPts val="300"/>
              </a:spcAft>
              <a:defRPr sz="1650" u="sng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SUPPORT THE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DEVELOPMENT </a:t>
            </a:r>
            <a:r>
              <a:rPr lang="fr-FR" dirty="0"/>
              <a:t>OF PACIFIC ISLANDS</a:t>
            </a:r>
          </a:p>
          <a:p>
            <a:r>
              <a:rPr lang="fr-FR" dirty="0"/>
              <a:t>BY FACILITATING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INFORMED DECISION-MAKING </a:t>
            </a:r>
            <a:r>
              <a:rPr lang="fr-FR" dirty="0"/>
              <a:t>THROUGH 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GEOSPATIAL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11B5C1-2AB8-DB4A-7388-045C2FC61C00}"/>
              </a:ext>
            </a:extLst>
          </p:cNvPr>
          <p:cNvSpPr txBox="1"/>
          <p:nvPr/>
        </p:nvSpPr>
        <p:spPr>
          <a:xfrm>
            <a:off x="-6237" y="1747797"/>
            <a:ext cx="563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58775" indent="-358775">
              <a:buClr>
                <a:srgbClr val="002060"/>
              </a:buClr>
              <a:buFont typeface="Wingdings" panose="05000000000000000000" pitchFamily="2" charset="2"/>
              <a:buChar char="Ø"/>
              <a:defRPr sz="1600" b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Support the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emergence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local champions </a:t>
            </a:r>
            <a:r>
              <a:rPr lang="fr-FR" dirty="0"/>
              <a:t>and the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structuring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local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communities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51042B-DA70-BE00-1D0A-1D197065B95C}"/>
              </a:ext>
            </a:extLst>
          </p:cNvPr>
          <p:cNvSpPr txBox="1"/>
          <p:nvPr/>
        </p:nvSpPr>
        <p:spPr>
          <a:xfrm>
            <a:off x="-6237" y="3312691"/>
            <a:ext cx="563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58775" indent="-358775">
              <a:buClr>
                <a:srgbClr val="002060"/>
              </a:buClr>
              <a:buFont typeface="Wingdings" panose="05000000000000000000" pitchFamily="2" charset="2"/>
              <a:buChar char="Ø"/>
              <a:defRPr sz="1600" b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 err="1"/>
              <a:t>Catalyze</a:t>
            </a:r>
            <a:r>
              <a:rPr lang="fr-FR" dirty="0"/>
              <a:t> the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geospatial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/>
              <a:t>with </a:t>
            </a:r>
            <a:br>
              <a:rPr lang="fr-FR" dirty="0"/>
            </a:br>
            <a:r>
              <a:rPr lang="fr-FR" dirty="0"/>
              <a:t>all Pacific Island Countries and </a:t>
            </a:r>
            <a:r>
              <a:rPr lang="fr-FR" dirty="0" err="1"/>
              <a:t>Territories</a:t>
            </a:r>
            <a:r>
              <a:rPr lang="fr-FR" dirty="0"/>
              <a:t> (PICTs)</a:t>
            </a:r>
          </a:p>
        </p:txBody>
      </p:sp>
      <p:pic>
        <p:nvPicPr>
          <p:cNvPr id="14" name="Image 13" descr="Une image contenant signe, tenant, blanc, périphérique&#10;&#10;Description générée automatiquement">
            <a:extLst>
              <a:ext uri="{FF2B5EF4-FFF2-40B4-BE49-F238E27FC236}">
                <a16:creationId xmlns:a16="http://schemas.microsoft.com/office/drawing/2014/main" id="{BEC7D102-773A-E30B-EC53-9BD22A621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93" y="3505701"/>
            <a:ext cx="337462" cy="337462"/>
          </a:xfrm>
          <a:prstGeom prst="rect">
            <a:avLst/>
          </a:prstGeom>
        </p:spPr>
      </p:pic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1072AD8-9FD8-8F82-B1A4-F8D25D18D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3"/>
          <a:stretch/>
        </p:blipFill>
        <p:spPr>
          <a:xfrm>
            <a:off x="8076656" y="2972671"/>
            <a:ext cx="1059048" cy="324065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73440D52-9B50-B258-8B9A-96BA1F65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4176" y="4715979"/>
            <a:ext cx="1069356" cy="3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A0962D4-18ED-3DFF-7496-619B3D89D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3"/>
          <a:stretch/>
        </p:blipFill>
        <p:spPr bwMode="auto">
          <a:xfrm>
            <a:off x="7544794" y="3332277"/>
            <a:ext cx="850354" cy="33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EC8321B-DFF1-CE20-47AF-9B6C428BE0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656" y="3167282"/>
            <a:ext cx="899444" cy="4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483CF04-78BE-088D-C463-6AB0D7B9A7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15" y="3455960"/>
            <a:ext cx="870515" cy="303168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40D2E897-C63E-0F0E-7B54-F160A81A6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35"/>
          <a:stretch/>
        </p:blipFill>
        <p:spPr bwMode="auto">
          <a:xfrm>
            <a:off x="5580665" y="4571750"/>
            <a:ext cx="1568726" cy="48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A5BA96C-654E-8952-36D2-1B6C505312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4084" y="2205344"/>
            <a:ext cx="287180" cy="24221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A454361-C963-211B-0C36-8368E632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94"/>
          <a:stretch/>
        </p:blipFill>
        <p:spPr>
          <a:xfrm>
            <a:off x="7310228" y="1820850"/>
            <a:ext cx="1138244" cy="509692"/>
          </a:xfrm>
          <a:prstGeom prst="rect">
            <a:avLst/>
          </a:prstGeom>
        </p:spPr>
      </p:pic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44C14BD-6845-6F64-8957-07785133E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6306" y="2242966"/>
            <a:ext cx="599874" cy="204589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C747689-AF8A-0BC2-2FFD-E82710262AF1}"/>
              </a:ext>
            </a:extLst>
          </p:cNvPr>
          <p:cNvSpPr txBox="1"/>
          <p:nvPr/>
        </p:nvSpPr>
        <p:spPr>
          <a:xfrm>
            <a:off x="5525287" y="1474681"/>
            <a:ext cx="3663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200" u="sng" dirty="0" err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</a:t>
            </a:r>
            <a:r>
              <a:rPr lang="fr-FR" sz="1200" u="sng" dirty="0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key </a:t>
            </a:r>
            <a:r>
              <a:rPr lang="fr-FR" sz="1200" b="1" u="sng" dirty="0" err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stackeholders</a:t>
            </a:r>
            <a:r>
              <a:rPr lang="fr-FR" sz="1200" u="sng" dirty="0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fr-FR" sz="1200" u="sng" dirty="0" err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</a:t>
            </a:r>
            <a:endParaRPr lang="fr-FR" sz="1200" u="sng" dirty="0">
              <a:solidFill>
                <a:srgbClr val="004F9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0DD42CB-5FCE-C18E-B472-2EE6BE90718C}"/>
              </a:ext>
            </a:extLst>
          </p:cNvPr>
          <p:cNvSpPr txBox="1"/>
          <p:nvPr/>
        </p:nvSpPr>
        <p:spPr>
          <a:xfrm>
            <a:off x="163068" y="2335300"/>
            <a:ext cx="530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200" b="1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collaboration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inclusive collaborative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processes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as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local </a:t>
            </a:r>
            <a:r>
              <a:rPr lang="fr-FR" sz="1200" i="1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  <a:endParaRPr lang="fr-FR" sz="1200" i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Google Shape;145;p23">
            <a:extLst>
              <a:ext uri="{FF2B5EF4-FFF2-40B4-BE49-F238E27FC236}">
                <a16:creationId xmlns:a16="http://schemas.microsoft.com/office/drawing/2014/main" id="{0F8F7A00-ACA9-54B8-2494-E8C61352A277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/>
              <a:t>A </a:t>
            </a:r>
            <a:r>
              <a:rPr lang="fr" sz="2400" b="1" dirty="0"/>
              <a:t>dual strategic vision </a:t>
            </a:r>
            <a:r>
              <a:rPr lang="fr" sz="2400" dirty="0"/>
              <a:t>to go forward</a:t>
            </a:r>
            <a:endParaRPr sz="240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146;p23">
            <a:extLst>
              <a:ext uri="{FF2B5EF4-FFF2-40B4-BE49-F238E27FC236}">
                <a16:creationId xmlns:a16="http://schemas.microsoft.com/office/drawing/2014/main" id="{C79C9A39-B263-9DD6-C37E-A992E436E1C9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87BB74E-18B7-76C4-89FE-1D366D143066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525286" y="1613181"/>
            <a:ext cx="1" cy="3438193"/>
          </a:xfrm>
          <a:prstGeom prst="line">
            <a:avLst/>
          </a:prstGeom>
          <a:ln>
            <a:solidFill>
              <a:srgbClr val="004F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4614A53-56F1-5F51-D66A-548617B9B22F}"/>
              </a:ext>
            </a:extLst>
          </p:cNvPr>
          <p:cNvSpPr txBox="1"/>
          <p:nvPr/>
        </p:nvSpPr>
        <p:spPr>
          <a:xfrm>
            <a:off x="63753" y="3899888"/>
            <a:ext cx="550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200" b="1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collaboration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inclusive collaborative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processes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as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fr-FR" sz="1200" i="1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sz="1200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  <a:endParaRPr lang="fr-FR" sz="1200" i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1FA0BB-E281-FF0C-49F6-383EE94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6198073" y="4252892"/>
            <a:ext cx="684797" cy="3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D58A161-07B9-2155-1DA2-524B44882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103060" y="2815571"/>
            <a:ext cx="874822" cy="30327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054DDD52-2F79-FD5B-F889-D775923114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73" b="9173"/>
          <a:stretch/>
        </p:blipFill>
        <p:spPr>
          <a:xfrm>
            <a:off x="7033744" y="4287523"/>
            <a:ext cx="397936" cy="397936"/>
          </a:xfrm>
          <a:prstGeom prst="rect">
            <a:avLst/>
          </a:prstGeom>
        </p:spPr>
      </p:pic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AB4B8F9B-09DE-7464-88A5-EC2DB2D8CDFA}"/>
              </a:ext>
            </a:extLst>
          </p:cNvPr>
          <p:cNvCxnSpPr>
            <a:cxnSpLocks/>
          </p:cNvCxnSpPr>
          <p:nvPr/>
        </p:nvCxnSpPr>
        <p:spPr>
          <a:xfrm>
            <a:off x="7499233" y="2670719"/>
            <a:ext cx="0" cy="2470968"/>
          </a:xfrm>
          <a:prstGeom prst="line">
            <a:avLst/>
          </a:prstGeom>
          <a:ln>
            <a:solidFill>
              <a:srgbClr val="004F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age 64" descr="Une image contenant texte, drapeau, graphisme, logo&#10;&#10;Description générée automatiquement">
            <a:extLst>
              <a:ext uri="{FF2B5EF4-FFF2-40B4-BE49-F238E27FC236}">
                <a16:creationId xmlns:a16="http://schemas.microsoft.com/office/drawing/2014/main" id="{5C720E5D-668D-98B3-43E0-0C5AD78944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07618" y="3700268"/>
            <a:ext cx="1252937" cy="328896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D2C97C3D-C213-EA6A-F456-7820944E2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4993" y="2711185"/>
            <a:ext cx="539959" cy="460765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07325B1D-E72B-434C-E75F-0A4B39840D5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31347" y="4418759"/>
            <a:ext cx="1029208" cy="249697"/>
          </a:xfrm>
          <a:prstGeom prst="rect">
            <a:avLst/>
          </a:prstGeom>
        </p:spPr>
      </p:pic>
      <p:grpSp>
        <p:nvGrpSpPr>
          <p:cNvPr id="71" name="Groupe 70">
            <a:extLst>
              <a:ext uri="{FF2B5EF4-FFF2-40B4-BE49-F238E27FC236}">
                <a16:creationId xmlns:a16="http://schemas.microsoft.com/office/drawing/2014/main" id="{445CB1A7-BD2E-9941-BD00-02BE0DAB9B2D}"/>
              </a:ext>
            </a:extLst>
          </p:cNvPr>
          <p:cNvGrpSpPr>
            <a:grpSpLocks noChangeAspect="1"/>
          </p:cNvGrpSpPr>
          <p:nvPr/>
        </p:nvGrpSpPr>
        <p:grpSpPr>
          <a:xfrm>
            <a:off x="6210146" y="1868334"/>
            <a:ext cx="674153" cy="531739"/>
            <a:chOff x="3614738" y="976313"/>
            <a:chExt cx="1905000" cy="1502569"/>
          </a:xfrm>
        </p:grpSpPr>
        <p:pic>
          <p:nvPicPr>
            <p:cNvPr id="72" name="Picture 2" descr="Champion Logo Stock Illustrations – 100,503 Champion Logo Stock  Illustrations, Vectors &amp; Clipart - Dreamstime">
              <a:extLst>
                <a:ext uri="{FF2B5EF4-FFF2-40B4-BE49-F238E27FC236}">
                  <a16:creationId xmlns:a16="http://schemas.microsoft.com/office/drawing/2014/main" id="{979DFB78-3300-4E2E-6919-45D94B00F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5" t="18982" r="30518" b="51805"/>
            <a:stretch/>
          </p:blipFill>
          <p:spPr bwMode="auto">
            <a:xfrm>
              <a:off x="3614738" y="976313"/>
              <a:ext cx="1905000" cy="150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B32CFD33-3DD0-5D08-04AD-32832090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09031" y="1528849"/>
              <a:ext cx="310707" cy="950032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4C0EF93E-DC93-BB69-348F-00A8F36C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614739" y="1528849"/>
              <a:ext cx="320232" cy="950032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4010739A-77BB-92AD-279C-A225B51AB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45508" y="2332462"/>
              <a:ext cx="666169" cy="14642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E417D4D3-DB37-6953-C880-FF61BAA27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33911" y="2332460"/>
              <a:ext cx="666169" cy="146421"/>
            </a:xfrm>
            <a:prstGeom prst="rect">
              <a:avLst/>
            </a:prstGeom>
          </p:spPr>
        </p:pic>
      </p:grpSp>
      <p:pic>
        <p:nvPicPr>
          <p:cNvPr id="78" name="Image 77" descr="Une image contenant texte, cercle, Graphique, capture d’écran&#10;&#10;Description générée automatiquement">
            <a:extLst>
              <a:ext uri="{FF2B5EF4-FFF2-40B4-BE49-F238E27FC236}">
                <a16:creationId xmlns:a16="http://schemas.microsoft.com/office/drawing/2014/main" id="{981950CD-86FB-A404-201C-E307288409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1287" y="3610484"/>
            <a:ext cx="1017614" cy="614491"/>
          </a:xfrm>
          <a:prstGeom prst="rect">
            <a:avLst/>
          </a:prstGeom>
        </p:spPr>
      </p:pic>
      <p:pic>
        <p:nvPicPr>
          <p:cNvPr id="79" name="Picture 6" descr="Pacific Islands Forum Fisheries Agency (FFA) » Strengthening national capacity and regional solidarity for sustainable tuna fisheries">
            <a:extLst>
              <a:ext uri="{FF2B5EF4-FFF2-40B4-BE49-F238E27FC236}">
                <a16:creationId xmlns:a16="http://schemas.microsoft.com/office/drawing/2014/main" id="{8D411A41-E2C7-9C4E-1C11-538A939E3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535" y="3878590"/>
            <a:ext cx="514693" cy="2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Image 81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B0AD0770-E06D-22A9-92C0-08654BF15FF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83" name="Image 82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1E7D9214-6AD4-80AE-B282-85458A3E313A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 build="allAtOnce"/>
      <p:bldP spid="29" grpId="0"/>
      <p:bldP spid="34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1911B5C1-2AB8-DB4A-7388-045C2FC61C00}"/>
              </a:ext>
            </a:extLst>
          </p:cNvPr>
          <p:cNvSpPr txBox="1"/>
          <p:nvPr/>
        </p:nvSpPr>
        <p:spPr>
          <a:xfrm>
            <a:off x="-6237" y="1747797"/>
            <a:ext cx="563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58775" indent="-358775">
              <a:buClr>
                <a:srgbClr val="002060"/>
              </a:buClr>
            </a:pPr>
            <a:r>
              <a:rPr lang="fr-FR" dirty="0">
                <a:solidFill>
                  <a:srgbClr val="004F91"/>
                </a:solidFill>
              </a:rPr>
              <a:t>Support the </a:t>
            </a:r>
            <a:r>
              <a:rPr lang="fr-FR" dirty="0" err="1">
                <a:solidFill>
                  <a:srgbClr val="004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emergence</a:t>
            </a:r>
            <a:r>
              <a:rPr lang="fr-FR" dirty="0">
                <a:solidFill>
                  <a:srgbClr val="004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local champions </a:t>
            </a:r>
            <a:r>
              <a:rPr lang="fr-FR" dirty="0">
                <a:solidFill>
                  <a:srgbClr val="004F91"/>
                </a:solidFill>
              </a:rPr>
              <a:t>and the </a:t>
            </a:r>
            <a:r>
              <a:rPr lang="fr-FR" dirty="0" err="1">
                <a:solidFill>
                  <a:srgbClr val="004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structuring</a:t>
            </a:r>
            <a:r>
              <a:rPr lang="fr-FR" dirty="0">
                <a:solidFill>
                  <a:srgbClr val="004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local </a:t>
            </a:r>
            <a:r>
              <a:rPr lang="fr-FR" dirty="0" err="1">
                <a:solidFill>
                  <a:srgbClr val="004F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communities</a:t>
            </a:r>
            <a:endParaRPr lang="fr-FR" dirty="0">
              <a:solidFill>
                <a:srgbClr val="004F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A51042B-DA70-BE00-1D0A-1D197065B95C}"/>
              </a:ext>
            </a:extLst>
          </p:cNvPr>
          <p:cNvSpPr txBox="1"/>
          <p:nvPr/>
        </p:nvSpPr>
        <p:spPr>
          <a:xfrm>
            <a:off x="-6237" y="3312691"/>
            <a:ext cx="563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8775" indent="-358775">
              <a:buClr>
                <a:srgbClr val="002060"/>
              </a:buClr>
              <a:buFont typeface="Wingdings" panose="05000000000000000000" pitchFamily="2" charset="2"/>
              <a:buChar char="Ø"/>
              <a:defRPr sz="1600" b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 err="1"/>
              <a:t>Catalyze</a:t>
            </a:r>
            <a:r>
              <a:rPr lang="fr-FR" dirty="0"/>
              <a:t> the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geospatial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/>
              <a:t>with </a:t>
            </a:r>
            <a:br>
              <a:rPr lang="fr-FR" dirty="0"/>
            </a:br>
            <a:r>
              <a:rPr lang="fr-FR" dirty="0"/>
              <a:t>all Pacific Island Countries and </a:t>
            </a:r>
            <a:r>
              <a:rPr lang="fr-FR" dirty="0" err="1"/>
              <a:t>Territories</a:t>
            </a:r>
            <a:r>
              <a:rPr lang="fr-FR" dirty="0"/>
              <a:t> (PICTs)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C747689-AF8A-0BC2-2FFD-E82710262AF1}"/>
              </a:ext>
            </a:extLst>
          </p:cNvPr>
          <p:cNvSpPr txBox="1"/>
          <p:nvPr/>
        </p:nvSpPr>
        <p:spPr>
          <a:xfrm>
            <a:off x="5525287" y="1474681"/>
            <a:ext cx="3663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200" b="1" u="sng" dirty="0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Animations</a:t>
            </a:r>
            <a:r>
              <a:rPr lang="fr-FR" sz="1200" u="sng" dirty="0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lang="fr-FR" sz="1200" u="sng" dirty="0" err="1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fundamental</a:t>
            </a:r>
            <a:r>
              <a:rPr lang="fr-FR" sz="1200" u="sng" dirty="0">
                <a:solidFill>
                  <a:srgbClr val="004F9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base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0DD42CB-5FCE-C18E-B472-2EE6BE90718C}"/>
              </a:ext>
            </a:extLst>
          </p:cNvPr>
          <p:cNvSpPr txBox="1"/>
          <p:nvPr/>
        </p:nvSpPr>
        <p:spPr>
          <a:xfrm>
            <a:off x="163068" y="2335300"/>
            <a:ext cx="5302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200" b="1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collaboration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inclusive collaborative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processes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as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local </a:t>
            </a:r>
            <a:r>
              <a:rPr lang="fr-FR" sz="1200" i="1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  <a:endParaRPr lang="fr-FR" sz="1200" i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Google Shape;145;p23">
            <a:extLst>
              <a:ext uri="{FF2B5EF4-FFF2-40B4-BE49-F238E27FC236}">
                <a16:creationId xmlns:a16="http://schemas.microsoft.com/office/drawing/2014/main" id="{0F8F7A00-ACA9-54B8-2494-E8C61352A277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/>
              <a:t>A </a:t>
            </a:r>
            <a:r>
              <a:rPr lang="fr" sz="2400" b="1" dirty="0"/>
              <a:t>dual strategic vision </a:t>
            </a:r>
            <a:r>
              <a:rPr lang="fr" sz="2400" dirty="0"/>
              <a:t>to go forward</a:t>
            </a:r>
            <a:endParaRPr sz="240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146;p23">
            <a:extLst>
              <a:ext uri="{FF2B5EF4-FFF2-40B4-BE49-F238E27FC236}">
                <a16:creationId xmlns:a16="http://schemas.microsoft.com/office/drawing/2014/main" id="{C79C9A39-B263-9DD6-C37E-A992E436E1C9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D87BB74E-18B7-76C4-89FE-1D366D143066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525286" y="1613181"/>
            <a:ext cx="1" cy="3438193"/>
          </a:xfrm>
          <a:prstGeom prst="line">
            <a:avLst/>
          </a:prstGeom>
          <a:ln>
            <a:solidFill>
              <a:srgbClr val="004F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4614A53-56F1-5F51-D66A-548617B9B22F}"/>
              </a:ext>
            </a:extLst>
          </p:cNvPr>
          <p:cNvSpPr txBox="1"/>
          <p:nvPr/>
        </p:nvSpPr>
        <p:spPr>
          <a:xfrm>
            <a:off x="63753" y="3899888"/>
            <a:ext cx="550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200" b="1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collaboration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framework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inclusive collaborative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processes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as </a:t>
            </a:r>
            <a:r>
              <a:rPr lang="fr-FR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well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lang="fr-FR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mutualization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fr-FR" sz="12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rationalization</a:t>
            </a:r>
            <a:r>
              <a:rPr lang="fr-FR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fr-FR" sz="1200" i="1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sz="1200" i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i="1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  <a:endParaRPr lang="fr-FR" sz="1200" i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306D2CE-0281-56AF-1BAD-2F0F91F2BD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/>
        </p:blipFill>
        <p:spPr>
          <a:xfrm>
            <a:off x="5678179" y="2974972"/>
            <a:ext cx="878052" cy="477829"/>
          </a:xfrm>
          <a:prstGeom prst="rect">
            <a:avLst/>
          </a:prstGeom>
        </p:spPr>
      </p:pic>
      <p:pic>
        <p:nvPicPr>
          <p:cNvPr id="47" name="Image 46" descr="Une image contenant Graphique, cercle, diagramme, graphisme&#10;&#10;Description générée automatiquement">
            <a:extLst>
              <a:ext uri="{FF2B5EF4-FFF2-40B4-BE49-F238E27FC236}">
                <a16:creationId xmlns:a16="http://schemas.microsoft.com/office/drawing/2014/main" id="{0613661A-E372-DC56-E205-595F89991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175" y="2236916"/>
            <a:ext cx="574754" cy="574754"/>
          </a:xfrm>
          <a:prstGeom prst="rect">
            <a:avLst/>
          </a:prstGeom>
        </p:spPr>
      </p:pic>
      <p:pic>
        <p:nvPicPr>
          <p:cNvPr id="3" name="Image 2" descr="Une image contenant capture d’écran, Graphique, graphisme, logo&#10;&#10;Description générée automatiquement">
            <a:extLst>
              <a:ext uri="{FF2B5EF4-FFF2-40B4-BE49-F238E27FC236}">
                <a16:creationId xmlns:a16="http://schemas.microsoft.com/office/drawing/2014/main" id="{44B48893-16FE-6B17-173E-BC00B328D3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5" t="37784" r="14684" b="37307"/>
          <a:stretch/>
        </p:blipFill>
        <p:spPr>
          <a:xfrm>
            <a:off x="5956595" y="2400072"/>
            <a:ext cx="1063746" cy="354475"/>
          </a:xfrm>
          <a:prstGeom prst="rect">
            <a:avLst/>
          </a:prstGeom>
        </p:spPr>
      </p:pic>
      <p:pic>
        <p:nvPicPr>
          <p:cNvPr id="6" name="Picture 20" descr="Fiji Geospatial Information Management Council (@FgimC) | Twitter">
            <a:extLst>
              <a:ext uri="{FF2B5EF4-FFF2-40B4-BE49-F238E27FC236}">
                <a16:creationId xmlns:a16="http://schemas.microsoft.com/office/drawing/2014/main" id="{C641C17A-952B-14F9-0F47-9630B20B4D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756" r="-343" b="29291"/>
          <a:stretch/>
        </p:blipFill>
        <p:spPr bwMode="auto">
          <a:xfrm>
            <a:off x="7119639" y="1797658"/>
            <a:ext cx="1085542" cy="3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ucune description de photo disponible.">
            <a:extLst>
              <a:ext uri="{FF2B5EF4-FFF2-40B4-BE49-F238E27FC236}">
                <a16:creationId xmlns:a16="http://schemas.microsoft.com/office/drawing/2014/main" id="{84D0C6DB-829C-86CB-C41B-AFE6B332A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3969" r="8961" b="12681"/>
          <a:stretch/>
        </p:blipFill>
        <p:spPr bwMode="auto">
          <a:xfrm>
            <a:off x="8372650" y="2006382"/>
            <a:ext cx="689371" cy="71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13FD5C7-7504-E648-5AA7-024C28BEBC67}"/>
              </a:ext>
            </a:extLst>
          </p:cNvPr>
          <p:cNvGrpSpPr>
            <a:grpSpLocks noChangeAspect="1"/>
          </p:cNvGrpSpPr>
          <p:nvPr/>
        </p:nvGrpSpPr>
        <p:grpSpPr>
          <a:xfrm>
            <a:off x="6210146" y="1868334"/>
            <a:ext cx="674153" cy="531739"/>
            <a:chOff x="3614738" y="976313"/>
            <a:chExt cx="1905000" cy="1502569"/>
          </a:xfrm>
        </p:grpSpPr>
        <p:pic>
          <p:nvPicPr>
            <p:cNvPr id="10" name="Picture 2" descr="Champion Logo Stock Illustrations – 100,503 Champion Logo Stock  Illustrations, Vectors &amp; Clipart - Dreamstime">
              <a:extLst>
                <a:ext uri="{FF2B5EF4-FFF2-40B4-BE49-F238E27FC236}">
                  <a16:creationId xmlns:a16="http://schemas.microsoft.com/office/drawing/2014/main" id="{56EA30F1-7CBB-B8C5-E1F9-D279091D5B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5" t="18982" r="30518" b="51805"/>
            <a:stretch/>
          </p:blipFill>
          <p:spPr bwMode="auto">
            <a:xfrm>
              <a:off x="3614738" y="976313"/>
              <a:ext cx="1905000" cy="1502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0ADE4DF-2BE9-61F4-E57E-2A3493ECD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09031" y="1528849"/>
              <a:ext cx="310707" cy="95003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163E72C-060F-6B3B-4FDC-91ECFCC28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14739" y="1528849"/>
              <a:ext cx="320232" cy="95003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2A95B0C-BA8A-E9F0-F22F-4DC782A7D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5508" y="2332462"/>
              <a:ext cx="666169" cy="14642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40991D1-FC7D-6848-B942-F9D5308A3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33911" y="2332460"/>
              <a:ext cx="666169" cy="146421"/>
            </a:xfrm>
            <a:prstGeom prst="rect">
              <a:avLst/>
            </a:prstGeom>
          </p:spPr>
        </p:pic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8BDE6F18-F82D-1608-919C-B15BCF7522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697" y="2868852"/>
            <a:ext cx="469644" cy="469644"/>
          </a:xfrm>
          <a:prstGeom prst="rect">
            <a:avLst/>
          </a:prstGeom>
        </p:spPr>
      </p:pic>
      <p:pic>
        <p:nvPicPr>
          <p:cNvPr id="32" name="Picture 18" descr="GEO WEEK 2019 – 4-9 November 2019 – ENVRI Community">
            <a:extLst>
              <a:ext uri="{FF2B5EF4-FFF2-40B4-BE49-F238E27FC236}">
                <a16:creationId xmlns:a16="http://schemas.microsoft.com/office/drawing/2014/main" id="{92DE0928-F50D-10A9-1093-015D730FC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8121" r="18919" b="28397"/>
          <a:stretch/>
        </p:blipFill>
        <p:spPr bwMode="auto">
          <a:xfrm>
            <a:off x="8502424" y="2869454"/>
            <a:ext cx="559597" cy="47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E15C297-DC10-FADB-2E2C-0987A9F9A6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3"/>
          <a:stretch/>
        </p:blipFill>
        <p:spPr>
          <a:xfrm>
            <a:off x="7258814" y="3074753"/>
            <a:ext cx="1243610" cy="380541"/>
          </a:xfrm>
          <a:prstGeom prst="rect">
            <a:avLst/>
          </a:prstGeom>
        </p:spPr>
      </p:pic>
      <p:sp>
        <p:nvSpPr>
          <p:cNvPr id="5" name="Google Shape;240;p8">
            <a:extLst>
              <a:ext uri="{FF2B5EF4-FFF2-40B4-BE49-F238E27FC236}">
                <a16:creationId xmlns:a16="http://schemas.microsoft.com/office/drawing/2014/main" id="{B5A47F0E-25D6-5A71-2628-E3B4894EBBCC}"/>
              </a:ext>
            </a:extLst>
          </p:cNvPr>
          <p:cNvSpPr txBox="1">
            <a:spLocks/>
          </p:cNvSpPr>
          <p:nvPr/>
        </p:nvSpPr>
        <p:spPr>
          <a:xfrm>
            <a:off x="5533781" y="3514933"/>
            <a:ext cx="1628809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Empower</a:t>
            </a:r>
            <a:r>
              <a:rPr lang="fr-FR" altLang="fr-FR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altLang="fr-FR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initiatives</a:t>
            </a:r>
          </a:p>
        </p:txBody>
      </p:sp>
      <p:sp>
        <p:nvSpPr>
          <p:cNvPr id="8" name="Google Shape;240;p8">
            <a:extLst>
              <a:ext uri="{FF2B5EF4-FFF2-40B4-BE49-F238E27FC236}">
                <a16:creationId xmlns:a16="http://schemas.microsoft.com/office/drawing/2014/main" id="{9693C9F8-748F-9562-FDDE-59B1C7EDF172}"/>
              </a:ext>
            </a:extLst>
          </p:cNvPr>
          <p:cNvSpPr txBox="1">
            <a:spLocks/>
          </p:cNvSpPr>
          <p:nvPr/>
        </p:nvSpPr>
        <p:spPr>
          <a:xfrm>
            <a:off x="7183900" y="3514933"/>
            <a:ext cx="1948241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</a:t>
            </a:r>
            <a:r>
              <a:rPr lang="fr-FR" altLang="fr-FR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international initiatives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85DD6DD-996C-CD1C-5BE0-89FDC1021400}"/>
              </a:ext>
            </a:extLst>
          </p:cNvPr>
          <p:cNvGrpSpPr>
            <a:grpSpLocks noChangeAspect="1"/>
          </p:cNvGrpSpPr>
          <p:nvPr/>
        </p:nvGrpSpPr>
        <p:grpSpPr>
          <a:xfrm>
            <a:off x="6314525" y="4325471"/>
            <a:ext cx="2084687" cy="749843"/>
            <a:chOff x="5833147" y="4243890"/>
            <a:chExt cx="2185346" cy="786049"/>
          </a:xfrm>
        </p:grpSpPr>
        <p:pic>
          <p:nvPicPr>
            <p:cNvPr id="17" name="Image 16" descr="Une image contenant invertébré, Graphique, graphisme, argonaute&#10;&#10;Description générée automatiquement">
              <a:extLst>
                <a:ext uri="{FF2B5EF4-FFF2-40B4-BE49-F238E27FC236}">
                  <a16:creationId xmlns:a16="http://schemas.microsoft.com/office/drawing/2014/main" id="{9AC6FBC7-8092-0F0E-EA76-265B9D898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66"/>
            <a:stretch/>
          </p:blipFill>
          <p:spPr>
            <a:xfrm>
              <a:off x="5833147" y="4866794"/>
              <a:ext cx="2185346" cy="163145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9306289-9069-9C66-4ED2-42EAED4D23FC}"/>
                </a:ext>
              </a:extLst>
            </p:cNvPr>
            <p:cNvGrpSpPr/>
            <p:nvPr/>
          </p:nvGrpSpPr>
          <p:grpSpPr>
            <a:xfrm>
              <a:off x="6223489" y="4243890"/>
              <a:ext cx="1404663" cy="629933"/>
              <a:chOff x="6246019" y="4243890"/>
              <a:chExt cx="1404663" cy="629933"/>
            </a:xfrm>
          </p:grpSpPr>
          <p:pic>
            <p:nvPicPr>
              <p:cNvPr id="16" name="Image 15" descr="Une image contenant invertébré, Graphique, graphisme, argonaute&#10;&#10;Description générée automatiquement">
                <a:extLst>
                  <a:ext uri="{FF2B5EF4-FFF2-40B4-BE49-F238E27FC236}">
                    <a16:creationId xmlns:a16="http://schemas.microsoft.com/office/drawing/2014/main" id="{8783F4BB-3E58-E57C-55B9-097B89C2A4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27145"/>
              <a:stretch/>
            </p:blipFill>
            <p:spPr>
              <a:xfrm>
                <a:off x="6246019" y="4243890"/>
                <a:ext cx="756846" cy="629933"/>
              </a:xfrm>
              <a:prstGeom prst="rect">
                <a:avLst/>
              </a:prstGeom>
            </p:spPr>
          </p:pic>
          <p:pic>
            <p:nvPicPr>
              <p:cNvPr id="18" name="Image 17" descr="Une image contenant invertébré, Graphique, graphisme, argonaute&#10;&#10;Description générée automatiquement">
                <a:extLst>
                  <a:ext uri="{FF2B5EF4-FFF2-40B4-BE49-F238E27FC236}">
                    <a16:creationId xmlns:a16="http://schemas.microsoft.com/office/drawing/2014/main" id="{BA575041-ABC2-8B3E-C7F9-637F2BE3D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327" r="53238" b="6181"/>
              <a:stretch/>
            </p:blipFill>
            <p:spPr>
              <a:xfrm>
                <a:off x="6816322" y="4496882"/>
                <a:ext cx="834360" cy="376941"/>
              </a:xfrm>
              <a:prstGeom prst="rect">
                <a:avLst/>
              </a:prstGeom>
            </p:spPr>
          </p:pic>
        </p:grpSp>
      </p:grpSp>
      <p:sp>
        <p:nvSpPr>
          <p:cNvPr id="23" name="Google Shape;240;p8">
            <a:extLst>
              <a:ext uri="{FF2B5EF4-FFF2-40B4-BE49-F238E27FC236}">
                <a16:creationId xmlns:a16="http://schemas.microsoft.com/office/drawing/2014/main" id="{14F90A44-C06B-7660-BCC1-23EDB3AB8B92}"/>
              </a:ext>
            </a:extLst>
          </p:cNvPr>
          <p:cNvSpPr txBox="1">
            <a:spLocks/>
          </p:cNvSpPr>
          <p:nvPr/>
        </p:nvSpPr>
        <p:spPr>
          <a:xfrm>
            <a:off x="5712492" y="3996981"/>
            <a:ext cx="3288753" cy="276999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lead to inclusive collaborative </a:t>
            </a:r>
            <a:r>
              <a:rPr lang="fr-FR" altLang="fr-FR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  <a:endParaRPr lang="fr-FR" altLang="fr-FR" sz="12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Image 24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02D272C3-D425-EA05-CBF4-C78B0F9867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26" name="Image 25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6F342AB2-0E8E-5047-653A-0942B89F39B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83D4728-2C51-04DB-AE26-E72F872D2963}"/>
              </a:ext>
            </a:extLst>
          </p:cNvPr>
          <p:cNvSpPr txBox="1"/>
          <p:nvPr/>
        </p:nvSpPr>
        <p:spPr>
          <a:xfrm>
            <a:off x="226078" y="673786"/>
            <a:ext cx="7780228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fr-FR" sz="1650" u="sng" dirty="0">
                <a:solidFill>
                  <a:srgbClr val="002060"/>
                </a:solidFill>
              </a:rPr>
              <a:t>SUPPORT THE </a:t>
            </a:r>
            <a:r>
              <a:rPr lang="fr-FR" sz="165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DEVELOPMENT</a:t>
            </a:r>
            <a:r>
              <a:rPr lang="fr-FR" sz="1650" u="sng" dirty="0">
                <a:solidFill>
                  <a:srgbClr val="002060"/>
                </a:solidFill>
              </a:rPr>
              <a:t> OF PACIFIC ISLANDS</a:t>
            </a:r>
          </a:p>
          <a:p>
            <a:pPr algn="ctr">
              <a:spcAft>
                <a:spcPts val="300"/>
              </a:spcAft>
            </a:pPr>
            <a:r>
              <a:rPr lang="fr-FR" sz="1650" u="sng" dirty="0">
                <a:solidFill>
                  <a:srgbClr val="002060"/>
                </a:solidFill>
              </a:rPr>
              <a:t>BY FACILITATING </a:t>
            </a:r>
            <a:r>
              <a:rPr lang="fr-FR" sz="165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INFORMED DECISION-MAKING</a:t>
            </a:r>
            <a:r>
              <a:rPr lang="fr-FR" sz="1650" b="1" u="sng" dirty="0">
                <a:solidFill>
                  <a:srgbClr val="002060"/>
                </a:solidFill>
              </a:rPr>
              <a:t> </a:t>
            </a:r>
            <a:r>
              <a:rPr lang="fr-FR" sz="1650" u="sng" dirty="0">
                <a:solidFill>
                  <a:srgbClr val="002060"/>
                </a:solidFill>
              </a:rPr>
              <a:t>THROUGH </a:t>
            </a:r>
            <a:r>
              <a:rPr lang="fr-FR" sz="165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GEOSPATIAL</a:t>
            </a:r>
          </a:p>
        </p:txBody>
      </p:sp>
    </p:spTree>
    <p:extLst>
      <p:ext uri="{BB962C8B-B14F-4D97-AF65-F5344CB8AC3E}">
        <p14:creationId xmlns:p14="http://schemas.microsoft.com/office/powerpoint/2010/main" val="89739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icône de flèche 3d sur fond png transparent. Style 3D. icône de flèche pour  la conception,">
            <a:extLst>
              <a:ext uri="{FF2B5EF4-FFF2-40B4-BE49-F238E27FC236}">
                <a16:creationId xmlns:a16="http://schemas.microsoft.com/office/drawing/2014/main" id="{6241A5E0-8CDA-C24B-76BD-ECF8BEDBD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139" flipV="1">
            <a:off x="1235401" y="1802145"/>
            <a:ext cx="8266649" cy="19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cône de flèche 3d sur fond png transparent. Style 3D. icône de flèche pour  la conception,">
            <a:extLst>
              <a:ext uri="{FF2B5EF4-FFF2-40B4-BE49-F238E27FC236}">
                <a16:creationId xmlns:a16="http://schemas.microsoft.com/office/drawing/2014/main" id="{B5710EB9-3F43-A308-5153-79A80785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861">
            <a:off x="1235402" y="3561302"/>
            <a:ext cx="8266649" cy="190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Google Shape;145;p23">
            <a:extLst>
              <a:ext uri="{FF2B5EF4-FFF2-40B4-BE49-F238E27FC236}">
                <a16:creationId xmlns:a16="http://schemas.microsoft.com/office/drawing/2014/main" id="{B7E3C1B3-B032-1ECF-313E-0C4E504BBED3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/>
              <a:t>A </a:t>
            </a:r>
            <a:r>
              <a:rPr lang="en-US" sz="2400" b="1" dirty="0"/>
              <a:t>dual strategic vision </a:t>
            </a:r>
            <a:r>
              <a:rPr lang="en-US" sz="2400" dirty="0"/>
              <a:t>to go forward</a:t>
            </a:r>
            <a:endParaRPr lang="en-US" sz="240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146;p23">
            <a:extLst>
              <a:ext uri="{FF2B5EF4-FFF2-40B4-BE49-F238E27FC236}">
                <a16:creationId xmlns:a16="http://schemas.microsoft.com/office/drawing/2014/main" id="{8ACBC6EE-B329-06B8-26C2-AEEB1F52CD63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9374BE4D-EF9B-1A8D-63A3-EADA61644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043" y="3149055"/>
            <a:ext cx="1392469" cy="125012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0786D786-08ED-3FBE-3A02-F835EEBDE45F}"/>
              </a:ext>
            </a:extLst>
          </p:cNvPr>
          <p:cNvSpPr/>
          <p:nvPr/>
        </p:nvSpPr>
        <p:spPr>
          <a:xfrm>
            <a:off x="1623973" y="3532504"/>
            <a:ext cx="7414983" cy="483222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 w="127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991882B-074C-EBAA-BB55-45463C20A38D}"/>
              </a:ext>
            </a:extLst>
          </p:cNvPr>
          <p:cNvSpPr/>
          <p:nvPr/>
        </p:nvSpPr>
        <p:spPr>
          <a:xfrm>
            <a:off x="1852297" y="3531590"/>
            <a:ext cx="819303" cy="480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2023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B1090F-C30B-09B6-040C-298BACCADFAF}"/>
              </a:ext>
            </a:extLst>
          </p:cNvPr>
          <p:cNvSpPr/>
          <p:nvPr/>
        </p:nvSpPr>
        <p:spPr>
          <a:xfrm>
            <a:off x="3576843" y="3531590"/>
            <a:ext cx="819303" cy="480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2024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1BB9A1F-0341-112B-11D3-302DA9C9E9E8}"/>
              </a:ext>
            </a:extLst>
          </p:cNvPr>
          <p:cNvSpPr/>
          <p:nvPr/>
        </p:nvSpPr>
        <p:spPr>
          <a:xfrm>
            <a:off x="5301389" y="3531590"/>
            <a:ext cx="819303" cy="480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2025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5BA2822-1CD7-8769-6A78-A9609A5B7799}"/>
              </a:ext>
            </a:extLst>
          </p:cNvPr>
          <p:cNvSpPr/>
          <p:nvPr/>
        </p:nvSpPr>
        <p:spPr>
          <a:xfrm>
            <a:off x="7025935" y="3531590"/>
            <a:ext cx="819303" cy="480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2026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1AF3E3-389A-F586-3F42-C75F6F8EFE30}"/>
              </a:ext>
            </a:extLst>
          </p:cNvPr>
          <p:cNvSpPr txBox="1"/>
          <p:nvPr/>
        </p:nvSpPr>
        <p:spPr>
          <a:xfrm>
            <a:off x="247057" y="1079248"/>
            <a:ext cx="8005404" cy="5232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endParaRPr lang="fr-FR" sz="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fr-FR" sz="18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Consolidating</a:t>
            </a:r>
            <a:r>
              <a:rPr lang="fr-FR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fr-FR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 Dynamic</a:t>
            </a:r>
            <a:r>
              <a:rPr lang="fr-FR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fr-F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Geospaial4PICTs (G4P)</a:t>
            </a:r>
            <a:endParaRPr lang="fr-F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fr-FR" sz="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1E70DC-726F-7B16-ACEE-BE05FE41DDF0}"/>
              </a:ext>
            </a:extLst>
          </p:cNvPr>
          <p:cNvSpPr/>
          <p:nvPr/>
        </p:nvSpPr>
        <p:spPr>
          <a:xfrm>
            <a:off x="3576843" y="2996558"/>
            <a:ext cx="3449092" cy="48766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Co-construction</a:t>
            </a:r>
            <a:r>
              <a:rPr lang="fr-FR" b="1" dirty="0"/>
              <a:t> phase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96C0A8-728C-021E-4D7D-8A6C2047693B}"/>
              </a:ext>
            </a:extLst>
          </p:cNvPr>
          <p:cNvSpPr/>
          <p:nvPr/>
        </p:nvSpPr>
        <p:spPr>
          <a:xfrm>
            <a:off x="7200001" y="2996558"/>
            <a:ext cx="1885134" cy="4844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3000">
                <a:schemeClr val="accent1">
                  <a:lumMod val="45000"/>
                  <a:lumOff val="55000"/>
                </a:schemeClr>
              </a:gs>
              <a:gs pos="29000">
                <a:srgbClr val="506FA8"/>
              </a:gs>
              <a:gs pos="55000">
                <a:srgbClr val="002060"/>
              </a:gs>
              <a:gs pos="100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fr-FR" b="1" dirty="0"/>
              <a:t>Pre-</a:t>
            </a:r>
            <a:r>
              <a:rPr lang="fr-FR" b="1" dirty="0" err="1"/>
              <a:t>project</a:t>
            </a:r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049A9F-0FDB-B1E9-06CF-A23E140CF4B0}"/>
              </a:ext>
            </a:extLst>
          </p:cNvPr>
          <p:cNvSpPr txBox="1"/>
          <p:nvPr/>
        </p:nvSpPr>
        <p:spPr>
          <a:xfrm>
            <a:off x="2725779" y="4351534"/>
            <a:ext cx="5151219" cy="36933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>
              <a:spcAft>
                <a:spcPts val="300"/>
              </a:spcAft>
            </a:pPr>
            <a:r>
              <a:rPr lang="fr-FR" sz="18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Consolidating</a:t>
            </a:r>
            <a:r>
              <a:rPr lang="fr-FR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fr-FR" sz="1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Dynamic</a:t>
            </a:r>
            <a:r>
              <a:rPr lang="fr-FR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fr-FR" sz="18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r>
              <a:rPr lang="fr-FR" sz="1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PCIT</a:t>
            </a:r>
            <a:endParaRPr lang="fr-FR" sz="18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age 11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0A6F7D5A-9EA4-0420-1756-0E96863C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88" t="16329" r="10824" b="27817"/>
          <a:stretch/>
        </p:blipFill>
        <p:spPr>
          <a:xfrm>
            <a:off x="3735243" y="1955664"/>
            <a:ext cx="2107774" cy="10017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89A95D-3A0B-72B8-0EA3-7BCE46915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092" y="2440997"/>
            <a:ext cx="499818" cy="52980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D876345-C1EB-5891-F9A0-CF707079F0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016" y="1965488"/>
            <a:ext cx="1112183" cy="54905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22" name="Image 21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6CFE0C2B-955A-001D-8082-92670C3799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23" name="Image 22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053C94EC-A182-EE80-2904-F803BAAD6A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B7A5F469-5858-5C3A-7C5F-F2FE6820452E}"/>
              </a:ext>
            </a:extLst>
          </p:cNvPr>
          <p:cNvSpPr txBox="1"/>
          <p:nvPr/>
        </p:nvSpPr>
        <p:spPr>
          <a:xfrm>
            <a:off x="247056" y="1649305"/>
            <a:ext cx="8005405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4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algn="ctr"/>
            <a:r>
              <a:rPr lang="fr-FR" sz="14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fr-FR" sz="1400" b="1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&amp; services infrastructure </a:t>
            </a:r>
            <a:r>
              <a:rPr lang="fr-FR" sz="1400" i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serving</a:t>
            </a:r>
            <a:r>
              <a:rPr lang="fr-FR" sz="14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PICTs’ </a:t>
            </a:r>
            <a:r>
              <a:rPr lang="fr-FR" sz="1400" i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</a:t>
            </a:r>
            <a:r>
              <a:rPr lang="fr-FR" sz="14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400" i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r>
              <a:rPr lang="fr-FR" sz="14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FR" sz="1400" i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estimated</a:t>
            </a:r>
            <a:r>
              <a:rPr lang="fr-FR" sz="1400" i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24M€</a:t>
            </a:r>
          </a:p>
        </p:txBody>
      </p:sp>
    </p:spTree>
    <p:extLst>
      <p:ext uri="{BB962C8B-B14F-4D97-AF65-F5344CB8AC3E}">
        <p14:creationId xmlns:p14="http://schemas.microsoft.com/office/powerpoint/2010/main" val="217607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21" grpId="0" animBg="1"/>
      <p:bldP spid="2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846666" y="2085113"/>
            <a:ext cx="7450666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method &amp; added value</a:t>
            </a:r>
            <a:endParaRPr lang="fr-FR" sz="3200" dirty="0"/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5" y="441564"/>
            <a:ext cx="2986088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45;p23">
            <a:extLst>
              <a:ext uri="{FF2B5EF4-FFF2-40B4-BE49-F238E27FC236}">
                <a16:creationId xmlns:a16="http://schemas.microsoft.com/office/drawing/2014/main" id="{0F8F7A00-ACA9-54B8-2494-E8C61352A277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/>
              <a:t>Using </a:t>
            </a:r>
            <a:r>
              <a:rPr lang="fr-FR" sz="2400" b="1" dirty="0" err="1"/>
              <a:t>LinkedIN</a:t>
            </a:r>
            <a:r>
              <a:rPr lang="fr" sz="2400" dirty="0"/>
              <a:t> to </a:t>
            </a:r>
            <a:r>
              <a:rPr lang="fr-FR" sz="2400" dirty="0" err="1"/>
              <a:t>facilitate</a:t>
            </a:r>
            <a:r>
              <a:rPr lang="fr-FR" sz="2400" dirty="0"/>
              <a:t> communication</a:t>
            </a:r>
            <a:endParaRPr lang="fr-FR" sz="2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6;p23">
            <a:extLst>
              <a:ext uri="{FF2B5EF4-FFF2-40B4-BE49-F238E27FC236}">
                <a16:creationId xmlns:a16="http://schemas.microsoft.com/office/drawing/2014/main" id="{2A894917-6CB5-4FCB-C848-AD0BE27BFE3C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6" name="Image 15" descr="Une image contenant invertébré, dessin humoristique, argonaute, nautilus pompilius&#10;&#10;Description générée automatiquement">
            <a:extLst>
              <a:ext uri="{FF2B5EF4-FFF2-40B4-BE49-F238E27FC236}">
                <a16:creationId xmlns:a16="http://schemas.microsoft.com/office/drawing/2014/main" id="{AAE74FDE-ADA2-B1C0-A301-4D029F49A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336" y="3265350"/>
            <a:ext cx="2569584" cy="17140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143B4C-8EBB-36AB-5B15-6644894E7D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8549" y="1996331"/>
            <a:ext cx="7124942" cy="1150838"/>
          </a:xfrm>
          <a:prstGeom prst="rect">
            <a:avLst/>
          </a:prstGeom>
        </p:spPr>
      </p:pic>
      <p:pic>
        <p:nvPicPr>
          <p:cNvPr id="18" name="Image 17" descr="Une image contenant invertébré, argonaute&#10;&#10;Description générée automatiquement">
            <a:extLst>
              <a:ext uri="{FF2B5EF4-FFF2-40B4-BE49-F238E27FC236}">
                <a16:creationId xmlns:a16="http://schemas.microsoft.com/office/drawing/2014/main" id="{4FF22C6F-DE53-888D-D836-EAFCA6411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004" y="3265349"/>
            <a:ext cx="2541882" cy="1695544"/>
          </a:xfrm>
          <a:prstGeom prst="rect">
            <a:avLst/>
          </a:prstGeom>
        </p:spPr>
      </p:pic>
      <p:pic>
        <p:nvPicPr>
          <p:cNvPr id="20" name="Image 19" descr="Une image contenant invertébré, nautilus pompilius&#10;&#10;Description générée automatiquement">
            <a:extLst>
              <a:ext uri="{FF2B5EF4-FFF2-40B4-BE49-F238E27FC236}">
                <a16:creationId xmlns:a16="http://schemas.microsoft.com/office/drawing/2014/main" id="{AFCDDBAB-6207-7017-2449-262EAD884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621" y="3271002"/>
            <a:ext cx="2454012" cy="1636932"/>
          </a:xfrm>
          <a:prstGeom prst="rect">
            <a:avLst/>
          </a:prstGeom>
        </p:spPr>
      </p:pic>
      <p:pic>
        <p:nvPicPr>
          <p:cNvPr id="21" name="Image 20" descr="Une image contenant invertébré, nautilus pompilius, argonaute&#10;&#10;Description générée automatiquement">
            <a:extLst>
              <a:ext uri="{FF2B5EF4-FFF2-40B4-BE49-F238E27FC236}">
                <a16:creationId xmlns:a16="http://schemas.microsoft.com/office/drawing/2014/main" id="{6E745361-0340-8C31-45AE-A0AF620A0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958" y="3272401"/>
            <a:ext cx="2516170" cy="167839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FEA54AD-4309-9015-F4C4-43B0EFF72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914" y="192704"/>
            <a:ext cx="1902117" cy="1905184"/>
          </a:xfrm>
          <a:prstGeom prst="rect">
            <a:avLst/>
          </a:prstGeom>
        </p:spPr>
      </p:pic>
      <p:pic>
        <p:nvPicPr>
          <p:cNvPr id="46" name="Image 45" descr="Une image contenant invertébré, nautilus pompilius, argonaute&#10;&#10;Description générée automatiquement">
            <a:extLst>
              <a:ext uri="{FF2B5EF4-FFF2-40B4-BE49-F238E27FC236}">
                <a16:creationId xmlns:a16="http://schemas.microsoft.com/office/drawing/2014/main" id="{A12FE681-007A-B6B7-0581-AF27AF1BBF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425" y="3276655"/>
            <a:ext cx="2635748" cy="1758157"/>
          </a:xfrm>
          <a:prstGeom prst="rect">
            <a:avLst/>
          </a:prstGeom>
        </p:spPr>
      </p:pic>
      <p:pic>
        <p:nvPicPr>
          <p:cNvPr id="5122" name="Picture 2" descr="Modèle de smartphone moderne avec différentes icônes de couleur. Éléments  de design plat de vecteur | Vecteur Premium">
            <a:extLst>
              <a:ext uri="{FF2B5EF4-FFF2-40B4-BE49-F238E27FC236}">
                <a16:creationId xmlns:a16="http://schemas.microsoft.com/office/drawing/2014/main" id="{92B61220-085C-8709-D379-BB8AEF0F9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914" y="192704"/>
            <a:ext cx="1360678" cy="190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3FF1354-59AA-BFE1-1FB0-EF139B16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1614">
            <a:off x="8075025" y="627446"/>
            <a:ext cx="954677" cy="9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7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45;p23">
            <a:extLst>
              <a:ext uri="{FF2B5EF4-FFF2-40B4-BE49-F238E27FC236}">
                <a16:creationId xmlns:a16="http://schemas.microsoft.com/office/drawing/2014/main" id="{0F8F7A00-ACA9-54B8-2494-E8C61352A277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/>
              <a:t>Organizing </a:t>
            </a:r>
            <a:r>
              <a:rPr lang="fr" sz="2400" b="1" dirty="0"/>
              <a:t>milestone events </a:t>
            </a:r>
            <a:r>
              <a:rPr lang="fr" sz="2400" dirty="0"/>
              <a:t>to ensure alignment</a:t>
            </a:r>
            <a:endParaRPr sz="2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6;p23">
            <a:extLst>
              <a:ext uri="{FF2B5EF4-FFF2-40B4-BE49-F238E27FC236}">
                <a16:creationId xmlns:a16="http://schemas.microsoft.com/office/drawing/2014/main" id="{2A894917-6CB5-4FCB-C848-AD0BE27BFE3C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2" name="Image 1" descr="Une image contenant invertébré, Graphique, graphisme, argonaute&#10;&#10;Description générée automatiquement">
            <a:extLst>
              <a:ext uri="{FF2B5EF4-FFF2-40B4-BE49-F238E27FC236}">
                <a16:creationId xmlns:a16="http://schemas.microsoft.com/office/drawing/2014/main" id="{C587F3FA-14DB-AF1D-22A3-8FBBE116F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45"/>
          <a:stretch/>
        </p:blipFill>
        <p:spPr>
          <a:xfrm>
            <a:off x="3600450" y="1913802"/>
            <a:ext cx="1943099" cy="1617268"/>
          </a:xfrm>
          <a:prstGeom prst="rect">
            <a:avLst/>
          </a:prstGeom>
        </p:spPr>
      </p:pic>
      <p:sp>
        <p:nvSpPr>
          <p:cNvPr id="3" name="Google Shape;240;p8">
            <a:extLst>
              <a:ext uri="{FF2B5EF4-FFF2-40B4-BE49-F238E27FC236}">
                <a16:creationId xmlns:a16="http://schemas.microsoft.com/office/drawing/2014/main" id="{954D55C4-4275-E8D5-7407-59A985E84FCA}"/>
              </a:ext>
            </a:extLst>
          </p:cNvPr>
          <p:cNvSpPr txBox="1">
            <a:spLocks/>
          </p:cNvSpPr>
          <p:nvPr/>
        </p:nvSpPr>
        <p:spPr>
          <a:xfrm>
            <a:off x="5690391" y="631249"/>
            <a:ext cx="1943100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Technical </a:t>
            </a: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plenaries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240;p8">
            <a:extLst>
              <a:ext uri="{FF2B5EF4-FFF2-40B4-BE49-F238E27FC236}">
                <a16:creationId xmlns:a16="http://schemas.microsoft.com/office/drawing/2014/main" id="{B70EE3BB-AC2B-531D-D1A9-A434265C4AE6}"/>
              </a:ext>
            </a:extLst>
          </p:cNvPr>
          <p:cNvSpPr txBox="1">
            <a:spLocks/>
          </p:cNvSpPr>
          <p:nvPr/>
        </p:nvSpPr>
        <p:spPr>
          <a:xfrm>
            <a:off x="5690391" y="1913802"/>
            <a:ext cx="1943099" cy="677108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 social</a:t>
            </a: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side</a:t>
            </a: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events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Google Shape;240;p8">
            <a:extLst>
              <a:ext uri="{FF2B5EF4-FFF2-40B4-BE49-F238E27FC236}">
                <a16:creationId xmlns:a16="http://schemas.microsoft.com/office/drawing/2014/main" id="{B05D9737-6217-56FD-9C0C-016DE6E526C7}"/>
              </a:ext>
            </a:extLst>
          </p:cNvPr>
          <p:cNvSpPr txBox="1">
            <a:spLocks/>
          </p:cNvSpPr>
          <p:nvPr/>
        </p:nvSpPr>
        <p:spPr>
          <a:xfrm>
            <a:off x="7016113" y="1164804"/>
            <a:ext cx="1943099" cy="677108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plenaries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240;p8">
            <a:extLst>
              <a:ext uri="{FF2B5EF4-FFF2-40B4-BE49-F238E27FC236}">
                <a16:creationId xmlns:a16="http://schemas.microsoft.com/office/drawing/2014/main" id="{EEDDDF71-D0A1-D261-719A-530DE2C4CE91}"/>
              </a:ext>
            </a:extLst>
          </p:cNvPr>
          <p:cNvSpPr txBox="1">
            <a:spLocks/>
          </p:cNvSpPr>
          <p:nvPr/>
        </p:nvSpPr>
        <p:spPr>
          <a:xfrm>
            <a:off x="1497321" y="4492589"/>
            <a:ext cx="1943099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Politics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Google Shape;240;p8">
            <a:extLst>
              <a:ext uri="{FF2B5EF4-FFF2-40B4-BE49-F238E27FC236}">
                <a16:creationId xmlns:a16="http://schemas.microsoft.com/office/drawing/2014/main" id="{B0CFCDD6-3654-BFC1-D375-7D2E428BBB44}"/>
              </a:ext>
            </a:extLst>
          </p:cNvPr>
          <p:cNvSpPr txBox="1">
            <a:spLocks/>
          </p:cNvSpPr>
          <p:nvPr/>
        </p:nvSpPr>
        <p:spPr>
          <a:xfrm>
            <a:off x="184781" y="3743549"/>
            <a:ext cx="1943099" cy="677108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Institutional</a:t>
            </a: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decision-makers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Google Shape;240;p8">
            <a:extLst>
              <a:ext uri="{FF2B5EF4-FFF2-40B4-BE49-F238E27FC236}">
                <a16:creationId xmlns:a16="http://schemas.microsoft.com/office/drawing/2014/main" id="{C322A01F-971F-95BD-DEF8-8FCCE60CCB73}"/>
              </a:ext>
            </a:extLst>
          </p:cNvPr>
          <p:cNvSpPr txBox="1">
            <a:spLocks/>
          </p:cNvSpPr>
          <p:nvPr/>
        </p:nvSpPr>
        <p:spPr>
          <a:xfrm>
            <a:off x="1497322" y="1933329"/>
            <a:ext cx="1943099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240;p8">
            <a:extLst>
              <a:ext uri="{FF2B5EF4-FFF2-40B4-BE49-F238E27FC236}">
                <a16:creationId xmlns:a16="http://schemas.microsoft.com/office/drawing/2014/main" id="{33B6D101-9DD5-47EB-BA2B-D29593A269F9}"/>
              </a:ext>
            </a:extLst>
          </p:cNvPr>
          <p:cNvSpPr txBox="1">
            <a:spLocks/>
          </p:cNvSpPr>
          <p:nvPr/>
        </p:nvSpPr>
        <p:spPr>
          <a:xfrm>
            <a:off x="184781" y="2460912"/>
            <a:ext cx="1943099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</a:t>
            </a: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Google Shape;240;p8">
            <a:extLst>
              <a:ext uri="{FF2B5EF4-FFF2-40B4-BE49-F238E27FC236}">
                <a16:creationId xmlns:a16="http://schemas.microsoft.com/office/drawing/2014/main" id="{C442E5A1-B28D-D0E1-0986-B8F704FE2F6A}"/>
              </a:ext>
            </a:extLst>
          </p:cNvPr>
          <p:cNvSpPr txBox="1">
            <a:spLocks/>
          </p:cNvSpPr>
          <p:nvPr/>
        </p:nvSpPr>
        <p:spPr>
          <a:xfrm>
            <a:off x="1497321" y="2994509"/>
            <a:ext cx="1943099" cy="677108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</a:t>
            </a: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associations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Google Shape;240;p8">
            <a:extLst>
              <a:ext uri="{FF2B5EF4-FFF2-40B4-BE49-F238E27FC236}">
                <a16:creationId xmlns:a16="http://schemas.microsoft.com/office/drawing/2014/main" id="{A9033EA6-4BF7-67BE-B249-796C8D97B902}"/>
              </a:ext>
            </a:extLst>
          </p:cNvPr>
          <p:cNvSpPr txBox="1">
            <a:spLocks/>
          </p:cNvSpPr>
          <p:nvPr/>
        </p:nvSpPr>
        <p:spPr>
          <a:xfrm>
            <a:off x="5690390" y="3196355"/>
            <a:ext cx="1943099" cy="892552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Inclusive</a:t>
            </a:r>
          </a:p>
          <a:p>
            <a:pPr marL="0" indent="0" algn="ctr">
              <a:buNone/>
            </a:pP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TALANOA discussions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Google Shape;240;p8">
            <a:extLst>
              <a:ext uri="{FF2B5EF4-FFF2-40B4-BE49-F238E27FC236}">
                <a16:creationId xmlns:a16="http://schemas.microsoft.com/office/drawing/2014/main" id="{D63D198A-2929-DB45-6D2B-F938D8CBB778}"/>
              </a:ext>
            </a:extLst>
          </p:cNvPr>
          <p:cNvSpPr txBox="1">
            <a:spLocks/>
          </p:cNvSpPr>
          <p:nvPr/>
        </p:nvSpPr>
        <p:spPr>
          <a:xfrm>
            <a:off x="7016423" y="4159640"/>
            <a:ext cx="1943099" cy="892552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Collective intelligence workshops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240;p8">
            <a:extLst>
              <a:ext uri="{FF2B5EF4-FFF2-40B4-BE49-F238E27FC236}">
                <a16:creationId xmlns:a16="http://schemas.microsoft.com/office/drawing/2014/main" id="{68346C0E-D0AF-61AB-4D71-F2B6CA5E418D}"/>
              </a:ext>
            </a:extLst>
          </p:cNvPr>
          <p:cNvSpPr txBox="1">
            <a:spLocks/>
          </p:cNvSpPr>
          <p:nvPr/>
        </p:nvSpPr>
        <p:spPr>
          <a:xfrm>
            <a:off x="7016113" y="2662800"/>
            <a:ext cx="1943100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Trainings sessions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51">
            <a:extLst>
              <a:ext uri="{FF2B5EF4-FFF2-40B4-BE49-F238E27FC236}">
                <a16:creationId xmlns:a16="http://schemas.microsoft.com/office/drawing/2014/main" id="{389D6891-DF9A-FE78-6615-E788127B6455}"/>
              </a:ext>
            </a:extLst>
          </p:cNvPr>
          <p:cNvSpPr txBox="1"/>
          <p:nvPr/>
        </p:nvSpPr>
        <p:spPr>
          <a:xfrm>
            <a:off x="3829976" y="3878093"/>
            <a:ext cx="1470859" cy="61555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E394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io Bold"/>
              </a:rPr>
              <a:t>2025 ?</a:t>
            </a:r>
            <a:r>
              <a:rPr lang="en-US" sz="3200" b="1" dirty="0">
                <a:solidFill>
                  <a:srgbClr val="E39411"/>
                </a:solidFill>
                <a:latin typeface="Antonio Bold"/>
              </a:rPr>
              <a:t> </a:t>
            </a:r>
          </a:p>
        </p:txBody>
      </p:sp>
      <p:pic>
        <p:nvPicPr>
          <p:cNvPr id="18" name="Image 17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0CC45F23-FB55-D791-6D4B-CE997B02C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19" name="Image 18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92D5A507-9686-760D-0C96-0B4FD46A4E0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  <p:sp>
        <p:nvSpPr>
          <p:cNvPr id="21" name="Google Shape;240;p8">
            <a:extLst>
              <a:ext uri="{FF2B5EF4-FFF2-40B4-BE49-F238E27FC236}">
                <a16:creationId xmlns:a16="http://schemas.microsoft.com/office/drawing/2014/main" id="{05F80289-EC56-B4ED-B0A0-68AA2364312A}"/>
              </a:ext>
            </a:extLst>
          </p:cNvPr>
          <p:cNvSpPr txBox="1">
            <a:spLocks/>
          </p:cNvSpPr>
          <p:nvPr/>
        </p:nvSpPr>
        <p:spPr>
          <a:xfrm>
            <a:off x="1497323" y="738535"/>
            <a:ext cx="1943099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Researchers</a:t>
            </a:r>
            <a:endParaRPr lang="fr-FR" altLang="fr-FR" sz="14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Google Shape;240;p8">
            <a:extLst>
              <a:ext uri="{FF2B5EF4-FFF2-40B4-BE49-F238E27FC236}">
                <a16:creationId xmlns:a16="http://schemas.microsoft.com/office/drawing/2014/main" id="{A2500291-FE6A-C7BF-CD20-4C8DB1CD0048}"/>
              </a:ext>
            </a:extLst>
          </p:cNvPr>
          <p:cNvSpPr txBox="1">
            <a:spLocks/>
          </p:cNvSpPr>
          <p:nvPr/>
        </p:nvSpPr>
        <p:spPr>
          <a:xfrm>
            <a:off x="184782" y="1267247"/>
            <a:ext cx="1943099" cy="600164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400" b="1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Technicans</a:t>
            </a:r>
            <a:r>
              <a:rPr lang="fr-FR" altLang="fr-FR" sz="1400" b="1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institutions</a:t>
            </a:r>
            <a:endParaRPr lang="fr-FR" altLang="fr-FR" sz="500" b="1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51">
            <a:extLst>
              <a:ext uri="{FF2B5EF4-FFF2-40B4-BE49-F238E27FC236}">
                <a16:creationId xmlns:a16="http://schemas.microsoft.com/office/drawing/2014/main" id="{F36B0265-8E20-0928-7479-29333EEB661A}"/>
              </a:ext>
            </a:extLst>
          </p:cNvPr>
          <p:cNvSpPr txBox="1"/>
          <p:nvPr/>
        </p:nvSpPr>
        <p:spPr>
          <a:xfrm>
            <a:off x="3905605" y="862081"/>
            <a:ext cx="1336054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rgbClr val="00AB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onio Bold"/>
              </a:rPr>
              <a:t>100% free of charge for participants</a:t>
            </a:r>
            <a:endParaRPr lang="en-US" sz="1600" b="1" dirty="0">
              <a:solidFill>
                <a:srgbClr val="00AB7C"/>
              </a:solidFill>
              <a:latin typeface="Antonio Bold"/>
            </a:endParaRPr>
          </a:p>
        </p:txBody>
      </p:sp>
    </p:spTree>
    <p:extLst>
      <p:ext uri="{BB962C8B-B14F-4D97-AF65-F5344CB8AC3E}">
        <p14:creationId xmlns:p14="http://schemas.microsoft.com/office/powerpoint/2010/main" val="21642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45;p23">
            <a:extLst>
              <a:ext uri="{FF2B5EF4-FFF2-40B4-BE49-F238E27FC236}">
                <a16:creationId xmlns:a16="http://schemas.microsoft.com/office/drawing/2014/main" id="{0F8F7A00-ACA9-54B8-2494-E8C61352A277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/>
              <a:t>Leading </a:t>
            </a:r>
            <a:r>
              <a:rPr lang="fr" sz="2400" b="1" dirty="0"/>
              <a:t>regional projects </a:t>
            </a:r>
            <a:r>
              <a:rPr lang="fr" sz="2400" dirty="0"/>
              <a:t>to work better together</a:t>
            </a:r>
            <a:endParaRPr sz="2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46;p23">
            <a:extLst>
              <a:ext uri="{FF2B5EF4-FFF2-40B4-BE49-F238E27FC236}">
                <a16:creationId xmlns:a16="http://schemas.microsoft.com/office/drawing/2014/main" id="{2A894917-6CB5-4FCB-C848-AD0BE27BFE3C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3" name="Google Shape;240;p8">
            <a:extLst>
              <a:ext uri="{FF2B5EF4-FFF2-40B4-BE49-F238E27FC236}">
                <a16:creationId xmlns:a16="http://schemas.microsoft.com/office/drawing/2014/main" id="{C7330A1F-CECC-AD12-043A-A737483AEA6F}"/>
              </a:ext>
            </a:extLst>
          </p:cNvPr>
          <p:cNvSpPr txBox="1">
            <a:spLocks/>
          </p:cNvSpPr>
          <p:nvPr/>
        </p:nvSpPr>
        <p:spPr>
          <a:xfrm>
            <a:off x="1249680" y="906647"/>
            <a:ext cx="2807687" cy="1261884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6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to </a:t>
            </a:r>
            <a:r>
              <a:rPr lang="fr-FR" altLang="fr-FR" sz="16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concrete</a:t>
            </a:r>
            <a:r>
              <a:rPr lang="fr-FR" alt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6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operational</a:t>
            </a:r>
            <a:r>
              <a:rPr lang="fr-FR" alt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solutions </a:t>
            </a:r>
            <a:r>
              <a:rPr lang="fr-FR" alt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</a:t>
            </a:r>
            <a:r>
              <a:rPr lang="fr-FR" altLang="fr-FR" sz="16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altLang="fr-FR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inclusive collaborative </a:t>
            </a:r>
            <a:r>
              <a:rPr lang="fr-FR" altLang="fr-F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  <a:endParaRPr lang="fr-FR" altLang="fr-F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fr-FR" altLang="fr-FR" sz="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240;p8">
            <a:extLst>
              <a:ext uri="{FF2B5EF4-FFF2-40B4-BE49-F238E27FC236}">
                <a16:creationId xmlns:a16="http://schemas.microsoft.com/office/drawing/2014/main" id="{4AB85AB0-CBCE-A9EC-8FB3-B241743DDFEC}"/>
              </a:ext>
            </a:extLst>
          </p:cNvPr>
          <p:cNvSpPr txBox="1">
            <a:spLocks/>
          </p:cNvSpPr>
          <p:nvPr/>
        </p:nvSpPr>
        <p:spPr>
          <a:xfrm>
            <a:off x="5086635" y="1032432"/>
            <a:ext cx="3120677" cy="1015663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alt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</a:t>
            </a:r>
            <a:r>
              <a:rPr lang="fr-FR" alt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long-</a:t>
            </a:r>
            <a:r>
              <a:rPr lang="fr-FR" altLang="fr-FR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</a:t>
            </a:r>
            <a:r>
              <a:rPr lang="fr-FR" altLang="fr-F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vision </a:t>
            </a:r>
            <a:r>
              <a:rPr lang="fr-FR" alt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 </a:t>
            </a:r>
            <a:r>
              <a:rPr lang="fr-FR" altLang="fr-F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</a:t>
            </a:r>
            <a:r>
              <a:rPr lang="fr-FR" altLang="fr-F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building </a:t>
            </a:r>
            <a:r>
              <a:rPr lang="fr-FR" altLang="fr-FR" sz="1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fr-FR" altLang="fr-F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knowledge</a:t>
            </a:r>
            <a:r>
              <a:rPr lang="fr-FR" altLang="fr-F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</a:t>
            </a:r>
            <a:endParaRPr lang="fr-FR" altLang="fr-FR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fr-FR" altLang="fr-FR" sz="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 descr="Une image contenant invertébré, Graphique, graphisme, argonaute&#10;&#10;Description générée automatiquement">
            <a:extLst>
              <a:ext uri="{FF2B5EF4-FFF2-40B4-BE49-F238E27FC236}">
                <a16:creationId xmlns:a16="http://schemas.microsoft.com/office/drawing/2014/main" id="{0810509C-3F96-56D1-2E00-2C154CE49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145"/>
          <a:stretch/>
        </p:blipFill>
        <p:spPr>
          <a:xfrm>
            <a:off x="112353" y="2397997"/>
            <a:ext cx="1311239" cy="109136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C33EB7B-F7F9-5C7A-EECD-870B66296609}"/>
              </a:ext>
            </a:extLst>
          </p:cNvPr>
          <p:cNvSpPr/>
          <p:nvPr/>
        </p:nvSpPr>
        <p:spPr>
          <a:xfrm>
            <a:off x="2889772" y="2498270"/>
            <a:ext cx="900000" cy="900000"/>
          </a:xfrm>
          <a:prstGeom prst="ellipse">
            <a:avLst/>
          </a:prstGeom>
          <a:noFill/>
          <a:ln w="12700">
            <a:solidFill>
              <a:schemeClr val="accent1">
                <a:shade val="15000"/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Picture 10" descr="Infrastructure - Icônes ordinateur gratuites">
            <a:extLst>
              <a:ext uri="{FF2B5EF4-FFF2-40B4-BE49-F238E27FC236}">
                <a16:creationId xmlns:a16="http://schemas.microsoft.com/office/drawing/2014/main" id="{6ABF0C81-9CBD-0CE8-5156-007E1DEC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312" y="2331452"/>
            <a:ext cx="685801" cy="685801"/>
          </a:xfrm>
          <a:prstGeom prst="rect">
            <a:avLst/>
          </a:prstGeom>
          <a:noFill/>
        </p:spPr>
      </p:pic>
      <p:pic>
        <p:nvPicPr>
          <p:cNvPr id="8" name="Picture 12" descr="Symbole des ressources humaines - Icônes entreprise gratuites">
            <a:extLst>
              <a:ext uri="{FF2B5EF4-FFF2-40B4-BE49-F238E27FC236}">
                <a16:creationId xmlns:a16="http://schemas.microsoft.com/office/drawing/2014/main" id="{AB5F1CCB-7E11-A6D9-DF5C-2523F0D62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26" y="2347783"/>
            <a:ext cx="595896" cy="595896"/>
          </a:xfrm>
          <a:prstGeom prst="rect">
            <a:avLst/>
          </a:prstGeom>
          <a:noFill/>
        </p:spPr>
      </p:pic>
      <p:pic>
        <p:nvPicPr>
          <p:cNvPr id="9" name="Picture 14" descr="Symbole des finances de quatre devises sur une main - Icônes entreprise  gratuites">
            <a:extLst>
              <a:ext uri="{FF2B5EF4-FFF2-40B4-BE49-F238E27FC236}">
                <a16:creationId xmlns:a16="http://schemas.microsoft.com/office/drawing/2014/main" id="{914D9D7F-57C8-74FB-66F3-C6B4E060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86" y="3014263"/>
            <a:ext cx="610790" cy="610790"/>
          </a:xfrm>
          <a:prstGeom prst="rect">
            <a:avLst/>
          </a:prstGeom>
          <a:noFill/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1E162CD-B71A-129F-B5F9-35DB36D9E311}"/>
              </a:ext>
            </a:extLst>
          </p:cNvPr>
          <p:cNvCxnSpPr>
            <a:cxnSpLocks/>
          </p:cNvCxnSpPr>
          <p:nvPr/>
        </p:nvCxnSpPr>
        <p:spPr>
          <a:xfrm>
            <a:off x="1144063" y="2943678"/>
            <a:ext cx="1484259" cy="0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5FAB3B8-3A70-F0BB-C16D-59F3089E0198}"/>
              </a:ext>
            </a:extLst>
          </p:cNvPr>
          <p:cNvCxnSpPr>
            <a:cxnSpLocks/>
          </p:cNvCxnSpPr>
          <p:nvPr/>
        </p:nvCxnSpPr>
        <p:spPr>
          <a:xfrm flipH="1">
            <a:off x="1110492" y="3111318"/>
            <a:ext cx="1484259" cy="0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14">
            <a:extLst>
              <a:ext uri="{FF2B5EF4-FFF2-40B4-BE49-F238E27FC236}">
                <a16:creationId xmlns:a16="http://schemas.microsoft.com/office/drawing/2014/main" id="{4D4E80A2-6FF3-B474-137A-29C4BCDAC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35"/>
          <a:stretch/>
        </p:blipFill>
        <p:spPr bwMode="auto">
          <a:xfrm>
            <a:off x="7063203" y="2819592"/>
            <a:ext cx="2027973" cy="63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 descr="Une image contenant invertébré, nautilus pompilius, argonaute&#10;&#10;Description générée automatiquement">
            <a:extLst>
              <a:ext uri="{FF2B5EF4-FFF2-40B4-BE49-F238E27FC236}">
                <a16:creationId xmlns:a16="http://schemas.microsoft.com/office/drawing/2014/main" id="{5146DB28-6887-48D7-579D-9E689E9AAD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0415" t="21288" r="27361" b="9848"/>
          <a:stretch/>
        </p:blipFill>
        <p:spPr>
          <a:xfrm>
            <a:off x="7985404" y="1658507"/>
            <a:ext cx="839459" cy="913243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26F933D0-EBE5-54F1-99B4-B7DA7F7D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6888888" y="2467245"/>
            <a:ext cx="836389" cy="38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34" descr="Une image contenant logo, Graphique, cercle, Police&#10;&#10;Description générée automatiquement">
            <a:extLst>
              <a:ext uri="{FF2B5EF4-FFF2-40B4-BE49-F238E27FC236}">
                <a16:creationId xmlns:a16="http://schemas.microsoft.com/office/drawing/2014/main" id="{F358454D-2DA9-49B1-20DE-BC427FB3F7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395" y="2515570"/>
            <a:ext cx="625580" cy="625580"/>
          </a:xfrm>
          <a:prstGeom prst="rect">
            <a:avLst/>
          </a:prstGeom>
        </p:spPr>
      </p:pic>
      <p:pic>
        <p:nvPicPr>
          <p:cNvPr id="37" name="Image 36" descr="Une image contenant Graphique, graphisme&#10;&#10;Description générée automatiquement">
            <a:extLst>
              <a:ext uri="{FF2B5EF4-FFF2-40B4-BE49-F238E27FC236}">
                <a16:creationId xmlns:a16="http://schemas.microsoft.com/office/drawing/2014/main" id="{F237FBFE-F5C7-72BE-E4F2-AF52A9BECD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7857" y="3624901"/>
            <a:ext cx="1561621" cy="819766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6FFC6BD-2162-3232-6204-22619DADAB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2254" y="4303085"/>
            <a:ext cx="1660557" cy="819766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pic>
        <p:nvPicPr>
          <p:cNvPr id="48" name="Image 4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987D67F-D9DB-244E-6728-188A9F8A58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498" y="4024648"/>
            <a:ext cx="1633113" cy="1021277"/>
          </a:xfrm>
          <a:prstGeom prst="rect">
            <a:avLst/>
          </a:prstGeom>
        </p:spPr>
      </p:pic>
      <p:pic>
        <p:nvPicPr>
          <p:cNvPr id="49" name="Image 48" descr="Une image contenant Graphique, cercle, capture d’écran, Police&#10;&#10;Description générée automatiquement">
            <a:extLst>
              <a:ext uri="{FF2B5EF4-FFF2-40B4-BE49-F238E27FC236}">
                <a16:creationId xmlns:a16="http://schemas.microsoft.com/office/drawing/2014/main" id="{9ACCC97A-0D11-D856-A026-11D158319A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2597" y="3884898"/>
            <a:ext cx="945725" cy="418187"/>
          </a:xfrm>
          <a:prstGeom prst="rect">
            <a:avLst/>
          </a:prstGeom>
        </p:spPr>
      </p:pic>
      <p:pic>
        <p:nvPicPr>
          <p:cNvPr id="50" name="Image 49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E3A33B71-4066-51EA-6832-6A90EFCE8D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1905" y="4721135"/>
            <a:ext cx="359279" cy="296191"/>
          </a:xfrm>
          <a:prstGeom prst="rect">
            <a:avLst/>
          </a:prstGeom>
        </p:spPr>
      </p:pic>
      <p:pic>
        <p:nvPicPr>
          <p:cNvPr id="51" name="Image 5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DF63312-7316-765B-306A-6F684B2408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6192" y="4364151"/>
            <a:ext cx="295918" cy="295918"/>
          </a:xfrm>
          <a:prstGeom prst="rect">
            <a:avLst/>
          </a:prstGeom>
        </p:spPr>
      </p:pic>
      <p:pic>
        <p:nvPicPr>
          <p:cNvPr id="54" name="Image 53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B6855625-25E5-85C5-7EC6-6F14A8B262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55" name="Image 5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2B0D0FF3-4D1D-1FE4-8ED5-B02FF85A3C8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  <p:pic>
        <p:nvPicPr>
          <p:cNvPr id="3074" name="Picture 2" descr="Home | Cassini">
            <a:extLst>
              <a:ext uri="{FF2B5EF4-FFF2-40B4-BE49-F238E27FC236}">
                <a16:creationId xmlns:a16="http://schemas.microsoft.com/office/drawing/2014/main" id="{A980EB73-ECB6-6205-DEE8-E6FE83496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36694" r="14084" b="36394"/>
          <a:stretch/>
        </p:blipFill>
        <p:spPr bwMode="auto">
          <a:xfrm>
            <a:off x="5882402" y="4067427"/>
            <a:ext cx="3208774" cy="72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 descr="Une image contenant Graphique, cercle, graphisme, capture d’écran&#10;&#10;Description générée automatiquement">
            <a:extLst>
              <a:ext uri="{FF2B5EF4-FFF2-40B4-BE49-F238E27FC236}">
                <a16:creationId xmlns:a16="http://schemas.microsoft.com/office/drawing/2014/main" id="{EAEC85BD-6728-7213-3F8E-AF23E7D908E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l="3670" t="29453" r="11823" b="38834"/>
          <a:stretch/>
        </p:blipFill>
        <p:spPr>
          <a:xfrm>
            <a:off x="4918272" y="3046997"/>
            <a:ext cx="1720247" cy="645541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8AFE0D8A-C057-4D5C-C191-89A376C62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79569" y="2517190"/>
            <a:ext cx="499818" cy="5298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247E2B2-FD78-EE6A-754A-3A88A5DE7A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48940" y="3996894"/>
            <a:ext cx="1008682" cy="6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78C088C9-80E4-EF6A-5A08-9686074868BA}"/>
              </a:ext>
            </a:extLst>
          </p:cNvPr>
          <p:cNvSpPr txBox="1"/>
          <p:nvPr/>
        </p:nvSpPr>
        <p:spPr>
          <a:xfrm>
            <a:off x="846666" y="2085113"/>
            <a:ext cx="7450666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BEAUCOUP</a:t>
            </a:r>
            <a:endParaRPr lang="fr-FR" sz="3200"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305081" y="1483205"/>
            <a:ext cx="2700869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2400" dirty="0">
                <a:solidFill>
                  <a:srgbClr val="7CC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VINA VAKALEVU</a:t>
            </a:r>
            <a:endParaRPr lang="fr-FR" sz="2400" dirty="0">
              <a:solidFill>
                <a:srgbClr val="7CCBCA"/>
              </a:solidFill>
            </a:endParaRPr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5" y="441564"/>
            <a:ext cx="2986088" cy="1419225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E319098-65AC-2D26-5D8D-0A899408BCA4}"/>
              </a:ext>
            </a:extLst>
          </p:cNvPr>
          <p:cNvSpPr txBox="1"/>
          <p:nvPr/>
        </p:nvSpPr>
        <p:spPr>
          <a:xfrm>
            <a:off x="54583" y="3348876"/>
            <a:ext cx="2986088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2400" dirty="0">
                <a:solidFill>
                  <a:srgbClr val="7CC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OLETI ATRAQATR</a:t>
            </a:r>
            <a:endParaRPr lang="fr-FR" sz="2400" dirty="0">
              <a:solidFill>
                <a:srgbClr val="7CCBCA"/>
              </a:solidFill>
            </a:endParaRPr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14E5E499-6F1F-6D22-2294-6F654F819CE6}"/>
              </a:ext>
            </a:extLst>
          </p:cNvPr>
          <p:cNvSpPr txBox="1"/>
          <p:nvPr/>
        </p:nvSpPr>
        <p:spPr>
          <a:xfrm>
            <a:off x="6138048" y="1483204"/>
            <a:ext cx="2901152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2400" dirty="0">
                <a:solidFill>
                  <a:srgbClr val="7CC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MAURUURU ROA</a:t>
            </a:r>
            <a:endParaRPr lang="fr-FR" sz="2400" dirty="0">
              <a:solidFill>
                <a:srgbClr val="7CCBCA"/>
              </a:solidFill>
            </a:endParaRPr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43871334-4865-B193-9873-475777933EE8}"/>
              </a:ext>
            </a:extLst>
          </p:cNvPr>
          <p:cNvSpPr txBox="1"/>
          <p:nvPr/>
        </p:nvSpPr>
        <p:spPr>
          <a:xfrm>
            <a:off x="6623141" y="3348875"/>
            <a:ext cx="2243614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2400" dirty="0">
                <a:solidFill>
                  <a:srgbClr val="7CC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MALO SI OFA</a:t>
            </a:r>
            <a:endParaRPr lang="fr-FR" sz="2400" dirty="0">
              <a:solidFill>
                <a:srgbClr val="7CCBCA"/>
              </a:solidFill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62D10854-EAFC-58FE-538C-87985D01A3DD}"/>
              </a:ext>
            </a:extLst>
          </p:cNvPr>
          <p:cNvSpPr txBox="1"/>
          <p:nvPr/>
        </p:nvSpPr>
        <p:spPr>
          <a:xfrm>
            <a:off x="1547627" y="2687021"/>
            <a:ext cx="2426971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2400" dirty="0">
                <a:solidFill>
                  <a:srgbClr val="7CC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MALO ‘AUPITO</a:t>
            </a:r>
            <a:endParaRPr lang="fr-FR" sz="2400" dirty="0">
              <a:solidFill>
                <a:srgbClr val="7CCBCA"/>
              </a:solidFill>
            </a:endParaRPr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D19581E9-6F19-1ED9-3771-E104411FFCD5}"/>
              </a:ext>
            </a:extLst>
          </p:cNvPr>
          <p:cNvSpPr txBox="1"/>
          <p:nvPr/>
        </p:nvSpPr>
        <p:spPr>
          <a:xfrm>
            <a:off x="5169404" y="2680801"/>
            <a:ext cx="2899279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-FR" sz="2400" dirty="0">
                <a:solidFill>
                  <a:srgbClr val="7CCB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TANGKYU TUMAS</a:t>
            </a:r>
          </a:p>
        </p:txBody>
      </p:sp>
    </p:spTree>
    <p:extLst>
      <p:ext uri="{BB962C8B-B14F-4D97-AF65-F5344CB8AC3E}">
        <p14:creationId xmlns:p14="http://schemas.microsoft.com/office/powerpoint/2010/main" val="31889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5" grpId="0"/>
      <p:bldP spid="2" grpId="0"/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846666" y="2085113"/>
            <a:ext cx="7450666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TALANOA SESSION</a:t>
            </a:r>
            <a:endParaRPr lang="fr-FR" sz="3200" dirty="0"/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5" y="441564"/>
            <a:ext cx="2986088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1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 descr="object 2"/>
          <p:cNvSpPr txBox="1"/>
          <p:nvPr/>
        </p:nvSpPr>
        <p:spPr>
          <a:xfrm>
            <a:off x="0" y="-3166"/>
            <a:ext cx="9144000" cy="5146665"/>
          </a:xfrm>
          <a:prstGeom prst="rect">
            <a:avLst/>
          </a:prstGeom>
          <a:solidFill>
            <a:srgbClr val="1A1D54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6" descr="object 3"/>
          <p:cNvSpPr txBox="1"/>
          <p:nvPr/>
        </p:nvSpPr>
        <p:spPr>
          <a:xfrm>
            <a:off x="134550" y="112125"/>
            <a:ext cx="8874900" cy="493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6" descr="object 19"/>
          <p:cNvSpPr txBox="1"/>
          <p:nvPr/>
        </p:nvSpPr>
        <p:spPr>
          <a:xfrm>
            <a:off x="8715375" y="4741069"/>
            <a:ext cx="1014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25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058"/>
              </a:buClr>
              <a:buSzPts val="900"/>
              <a:buFont typeface="Helvetica Neue"/>
              <a:buNone/>
            </a:pPr>
            <a:fld id="{00000000-1234-1234-1234-123412341234}" type="slidenum">
              <a:rPr lang="fr" sz="900" b="0" i="0" u="none" strike="noStrike" cap="none">
                <a:solidFill>
                  <a:srgbClr val="2A205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fld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183675" y="244069"/>
            <a:ext cx="8111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1700" b="1">
                <a:solidFill>
                  <a:srgbClr val="1A1D54"/>
                </a:solidFill>
              </a:rPr>
              <a:t>CONTEXT</a:t>
            </a:r>
            <a:endParaRPr sz="1700" b="1">
              <a:solidFill>
                <a:srgbClr val="1A1D5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700" b="1">
              <a:solidFill>
                <a:srgbClr val="1A1D54"/>
              </a:solidFill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t="3847" b="3224"/>
          <a:stretch/>
        </p:blipFill>
        <p:spPr>
          <a:xfrm>
            <a:off x="596700" y="968850"/>
            <a:ext cx="7444149" cy="4000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 descr="object 15"/>
          <p:cNvSpPr txBox="1"/>
          <p:nvPr/>
        </p:nvSpPr>
        <p:spPr>
          <a:xfrm>
            <a:off x="7748275" y="217714"/>
            <a:ext cx="1087200" cy="417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1697475" y="228600"/>
            <a:ext cx="60873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 a global system for accessing and processing </a:t>
            </a:r>
            <a:r>
              <a:rPr lang="fr" sz="1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multi-source data</a:t>
            </a:r>
            <a:endParaRPr sz="12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developing </a:t>
            </a:r>
            <a:r>
              <a:rPr lang="fr" sz="1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services to observe, understand and predict</a:t>
            </a:r>
            <a:endParaRPr sz="12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functioning and evolution of the Earth system</a:t>
            </a:r>
            <a:r>
              <a:rPr lang="fr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an </a:t>
            </a:r>
            <a:r>
              <a:rPr lang="fr" sz="1200" b="1" u="sng" dirty="0">
                <a:solidFill>
                  <a:srgbClr val="3D85C6"/>
                </a:solidFill>
                <a:latin typeface="Century Gothic"/>
                <a:sym typeface="Century Gothic"/>
              </a:rPr>
              <a:t>integrated</a:t>
            </a:r>
            <a:r>
              <a:rPr lang="fr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manner</a:t>
            </a:r>
            <a:endParaRPr sz="1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846665" y="682727"/>
            <a:ext cx="7450666" cy="315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of Oceania Geospatial 2025</a:t>
            </a:r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r>
              <a:rPr lang="fr" sz="2600" i="1" dirty="0">
                <a:solidFill>
                  <a:srgbClr val="E6930D"/>
                </a:solidFill>
              </a:rPr>
              <a:t>An initiative serving the sustainable development of Pacific Island Countries &amp; Territories</a:t>
            </a:r>
            <a:endParaRPr sz="2600" i="1" dirty="0">
              <a:solidFill>
                <a:srgbClr val="E6930D"/>
              </a:solidFill>
            </a:endParaRPr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6" y="1152525"/>
            <a:ext cx="2986088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3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846665" y="682727"/>
            <a:ext cx="7450666" cy="3152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of Oceania Geospatial 2025</a:t>
            </a:r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endParaRPr lang="fr-FR" sz="3200" dirty="0"/>
          </a:p>
          <a:p>
            <a:r>
              <a:rPr lang="fr" sz="2600" i="1" dirty="0">
                <a:solidFill>
                  <a:srgbClr val="E6930D"/>
                </a:solidFill>
              </a:rPr>
              <a:t>An initiative serving the sustainable development of Pacific Island Countries &amp; Territories</a:t>
            </a:r>
            <a:endParaRPr sz="2600" i="1" dirty="0">
              <a:solidFill>
                <a:srgbClr val="E6930D"/>
              </a:solidFill>
            </a:endParaRPr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6" y="1152525"/>
            <a:ext cx="2986088" cy="141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145;p23">
            <a:extLst>
              <a:ext uri="{FF2B5EF4-FFF2-40B4-BE49-F238E27FC236}">
                <a16:creationId xmlns:a16="http://schemas.microsoft.com/office/drawing/2014/main" id="{B7E3C1B3-B032-1ECF-313E-0C4E504BBED3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Proposed</a:t>
            </a:r>
            <a:r>
              <a:rPr lang="fr-FR" sz="2400" b="1" i="0" u="none" strike="noStrike" cap="none" dirty="0">
                <a:latin typeface="Arial"/>
                <a:ea typeface="Arial"/>
                <a:cs typeface="Arial"/>
                <a:sym typeface="Arial"/>
              </a:rPr>
              <a:t> plan </a:t>
            </a:r>
            <a:r>
              <a:rPr lang="fr-FR" sz="2400" i="0" u="none" strike="noStrike" cap="none" dirty="0"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fr-FR" sz="2400" i="0" u="none" strike="noStrike" cap="none" dirty="0" err="1">
                <a:latin typeface="Arial"/>
                <a:ea typeface="Arial"/>
                <a:cs typeface="Arial"/>
                <a:sym typeface="Arial"/>
              </a:rPr>
              <a:t>this</a:t>
            </a:r>
            <a:r>
              <a:rPr lang="fr-FR" sz="2400" i="0" u="none" strike="noStrike" cap="none" dirty="0">
                <a:latin typeface="Arial"/>
                <a:ea typeface="Arial"/>
                <a:cs typeface="Arial"/>
                <a:sym typeface="Arial"/>
              </a:rPr>
              <a:t> COG-25 session</a:t>
            </a:r>
            <a:endParaRPr sz="240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146;p23">
            <a:extLst>
              <a:ext uri="{FF2B5EF4-FFF2-40B4-BE49-F238E27FC236}">
                <a16:creationId xmlns:a16="http://schemas.microsoft.com/office/drawing/2014/main" id="{8ACBC6EE-B329-06B8-26C2-AEEB1F52CD63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219056C-0973-B8B3-F6D1-31B8251F8891}"/>
              </a:ext>
            </a:extLst>
          </p:cNvPr>
          <p:cNvSpPr txBox="1"/>
          <p:nvPr/>
        </p:nvSpPr>
        <p:spPr>
          <a:xfrm>
            <a:off x="871735" y="1238523"/>
            <a:ext cx="7327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400050" indent="-400050">
              <a:spcAft>
                <a:spcPts val="1000"/>
              </a:spcAft>
              <a:buClr>
                <a:srgbClr val="002060"/>
              </a:buClr>
              <a:buFont typeface="+mj-lt"/>
              <a:buAutoNum type="romanUcPeriod"/>
            </a:pPr>
            <a:r>
              <a:rPr lang="en-US" sz="1800" dirty="0">
                <a:solidFill>
                  <a:srgbClr val="002060"/>
                </a:solidFill>
              </a:rPr>
              <a:t>Presentation of the 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COG-25</a:t>
            </a:r>
            <a:r>
              <a:rPr lang="en-US" sz="1800" dirty="0">
                <a:solidFill>
                  <a:srgbClr val="002060"/>
                </a:solidFill>
              </a:rPr>
              <a:t> project and its added value for the </a:t>
            </a:r>
            <a:r>
              <a:rPr lang="en-US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geospatial community</a:t>
            </a:r>
            <a:endParaRPr lang="fr-FR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6450" lvl="2" indent="-361950">
              <a:spcAft>
                <a:spcPts val="1000"/>
              </a:spcAft>
              <a:buFont typeface="+mj-lt"/>
              <a:buAutoNum type="arabicPeriod"/>
            </a:pPr>
            <a:r>
              <a:rPr lang="fr-FR" sz="1600" b="1" dirty="0"/>
              <a:t>Origins</a:t>
            </a:r>
            <a:r>
              <a:rPr lang="fr-FR" sz="1600" b="0" dirty="0"/>
              <a:t>: </a:t>
            </a:r>
            <a:r>
              <a:rPr lang="fr-FR" sz="1600" b="0" i="1" dirty="0" err="1"/>
              <a:t>where</a:t>
            </a:r>
            <a:r>
              <a:rPr lang="fr-FR" sz="1600" i="1" dirty="0"/>
              <a:t> </a:t>
            </a:r>
            <a:r>
              <a:rPr lang="fr-FR" sz="1600" b="0" i="1" dirty="0" err="1"/>
              <a:t>this</a:t>
            </a:r>
            <a:r>
              <a:rPr lang="fr-FR" sz="1600" b="0" i="1" dirty="0"/>
              <a:t> initiative came from</a:t>
            </a:r>
          </a:p>
          <a:p>
            <a:pPr marL="806450" lvl="2" indent="-361950">
              <a:spcAft>
                <a:spcPts val="1000"/>
              </a:spcAft>
              <a:buFont typeface="+mj-lt"/>
              <a:buAutoNum type="arabicPeriod"/>
            </a:pPr>
            <a:r>
              <a:rPr lang="fr-FR" sz="1600" b="1" dirty="0"/>
              <a:t>Perspective</a:t>
            </a:r>
            <a:r>
              <a:rPr lang="fr-FR" sz="1600" b="0" dirty="0"/>
              <a:t>: </a:t>
            </a:r>
            <a:r>
              <a:rPr lang="fr-FR" sz="1600" b="0" i="1" dirty="0" err="1"/>
              <a:t>what</a:t>
            </a:r>
            <a:r>
              <a:rPr lang="fr-FR" sz="1600" b="0" i="1" dirty="0"/>
              <a:t> the long-</a:t>
            </a:r>
            <a:r>
              <a:rPr lang="fr-FR" sz="1600" b="0" i="1" dirty="0" err="1"/>
              <a:t>term</a:t>
            </a:r>
            <a:r>
              <a:rPr lang="fr-FR" sz="1600" b="0" i="1" dirty="0"/>
              <a:t> vision </a:t>
            </a:r>
            <a:r>
              <a:rPr lang="fr-FR" sz="1600" b="0" i="1" dirty="0" err="1"/>
              <a:t>is</a:t>
            </a:r>
            <a:r>
              <a:rPr lang="fr-FR" sz="1600" b="0" i="1" dirty="0"/>
              <a:t> about</a:t>
            </a:r>
          </a:p>
          <a:p>
            <a:pPr marL="806450" lvl="2" indent="-361950">
              <a:spcAft>
                <a:spcPts val="1000"/>
              </a:spcAft>
              <a:buFont typeface="+mj-lt"/>
              <a:buAutoNum type="arabicPeriod"/>
            </a:pPr>
            <a:r>
              <a:rPr lang="en-US" sz="1600" b="1" dirty="0"/>
              <a:t>Proposed method</a:t>
            </a:r>
            <a:r>
              <a:rPr lang="en-US" sz="1600" dirty="0"/>
              <a:t>: </a:t>
            </a:r>
            <a:r>
              <a:rPr lang="en-US" sz="1600" i="1" dirty="0"/>
              <a:t>how we can reach together our common goals</a:t>
            </a:r>
            <a:endParaRPr lang="fr-FR" sz="1600" i="1" dirty="0"/>
          </a:p>
          <a:p>
            <a:pPr lvl="1">
              <a:spcAft>
                <a:spcPts val="1000"/>
              </a:spcAft>
            </a:pPr>
            <a:endParaRPr lang="fr-FR" sz="1600" b="0" dirty="0"/>
          </a:p>
          <a:p>
            <a:pPr marL="400050" indent="-400050">
              <a:spcAft>
                <a:spcPts val="300"/>
              </a:spcAft>
              <a:buClr>
                <a:srgbClr val="002060"/>
              </a:buClr>
              <a:buFont typeface="+mj-lt"/>
              <a:buAutoNum type="romanUcPeriod"/>
            </a:pPr>
            <a:r>
              <a:rPr lang="en-US" sz="1800" dirty="0">
                <a:solidFill>
                  <a:srgbClr val="002060"/>
                </a:solidFill>
              </a:rPr>
              <a:t>COG-25 </a:t>
            </a:r>
            <a:r>
              <a:rPr lang="en-US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Talanoa</a:t>
            </a:r>
            <a:r>
              <a:rPr lang="en-US" sz="1800" dirty="0">
                <a:solidFill>
                  <a:srgbClr val="002060"/>
                </a:solidFill>
              </a:rPr>
              <a:t> session</a:t>
            </a:r>
          </a:p>
          <a:p>
            <a:pPr marL="982663" indent="0" algn="just">
              <a:spcAft>
                <a:spcPts val="1000"/>
              </a:spcAft>
              <a:buNone/>
              <a:tabLst>
                <a:tab pos="6727825" algn="l"/>
                <a:tab pos="7086600" algn="l"/>
                <a:tab pos="7178675" algn="l"/>
              </a:tabLst>
            </a:pPr>
            <a:r>
              <a:rPr lang="en-US" b="0" dirty="0"/>
              <a:t>Discussions with the audience, facilitating the bottom-up process to </a:t>
            </a:r>
            <a:r>
              <a:rPr lang="en-US" dirty="0"/>
              <a:t>consolidate collectively and inclusively </a:t>
            </a:r>
            <a:r>
              <a:rPr lang="en-US" b="0" dirty="0"/>
              <a:t>the actions to be led through this COG-25 project</a:t>
            </a:r>
            <a:endParaRPr lang="fr-FR" sz="1800" b="0" dirty="0"/>
          </a:p>
        </p:txBody>
      </p:sp>
      <p:pic>
        <p:nvPicPr>
          <p:cNvPr id="11" name="Image 10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12E3A746-6BF5-CFF8-1E91-7BA58152F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12" name="Image 11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4009AC66-67A0-17D0-1647-6FD9BB0B64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4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846666" y="2085113"/>
            <a:ext cx="7450666" cy="97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2"/>
              </a:buClr>
              <a:buSzPts val="2800"/>
              <a:buNone/>
              <a:defRPr sz="3600" b="1">
                <a:solidFill>
                  <a:schemeClr val="dk1"/>
                </a:solidFill>
              </a:defRPr>
            </a:lvl1pPr>
            <a:lvl2pPr marL="914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marL="1371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marL="1828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marL="22860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marL="27432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marL="32004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marL="36576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marL="4114800" indent="-317500" algn="ctr"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r>
              <a:rPr lang="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Origins of the project</a:t>
            </a:r>
            <a:endParaRPr lang="fr-FR" sz="3200" dirty="0"/>
          </a:p>
        </p:txBody>
      </p:sp>
      <p:pic>
        <p:nvPicPr>
          <p:cNvPr id="13" name="Image 12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336884F9-AEC5-CA72-BACF-A72B7893B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950" y="3835513"/>
            <a:ext cx="3132099" cy="866423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8913BBDD-8DCD-DB0F-965A-230530F7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3078955" y="441564"/>
            <a:ext cx="2986088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8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145;p23">
            <a:extLst>
              <a:ext uri="{FF2B5EF4-FFF2-40B4-BE49-F238E27FC236}">
                <a16:creationId xmlns:a16="http://schemas.microsoft.com/office/drawing/2014/main" id="{B7E3C1B3-B032-1ECF-313E-0C4E504BBED3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 err="1"/>
              <a:t>Philosophy</a:t>
            </a:r>
            <a:r>
              <a:rPr lang="fr-FR" sz="2400" dirty="0"/>
              <a:t> of </a:t>
            </a:r>
            <a:r>
              <a:rPr lang="fr-FR" sz="2400" b="1" dirty="0"/>
              <a:t>collaborative </a:t>
            </a:r>
            <a:r>
              <a:rPr lang="fr-FR" sz="2400" b="1" dirty="0" err="1"/>
              <a:t>development</a:t>
            </a:r>
            <a:endParaRPr lang="fr-FR" sz="2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146;p23">
            <a:extLst>
              <a:ext uri="{FF2B5EF4-FFF2-40B4-BE49-F238E27FC236}">
                <a16:creationId xmlns:a16="http://schemas.microsoft.com/office/drawing/2014/main" id="{8ACBC6EE-B329-06B8-26C2-AEEB1F52CD63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8219056C-0973-B8B3-F6D1-31B8251F8891}"/>
              </a:ext>
            </a:extLst>
          </p:cNvPr>
          <p:cNvSpPr txBox="1"/>
          <p:nvPr/>
        </p:nvSpPr>
        <p:spPr>
          <a:xfrm>
            <a:off x="1332719" y="712991"/>
            <a:ext cx="703195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66700" indent="-266700">
              <a:spcAft>
                <a:spcPts val="1000"/>
              </a:spcAft>
              <a:buNone/>
            </a:pPr>
            <a:r>
              <a:rPr lang="fr-FR" sz="1200" b="0" u="sng" dirty="0"/>
              <a:t>Main </a:t>
            </a:r>
            <a:r>
              <a:rPr lang="fr-FR" sz="1200" b="0" u="sng" dirty="0" err="1"/>
              <a:t>considerations</a:t>
            </a:r>
            <a:r>
              <a:rPr lang="fr-FR" sz="1200" b="0" dirty="0"/>
              <a:t>:</a:t>
            </a:r>
          </a:p>
          <a:p>
            <a:pPr marL="266700" indent="-266700">
              <a:spcAft>
                <a:spcPts val="1000"/>
              </a:spcAft>
            </a:pPr>
            <a:r>
              <a:rPr lang="fr-FR" sz="1200" b="0" dirty="0"/>
              <a:t>Know </a:t>
            </a:r>
            <a:r>
              <a:rPr lang="fr-FR" sz="1200" b="0" dirty="0" err="1"/>
              <a:t>better</a:t>
            </a:r>
            <a:r>
              <a:rPr lang="fr-FR" sz="1200" b="0" dirty="0"/>
              <a:t> </a:t>
            </a:r>
            <a:r>
              <a:rPr lang="fr-FR" sz="1200" b="0" dirty="0" err="1"/>
              <a:t>each</a:t>
            </a:r>
            <a:r>
              <a:rPr lang="fr-FR" sz="1200" b="0" dirty="0"/>
              <a:t> </a:t>
            </a:r>
            <a:r>
              <a:rPr lang="fr-FR" sz="1200" b="0" dirty="0" err="1"/>
              <a:t>other</a:t>
            </a:r>
            <a:r>
              <a:rPr lang="fr-FR" sz="1200" b="0" dirty="0"/>
              <a:t> to </a:t>
            </a:r>
            <a:r>
              <a:rPr lang="fr-FR" sz="1200" b="0" dirty="0" err="1"/>
              <a:t>work</a:t>
            </a:r>
            <a:r>
              <a:rPr lang="fr-FR" sz="1200" b="0" dirty="0"/>
              <a:t> </a:t>
            </a:r>
            <a:r>
              <a:rPr lang="fr-FR" sz="1200" b="0" dirty="0" err="1"/>
              <a:t>better</a:t>
            </a:r>
            <a:r>
              <a:rPr lang="fr-FR" sz="1200" b="0" dirty="0"/>
              <a:t> </a:t>
            </a:r>
            <a:r>
              <a:rPr lang="fr-FR" sz="1200" b="0" dirty="0" err="1"/>
              <a:t>together</a:t>
            </a:r>
            <a:r>
              <a:rPr lang="fr-FR" sz="1200" b="0" dirty="0"/>
              <a:t> and </a:t>
            </a:r>
            <a:r>
              <a:rPr lang="fr-FR" sz="1200" b="0" dirty="0" err="1"/>
              <a:t>favorize</a:t>
            </a:r>
            <a:r>
              <a:rPr lang="fr-FR" sz="1200" b="0" dirty="0"/>
              <a:t> </a:t>
            </a:r>
            <a:r>
              <a:rPr lang="fr-FR" sz="1200" dirty="0"/>
              <a:t>collaboration</a:t>
            </a:r>
          </a:p>
          <a:p>
            <a:pPr marL="266700" indent="-266700">
              <a:spcAft>
                <a:spcPts val="1000"/>
              </a:spcAft>
            </a:pPr>
            <a:r>
              <a:rPr lang="fr-FR" sz="1200" b="0" dirty="0"/>
              <a:t>Ensure </a:t>
            </a:r>
            <a:r>
              <a:rPr lang="fr-FR" sz="1200" dirty="0" err="1"/>
              <a:t>inclusivity</a:t>
            </a:r>
            <a:r>
              <a:rPr lang="fr-FR" sz="1200" b="0" dirty="0"/>
              <a:t> (public/</a:t>
            </a:r>
            <a:r>
              <a:rPr lang="fr-FR" sz="1200" b="0" dirty="0" err="1"/>
              <a:t>private</a:t>
            </a:r>
            <a:r>
              <a:rPr lang="fr-FR" sz="1200" b="0" dirty="0"/>
              <a:t>) &amp; </a:t>
            </a:r>
            <a:r>
              <a:rPr lang="fr-FR" sz="1200" b="0" dirty="0" err="1"/>
              <a:t>facilitate</a:t>
            </a:r>
            <a:r>
              <a:rPr lang="fr-FR" sz="1200" b="0" dirty="0"/>
              <a:t> </a:t>
            </a:r>
            <a:r>
              <a:rPr lang="fr-FR" sz="1200" dirty="0" err="1"/>
              <a:t>bottom</a:t>
            </a:r>
            <a:r>
              <a:rPr lang="fr-FR" sz="1200" dirty="0"/>
              <a:t>-up</a:t>
            </a:r>
            <a:r>
              <a:rPr lang="fr-FR" sz="1200" b="0" dirty="0"/>
              <a:t> process</a:t>
            </a:r>
          </a:p>
          <a:p>
            <a:pPr marL="266700" indent="-266700">
              <a:spcAft>
                <a:spcPts val="1000"/>
              </a:spcAft>
            </a:pPr>
            <a:r>
              <a:rPr lang="fr-FR" sz="1200" b="0" dirty="0" err="1"/>
              <a:t>Guaranty</a:t>
            </a:r>
            <a:r>
              <a:rPr lang="fr-FR" sz="1200" b="0" dirty="0"/>
              <a:t> </a:t>
            </a:r>
            <a:r>
              <a:rPr lang="fr-FR" sz="1200" dirty="0"/>
              <a:t>concertation</a:t>
            </a:r>
            <a:r>
              <a:rPr lang="fr-FR" sz="1200" b="0" dirty="0"/>
              <a:t> and </a:t>
            </a:r>
            <a:r>
              <a:rPr lang="fr-FR" sz="1200" b="0" dirty="0" err="1"/>
              <a:t>determine</a:t>
            </a:r>
            <a:r>
              <a:rPr lang="fr-FR" sz="1200" b="0" dirty="0"/>
              <a:t> </a:t>
            </a:r>
            <a:r>
              <a:rPr lang="fr-FR" sz="1200" b="0" dirty="0" err="1"/>
              <a:t>collegialy</a:t>
            </a:r>
            <a:r>
              <a:rPr lang="fr-FR" sz="1200" b="0" dirty="0"/>
              <a:t> </a:t>
            </a:r>
            <a:r>
              <a:rPr lang="fr-FR" sz="1200" b="0" dirty="0" err="1"/>
              <a:t>both</a:t>
            </a:r>
            <a:r>
              <a:rPr lang="fr-FR" sz="1200" b="0" dirty="0"/>
              <a:t> </a:t>
            </a:r>
            <a:r>
              <a:rPr lang="fr-FR" sz="1200" dirty="0" err="1"/>
              <a:t>needs</a:t>
            </a:r>
            <a:r>
              <a:rPr lang="fr-FR" sz="1200" dirty="0"/>
              <a:t> &amp; </a:t>
            </a:r>
            <a:r>
              <a:rPr lang="fr-FR" sz="1200" dirty="0" err="1"/>
              <a:t>priorities</a:t>
            </a:r>
            <a:endParaRPr lang="fr-FR" sz="1200" dirty="0"/>
          </a:p>
          <a:p>
            <a:pPr marL="266700" indent="-266700">
              <a:spcAft>
                <a:spcPts val="1000"/>
              </a:spcAft>
            </a:pPr>
            <a:r>
              <a:rPr lang="fr-FR" sz="1200" dirty="0" err="1"/>
              <a:t>Mutualize</a:t>
            </a:r>
            <a:r>
              <a:rPr lang="fr-FR" sz="1200" dirty="0"/>
              <a:t> &amp; </a:t>
            </a:r>
            <a:r>
              <a:rPr lang="fr-FR" sz="1200" dirty="0" err="1"/>
              <a:t>rationalize</a:t>
            </a:r>
            <a:r>
              <a:rPr lang="fr-FR" sz="1200" dirty="0"/>
              <a:t> </a:t>
            </a:r>
            <a:r>
              <a:rPr lang="fr-FR" sz="1200" b="0" dirty="0" err="1"/>
              <a:t>resources</a:t>
            </a:r>
            <a:r>
              <a:rPr lang="fr-FR" sz="1200" b="0" dirty="0"/>
              <a:t> </a:t>
            </a:r>
            <a:r>
              <a:rPr lang="fr-FR" sz="1200" b="0" dirty="0" err="1"/>
              <a:t>while</a:t>
            </a:r>
            <a:r>
              <a:rPr lang="fr-FR" sz="1200" b="0" dirty="0"/>
              <a:t> </a:t>
            </a:r>
            <a:r>
              <a:rPr lang="fr-FR" sz="1200" b="0" dirty="0" err="1"/>
              <a:t>adressing</a:t>
            </a:r>
            <a:r>
              <a:rPr lang="fr-FR" sz="1200" b="0" dirty="0"/>
              <a:t> </a:t>
            </a:r>
            <a:r>
              <a:rPr lang="fr-FR" sz="1200" b="0" dirty="0" err="1"/>
              <a:t>common</a:t>
            </a:r>
            <a:r>
              <a:rPr lang="fr-FR" sz="1200" b="0" dirty="0"/>
              <a:t> issues</a:t>
            </a:r>
          </a:p>
          <a:p>
            <a:pPr marL="266700" indent="-266700">
              <a:spcAft>
                <a:spcPts val="1000"/>
              </a:spcAft>
            </a:pPr>
            <a:r>
              <a:rPr lang="fr-FR" sz="1200" b="0" dirty="0"/>
              <a:t>Target </a:t>
            </a:r>
            <a:r>
              <a:rPr lang="fr-FR" sz="1200" dirty="0" err="1"/>
              <a:t>efficiency</a:t>
            </a:r>
            <a:r>
              <a:rPr lang="fr-FR" sz="1200" b="0" dirty="0"/>
              <a:t> for a </a:t>
            </a:r>
            <a:r>
              <a:rPr lang="fr-FR" sz="1200" b="0" dirty="0" err="1"/>
              <a:t>better</a:t>
            </a:r>
            <a:r>
              <a:rPr lang="fr-FR" sz="1200" b="0" dirty="0"/>
              <a:t> support to </a:t>
            </a:r>
            <a:r>
              <a:rPr lang="fr-FR" sz="1200" b="0" dirty="0" err="1"/>
              <a:t>operational</a:t>
            </a:r>
            <a:r>
              <a:rPr lang="fr-FR" sz="1200" b="0" dirty="0"/>
              <a:t> </a:t>
            </a:r>
            <a:r>
              <a:rPr lang="fr-FR" sz="1200" b="0" dirty="0" err="1"/>
              <a:t>needs</a:t>
            </a:r>
            <a:r>
              <a:rPr lang="fr-FR" sz="1200" b="0" dirty="0"/>
              <a:t> of </a:t>
            </a:r>
            <a:r>
              <a:rPr lang="fr-FR" sz="1200" b="0" dirty="0" err="1"/>
              <a:t>decision-makers</a:t>
            </a:r>
            <a:r>
              <a:rPr lang="fr-FR" sz="1200" b="0" dirty="0"/>
              <a:t> </a:t>
            </a:r>
            <a:r>
              <a:rPr lang="fr-FR" sz="1200" b="0" i="1" dirty="0"/>
              <a:t>(through RDI)</a:t>
            </a:r>
          </a:p>
          <a:p>
            <a:pPr marL="266700" indent="-266700">
              <a:spcAft>
                <a:spcPts val="1000"/>
              </a:spcAft>
            </a:pPr>
            <a:r>
              <a:rPr lang="fr-FR" sz="1200" b="0" dirty="0" err="1"/>
              <a:t>Create</a:t>
            </a:r>
            <a:r>
              <a:rPr lang="fr-FR" sz="1200" b="0" dirty="0"/>
              <a:t> a </a:t>
            </a:r>
            <a:r>
              <a:rPr lang="fr-FR" sz="1200" b="0" dirty="0" err="1"/>
              <a:t>market</a:t>
            </a:r>
            <a:r>
              <a:rPr lang="fr-FR" sz="1200" b="0" dirty="0"/>
              <a:t>, </a:t>
            </a:r>
            <a:r>
              <a:rPr lang="fr-FR" sz="1200" b="0" dirty="0" err="1"/>
              <a:t>supporting</a:t>
            </a:r>
            <a:r>
              <a:rPr lang="fr-FR" sz="1200" b="0" dirty="0"/>
              <a:t> </a:t>
            </a:r>
            <a:r>
              <a:rPr lang="fr-FR" sz="1200" u="sng" dirty="0"/>
              <a:t>local</a:t>
            </a:r>
            <a:r>
              <a:rPr lang="fr-FR" sz="1200" dirty="0"/>
              <a:t> </a:t>
            </a:r>
            <a:r>
              <a:rPr lang="fr-FR" sz="1200" dirty="0" err="1"/>
              <a:t>economic</a:t>
            </a:r>
            <a:r>
              <a:rPr lang="fr-FR" sz="1200" dirty="0"/>
              <a:t> </a:t>
            </a:r>
            <a:r>
              <a:rPr lang="fr-FR" sz="1200" dirty="0" err="1"/>
              <a:t>development</a:t>
            </a:r>
            <a:endParaRPr lang="fr-FR" sz="1200" dirty="0"/>
          </a:p>
        </p:txBody>
      </p:sp>
      <p:sp>
        <p:nvSpPr>
          <p:cNvPr id="2" name="Google Shape;240;p8">
            <a:extLst>
              <a:ext uri="{FF2B5EF4-FFF2-40B4-BE49-F238E27FC236}">
                <a16:creationId xmlns:a16="http://schemas.microsoft.com/office/drawing/2014/main" id="{DF855A69-A334-0B21-7EC5-907F848CCF2E}"/>
              </a:ext>
            </a:extLst>
          </p:cNvPr>
          <p:cNvSpPr txBox="1">
            <a:spLocks/>
          </p:cNvSpPr>
          <p:nvPr/>
        </p:nvSpPr>
        <p:spPr>
          <a:xfrm>
            <a:off x="5532116" y="3514502"/>
            <a:ext cx="3461937" cy="830997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u="sng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fr-FR" altLang="fr-FR" sz="1400" b="1" u="sng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‘’</a:t>
            </a:r>
            <a:r>
              <a:rPr lang="fr-FR" altLang="fr-FR" sz="14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bottom</a:t>
            </a:r>
            <a:r>
              <a:rPr lang="fr-FR" altLang="fr-FR" sz="14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-up</a:t>
            </a:r>
            <a:r>
              <a:rPr lang="fr-FR" altLang="fr-FR" sz="1400" b="1" u="sng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’’ to </a:t>
            </a:r>
            <a:r>
              <a:rPr lang="fr-FR" altLang="fr-FR" sz="1400" b="1" u="sng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feed</a:t>
            </a:r>
            <a:endParaRPr lang="fr-FR" altLang="fr-FR" sz="1400" b="1" u="sng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fr-FR" altLang="fr-FR" sz="14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country-</a:t>
            </a:r>
            <a:r>
              <a:rPr lang="fr-FR" altLang="fr-FR" sz="14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scale</a:t>
            </a:r>
            <a:r>
              <a:rPr lang="fr-FR" altLang="fr-FR" sz="14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geospatial </a:t>
            </a:r>
            <a:r>
              <a:rPr lang="fr-FR" altLang="fr-FR" sz="14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strategies</a:t>
            </a:r>
            <a:endParaRPr lang="fr-FR" altLang="fr-FR" sz="14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240;p8">
            <a:extLst>
              <a:ext uri="{FF2B5EF4-FFF2-40B4-BE49-F238E27FC236}">
                <a16:creationId xmlns:a16="http://schemas.microsoft.com/office/drawing/2014/main" id="{36EB35B9-93C1-2C3A-153F-13080678DAEE}"/>
              </a:ext>
            </a:extLst>
          </p:cNvPr>
          <p:cNvSpPr txBox="1">
            <a:spLocks/>
          </p:cNvSpPr>
          <p:nvPr/>
        </p:nvSpPr>
        <p:spPr>
          <a:xfrm>
            <a:off x="2274054" y="4790873"/>
            <a:ext cx="2308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2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 &amp; Education</a:t>
            </a:r>
          </a:p>
        </p:txBody>
      </p:sp>
      <p:sp>
        <p:nvSpPr>
          <p:cNvPr id="5" name="Google Shape;240;p8">
            <a:extLst>
              <a:ext uri="{FF2B5EF4-FFF2-40B4-BE49-F238E27FC236}">
                <a16:creationId xmlns:a16="http://schemas.microsoft.com/office/drawing/2014/main" id="{7C9F0187-287F-2303-55EB-87C9859BDF79}"/>
              </a:ext>
            </a:extLst>
          </p:cNvPr>
          <p:cNvSpPr txBox="1">
            <a:spLocks/>
          </p:cNvSpPr>
          <p:nvPr/>
        </p:nvSpPr>
        <p:spPr>
          <a:xfrm>
            <a:off x="1512464" y="4015987"/>
            <a:ext cx="1279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buNone/>
            </a:pPr>
            <a:r>
              <a:rPr lang="fr-FR" altLang="fr-FR" sz="12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</a:t>
            </a:r>
            <a:r>
              <a:rPr lang="fr-FR" altLang="fr-FR" sz="12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2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</a:t>
            </a:r>
            <a:endParaRPr lang="fr-FR" altLang="fr-FR" sz="12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Google Shape;240;p8">
            <a:extLst>
              <a:ext uri="{FF2B5EF4-FFF2-40B4-BE49-F238E27FC236}">
                <a16:creationId xmlns:a16="http://schemas.microsoft.com/office/drawing/2014/main" id="{5A369D16-98D2-F35C-2B40-44FEA074562F}"/>
              </a:ext>
            </a:extLst>
          </p:cNvPr>
          <p:cNvSpPr txBox="1">
            <a:spLocks/>
          </p:cNvSpPr>
          <p:nvPr/>
        </p:nvSpPr>
        <p:spPr>
          <a:xfrm>
            <a:off x="4072404" y="4015987"/>
            <a:ext cx="1232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fr-FR" altLang="fr-FR" sz="12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 society</a:t>
            </a:r>
          </a:p>
        </p:txBody>
      </p:sp>
      <p:sp>
        <p:nvSpPr>
          <p:cNvPr id="7" name="Google Shape;240;p8">
            <a:extLst>
              <a:ext uri="{FF2B5EF4-FFF2-40B4-BE49-F238E27FC236}">
                <a16:creationId xmlns:a16="http://schemas.microsoft.com/office/drawing/2014/main" id="{1CA0F564-3E3F-909A-FDB7-35FA9DEE76C6}"/>
              </a:ext>
            </a:extLst>
          </p:cNvPr>
          <p:cNvSpPr txBox="1">
            <a:spLocks/>
          </p:cNvSpPr>
          <p:nvPr/>
        </p:nvSpPr>
        <p:spPr>
          <a:xfrm>
            <a:off x="2670831" y="3239017"/>
            <a:ext cx="1523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2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Institutions</a:t>
            </a:r>
          </a:p>
        </p:txBody>
      </p:sp>
      <p:pic>
        <p:nvPicPr>
          <p:cNvPr id="9" name="Picture 4" descr="Cercle de flèches rotatives - Icônes flèches gratuites">
            <a:extLst>
              <a:ext uri="{FF2B5EF4-FFF2-40B4-BE49-F238E27FC236}">
                <a16:creationId xmlns:a16="http://schemas.microsoft.com/office/drawing/2014/main" id="{714863A3-22EC-98E0-05E2-E19D542E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4617">
            <a:off x="2971291" y="3693359"/>
            <a:ext cx="922256" cy="9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40;p8">
            <a:extLst>
              <a:ext uri="{FF2B5EF4-FFF2-40B4-BE49-F238E27FC236}">
                <a16:creationId xmlns:a16="http://schemas.microsoft.com/office/drawing/2014/main" id="{3C4A56BC-5AED-879F-6319-8CCCAC8BED62}"/>
              </a:ext>
            </a:extLst>
          </p:cNvPr>
          <p:cNvSpPr txBox="1">
            <a:spLocks/>
          </p:cNvSpPr>
          <p:nvPr/>
        </p:nvSpPr>
        <p:spPr>
          <a:xfrm>
            <a:off x="5532114" y="4482485"/>
            <a:ext cx="3461937" cy="538609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500" b="1" u="sng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fr-FR" altLang="fr-FR" sz="1400" b="1" u="sng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to </a:t>
            </a:r>
            <a:r>
              <a:rPr lang="fr-FR" altLang="fr-FR" sz="14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</a:t>
            </a:r>
            <a:r>
              <a:rPr lang="fr-FR" altLang="fr-FR" sz="14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4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Development</a:t>
            </a:r>
            <a:endParaRPr lang="fr-FR" altLang="fr-FR" sz="14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5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age 10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E33B5D95-39A6-F8D2-C02F-76759A730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12" name="Image 11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443E8593-8403-F666-7067-03EB720E12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  <p:sp>
        <p:nvSpPr>
          <p:cNvPr id="15" name="Google Shape;240;p8">
            <a:extLst>
              <a:ext uri="{FF2B5EF4-FFF2-40B4-BE49-F238E27FC236}">
                <a16:creationId xmlns:a16="http://schemas.microsoft.com/office/drawing/2014/main" id="{F425BBEB-91A6-EFB4-99D0-5C6D80AF7C7A}"/>
              </a:ext>
            </a:extLst>
          </p:cNvPr>
          <p:cNvSpPr txBox="1">
            <a:spLocks/>
          </p:cNvSpPr>
          <p:nvPr/>
        </p:nvSpPr>
        <p:spPr>
          <a:xfrm>
            <a:off x="138274" y="2969712"/>
            <a:ext cx="2388890" cy="846386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400" b="1" u="sng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fr-FR" altLang="fr-FR" sz="1800" b="1" u="sng" dirty="0" err="1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Representative</a:t>
            </a:r>
            <a:endParaRPr lang="fr-FR" altLang="fr-FR" sz="18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fr-FR" altLang="fr-FR" sz="18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animations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4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Google Shape;240;p8">
            <a:extLst>
              <a:ext uri="{FF2B5EF4-FFF2-40B4-BE49-F238E27FC236}">
                <a16:creationId xmlns:a16="http://schemas.microsoft.com/office/drawing/2014/main" id="{7AAB1C1C-800E-8EA5-A125-2A44749CE126}"/>
              </a:ext>
            </a:extLst>
          </p:cNvPr>
          <p:cNvSpPr txBox="1">
            <a:spLocks/>
          </p:cNvSpPr>
          <p:nvPr/>
        </p:nvSpPr>
        <p:spPr>
          <a:xfrm>
            <a:off x="5532115" y="2969712"/>
            <a:ext cx="3461939" cy="407804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endParaRPr lang="fr-FR" altLang="fr-FR" sz="200" b="1" u="sng" dirty="0">
              <a:solidFill>
                <a:srgbClr val="2B22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fr-FR" altLang="fr-FR" sz="1400" b="1" u="sng" dirty="0">
                <a:solidFill>
                  <a:srgbClr val="2B22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Inclusive </a:t>
            </a:r>
            <a:r>
              <a:rPr lang="fr-FR" altLang="fr-FR" sz="1400" b="1" u="sng" dirty="0" err="1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</a:t>
            </a:r>
            <a:r>
              <a:rPr lang="fr-FR" altLang="fr-FR" sz="1400" b="1" u="sng" dirty="0">
                <a:solidFill>
                  <a:srgbClr val="2B22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collaboration</a:t>
            </a:r>
          </a:p>
          <a:p>
            <a:pPr marL="0" indent="0" algn="ctr">
              <a:spcAft>
                <a:spcPts val="600"/>
              </a:spcAft>
              <a:buNone/>
            </a:pPr>
            <a:endParaRPr lang="fr-FR" altLang="fr-FR" sz="200" b="1" u="sng" dirty="0">
              <a:solidFill>
                <a:srgbClr val="2B22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" grpId="0" animBg="1"/>
      <p:bldP spid="10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145;p23">
            <a:extLst>
              <a:ext uri="{FF2B5EF4-FFF2-40B4-BE49-F238E27FC236}">
                <a16:creationId xmlns:a16="http://schemas.microsoft.com/office/drawing/2014/main" id="{B7E3C1B3-B032-1ECF-313E-0C4E504BBED3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dirty="0"/>
              <a:t>Need for </a:t>
            </a:r>
            <a:r>
              <a:rPr lang="fr" sz="2400" b="1" dirty="0"/>
              <a:t>representative local animations</a:t>
            </a:r>
            <a:endParaRPr sz="24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146;p23">
            <a:extLst>
              <a:ext uri="{FF2B5EF4-FFF2-40B4-BE49-F238E27FC236}">
                <a16:creationId xmlns:a16="http://schemas.microsoft.com/office/drawing/2014/main" id="{8ACBC6EE-B329-06B8-26C2-AEEB1F52CD63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20881563-0A8C-8384-A0D5-767B2E0E7451}"/>
              </a:ext>
            </a:extLst>
          </p:cNvPr>
          <p:cNvSpPr txBox="1"/>
          <p:nvPr/>
        </p:nvSpPr>
        <p:spPr>
          <a:xfrm>
            <a:off x="4493461" y="1128962"/>
            <a:ext cx="3980427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spcAft>
                <a:spcPts val="300"/>
              </a:spcAft>
              <a:buNone/>
            </a:pPr>
            <a:r>
              <a:rPr lang="fr-FR" sz="1400" u="sng" dirty="0"/>
              <a:t>Mission</a:t>
            </a:r>
            <a:r>
              <a:rPr lang="fr-FR" sz="1400" dirty="0"/>
              <a:t> :</a:t>
            </a: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structure, </a:t>
            </a:r>
            <a:r>
              <a:rPr lang="fr-F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federate</a:t>
            </a:r>
            <a:r>
              <a:rPr lang="fr-F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animate</a:t>
            </a:r>
            <a:endParaRPr lang="fr-FR" sz="1400" dirty="0"/>
          </a:p>
          <a:p>
            <a:pPr marL="0" indent="0" algn="ctr">
              <a:spcAft>
                <a:spcPts val="300"/>
              </a:spcAft>
              <a:buNone/>
            </a:pPr>
            <a:r>
              <a:rPr lang="fr-FR" sz="1400" dirty="0"/>
              <a:t>the local geospatial </a:t>
            </a:r>
            <a:r>
              <a:rPr lang="fr-FR" sz="1400" dirty="0" err="1"/>
              <a:t>community</a:t>
            </a:r>
            <a:endParaRPr lang="fr-FR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 descr="Une image contenant Polic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00A65802-88C2-8944-0CD5-6FC61D57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52" y="3435138"/>
            <a:ext cx="1775892" cy="45035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08B451-E38F-792F-8135-ABD4B0D3F9FF}"/>
              </a:ext>
            </a:extLst>
          </p:cNvPr>
          <p:cNvSpPr txBox="1"/>
          <p:nvPr/>
        </p:nvSpPr>
        <p:spPr>
          <a:xfrm>
            <a:off x="2411769" y="4128395"/>
            <a:ext cx="368953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182563" indent="-1825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200" b="0" i="1" dirty="0"/>
              <a:t>Events with </a:t>
            </a:r>
            <a:r>
              <a:rPr lang="fr-FR" sz="1200" b="0" i="1" dirty="0" err="1"/>
              <a:t>plenary</a:t>
            </a:r>
            <a:r>
              <a:rPr lang="fr-FR" sz="1200" b="0" i="1" dirty="0"/>
              <a:t> sessions et networking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FR" sz="1200" b="0" i="1" dirty="0"/>
              <a:t>Collective intelligence workshops </a:t>
            </a:r>
            <a:r>
              <a:rPr lang="fr-FR" sz="1200" b="0" i="1" dirty="0" err="1"/>
              <a:t>leading</a:t>
            </a:r>
            <a:r>
              <a:rPr lang="fr-FR" sz="1200" b="0" i="1" dirty="0"/>
              <a:t> to </a:t>
            </a:r>
            <a:r>
              <a:rPr lang="fr-FR" sz="1200" b="0" i="1" dirty="0" err="1"/>
              <a:t>concrete</a:t>
            </a:r>
            <a:r>
              <a:rPr lang="fr-FR" sz="1200" b="0" i="1" dirty="0"/>
              <a:t> actions at S-LT &amp; </a:t>
            </a:r>
            <a:r>
              <a:rPr lang="fr-FR" sz="1200" b="0" i="1" dirty="0" err="1"/>
              <a:t>common</a:t>
            </a:r>
            <a:r>
              <a:rPr lang="fr-FR" sz="1200" b="0" i="1" dirty="0"/>
              <a:t> </a:t>
            </a:r>
            <a:r>
              <a:rPr lang="fr-FR" sz="1200" b="0" i="1" dirty="0" err="1"/>
              <a:t>projects</a:t>
            </a:r>
            <a:endParaRPr lang="fr-FR" sz="1200" b="0" i="1" dirty="0"/>
          </a:p>
        </p:txBody>
      </p:sp>
      <p:pic>
        <p:nvPicPr>
          <p:cNvPr id="5" name="Image 4" descr="Une image contenant texte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83E237E5-1F61-5E7E-0744-1FB13662D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29" y="922666"/>
            <a:ext cx="3907950" cy="1734515"/>
          </a:xfrm>
          <a:prstGeom prst="rect">
            <a:avLst/>
          </a:prstGeom>
        </p:spPr>
      </p:pic>
      <p:pic>
        <p:nvPicPr>
          <p:cNvPr id="6" name="Image 5" descr="Une image contenant texte, Graphique, graphisme, diagramme&#10;&#10;Description générée automatiquement">
            <a:extLst>
              <a:ext uri="{FF2B5EF4-FFF2-40B4-BE49-F238E27FC236}">
                <a16:creationId xmlns:a16="http://schemas.microsoft.com/office/drawing/2014/main" id="{7775E480-354C-8260-2058-C9F325935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529" y="3171084"/>
            <a:ext cx="2112022" cy="936159"/>
          </a:xfrm>
          <a:prstGeom prst="rect">
            <a:avLst/>
          </a:prstGeom>
        </p:spPr>
      </p:pic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557C8E8E-96D2-C08E-6568-3528DFBE68D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65118"/>
          <a:stretch/>
        </p:blipFill>
        <p:spPr>
          <a:xfrm>
            <a:off x="418054" y="4159329"/>
            <a:ext cx="1870971" cy="7248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816D61D-F7B8-571D-853F-484F7B178DED}"/>
              </a:ext>
            </a:extLst>
          </p:cNvPr>
          <p:cNvSpPr txBox="1"/>
          <p:nvPr/>
        </p:nvSpPr>
        <p:spPr>
          <a:xfrm>
            <a:off x="4120879" y="1933261"/>
            <a:ext cx="472559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spcAft>
                <a:spcPts val="300"/>
              </a:spcAft>
              <a:buNone/>
            </a:pPr>
            <a:r>
              <a:rPr lang="fr-FR" u="sng" dirty="0" err="1">
                <a:solidFill>
                  <a:srgbClr val="002060"/>
                </a:solidFill>
              </a:rPr>
              <a:t>Role</a:t>
            </a:r>
            <a:r>
              <a:rPr lang="fr-FR" dirty="0">
                <a:solidFill>
                  <a:srgbClr val="002060"/>
                </a:solidFill>
              </a:rPr>
              <a:t> :</a:t>
            </a:r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Catalysing</a:t>
            </a:r>
            <a:r>
              <a:rPr lang="fr-FR" dirty="0">
                <a:solidFill>
                  <a:srgbClr val="002060"/>
                </a:solidFill>
              </a:rPr>
              <a:t> geospatial </a:t>
            </a:r>
            <a:r>
              <a:rPr lang="fr-FR" dirty="0" err="1">
                <a:solidFill>
                  <a:srgbClr val="002060"/>
                </a:solidFill>
              </a:rPr>
              <a:t>community</a:t>
            </a:r>
            <a:endParaRPr lang="fr-FR" dirty="0">
              <a:solidFill>
                <a:srgbClr val="002060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fr-FR" dirty="0">
                <a:solidFill>
                  <a:srgbClr val="002060"/>
                </a:solidFill>
              </a:rPr>
              <a:t>&amp; </a:t>
            </a:r>
            <a:r>
              <a:rPr lang="fr-FR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incubating</a:t>
            </a:r>
            <a:r>
              <a:rPr lang="fr-F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inclusive collaborative </a:t>
            </a:r>
            <a:r>
              <a:rPr lang="fr-FR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fr-FR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 descr="Une image contenant capture d’écran, Graphique, graphisme, logo&#10;&#10;Description générée automatiquement">
            <a:extLst>
              <a:ext uri="{FF2B5EF4-FFF2-40B4-BE49-F238E27FC236}">
                <a16:creationId xmlns:a16="http://schemas.microsoft.com/office/drawing/2014/main" id="{A5E2116F-4C83-91C0-9F92-F9BC437712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65" t="37784" r="14684" b="37307"/>
          <a:stretch/>
        </p:blipFill>
        <p:spPr>
          <a:xfrm>
            <a:off x="6275778" y="4023240"/>
            <a:ext cx="2570693" cy="856639"/>
          </a:xfrm>
          <a:prstGeom prst="rect">
            <a:avLst/>
          </a:prstGeom>
        </p:spPr>
      </p:pic>
      <p:pic>
        <p:nvPicPr>
          <p:cNvPr id="12" name="Picture 20" descr="Fiji Geospatial Information Management Council (@FgimC) | Twitter">
            <a:extLst>
              <a:ext uri="{FF2B5EF4-FFF2-40B4-BE49-F238E27FC236}">
                <a16:creationId xmlns:a16="http://schemas.microsoft.com/office/drawing/2014/main" id="{E22E890A-AD5F-B98F-52B0-EC0B9F5CA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756" r="-343" b="29291"/>
          <a:stretch/>
        </p:blipFill>
        <p:spPr bwMode="auto">
          <a:xfrm>
            <a:off x="5449102" y="3034911"/>
            <a:ext cx="2112022" cy="75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ucune description de photo disponible.">
            <a:extLst>
              <a:ext uri="{FF2B5EF4-FFF2-40B4-BE49-F238E27FC236}">
                <a16:creationId xmlns:a16="http://schemas.microsoft.com/office/drawing/2014/main" id="{B4E7F379-97FD-EB3B-F250-9634B3D4B4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3969" r="8961" b="12681"/>
          <a:stretch/>
        </p:blipFill>
        <p:spPr bwMode="auto">
          <a:xfrm>
            <a:off x="7840071" y="2834080"/>
            <a:ext cx="1116132" cy="11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4457E021-5BCD-5797-BD6F-9C168D0086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15" name="Image 14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41A2D1AD-A69A-1890-0DBE-532A6B49B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145;p23">
            <a:extLst>
              <a:ext uri="{FF2B5EF4-FFF2-40B4-BE49-F238E27FC236}">
                <a16:creationId xmlns:a16="http://schemas.microsoft.com/office/drawing/2014/main" id="{0F8F7A00-ACA9-54B8-2494-E8C61352A277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2400"/>
            </a:pPr>
            <a:r>
              <a:rPr lang="fr" sz="2400" dirty="0"/>
              <a:t>Challenges of </a:t>
            </a:r>
            <a:r>
              <a:rPr lang="fr" sz="2400" b="1" dirty="0"/>
              <a:t>regional collaboration</a:t>
            </a:r>
            <a:endParaRPr sz="2400" b="1" i="1" u="none" strike="noStrike" cap="none" dirty="0">
              <a:sym typeface="Arial"/>
            </a:endParaRPr>
          </a:p>
        </p:txBody>
      </p:sp>
      <p:cxnSp>
        <p:nvCxnSpPr>
          <p:cNvPr id="35" name="Google Shape;146;p23">
            <a:extLst>
              <a:ext uri="{FF2B5EF4-FFF2-40B4-BE49-F238E27FC236}">
                <a16:creationId xmlns:a16="http://schemas.microsoft.com/office/drawing/2014/main" id="{C79C9A39-B263-9DD6-C37E-A992E436E1C9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" name="Google Shape;240;p8">
            <a:extLst>
              <a:ext uri="{FF2B5EF4-FFF2-40B4-BE49-F238E27FC236}">
                <a16:creationId xmlns:a16="http://schemas.microsoft.com/office/drawing/2014/main" id="{6148B437-1959-F2E7-337F-F1C0ABA9A219}"/>
              </a:ext>
            </a:extLst>
          </p:cNvPr>
          <p:cNvSpPr txBox="1">
            <a:spLocks/>
          </p:cNvSpPr>
          <p:nvPr/>
        </p:nvSpPr>
        <p:spPr>
          <a:xfrm>
            <a:off x="6295403" y="3962740"/>
            <a:ext cx="2162061" cy="461665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Representation</a:t>
            </a:r>
            <a:r>
              <a:rPr lang="fr-FR" altLang="fr-FR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</a:t>
            </a:r>
            <a:r>
              <a:rPr lang="fr-FR" altLang="fr-FR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</a:t>
            </a:r>
            <a:r>
              <a:rPr lang="fr-FR" altLang="fr-FR" sz="1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</a:t>
            </a:r>
            <a:endParaRPr lang="fr-FR" altLang="fr-F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Google Shape;240;p8">
            <a:extLst>
              <a:ext uri="{FF2B5EF4-FFF2-40B4-BE49-F238E27FC236}">
                <a16:creationId xmlns:a16="http://schemas.microsoft.com/office/drawing/2014/main" id="{2D78E58F-DAA9-9830-E724-9AAB955B38E8}"/>
              </a:ext>
            </a:extLst>
          </p:cNvPr>
          <p:cNvSpPr txBox="1">
            <a:spLocks/>
          </p:cNvSpPr>
          <p:nvPr/>
        </p:nvSpPr>
        <p:spPr>
          <a:xfrm>
            <a:off x="827709" y="1591577"/>
            <a:ext cx="3876387" cy="646331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Fundamental </a:t>
            </a:r>
            <a:r>
              <a:rPr lang="fr-FR" altLang="fr-FR" sz="1800" b="1" u="sng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priority</a:t>
            </a:r>
            <a:r>
              <a:rPr lang="fr-FR" altLang="fr-FR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</a:t>
            </a:r>
          </a:p>
          <a:p>
            <a:pPr marL="0" indent="0" algn="ctr">
              <a:buNone/>
            </a:pPr>
            <a:r>
              <a:rPr lang="fr-FR" altLang="fr-FR" sz="1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</a:t>
            </a:r>
            <a:r>
              <a:rPr lang="fr-FR" altLang="fr-FR" sz="18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communities</a:t>
            </a:r>
            <a:r>
              <a:rPr lang="fr-FR" altLang="fr-FR" sz="18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structuration</a:t>
            </a:r>
          </a:p>
        </p:txBody>
      </p:sp>
      <p:sp>
        <p:nvSpPr>
          <p:cNvPr id="85" name="Google Shape;240;p8">
            <a:extLst>
              <a:ext uri="{FF2B5EF4-FFF2-40B4-BE49-F238E27FC236}">
                <a16:creationId xmlns:a16="http://schemas.microsoft.com/office/drawing/2014/main" id="{E2689444-75CA-EE1B-BB3F-5AAEF5766FDF}"/>
              </a:ext>
            </a:extLst>
          </p:cNvPr>
          <p:cNvSpPr txBox="1">
            <a:spLocks/>
          </p:cNvSpPr>
          <p:nvPr/>
        </p:nvSpPr>
        <p:spPr>
          <a:xfrm>
            <a:off x="6232307" y="1633981"/>
            <a:ext cx="2288254" cy="523220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4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  <a:r>
              <a:rPr lang="fr-FR" altLang="fr-FR" sz="1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fr-FR" alt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</a:t>
            </a:r>
            <a:r>
              <a:rPr lang="fr-FR" alt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altLang="fr-FR" sz="1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</a:t>
            </a:r>
            <a:endParaRPr lang="fr-FR" altLang="fr-F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F8BC0C0B-84DE-7BA8-FC21-CEED72973523}"/>
              </a:ext>
            </a:extLst>
          </p:cNvPr>
          <p:cNvSpPr txBox="1"/>
          <p:nvPr/>
        </p:nvSpPr>
        <p:spPr>
          <a:xfrm>
            <a:off x="141254" y="2649988"/>
            <a:ext cx="6154149" cy="184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58775" indent="-358775">
              <a:spcAft>
                <a:spcPts val="1000"/>
              </a:spcAft>
            </a:pPr>
            <a:r>
              <a:rPr lang="en-US" sz="1200" b="0" dirty="0"/>
              <a:t>Several </a:t>
            </a:r>
            <a:r>
              <a:rPr lang="en-US" sz="1200" dirty="0"/>
              <a:t>challenges and needs</a:t>
            </a:r>
            <a:r>
              <a:rPr lang="en-US" sz="1200" b="0" dirty="0"/>
              <a:t> but not enough </a:t>
            </a:r>
            <a:r>
              <a:rPr lang="en-US" sz="1200" dirty="0"/>
              <a:t>resources</a:t>
            </a:r>
            <a:r>
              <a:rPr lang="en-US" sz="1200" b="0" dirty="0"/>
              <a:t>, even at long term</a:t>
            </a:r>
            <a:endParaRPr lang="fr-FR" sz="1200" b="0" dirty="0"/>
          </a:p>
          <a:p>
            <a:pPr marL="358775" indent="-358775">
              <a:spcAft>
                <a:spcPts val="1000"/>
              </a:spcAft>
            </a:pPr>
            <a:r>
              <a:rPr lang="fr-FR" sz="1200" dirty="0"/>
              <a:t>Common issues </a:t>
            </a:r>
            <a:r>
              <a:rPr lang="fr-FR" sz="1200" b="0" dirty="0"/>
              <a:t>for all Pacific Island Countries &amp; </a:t>
            </a:r>
            <a:r>
              <a:rPr lang="fr-FR" sz="1200" b="0" dirty="0" err="1"/>
              <a:t>Territories</a:t>
            </a:r>
            <a:r>
              <a:rPr lang="fr-FR" sz="1200" b="0" dirty="0"/>
              <a:t> (PICTs)</a:t>
            </a:r>
          </a:p>
          <a:p>
            <a:pPr marL="358775" indent="-358775">
              <a:spcAft>
                <a:spcPts val="1000"/>
              </a:spcAft>
            </a:pPr>
            <a:r>
              <a:rPr lang="en-US" sz="1200" b="0" dirty="0"/>
              <a:t>A wealth of </a:t>
            </a:r>
            <a:r>
              <a:rPr lang="en-US" sz="1200" dirty="0"/>
              <a:t>know-how to share  </a:t>
            </a:r>
            <a:r>
              <a:rPr lang="en-US" sz="1050" b="0" i="1" dirty="0"/>
              <a:t>(ex VU participatory monitoring of water resources)</a:t>
            </a:r>
            <a:endParaRPr lang="fr-FR" sz="1050" b="0" i="1" dirty="0"/>
          </a:p>
          <a:p>
            <a:pPr marL="358775" indent="-358775">
              <a:spcAft>
                <a:spcPts val="1000"/>
              </a:spcAft>
            </a:pPr>
            <a:r>
              <a:rPr lang="en-US" sz="1200" b="0" dirty="0"/>
              <a:t>Opportunities of </a:t>
            </a:r>
            <a:r>
              <a:rPr lang="en-US" sz="1200" dirty="0"/>
              <a:t>fundings </a:t>
            </a:r>
            <a:r>
              <a:rPr lang="en-US" sz="1200" b="0" dirty="0"/>
              <a:t>dedicated to our coveted region</a:t>
            </a:r>
            <a:endParaRPr lang="fr-FR" sz="1200" b="0" dirty="0"/>
          </a:p>
          <a:p>
            <a:pPr marL="358775" indent="-358775">
              <a:spcAft>
                <a:spcPts val="1000"/>
              </a:spcAft>
            </a:pPr>
            <a:r>
              <a:rPr lang="fr-FR" sz="1200" b="0" dirty="0" err="1"/>
              <a:t>Needs</a:t>
            </a:r>
            <a:r>
              <a:rPr lang="fr-FR" sz="1200" b="0" dirty="0"/>
              <a:t> from </a:t>
            </a:r>
            <a:r>
              <a:rPr lang="fr-FR" sz="1200" dirty="0" err="1"/>
              <a:t>funders</a:t>
            </a:r>
            <a:r>
              <a:rPr lang="fr-FR" sz="1200" dirty="0"/>
              <a:t> </a:t>
            </a:r>
            <a:r>
              <a:rPr lang="fr-FR" sz="1200" b="0" dirty="0"/>
              <a:t>for </a:t>
            </a:r>
            <a:r>
              <a:rPr lang="fr-FR" sz="1200" b="0" dirty="0" err="1"/>
              <a:t>better</a:t>
            </a:r>
            <a:r>
              <a:rPr lang="fr-FR" sz="1200" b="0" dirty="0"/>
              <a:t> </a:t>
            </a:r>
            <a:r>
              <a:rPr lang="en-US" sz="1200" b="0" dirty="0"/>
              <a:t>monitoring tools and greater visibility</a:t>
            </a:r>
            <a:endParaRPr lang="fr-FR" sz="1200" b="0" dirty="0"/>
          </a:p>
          <a:p>
            <a:pPr marL="358775" indent="-358775">
              <a:spcAft>
                <a:spcPts val="1000"/>
              </a:spcAft>
            </a:pPr>
            <a:r>
              <a:rPr lang="en-US" sz="1200" b="0" dirty="0"/>
              <a:t>Opportunity to structure a </a:t>
            </a:r>
            <a:r>
              <a:rPr lang="en-US" sz="1200" dirty="0"/>
              <a:t>regional market </a:t>
            </a:r>
            <a:r>
              <a:rPr lang="en-US" sz="1200" b="0" dirty="0"/>
              <a:t>for our local private companies</a:t>
            </a:r>
            <a:endParaRPr lang="fr-FR" sz="1200" b="0" dirty="0"/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1DFBC035-49AD-27D6-8849-28B64D016066}"/>
              </a:ext>
            </a:extLst>
          </p:cNvPr>
          <p:cNvCxnSpPr>
            <a:cxnSpLocks/>
          </p:cNvCxnSpPr>
          <p:nvPr/>
        </p:nvCxnSpPr>
        <p:spPr>
          <a:xfrm>
            <a:off x="4712237" y="1837459"/>
            <a:ext cx="1520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9" name="Connecteur droit avec flèche 108">
            <a:extLst>
              <a:ext uri="{FF2B5EF4-FFF2-40B4-BE49-F238E27FC236}">
                <a16:creationId xmlns:a16="http://schemas.microsoft.com/office/drawing/2014/main" id="{D5F6A6F3-0305-99D0-67D8-434B2987E769}"/>
              </a:ext>
            </a:extLst>
          </p:cNvPr>
          <p:cNvCxnSpPr>
            <a:cxnSpLocks/>
          </p:cNvCxnSpPr>
          <p:nvPr/>
        </p:nvCxnSpPr>
        <p:spPr>
          <a:xfrm flipH="1">
            <a:off x="4712237" y="1981998"/>
            <a:ext cx="15200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F4F4F5A3-7229-247F-B282-91BFD3B10B9A}"/>
              </a:ext>
            </a:extLst>
          </p:cNvPr>
          <p:cNvCxnSpPr>
            <a:cxnSpLocks/>
          </p:cNvCxnSpPr>
          <p:nvPr/>
        </p:nvCxnSpPr>
        <p:spPr>
          <a:xfrm flipH="1" flipV="1">
            <a:off x="8008466" y="2154208"/>
            <a:ext cx="9679" cy="1805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EAA4FEC9-979E-98AA-36C1-943D2F964DBC}"/>
              </a:ext>
            </a:extLst>
          </p:cNvPr>
          <p:cNvCxnSpPr>
            <a:cxnSpLocks/>
          </p:cNvCxnSpPr>
          <p:nvPr/>
        </p:nvCxnSpPr>
        <p:spPr>
          <a:xfrm>
            <a:off x="8210440" y="2154178"/>
            <a:ext cx="1380" cy="1808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6" name="Image 135" descr="Une image contenant invertébré, Graphique, graphisme, argonaute&#10;&#10;Description générée automatiquement">
            <a:extLst>
              <a:ext uri="{FF2B5EF4-FFF2-40B4-BE49-F238E27FC236}">
                <a16:creationId xmlns:a16="http://schemas.microsoft.com/office/drawing/2014/main" id="{2F8402E4-26E5-AEE3-5290-C42D3345A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45"/>
          <a:stretch/>
        </p:blipFill>
        <p:spPr>
          <a:xfrm>
            <a:off x="6473376" y="2528952"/>
            <a:ext cx="1271784" cy="1058522"/>
          </a:xfrm>
          <a:prstGeom prst="rect">
            <a:avLst/>
          </a:prstGeom>
        </p:spPr>
      </p:pic>
      <p:pic>
        <p:nvPicPr>
          <p:cNvPr id="8" name="Image 7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A6002B76-80EC-CE83-F5B9-7084BF9E8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9" name="Image 8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7B4306FB-3B60-36B7-3C70-578CCA16C7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 animBg="1"/>
      <p:bldP spid="20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234">
            <a:extLst>
              <a:ext uri="{FF2B5EF4-FFF2-40B4-BE49-F238E27FC236}">
                <a16:creationId xmlns:a16="http://schemas.microsoft.com/office/drawing/2014/main" id="{C5B193F4-064A-2835-A3E5-64CE3785E088}"/>
              </a:ext>
            </a:extLst>
          </p:cNvPr>
          <p:cNvGrpSpPr>
            <a:grpSpLocks noChangeAspect="1"/>
          </p:cNvGrpSpPr>
          <p:nvPr/>
        </p:nvGrpSpPr>
        <p:grpSpPr>
          <a:xfrm>
            <a:off x="445919" y="2148543"/>
            <a:ext cx="677881" cy="2327207"/>
            <a:chOff x="-528174" y="174265"/>
            <a:chExt cx="2084723" cy="7156995"/>
          </a:xfrm>
        </p:grpSpPr>
        <p:pic>
          <p:nvPicPr>
            <p:cNvPr id="71" name="Picture 235">
              <a:extLst>
                <a:ext uri="{FF2B5EF4-FFF2-40B4-BE49-F238E27FC236}">
                  <a16:creationId xmlns:a16="http://schemas.microsoft.com/office/drawing/2014/main" id="{5944A79F-2EEE-6197-B68D-D75F9303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85794" y="174265"/>
              <a:ext cx="1399960" cy="2065645"/>
            </a:xfrm>
            <a:prstGeom prst="rect">
              <a:avLst/>
            </a:prstGeom>
          </p:spPr>
        </p:pic>
        <p:pic>
          <p:nvPicPr>
            <p:cNvPr id="72" name="Picture 236">
              <a:extLst>
                <a:ext uri="{FF2B5EF4-FFF2-40B4-BE49-F238E27FC236}">
                  <a16:creationId xmlns:a16="http://schemas.microsoft.com/office/drawing/2014/main" id="{297DD4B8-D8EA-1574-7426-151C204D4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62750" y="4409688"/>
              <a:ext cx="1153877" cy="1368918"/>
            </a:xfrm>
            <a:prstGeom prst="rect">
              <a:avLst/>
            </a:prstGeom>
          </p:spPr>
        </p:pic>
        <p:pic>
          <p:nvPicPr>
            <p:cNvPr id="73" name="Picture 237">
              <a:extLst>
                <a:ext uri="{FF2B5EF4-FFF2-40B4-BE49-F238E27FC236}">
                  <a16:creationId xmlns:a16="http://schemas.microsoft.com/office/drawing/2014/main" id="{A441821A-B49B-0FCF-0B2B-B96C2A55D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-215950" y="2561445"/>
              <a:ext cx="1460280" cy="1535245"/>
            </a:xfrm>
            <a:prstGeom prst="rect">
              <a:avLst/>
            </a:prstGeom>
          </p:spPr>
        </p:pic>
        <p:pic>
          <p:nvPicPr>
            <p:cNvPr id="74" name="Picture 238">
              <a:extLst>
                <a:ext uri="{FF2B5EF4-FFF2-40B4-BE49-F238E27FC236}">
                  <a16:creationId xmlns:a16="http://schemas.microsoft.com/office/drawing/2014/main" id="{11FE37DE-FEE8-2C47-FB16-02D6DBBEE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43622"/>
            <a:stretch>
              <a:fillRect/>
            </a:stretch>
          </p:blipFill>
          <p:spPr>
            <a:xfrm>
              <a:off x="-528174" y="6085417"/>
              <a:ext cx="2084723" cy="1245843"/>
            </a:xfrm>
            <a:prstGeom prst="rect">
              <a:avLst/>
            </a:prstGeom>
          </p:spPr>
        </p:pic>
      </p:grpSp>
      <p:pic>
        <p:nvPicPr>
          <p:cNvPr id="75" name="Image 74" descr="Une image contenant invertébré, Graphique, graphisme, argonaute&#10;&#10;Description générée automatiquement">
            <a:extLst>
              <a:ext uri="{FF2B5EF4-FFF2-40B4-BE49-F238E27FC236}">
                <a16:creationId xmlns:a16="http://schemas.microsoft.com/office/drawing/2014/main" id="{F330472F-E0AF-03F3-EC11-C9333CD93C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58" y="2060734"/>
            <a:ext cx="1489103" cy="1701173"/>
          </a:xfrm>
          <a:prstGeom prst="rect">
            <a:avLst/>
          </a:prstGeom>
        </p:spPr>
      </p:pic>
      <p:grpSp>
        <p:nvGrpSpPr>
          <p:cNvPr id="76" name="Group 240">
            <a:extLst>
              <a:ext uri="{FF2B5EF4-FFF2-40B4-BE49-F238E27FC236}">
                <a16:creationId xmlns:a16="http://schemas.microsoft.com/office/drawing/2014/main" id="{4D8C4027-ADFF-EF14-B0C6-3AA82818848D}"/>
              </a:ext>
            </a:extLst>
          </p:cNvPr>
          <p:cNvGrpSpPr>
            <a:grpSpLocks noChangeAspect="1"/>
          </p:cNvGrpSpPr>
          <p:nvPr/>
        </p:nvGrpSpPr>
        <p:grpSpPr>
          <a:xfrm>
            <a:off x="1250900" y="3989524"/>
            <a:ext cx="2617228" cy="496754"/>
            <a:chOff x="-2201591" y="372814"/>
            <a:chExt cx="8548671" cy="1622554"/>
          </a:xfrm>
        </p:grpSpPr>
        <p:pic>
          <p:nvPicPr>
            <p:cNvPr id="77" name="Picture 241">
              <a:extLst>
                <a:ext uri="{FF2B5EF4-FFF2-40B4-BE49-F238E27FC236}">
                  <a16:creationId xmlns:a16="http://schemas.microsoft.com/office/drawing/2014/main" id="{DB5422E6-03E1-D06A-B476-9EF7235AB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-271106" y="461375"/>
              <a:ext cx="3154739" cy="1533993"/>
            </a:xfrm>
            <a:prstGeom prst="rect">
              <a:avLst/>
            </a:prstGeom>
          </p:spPr>
        </p:pic>
        <p:pic>
          <p:nvPicPr>
            <p:cNvPr id="78" name="Picture 243">
              <a:extLst>
                <a:ext uri="{FF2B5EF4-FFF2-40B4-BE49-F238E27FC236}">
                  <a16:creationId xmlns:a16="http://schemas.microsoft.com/office/drawing/2014/main" id="{7703AEF1-6703-5FF8-885E-62A407764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2871"/>
            <a:stretch>
              <a:fillRect/>
            </a:stretch>
          </p:blipFill>
          <p:spPr>
            <a:xfrm>
              <a:off x="3060384" y="543606"/>
              <a:ext cx="3286696" cy="1185764"/>
            </a:xfrm>
            <a:prstGeom prst="rect">
              <a:avLst/>
            </a:prstGeom>
          </p:spPr>
        </p:pic>
        <p:pic>
          <p:nvPicPr>
            <p:cNvPr id="79" name="Picture 244">
              <a:extLst>
                <a:ext uri="{FF2B5EF4-FFF2-40B4-BE49-F238E27FC236}">
                  <a16:creationId xmlns:a16="http://schemas.microsoft.com/office/drawing/2014/main" id="{DF6E98C1-5DBF-A5D5-9CFB-706BB584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9" r="1579"/>
            <a:stretch/>
          </p:blipFill>
          <p:spPr>
            <a:xfrm>
              <a:off x="-2201591" y="372814"/>
              <a:ext cx="1753735" cy="1527351"/>
            </a:xfrm>
            <a:prstGeom prst="rect">
              <a:avLst/>
            </a:prstGeom>
          </p:spPr>
        </p:pic>
      </p:grpSp>
      <p:sp>
        <p:nvSpPr>
          <p:cNvPr id="95" name="Google Shape;145;p23">
            <a:extLst>
              <a:ext uri="{FF2B5EF4-FFF2-40B4-BE49-F238E27FC236}">
                <a16:creationId xmlns:a16="http://schemas.microsoft.com/office/drawing/2014/main" id="{B7E3C1B3-B032-1ECF-313E-0C4E504BBED3}"/>
              </a:ext>
            </a:extLst>
          </p:cNvPr>
          <p:cNvSpPr/>
          <p:nvPr/>
        </p:nvSpPr>
        <p:spPr>
          <a:xfrm>
            <a:off x="375707" y="75628"/>
            <a:ext cx="7257784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1" dirty="0"/>
              <a:t>Gathering stakeholders</a:t>
            </a:r>
            <a:r>
              <a:rPr lang="fr" sz="2400" dirty="0"/>
              <a:t> to better support PICTs</a:t>
            </a:r>
            <a:endParaRPr sz="240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" name="Google Shape;146;p23">
            <a:extLst>
              <a:ext uri="{FF2B5EF4-FFF2-40B4-BE49-F238E27FC236}">
                <a16:creationId xmlns:a16="http://schemas.microsoft.com/office/drawing/2014/main" id="{8ACBC6EE-B329-06B8-26C2-AEEB1F52CD63}"/>
              </a:ext>
            </a:extLst>
          </p:cNvPr>
          <p:cNvCxnSpPr>
            <a:cxnSpLocks/>
          </p:cNvCxnSpPr>
          <p:nvPr/>
        </p:nvCxnSpPr>
        <p:spPr>
          <a:xfrm flipV="1">
            <a:off x="375708" y="542315"/>
            <a:ext cx="7257783" cy="2622"/>
          </a:xfrm>
          <a:prstGeom prst="straightConnector1">
            <a:avLst/>
          </a:prstGeom>
          <a:noFill/>
          <a:ln w="9525" cap="flat" cmpd="sng">
            <a:solidFill>
              <a:srgbClr val="4A7EB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" name="Google Shape;240;p8">
            <a:extLst>
              <a:ext uri="{FF2B5EF4-FFF2-40B4-BE49-F238E27FC236}">
                <a16:creationId xmlns:a16="http://schemas.microsoft.com/office/drawing/2014/main" id="{6B71FF84-FF33-E035-FBB2-AFBE26F3B30E}"/>
              </a:ext>
            </a:extLst>
          </p:cNvPr>
          <p:cNvSpPr txBox="1">
            <a:spLocks/>
          </p:cNvSpPr>
          <p:nvPr/>
        </p:nvSpPr>
        <p:spPr>
          <a:xfrm>
            <a:off x="238760" y="1141856"/>
            <a:ext cx="3666958" cy="430887"/>
          </a:xfrm>
          <a:prstGeom prst="rect">
            <a:avLst/>
          </a:prstGeom>
          <a:gradFill flip="none" rotWithShape="1">
            <a:gsLst>
              <a:gs pos="70000">
                <a:schemeClr val="accent1">
                  <a:lumMod val="40000"/>
                  <a:lumOff val="60000"/>
                </a:schemeClr>
              </a:gs>
              <a:gs pos="30000">
                <a:schemeClr val="accent1">
                  <a:lumMod val="40000"/>
                  <a:lumOff val="60000"/>
                </a:schemeClr>
              </a:gs>
              <a:gs pos="0">
                <a:schemeClr val="bg1"/>
              </a:gs>
              <a:gs pos="49830">
                <a:schemeClr val="accent1">
                  <a:lumMod val="60000"/>
                  <a:lumOff val="40000"/>
                </a:schemeClr>
              </a:gs>
              <a:gs pos="10000">
                <a:schemeClr val="accent1">
                  <a:lumMod val="20000"/>
                  <a:lumOff val="80000"/>
                </a:schemeClr>
              </a:gs>
              <a:gs pos="900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cap="rnd" cmpd="sng">
            <a:solidFill>
              <a:schemeClr val="dk1"/>
            </a:solidFill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21068"/>
                      <a:gd name="connsiteY0" fmla="*/ 0 h 738664"/>
                      <a:gd name="connsiteX1" fmla="*/ 629967 w 4021068"/>
                      <a:gd name="connsiteY1" fmla="*/ 0 h 738664"/>
                      <a:gd name="connsiteX2" fmla="*/ 1179513 w 4021068"/>
                      <a:gd name="connsiteY2" fmla="*/ 0 h 738664"/>
                      <a:gd name="connsiteX3" fmla="*/ 1930113 w 4021068"/>
                      <a:gd name="connsiteY3" fmla="*/ 0 h 738664"/>
                      <a:gd name="connsiteX4" fmla="*/ 2560080 w 4021068"/>
                      <a:gd name="connsiteY4" fmla="*/ 0 h 738664"/>
                      <a:gd name="connsiteX5" fmla="*/ 3190047 w 4021068"/>
                      <a:gd name="connsiteY5" fmla="*/ 0 h 738664"/>
                      <a:gd name="connsiteX6" fmla="*/ 4021068 w 4021068"/>
                      <a:gd name="connsiteY6" fmla="*/ 0 h 738664"/>
                      <a:gd name="connsiteX7" fmla="*/ 4021068 w 4021068"/>
                      <a:gd name="connsiteY7" fmla="*/ 354559 h 738664"/>
                      <a:gd name="connsiteX8" fmla="*/ 4021068 w 4021068"/>
                      <a:gd name="connsiteY8" fmla="*/ 738664 h 738664"/>
                      <a:gd name="connsiteX9" fmla="*/ 3431311 w 4021068"/>
                      <a:gd name="connsiteY9" fmla="*/ 738664 h 738664"/>
                      <a:gd name="connsiteX10" fmla="*/ 2761133 w 4021068"/>
                      <a:gd name="connsiteY10" fmla="*/ 738664 h 738664"/>
                      <a:gd name="connsiteX11" fmla="*/ 2090955 w 4021068"/>
                      <a:gd name="connsiteY11" fmla="*/ 738664 h 738664"/>
                      <a:gd name="connsiteX12" fmla="*/ 1460988 w 4021068"/>
                      <a:gd name="connsiteY12" fmla="*/ 738664 h 738664"/>
                      <a:gd name="connsiteX13" fmla="*/ 710389 w 4021068"/>
                      <a:gd name="connsiteY13" fmla="*/ 738664 h 738664"/>
                      <a:gd name="connsiteX14" fmla="*/ 0 w 4021068"/>
                      <a:gd name="connsiteY14" fmla="*/ 738664 h 738664"/>
                      <a:gd name="connsiteX15" fmla="*/ 0 w 4021068"/>
                      <a:gd name="connsiteY15" fmla="*/ 384105 h 738664"/>
                      <a:gd name="connsiteX16" fmla="*/ 0 w 4021068"/>
                      <a:gd name="connsiteY16" fmla="*/ 0 h 73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21068" h="738664" extrusionOk="0">
                        <a:moveTo>
                          <a:pt x="0" y="0"/>
                        </a:moveTo>
                        <a:cubicBezTo>
                          <a:pt x="155396" y="-9844"/>
                          <a:pt x="330206" y="2708"/>
                          <a:pt x="629967" y="0"/>
                        </a:cubicBezTo>
                        <a:cubicBezTo>
                          <a:pt x="929728" y="-2708"/>
                          <a:pt x="918191" y="-16631"/>
                          <a:pt x="1179513" y="0"/>
                        </a:cubicBezTo>
                        <a:cubicBezTo>
                          <a:pt x="1440835" y="16631"/>
                          <a:pt x="1714956" y="34151"/>
                          <a:pt x="1930113" y="0"/>
                        </a:cubicBezTo>
                        <a:cubicBezTo>
                          <a:pt x="2145270" y="-34151"/>
                          <a:pt x="2351702" y="11872"/>
                          <a:pt x="2560080" y="0"/>
                        </a:cubicBezTo>
                        <a:cubicBezTo>
                          <a:pt x="2768458" y="-11872"/>
                          <a:pt x="2944679" y="-22678"/>
                          <a:pt x="3190047" y="0"/>
                        </a:cubicBezTo>
                        <a:cubicBezTo>
                          <a:pt x="3435415" y="22678"/>
                          <a:pt x="3644702" y="-7139"/>
                          <a:pt x="4021068" y="0"/>
                        </a:cubicBezTo>
                        <a:cubicBezTo>
                          <a:pt x="4025958" y="164895"/>
                          <a:pt x="4007873" y="247528"/>
                          <a:pt x="4021068" y="354559"/>
                        </a:cubicBezTo>
                        <a:cubicBezTo>
                          <a:pt x="4034263" y="461590"/>
                          <a:pt x="4015943" y="582454"/>
                          <a:pt x="4021068" y="738664"/>
                        </a:cubicBezTo>
                        <a:cubicBezTo>
                          <a:pt x="3751668" y="744029"/>
                          <a:pt x="3693872" y="711947"/>
                          <a:pt x="3431311" y="738664"/>
                        </a:cubicBezTo>
                        <a:cubicBezTo>
                          <a:pt x="3168750" y="765381"/>
                          <a:pt x="2954311" y="758276"/>
                          <a:pt x="2761133" y="738664"/>
                        </a:cubicBezTo>
                        <a:cubicBezTo>
                          <a:pt x="2567955" y="719052"/>
                          <a:pt x="2300573" y="747142"/>
                          <a:pt x="2090955" y="738664"/>
                        </a:cubicBezTo>
                        <a:cubicBezTo>
                          <a:pt x="1881337" y="730186"/>
                          <a:pt x="1676775" y="731284"/>
                          <a:pt x="1460988" y="738664"/>
                        </a:cubicBezTo>
                        <a:cubicBezTo>
                          <a:pt x="1245201" y="746044"/>
                          <a:pt x="893566" y="775787"/>
                          <a:pt x="710389" y="738664"/>
                        </a:cubicBezTo>
                        <a:cubicBezTo>
                          <a:pt x="527212" y="701541"/>
                          <a:pt x="222437" y="738525"/>
                          <a:pt x="0" y="738664"/>
                        </a:cubicBezTo>
                        <a:cubicBezTo>
                          <a:pt x="5115" y="568611"/>
                          <a:pt x="-17294" y="522031"/>
                          <a:pt x="0" y="384105"/>
                        </a:cubicBezTo>
                        <a:cubicBezTo>
                          <a:pt x="17294" y="246179"/>
                          <a:pt x="5024" y="1338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342900" indent="-342900">
              <a:buFont typeface="Arial" panose="020B0604020202020204" pitchFamily="34" charset="0"/>
              <a:buChar char="•"/>
              <a:defRPr sz="32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None/>
            </a:pPr>
            <a:r>
              <a:rPr lang="fr-FR" altLang="fr-F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fr-FR" altLang="fr-FR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worldwide</a:t>
            </a:r>
            <a:r>
              <a:rPr lang="fr-FR" alt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first</a:t>
            </a:r>
            <a:r>
              <a:rPr lang="fr-FR" altLang="fr-F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 Nouméa, for the </a:t>
            </a:r>
            <a:r>
              <a:rPr lang="fr-FR" altLang="fr-FR" sz="1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</a:t>
            </a:r>
            <a:r>
              <a:rPr lang="fr-FR" altLang="fr-FR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fr-FR" alt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Pacific Island Countries and </a:t>
            </a:r>
            <a:r>
              <a:rPr lang="fr-FR" altLang="fr-FR" sz="1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Territories</a:t>
            </a:r>
            <a:r>
              <a:rPr lang="fr-FR" altLang="fr-FR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(PICTs)</a:t>
            </a:r>
          </a:p>
        </p:txBody>
      </p:sp>
      <p:pic>
        <p:nvPicPr>
          <p:cNvPr id="7" name="Image 6">
            <a:hlinkClick r:id="rId11"/>
            <a:extLst>
              <a:ext uri="{FF2B5EF4-FFF2-40B4-BE49-F238E27FC236}">
                <a16:creationId xmlns:a16="http://schemas.microsoft.com/office/drawing/2014/main" id="{7B600672-8965-81E9-E448-02E9B08CF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2"/>
          <a:stretch/>
        </p:blipFill>
        <p:spPr bwMode="auto">
          <a:xfrm>
            <a:off x="6863437" y="2718015"/>
            <a:ext cx="924884" cy="8374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A21193-37E0-2364-7605-00D4ABF80EFF}"/>
              </a:ext>
            </a:extLst>
          </p:cNvPr>
          <p:cNvSpPr txBox="1"/>
          <p:nvPr/>
        </p:nvSpPr>
        <p:spPr>
          <a:xfrm>
            <a:off x="4168283" y="2959194"/>
            <a:ext cx="315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fr-FR" sz="1100" b="0" u="sng" dirty="0" err="1">
                <a:solidFill>
                  <a:schemeClr val="tx1"/>
                </a:solidFill>
              </a:rPr>
              <a:t>Achievements</a:t>
            </a:r>
            <a:r>
              <a:rPr lang="fr-FR" sz="1100" b="0" dirty="0">
                <a:solidFill>
                  <a:schemeClr val="tx1"/>
                </a:solidFill>
              </a:rPr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fr-FR" sz="1200" dirty="0"/>
              <a:t>	6 </a:t>
            </a:r>
            <a:r>
              <a:rPr lang="fr-FR" sz="1200" dirty="0" err="1"/>
              <a:t>regional</a:t>
            </a:r>
            <a:r>
              <a:rPr lang="fr-FR" sz="1200" dirty="0"/>
              <a:t> </a:t>
            </a:r>
            <a:r>
              <a:rPr lang="fr-FR" sz="1200" dirty="0" err="1"/>
              <a:t>projects</a:t>
            </a:r>
            <a:r>
              <a:rPr lang="fr-FR" sz="1200" dirty="0"/>
              <a:t>  +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E533A1-BCCF-C94D-0D30-6296EE23A994}"/>
              </a:ext>
            </a:extLst>
          </p:cNvPr>
          <p:cNvSpPr txBox="1"/>
          <p:nvPr/>
        </p:nvSpPr>
        <p:spPr>
          <a:xfrm>
            <a:off x="4168283" y="3708633"/>
            <a:ext cx="4742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fr-FR" sz="1100" b="0" u="sng" dirty="0">
                <a:solidFill>
                  <a:schemeClr val="tx1"/>
                </a:solidFill>
              </a:rPr>
              <a:t>Main conclusion</a:t>
            </a:r>
            <a:r>
              <a:rPr lang="fr-FR" sz="1100" b="0" dirty="0">
                <a:solidFill>
                  <a:schemeClr val="tx1"/>
                </a:solidFill>
              </a:rPr>
              <a:t>: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9BBDB1-5CE0-3F15-C116-54989E1FDCC7}"/>
              </a:ext>
            </a:extLst>
          </p:cNvPr>
          <p:cNvSpPr txBox="1"/>
          <p:nvPr/>
        </p:nvSpPr>
        <p:spPr>
          <a:xfrm>
            <a:off x="4571999" y="1059951"/>
            <a:ext cx="449044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fr-FR" sz="1100" b="0" u="sng" dirty="0">
                <a:solidFill>
                  <a:schemeClr val="tx1"/>
                </a:solidFill>
              </a:rPr>
              <a:t>Main objectives</a:t>
            </a:r>
            <a:r>
              <a:rPr lang="fr-FR" sz="1100" b="0" dirty="0">
                <a:solidFill>
                  <a:schemeClr val="tx1"/>
                </a:solidFill>
              </a:rPr>
              <a:t>:</a:t>
            </a:r>
          </a:p>
          <a:p>
            <a:pPr marL="266700" indent="-266700">
              <a:spcAft>
                <a:spcPts val="600"/>
              </a:spcAft>
            </a:pPr>
            <a:r>
              <a:rPr lang="fr-FR" sz="1100" b="0" dirty="0" err="1"/>
              <a:t>Catalyze</a:t>
            </a:r>
            <a:r>
              <a:rPr lang="fr-FR" sz="1100" b="0" dirty="0"/>
              <a:t> the </a:t>
            </a:r>
            <a:r>
              <a:rPr lang="fr-FR" sz="1100" dirty="0" err="1"/>
              <a:t>regional</a:t>
            </a:r>
            <a:r>
              <a:rPr lang="fr-FR" sz="1100" dirty="0"/>
              <a:t> </a:t>
            </a:r>
            <a:r>
              <a:rPr lang="fr-FR" sz="1100" dirty="0" err="1"/>
              <a:t>dynamic</a:t>
            </a:r>
            <a:r>
              <a:rPr lang="fr-FR" sz="1100" b="0" dirty="0"/>
              <a:t> in the geospatial </a:t>
            </a:r>
            <a:r>
              <a:rPr lang="fr-FR" sz="1100" b="0" dirty="0" err="1"/>
              <a:t>field</a:t>
            </a:r>
            <a:br>
              <a:rPr lang="fr-FR" sz="1100" b="0" dirty="0"/>
            </a:br>
            <a:r>
              <a:rPr lang="fr-FR" sz="1100" b="0" dirty="0"/>
              <a:t>as </a:t>
            </a:r>
            <a:r>
              <a:rPr lang="fr-FR" sz="1100" b="0" dirty="0" err="1"/>
              <a:t>well</a:t>
            </a:r>
            <a:r>
              <a:rPr lang="fr-FR" sz="1100" b="0" dirty="0"/>
              <a:t> as the </a:t>
            </a:r>
            <a:r>
              <a:rPr lang="fr-FR" sz="1100" dirty="0" err="1"/>
              <a:t>structuring</a:t>
            </a:r>
            <a:r>
              <a:rPr lang="fr-FR" sz="1100" dirty="0"/>
              <a:t> of the </a:t>
            </a:r>
            <a:r>
              <a:rPr lang="fr-FR" sz="1100" dirty="0" err="1"/>
              <a:t>regional</a:t>
            </a:r>
            <a:r>
              <a:rPr lang="fr-FR" sz="1100" dirty="0"/>
              <a:t> </a:t>
            </a:r>
            <a:r>
              <a:rPr lang="fr-FR" sz="1100" dirty="0" err="1"/>
              <a:t>community</a:t>
            </a:r>
            <a:endParaRPr lang="fr-FR" sz="1100" b="0" dirty="0"/>
          </a:p>
          <a:p>
            <a:pPr marL="266700" indent="-266700">
              <a:spcAft>
                <a:spcPts val="600"/>
              </a:spcAft>
            </a:pPr>
            <a:r>
              <a:rPr lang="en-US" sz="1100" b="0" dirty="0"/>
              <a:t>Ensure to make the most of such a gathering of </a:t>
            </a:r>
            <a:r>
              <a:rPr lang="en-US" sz="1100" dirty="0"/>
              <a:t>stakeholders</a:t>
            </a:r>
            <a:r>
              <a:rPr lang="en-US" sz="1100" b="0" dirty="0"/>
              <a:t>: experts, decision-makers, funders, students…</a:t>
            </a:r>
            <a:endParaRPr lang="fr-FR" sz="1100" b="0" dirty="0"/>
          </a:p>
          <a:p>
            <a:pPr marL="266700" indent="-266700">
              <a:spcAft>
                <a:spcPts val="600"/>
              </a:spcAft>
            </a:pPr>
            <a:r>
              <a:rPr lang="fr-FR" sz="1100" b="0" dirty="0" err="1"/>
              <a:t>Enhance</a:t>
            </a:r>
            <a:r>
              <a:rPr lang="fr-FR" sz="1100" b="0" dirty="0"/>
              <a:t> </a:t>
            </a:r>
            <a:r>
              <a:rPr lang="fr-FR" sz="1100" b="0" dirty="0" err="1"/>
              <a:t>capacities</a:t>
            </a:r>
            <a:r>
              <a:rPr lang="fr-FR" sz="1100" b="0" dirty="0"/>
              <a:t> for </a:t>
            </a:r>
            <a:r>
              <a:rPr lang="fr-FR" sz="1100" dirty="0"/>
              <a:t>collaboration</a:t>
            </a:r>
            <a:r>
              <a:rPr lang="fr-FR" sz="1100" b="0" dirty="0"/>
              <a:t> and </a:t>
            </a:r>
            <a:r>
              <a:rPr lang="fr-FR" sz="1100" b="0" dirty="0" err="1"/>
              <a:t>allow</a:t>
            </a:r>
            <a:r>
              <a:rPr lang="fr-FR" sz="1100" b="0" dirty="0"/>
              <a:t> </a:t>
            </a:r>
            <a:r>
              <a:rPr lang="fr-FR" sz="1100" dirty="0" err="1"/>
              <a:t>mutualization</a:t>
            </a:r>
            <a:r>
              <a:rPr lang="fr-FR" sz="1100" b="0" dirty="0"/>
              <a:t> of </a:t>
            </a:r>
            <a:r>
              <a:rPr lang="fr-FR" sz="1100" b="0" dirty="0" err="1"/>
              <a:t>resources</a:t>
            </a:r>
            <a:r>
              <a:rPr lang="fr-FR" sz="1100" b="0" dirty="0"/>
              <a:t> </a:t>
            </a:r>
            <a:r>
              <a:rPr lang="fr-FR" sz="1100" b="0" dirty="0" err="1"/>
              <a:t>between</a:t>
            </a:r>
            <a:r>
              <a:rPr lang="fr-FR" sz="1100" b="0" dirty="0"/>
              <a:t> PICTs</a:t>
            </a:r>
          </a:p>
        </p:txBody>
      </p:sp>
      <p:pic>
        <p:nvPicPr>
          <p:cNvPr id="10" name="Image 9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CC5A2044-E8C6-7F62-88E8-0C7754ABCE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2819" y="651982"/>
            <a:ext cx="1185784" cy="328020"/>
          </a:xfrm>
          <a:prstGeom prst="rect">
            <a:avLst/>
          </a:prstGeom>
        </p:spPr>
      </p:pic>
      <p:pic>
        <p:nvPicPr>
          <p:cNvPr id="11" name="Image 10" descr="Une image contenant Graphique, graphisme, texte, logo&#10;&#10;Description générée automatiquement">
            <a:extLst>
              <a:ext uri="{FF2B5EF4-FFF2-40B4-BE49-F238E27FC236}">
                <a16:creationId xmlns:a16="http://schemas.microsoft.com/office/drawing/2014/main" id="{25EE1BDC-B194-3D94-2C21-48B88AD3123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0788" t="16329" r="10824" b="27817"/>
          <a:stretch/>
        </p:blipFill>
        <p:spPr>
          <a:xfrm>
            <a:off x="7768977" y="-4051"/>
            <a:ext cx="1293468" cy="6147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70B225F-D850-EF86-457A-D53C708A1062}"/>
              </a:ext>
            </a:extLst>
          </p:cNvPr>
          <p:cNvSpPr txBox="1"/>
          <p:nvPr/>
        </p:nvSpPr>
        <p:spPr>
          <a:xfrm>
            <a:off x="4363200" y="3989524"/>
            <a:ext cx="4484945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361950" indent="-361950">
              <a:buFont typeface="Wingdings" panose="05000000000000000000" pitchFamily="2" charset="2"/>
              <a:buChar char="Ø"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 algn="ctr">
              <a:spcAft>
                <a:spcPts val="600"/>
              </a:spcAft>
              <a:buNone/>
            </a:pPr>
            <a:r>
              <a:rPr lang="fr-FR" sz="1200" dirty="0" err="1">
                <a:solidFill>
                  <a:srgbClr val="002060"/>
                </a:solidFill>
              </a:rPr>
              <a:t>Necessity</a:t>
            </a:r>
            <a:r>
              <a:rPr lang="fr-FR" sz="1200" dirty="0">
                <a:solidFill>
                  <a:srgbClr val="002060"/>
                </a:solidFill>
              </a:rPr>
              <a:t> to support </a:t>
            </a:r>
            <a:r>
              <a:rPr lang="fr-FR" sz="1200" dirty="0" err="1">
                <a:solidFill>
                  <a:srgbClr val="002060"/>
                </a:solidFill>
              </a:rPr>
              <a:t>emergence</a:t>
            </a:r>
            <a:r>
              <a:rPr lang="fr-FR" sz="1200" dirty="0">
                <a:solidFill>
                  <a:srgbClr val="002060"/>
                </a:solidFill>
              </a:rPr>
              <a:t> of « </a:t>
            </a:r>
            <a:r>
              <a:rPr lang="fr-FR" sz="1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champions</a:t>
            </a:r>
            <a:r>
              <a:rPr lang="fr-FR" sz="1200" dirty="0">
                <a:solidFill>
                  <a:srgbClr val="002060"/>
                </a:solidFill>
              </a:rPr>
              <a:t> »</a:t>
            </a:r>
            <a:br>
              <a:rPr lang="fr-FR" sz="1200" dirty="0">
                <a:solidFill>
                  <a:srgbClr val="002060"/>
                </a:solidFill>
              </a:rPr>
            </a:br>
            <a:r>
              <a:rPr lang="fr-FR" sz="1200" dirty="0">
                <a:solidFill>
                  <a:srgbClr val="002060"/>
                </a:solidFill>
              </a:rPr>
              <a:t>in </a:t>
            </a:r>
            <a:r>
              <a:rPr lang="fr-FR" sz="1200" dirty="0" err="1">
                <a:solidFill>
                  <a:srgbClr val="002060"/>
                </a:solidFill>
              </a:rPr>
              <a:t>order</a:t>
            </a:r>
            <a:r>
              <a:rPr lang="fr-FR" sz="1200" dirty="0">
                <a:solidFill>
                  <a:srgbClr val="002060"/>
                </a:solidFill>
              </a:rPr>
              <a:t> to </a:t>
            </a:r>
            <a:r>
              <a:rPr lang="fr-FR" sz="1200" dirty="0" err="1">
                <a:solidFill>
                  <a:srgbClr val="002060"/>
                </a:solidFill>
              </a:rPr>
              <a:t>favorize</a:t>
            </a:r>
            <a:r>
              <a:rPr lang="fr-FR" sz="1200" dirty="0">
                <a:solidFill>
                  <a:srgbClr val="002060"/>
                </a:solidFill>
              </a:rPr>
              <a:t> the </a:t>
            </a:r>
            <a:r>
              <a:rPr lang="fr-FR" sz="1200" dirty="0" err="1">
                <a:solidFill>
                  <a:srgbClr val="002060"/>
                </a:solidFill>
              </a:rPr>
              <a:t>structuring</a:t>
            </a:r>
            <a:r>
              <a:rPr lang="fr-FR" sz="1200" dirty="0">
                <a:solidFill>
                  <a:srgbClr val="002060"/>
                </a:solidFill>
              </a:rPr>
              <a:t> of local </a:t>
            </a:r>
            <a:r>
              <a:rPr lang="fr-FR" sz="1200" dirty="0" err="1">
                <a:solidFill>
                  <a:srgbClr val="002060"/>
                </a:solidFill>
              </a:rPr>
              <a:t>communities</a:t>
            </a:r>
            <a:br>
              <a:rPr lang="fr-FR" sz="1200" dirty="0">
                <a:solidFill>
                  <a:srgbClr val="002060"/>
                </a:solidFill>
              </a:rPr>
            </a:br>
            <a:r>
              <a:rPr lang="fr-FR" sz="1200" dirty="0">
                <a:solidFill>
                  <a:srgbClr val="002060"/>
                </a:solidFill>
              </a:rPr>
              <a:t>and to </a:t>
            </a:r>
            <a:r>
              <a:rPr lang="fr-FR" sz="1200" dirty="0" err="1">
                <a:solidFill>
                  <a:srgbClr val="002060"/>
                </a:solidFill>
              </a:rPr>
              <a:t>facilitate</a:t>
            </a:r>
            <a:r>
              <a:rPr lang="fr-FR" sz="1200" dirty="0">
                <a:solidFill>
                  <a:srgbClr val="002060"/>
                </a:solidFill>
              </a:rPr>
              <a:t> collaborations </a:t>
            </a:r>
            <a:r>
              <a:rPr lang="fr-FR" sz="1200" dirty="0" err="1">
                <a:solidFill>
                  <a:srgbClr val="002060"/>
                </a:solidFill>
              </a:rPr>
              <a:t>within</a:t>
            </a:r>
            <a:r>
              <a:rPr lang="fr-FR" sz="1200" dirty="0">
                <a:solidFill>
                  <a:srgbClr val="002060"/>
                </a:solidFill>
              </a:rPr>
              <a:t> Pacific </a:t>
            </a:r>
            <a:r>
              <a:rPr lang="fr-FR" sz="1200" dirty="0" err="1">
                <a:solidFill>
                  <a:srgbClr val="002060"/>
                </a:solidFill>
              </a:rPr>
              <a:t>Islands</a:t>
            </a:r>
            <a:br>
              <a:rPr lang="fr-FR" sz="1200" dirty="0">
                <a:solidFill>
                  <a:srgbClr val="002060"/>
                </a:solidFill>
              </a:rPr>
            </a:br>
            <a:r>
              <a:rPr lang="fr-FR" sz="1200" dirty="0">
                <a:solidFill>
                  <a:srgbClr val="002060"/>
                </a:solidFill>
              </a:rPr>
              <a:t>for </a:t>
            </a:r>
            <a:r>
              <a:rPr lang="fr-FR" sz="12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mutual</a:t>
            </a:r>
            <a:r>
              <a:rPr lang="fr-FR" sz="1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</a:t>
            </a:r>
            <a:r>
              <a:rPr lang="fr-FR" sz="1200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200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develoment</a:t>
            </a:r>
            <a:endParaRPr lang="fr-FR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55959</TotalTime>
  <Words>862</Words>
  <Application>Microsoft Office PowerPoint</Application>
  <PresentationFormat>Affichage à l'écran (16:9)</PresentationFormat>
  <Paragraphs>156</Paragraphs>
  <Slides>20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Antonio Bold</vt:lpstr>
      <vt:lpstr>Arial</vt:lpstr>
      <vt:lpstr>Calibri</vt:lpstr>
      <vt:lpstr>Century Gothic</vt:lpstr>
      <vt:lpstr>Helvetica Neue</vt:lpstr>
      <vt:lpstr>Open Sans</vt:lpstr>
      <vt:lpstr>Simple Light</vt:lpstr>
      <vt:lpstr>Data Terra, e-Infrastructure of Research for Earth and Environment System Jean MASSENET Coordinator for Oceania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COG-25_An initiative benefitting to PICTs</dc:title>
  <dc:creator>jmassenet</dc:creator>
  <cp:lastModifiedBy>Jean MASSENET</cp:lastModifiedBy>
  <cp:revision>74</cp:revision>
  <dcterms:modified xsi:type="dcterms:W3CDTF">2024-11-25T01:07:20Z</dcterms:modified>
</cp:coreProperties>
</file>