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6" r:id="rId3"/>
    <p:sldId id="257" r:id="rId4"/>
    <p:sldId id="271" r:id="rId5"/>
    <p:sldId id="264" r:id="rId6"/>
    <p:sldId id="27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5" d="100"/>
          <a:sy n="85" d="100"/>
        </p:scale>
        <p:origin x="1315" y="53"/>
      </p:cViewPr>
      <p:guideLst/>
    </p:cSldViewPr>
  </p:slideViewPr>
  <p:notesTextViewPr>
    <p:cViewPr>
      <p:scale>
        <a:sx n="3" d="2"/>
        <a:sy n="3" d="2"/>
      </p:scale>
      <p:origin x="0" y="0"/>
    </p:cViewPr>
  </p:notesTextViewPr>
  <p:sorterViewPr>
    <p:cViewPr>
      <p:scale>
        <a:sx n="100" d="100"/>
        <a:sy n="100" d="100"/>
      </p:scale>
      <p:origin x="0" y="-804"/>
    </p:cViewPr>
  </p:sorterViewPr>
  <p:notesViewPr>
    <p:cSldViewPr snapToGrid="0">
      <p:cViewPr varScale="1">
        <p:scale>
          <a:sx n="84" d="100"/>
          <a:sy n="84" d="100"/>
        </p:scale>
        <p:origin x="23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4C6F3-A408-4CF0-BC07-A85AF09A9CD8}" type="datetimeFigureOut">
              <a:rPr lang="en-GB" smtClean="0"/>
              <a:t>27/11/24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30979-CF43-483E-979E-096613E4C0FE}" type="slidenum">
              <a:rPr lang="en-GB" smtClean="0"/>
              <a:t>‹#›</a:t>
            </a:fld>
            <a:endParaRPr lang="en-GB"/>
          </a:p>
        </p:txBody>
      </p:sp>
    </p:spTree>
    <p:extLst>
      <p:ext uri="{BB962C8B-B14F-4D97-AF65-F5344CB8AC3E}">
        <p14:creationId xmlns:p14="http://schemas.microsoft.com/office/powerpoint/2010/main" val="147298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err="1">
                <a:effectLst/>
                <a:latin typeface="Arial" panose="020B0604020202020204" pitchFamily="34" charset="0"/>
              </a:rPr>
              <a:t>Angaur</a:t>
            </a:r>
            <a:r>
              <a:rPr lang="en-GB" sz="1800" dirty="0">
                <a:effectLst/>
                <a:latin typeface="Arial" panose="020B0604020202020204" pitchFamily="34" charset="0"/>
              </a:rPr>
              <a:t> is a coralline island located some 10 km south-west of </a:t>
            </a:r>
            <a:r>
              <a:rPr lang="en-GB" sz="1800" dirty="0" err="1">
                <a:effectLst/>
                <a:latin typeface="Arial" panose="020B0604020202020204" pitchFamily="34" charset="0"/>
              </a:rPr>
              <a:t>Beliliou</a:t>
            </a:r>
            <a:r>
              <a:rPr lang="en-GB" sz="1800" dirty="0">
                <a:effectLst/>
                <a:latin typeface="Arial" panose="020B0604020202020204" pitchFamily="34" charset="0"/>
              </a:rPr>
              <a:t> at the southern tip of the main group of islands in the archipelago, and is situated outside of the lagoon and enclosing reef for this main group. </a:t>
            </a:r>
            <a:r>
              <a:rPr lang="en-GB" sz="1800" dirty="0" err="1">
                <a:effectLst/>
                <a:latin typeface="Arial" panose="020B0604020202020204" pitchFamily="34" charset="0"/>
              </a:rPr>
              <a:t>Angaur</a:t>
            </a:r>
            <a:r>
              <a:rPr lang="en-GB" sz="1800" dirty="0">
                <a:effectLst/>
                <a:latin typeface="Arial" panose="020B0604020202020204" pitchFamily="34" charset="0"/>
              </a:rPr>
              <a:t> is surrounded by a thin reef which encloses a narrow lagoon, though for the most part the reef is so small and low that it offers little impediment to the waves which break directly on the steep cliffs which ring the island. The highest point on the island, a small hill north-west of </a:t>
            </a:r>
            <a:r>
              <a:rPr lang="en-GB" sz="1800" dirty="0" err="1">
                <a:effectLst/>
                <a:latin typeface="Arial" panose="020B0604020202020204" pitchFamily="34" charset="0"/>
              </a:rPr>
              <a:t>Rois</a:t>
            </a:r>
            <a:r>
              <a:rPr lang="en-GB" sz="1800" dirty="0">
                <a:effectLst/>
                <a:latin typeface="Arial" panose="020B0604020202020204" pitchFamily="34" charset="0"/>
              </a:rPr>
              <a:t>, is only 40 m above sea level, and most of the island is less than 10 m above sea level.</a:t>
            </a:r>
          </a:p>
          <a:p>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2C30979-CF43-483E-979E-096613E4C0FE}" type="slidenum">
              <a:rPr lang="en-GB" smtClean="0"/>
              <a:t>2</a:t>
            </a:fld>
            <a:endParaRPr lang="en-GB"/>
          </a:p>
        </p:txBody>
      </p:sp>
    </p:spTree>
    <p:extLst>
      <p:ext uri="{BB962C8B-B14F-4D97-AF65-F5344CB8AC3E}">
        <p14:creationId xmlns:p14="http://schemas.microsoft.com/office/powerpoint/2010/main" val="254267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FFFF00"/>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FFFF00"/>
                </a:solidFill>
                <a:effectLst>
                  <a:outerShdw blurRad="38100" dist="38100" dir="2700000" algn="tl">
                    <a:srgbClr val="000000">
                      <a:alpha val="43137"/>
                    </a:srgbClr>
                  </a:outerShdw>
                </a:effectLst>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CF66881-E757-4FF6-A6E2-2341CF5C2080}" type="datetimeFigureOut">
              <a:rPr lang="en-GB" smtClean="0"/>
              <a:t>27/11/24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248296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66881-E757-4FF6-A6E2-2341CF5C2080}" type="datetimeFigureOut">
              <a:rPr lang="en-GB" smtClean="0"/>
              <a:t>27/11/24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1531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66881-E757-4FF6-A6E2-2341CF5C2080}" type="datetimeFigureOut">
              <a:rPr lang="en-GB" smtClean="0"/>
              <a:t>27/11/24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2463160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6419CCD-C1B1-4ECF-9DB0-E75AE9B7ED34}" type="datetimeFigureOut">
              <a:rPr lang="fr-FR" smtClean="0"/>
              <a:t>27/11/2024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100482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6419CCD-C1B1-4ECF-9DB0-E75AE9B7ED34}" type="datetimeFigureOut">
              <a:rPr lang="fr-FR" smtClean="0"/>
              <a:t>27/11/2024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37713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6419CCD-C1B1-4ECF-9DB0-E75AE9B7ED34}" type="datetimeFigureOut">
              <a:rPr lang="fr-FR" smtClean="0"/>
              <a:t>27/11/2024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15762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6419CCD-C1B1-4ECF-9DB0-E75AE9B7ED34}" type="datetimeFigureOut">
              <a:rPr lang="fr-FR" smtClean="0"/>
              <a:t>27/11/2024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3688908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6419CCD-C1B1-4ECF-9DB0-E75AE9B7ED34}" type="datetimeFigureOut">
              <a:rPr lang="fr-FR" smtClean="0"/>
              <a:t>27/11/2024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2091683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6419CCD-C1B1-4ECF-9DB0-E75AE9B7ED34}" type="datetimeFigureOut">
              <a:rPr lang="fr-FR" smtClean="0"/>
              <a:t>27/11/2024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1246851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419CCD-C1B1-4ECF-9DB0-E75AE9B7ED34}" type="datetimeFigureOut">
              <a:rPr lang="fr-FR" smtClean="0"/>
              <a:t>27/11/2024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50664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6419CCD-C1B1-4ECF-9DB0-E75AE9B7ED34}" type="datetimeFigureOut">
              <a:rPr lang="fr-FR" smtClean="0"/>
              <a:t>27/11/2024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330296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FFFF00"/>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00"/>
                </a:solidFill>
                <a:effectLst>
                  <a:outerShdw blurRad="38100" dist="38100" dir="2700000" algn="tl">
                    <a:srgbClr val="000000">
                      <a:alpha val="43137"/>
                    </a:srgbClr>
                  </a:outerShdw>
                </a:effectLst>
                <a:latin typeface="Arial Black" panose="020B0A04020102020204" pitchFamily="34" charset="0"/>
              </a:defRPr>
            </a:lvl1pPr>
            <a:lvl2pPr>
              <a:defRPr>
                <a:solidFill>
                  <a:srgbClr val="FFFF00"/>
                </a:solidFill>
                <a:effectLst>
                  <a:outerShdw blurRad="38100" dist="38100" dir="2700000" algn="tl">
                    <a:srgbClr val="000000">
                      <a:alpha val="43137"/>
                    </a:srgbClr>
                  </a:outerShdw>
                </a:effectLst>
                <a:latin typeface="Arial Black" panose="020B0A04020102020204" pitchFamily="34" charset="0"/>
              </a:defRPr>
            </a:lvl2pPr>
            <a:lvl3pPr>
              <a:defRPr>
                <a:solidFill>
                  <a:srgbClr val="FFFF00"/>
                </a:solidFill>
                <a:effectLst>
                  <a:outerShdw blurRad="38100" dist="38100" dir="2700000" algn="tl">
                    <a:srgbClr val="000000">
                      <a:alpha val="43137"/>
                    </a:srgbClr>
                  </a:outerShdw>
                </a:effectLst>
                <a:latin typeface="Arial Black" panose="020B0A04020102020204" pitchFamily="34" charset="0"/>
              </a:defRPr>
            </a:lvl3pPr>
            <a:lvl4pPr>
              <a:defRPr>
                <a:solidFill>
                  <a:srgbClr val="FFFF00"/>
                </a:solidFill>
                <a:effectLst>
                  <a:outerShdw blurRad="38100" dist="38100" dir="2700000" algn="tl">
                    <a:srgbClr val="000000">
                      <a:alpha val="43137"/>
                    </a:srgbClr>
                  </a:outerShdw>
                </a:effectLst>
                <a:latin typeface="Arial Black" panose="020B0A04020102020204" pitchFamily="34" charset="0"/>
              </a:defRPr>
            </a:lvl4pPr>
            <a:lvl5pPr>
              <a:defRPr>
                <a:solidFill>
                  <a:srgbClr val="FFFF00"/>
                </a:solidFill>
                <a:effectLst>
                  <a:outerShdw blurRad="38100" dist="38100" dir="2700000" algn="tl">
                    <a:srgbClr val="000000">
                      <a:alpha val="43137"/>
                    </a:srgbClr>
                  </a:outerShdw>
                </a:effectLst>
                <a:latin typeface="Arial Black" panose="020B0A04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F66881-E757-4FF6-A6E2-2341CF5C2080}" type="datetimeFigureOut">
              <a:rPr lang="en-GB" smtClean="0"/>
              <a:t>27/11/24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3516813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6419CCD-C1B1-4ECF-9DB0-E75AE9B7ED34}" type="datetimeFigureOut">
              <a:rPr lang="fr-FR" smtClean="0"/>
              <a:t>27/11/2024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39205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6419CCD-C1B1-4ECF-9DB0-E75AE9B7ED34}" type="datetimeFigureOut">
              <a:rPr lang="fr-FR" smtClean="0"/>
              <a:t>27/11/2024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2837181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6419CCD-C1B1-4ECF-9DB0-E75AE9B7ED34}" type="datetimeFigureOut">
              <a:rPr lang="fr-FR" smtClean="0"/>
              <a:t>27/11/2024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838A35-2C2C-4F10-970F-3FE4AE04A09C}" type="slidenum">
              <a:rPr lang="fr-FR" smtClean="0"/>
              <a:t>‹#›</a:t>
            </a:fld>
            <a:endParaRPr lang="fr-FR"/>
          </a:p>
        </p:txBody>
      </p:sp>
    </p:spTree>
    <p:extLst>
      <p:ext uri="{BB962C8B-B14F-4D97-AF65-F5344CB8AC3E}">
        <p14:creationId xmlns:p14="http://schemas.microsoft.com/office/powerpoint/2010/main" val="274358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66881-E757-4FF6-A6E2-2341CF5C2080}" type="datetimeFigureOut">
              <a:rPr lang="en-GB" smtClean="0"/>
              <a:t>27/11/24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347404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66881-E757-4FF6-A6E2-2341CF5C2080}" type="datetimeFigureOut">
              <a:rPr lang="en-GB" smtClean="0"/>
              <a:t>27/11/24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115711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66881-E757-4FF6-A6E2-2341CF5C2080}" type="datetimeFigureOut">
              <a:rPr lang="en-GB" smtClean="0"/>
              <a:t>27/11/24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180014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effectLst>
                  <a:outerShdw blurRad="38100" dist="38100" dir="2700000" algn="tl">
                    <a:srgbClr val="000000">
                      <a:alpha val="43137"/>
                    </a:srgbClr>
                  </a:outerShdw>
                </a:effectLst>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CF66881-E757-4FF6-A6E2-2341CF5C2080}" type="datetimeFigureOut">
              <a:rPr lang="en-GB" smtClean="0"/>
              <a:t>27/11/24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97504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66881-E757-4FF6-A6E2-2341CF5C2080}" type="datetimeFigureOut">
              <a:rPr lang="en-GB" smtClean="0"/>
              <a:t>27/11/24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248887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66881-E757-4FF6-A6E2-2341CF5C2080}" type="datetimeFigureOut">
              <a:rPr lang="en-GB" smtClean="0"/>
              <a:t>27/11/24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30394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F66881-E757-4FF6-A6E2-2341CF5C2080}" type="datetimeFigureOut">
              <a:rPr lang="en-GB" smtClean="0"/>
              <a:t>27/11/24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A63BE0-EB23-4542-99FD-249636950748}" type="slidenum">
              <a:rPr lang="en-GB" smtClean="0"/>
              <a:t>‹#›</a:t>
            </a:fld>
            <a:endParaRPr lang="en-GB"/>
          </a:p>
        </p:txBody>
      </p:sp>
    </p:spTree>
    <p:extLst>
      <p:ext uri="{BB962C8B-B14F-4D97-AF65-F5344CB8AC3E}">
        <p14:creationId xmlns:p14="http://schemas.microsoft.com/office/powerpoint/2010/main" val="387692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75000"/>
              </a:schemeClr>
            </a:gs>
            <a:gs pos="100000">
              <a:schemeClr val="accent1">
                <a:lumMod val="45000"/>
                <a:lumOff val="55000"/>
              </a:schemeClr>
            </a:gs>
            <a:gs pos="98000">
              <a:schemeClr val="tx1"/>
            </a:gs>
            <a:gs pos="100000">
              <a:schemeClr val="accent1">
                <a:lumMod val="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66881-E757-4FF6-A6E2-2341CF5C2080}" type="datetimeFigureOut">
              <a:rPr lang="en-GB" smtClean="0"/>
              <a:t>27/11/24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63BE0-EB23-4542-99FD-249636950748}" type="slidenum">
              <a:rPr lang="en-GB" smtClean="0"/>
              <a:t>‹#›</a:t>
            </a:fld>
            <a:endParaRPr lang="en-GB"/>
          </a:p>
        </p:txBody>
      </p:sp>
    </p:spTree>
    <p:extLst>
      <p:ext uri="{BB962C8B-B14F-4D97-AF65-F5344CB8AC3E}">
        <p14:creationId xmlns:p14="http://schemas.microsoft.com/office/powerpoint/2010/main" val="758650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19CCD-C1B1-4ECF-9DB0-E75AE9B7ED34}" type="datetimeFigureOut">
              <a:rPr lang="fr-FR" smtClean="0"/>
              <a:t>27/11/2024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38A35-2C2C-4F10-970F-3FE4AE04A09C}" type="slidenum">
              <a:rPr lang="fr-FR" smtClean="0"/>
              <a:t>‹#›</a:t>
            </a:fld>
            <a:endParaRPr lang="fr-FR"/>
          </a:p>
        </p:txBody>
      </p:sp>
    </p:spTree>
    <p:extLst>
      <p:ext uri="{BB962C8B-B14F-4D97-AF65-F5344CB8AC3E}">
        <p14:creationId xmlns:p14="http://schemas.microsoft.com/office/powerpoint/2010/main" val="1400088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3D06-D04A-AF95-C71D-34CDA6BD0EFF}"/>
              </a:ext>
            </a:extLst>
          </p:cNvPr>
          <p:cNvSpPr>
            <a:spLocks noGrp="1"/>
          </p:cNvSpPr>
          <p:nvPr>
            <p:ph type="ctrTitle"/>
          </p:nvPr>
        </p:nvSpPr>
        <p:spPr>
          <a:xfrm>
            <a:off x="685800" y="766354"/>
            <a:ext cx="7772400" cy="2743609"/>
          </a:xfrm>
        </p:spPr>
        <p:txBody>
          <a:bodyPr>
            <a:normAutofit/>
          </a:bodyPr>
          <a:lstStyle/>
          <a:p>
            <a:r>
              <a:rPr lang="en-GB" sz="4400" b="0" i="0" u="none" strike="noStrike" baseline="0" dirty="0"/>
              <a:t>Pacific Rainwater Harvest</a:t>
            </a:r>
            <a:br>
              <a:rPr lang="en-GB" sz="4400" b="0" i="0" u="none" strike="noStrike" baseline="0" dirty="0"/>
            </a:br>
            <a:r>
              <a:rPr lang="en-GB" sz="4400" b="0" i="0" u="none" strike="noStrike" baseline="0" dirty="0"/>
              <a:t>Using Spatially</a:t>
            </a:r>
            <a:br>
              <a:rPr lang="en-GB" sz="4400" b="0" i="0" u="none" strike="noStrike" baseline="0" dirty="0"/>
            </a:br>
            <a:r>
              <a:rPr lang="en-GB" sz="4400" b="0" i="0" u="none" strike="noStrike" baseline="0" dirty="0"/>
              <a:t>Enhanced Image Data</a:t>
            </a:r>
            <a:endParaRPr lang="en-GB" sz="13800" dirty="0"/>
          </a:p>
        </p:txBody>
      </p:sp>
      <p:sp>
        <p:nvSpPr>
          <p:cNvPr id="3" name="Subtitle 2">
            <a:extLst>
              <a:ext uri="{FF2B5EF4-FFF2-40B4-BE49-F238E27FC236}">
                <a16:creationId xmlns:a16="http://schemas.microsoft.com/office/drawing/2014/main" id="{A9BD609B-3BED-D0F4-09AD-A89F9327D18C}"/>
              </a:ext>
            </a:extLst>
          </p:cNvPr>
          <p:cNvSpPr>
            <a:spLocks noGrp="1"/>
          </p:cNvSpPr>
          <p:nvPr>
            <p:ph type="subTitle" idx="1"/>
          </p:nvPr>
        </p:nvSpPr>
        <p:spPr>
          <a:xfrm>
            <a:off x="819422" y="4145286"/>
            <a:ext cx="7687492" cy="1741715"/>
          </a:xfrm>
        </p:spPr>
        <p:txBody>
          <a:bodyPr>
            <a:normAutofit/>
          </a:bodyPr>
          <a:lstStyle/>
          <a:p>
            <a:pPr algn="l"/>
            <a:r>
              <a:rPr lang="en-US" dirty="0"/>
              <a:t>Pacific Islands GIS and Remote Sensing User Conference</a:t>
            </a:r>
          </a:p>
          <a:p>
            <a:pPr algn="l"/>
            <a:r>
              <a:rPr lang="en-US" dirty="0"/>
              <a:t>Suva, 2024 </a:t>
            </a:r>
            <a:r>
              <a:rPr lang="en-US" i="1" dirty="0"/>
              <a:t>Wolf Forstreuter</a:t>
            </a:r>
            <a:endParaRPr lang="en-GB" i="1" dirty="0"/>
          </a:p>
        </p:txBody>
      </p:sp>
      <p:pic>
        <p:nvPicPr>
          <p:cNvPr id="8" name="Picture 7">
            <a:extLst>
              <a:ext uri="{FF2B5EF4-FFF2-40B4-BE49-F238E27FC236}">
                <a16:creationId xmlns:a16="http://schemas.microsoft.com/office/drawing/2014/main" id="{DAA3C7A7-7107-D9F3-0AEB-503F6E599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896" y="5739163"/>
            <a:ext cx="995771" cy="977444"/>
          </a:xfrm>
          <a:prstGeom prst="rect">
            <a:avLst/>
          </a:prstGeom>
        </p:spPr>
      </p:pic>
    </p:spTree>
    <p:extLst>
      <p:ext uri="{BB962C8B-B14F-4D97-AF65-F5344CB8AC3E}">
        <p14:creationId xmlns:p14="http://schemas.microsoft.com/office/powerpoint/2010/main" val="48579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48AD-81CC-2F5B-F7D3-B005E6176D6B}"/>
              </a:ext>
            </a:extLst>
          </p:cNvPr>
          <p:cNvSpPr>
            <a:spLocks noGrp="1"/>
          </p:cNvSpPr>
          <p:nvPr>
            <p:ph type="title"/>
          </p:nvPr>
        </p:nvSpPr>
        <p:spPr/>
        <p:txBody>
          <a:bodyPr/>
          <a:lstStyle/>
          <a:p>
            <a:r>
              <a:rPr lang="en-US" dirty="0" err="1"/>
              <a:t>Angaur</a:t>
            </a:r>
            <a:r>
              <a:rPr lang="en-US" dirty="0"/>
              <a:t> Island in Palau</a:t>
            </a:r>
            <a:endParaRPr lang="en-GB" dirty="0"/>
          </a:p>
        </p:txBody>
      </p:sp>
      <p:pic>
        <p:nvPicPr>
          <p:cNvPr id="5" name="Picture 4">
            <a:extLst>
              <a:ext uri="{FF2B5EF4-FFF2-40B4-BE49-F238E27FC236}">
                <a16:creationId xmlns:a16="http://schemas.microsoft.com/office/drawing/2014/main" id="{72A2EA15-9612-35CE-3A17-D2314A58EAD5}"/>
              </a:ext>
            </a:extLst>
          </p:cNvPr>
          <p:cNvPicPr>
            <a:picLocks noChangeAspect="1"/>
          </p:cNvPicPr>
          <p:nvPr/>
        </p:nvPicPr>
        <p:blipFill>
          <a:blip r:embed="rId3"/>
          <a:stretch>
            <a:fillRect/>
          </a:stretch>
        </p:blipFill>
        <p:spPr>
          <a:xfrm>
            <a:off x="368203" y="1851725"/>
            <a:ext cx="3402602" cy="4641149"/>
          </a:xfrm>
          <a:prstGeom prst="rect">
            <a:avLst/>
          </a:prstGeom>
        </p:spPr>
      </p:pic>
      <p:pic>
        <p:nvPicPr>
          <p:cNvPr id="7" name="Picture 6">
            <a:extLst>
              <a:ext uri="{FF2B5EF4-FFF2-40B4-BE49-F238E27FC236}">
                <a16:creationId xmlns:a16="http://schemas.microsoft.com/office/drawing/2014/main" id="{54A83DF2-F6E3-FAE4-3923-4137D04A0E8F}"/>
              </a:ext>
            </a:extLst>
          </p:cNvPr>
          <p:cNvPicPr>
            <a:picLocks noChangeAspect="1"/>
          </p:cNvPicPr>
          <p:nvPr/>
        </p:nvPicPr>
        <p:blipFill>
          <a:blip r:embed="rId4"/>
          <a:stretch>
            <a:fillRect/>
          </a:stretch>
        </p:blipFill>
        <p:spPr>
          <a:xfrm>
            <a:off x="3939944" y="1851725"/>
            <a:ext cx="4962394" cy="4641149"/>
          </a:xfrm>
          <a:prstGeom prst="rect">
            <a:avLst/>
          </a:prstGeom>
        </p:spPr>
      </p:pic>
      <p:sp>
        <p:nvSpPr>
          <p:cNvPr id="8" name="Arrow: Down 7">
            <a:extLst>
              <a:ext uri="{FF2B5EF4-FFF2-40B4-BE49-F238E27FC236}">
                <a16:creationId xmlns:a16="http://schemas.microsoft.com/office/drawing/2014/main" id="{D2F16A2E-367D-AD9C-EBE5-37051D622FEF}"/>
              </a:ext>
            </a:extLst>
          </p:cNvPr>
          <p:cNvSpPr/>
          <p:nvPr/>
        </p:nvSpPr>
        <p:spPr>
          <a:xfrm rot="19816500">
            <a:off x="1288868" y="4937761"/>
            <a:ext cx="339634" cy="12975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70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napJPG016352.jpg"/>
          <p:cNvPicPr>
            <a:picLocks/>
          </p:cNvPicPr>
          <p:nvPr/>
        </p:nvPicPr>
        <p:blipFill>
          <a:blip r:embed="rId2"/>
          <a:stretch>
            <a:fillRect/>
          </a:stretch>
        </p:blipFill>
        <p:spPr>
          <a:xfrm>
            <a:off x="0" y="0"/>
            <a:ext cx="9144000" cy="6858000"/>
          </a:xfrm>
          <a:prstGeom prst="rect">
            <a:avLst/>
          </a:prstGeom>
        </p:spPr>
      </p:pic>
      <p:pic>
        <p:nvPicPr>
          <p:cNvPr id="3" name="Picture 2" descr="\\NAS-USER\NAS_Partage\Commun\TEMPLATES_CARTOGRAPHIQUES\logos_partenaires\maxar_gold_logo_rgb_600_1.png"/>
          <p:cNvPicPr>
            <a:picLocks noChangeAspect="1" noChangeArrowheads="1"/>
          </p:cNvPicPr>
          <p:nvPr/>
        </p:nvPicPr>
        <p:blipFill>
          <a:blip r:embed="rId3"/>
          <a:srcRect/>
          <a:stretch>
            <a:fillRect/>
          </a:stretch>
        </p:blipFill>
        <p:spPr bwMode="auto">
          <a:xfrm>
            <a:off x="7435783" y="6305309"/>
            <a:ext cx="1571636" cy="353618"/>
          </a:xfrm>
          <a:prstGeom prst="rect">
            <a:avLst/>
          </a:prstGeom>
          <a:noFill/>
        </p:spPr>
      </p:pic>
      <p:pic>
        <p:nvPicPr>
          <p:cNvPr id="4" name="Picture 3" descr="D:\administration\CHARTE MARKETING\Logo Bluecham\Logo complet V2\LogoV2 fond transparent.png"/>
          <p:cNvPicPr>
            <a:picLocks noChangeAspect="1" noChangeArrowheads="1"/>
          </p:cNvPicPr>
          <p:nvPr/>
        </p:nvPicPr>
        <p:blipFill>
          <a:blip r:embed="rId4" cstate="print"/>
          <a:srcRect/>
          <a:stretch>
            <a:fillRect/>
          </a:stretch>
        </p:blipFill>
        <p:spPr bwMode="auto">
          <a:xfrm>
            <a:off x="6310637" y="6143644"/>
            <a:ext cx="1005181" cy="604695"/>
          </a:xfrm>
          <a:prstGeom prst="rect">
            <a:avLst/>
          </a:prstGeom>
          <a:noFill/>
        </p:spPr>
      </p:pic>
      <p:sp>
        <p:nvSpPr>
          <p:cNvPr id="5" name="ZoneTexte 4"/>
          <p:cNvSpPr txBox="1"/>
          <p:nvPr/>
        </p:nvSpPr>
        <p:spPr>
          <a:xfrm>
            <a:off x="11321" y="6500834"/>
            <a:ext cx="55883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prstClr val="white"/>
                </a:solidFill>
                <a:effectLst/>
                <a:uLnTx/>
                <a:uFillTx/>
                <a:latin typeface="Calibri"/>
                <a:ea typeface="+mn-ea"/>
                <a:cs typeface="+mn-cs"/>
              </a:rPr>
              <a:t>WorldView</a:t>
            </a:r>
            <a:r>
              <a:rPr kumimoji="0" lang="fr-FR" sz="1600" b="0" i="0" u="none" strike="noStrike" kern="1200" cap="none" spc="0" normalizeH="0" baseline="0" noProof="0" dirty="0">
                <a:ln>
                  <a:noFill/>
                </a:ln>
                <a:solidFill>
                  <a:prstClr val="white"/>
                </a:solidFill>
                <a:effectLst/>
                <a:uLnTx/>
                <a:uFillTx/>
                <a:latin typeface="Calibri"/>
                <a:ea typeface="+mn-ea"/>
                <a:cs typeface="+mn-cs"/>
              </a:rPr>
              <a:t>-3 image – 20 May 2021 – © MAXAR Technologies Int.</a:t>
            </a:r>
          </a:p>
        </p:txBody>
      </p:sp>
      <p:sp>
        <p:nvSpPr>
          <p:cNvPr id="6" name="ZoneTexte 5"/>
          <p:cNvSpPr txBox="1"/>
          <p:nvPr/>
        </p:nvSpPr>
        <p:spPr>
          <a:xfrm>
            <a:off x="142844" y="142852"/>
            <a:ext cx="37224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solidFill>
                    <a:prstClr val="black"/>
                  </a:solidFill>
                </a:ln>
                <a:solidFill>
                  <a:prstClr val="white"/>
                </a:solidFill>
                <a:effectLst/>
                <a:uLnTx/>
                <a:uFillTx/>
                <a:latin typeface="Impact" pitchFamily="34" charset="0"/>
                <a:ea typeface="+mn-ea"/>
                <a:cs typeface="+mn-cs"/>
              </a:rPr>
              <a:t>15 cm High </a:t>
            </a:r>
            <a:r>
              <a:rPr kumimoji="0" lang="fr-FR" sz="3200" b="0" i="0" u="none" strike="noStrike" kern="1200" cap="none" spc="0" normalizeH="0" baseline="0" noProof="0" dirty="0" err="1">
                <a:ln>
                  <a:solidFill>
                    <a:prstClr val="black"/>
                  </a:solidFill>
                </a:ln>
                <a:solidFill>
                  <a:prstClr val="white"/>
                </a:solidFill>
                <a:effectLst/>
                <a:uLnTx/>
                <a:uFillTx/>
                <a:latin typeface="Impact" pitchFamily="34" charset="0"/>
                <a:ea typeface="+mn-ea"/>
                <a:cs typeface="+mn-cs"/>
              </a:rPr>
              <a:t>Definition</a:t>
            </a:r>
            <a:endParaRPr kumimoji="0" lang="fr-FR" sz="3200" b="0" i="0" u="none" strike="noStrike" kern="1200" cap="none" spc="0" normalizeH="0" baseline="0" noProof="0" dirty="0">
              <a:ln>
                <a:solidFill>
                  <a:prstClr val="black"/>
                </a:solidFill>
              </a:ln>
              <a:solidFill>
                <a:prstClr val="white"/>
              </a:solidFill>
              <a:effectLst/>
              <a:uLnTx/>
              <a:uFillTx/>
              <a:latin typeface="Impact" pitchFamily="34" charset="0"/>
              <a:ea typeface="+mn-ea"/>
              <a:cs typeface="+mn-cs"/>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8C23-CEBD-5FE4-CF6F-BDA72E2F8B5A}"/>
              </a:ext>
            </a:extLst>
          </p:cNvPr>
          <p:cNvSpPr>
            <a:spLocks noGrp="1"/>
          </p:cNvSpPr>
          <p:nvPr>
            <p:ph type="title"/>
          </p:nvPr>
        </p:nvSpPr>
        <p:spPr>
          <a:xfrm>
            <a:off x="461558" y="365126"/>
            <a:ext cx="8132173" cy="1325563"/>
          </a:xfrm>
        </p:spPr>
        <p:txBody>
          <a:bodyPr/>
          <a:lstStyle/>
          <a:p>
            <a:r>
              <a:rPr lang="en-US" dirty="0"/>
              <a:t>Roof Capture with Drones</a:t>
            </a:r>
            <a:endParaRPr lang="en-GB" dirty="0"/>
          </a:p>
        </p:txBody>
      </p:sp>
      <p:sp>
        <p:nvSpPr>
          <p:cNvPr id="3" name="Content Placeholder 2">
            <a:extLst>
              <a:ext uri="{FF2B5EF4-FFF2-40B4-BE49-F238E27FC236}">
                <a16:creationId xmlns:a16="http://schemas.microsoft.com/office/drawing/2014/main" id="{B01F43C3-151D-B4DE-66B5-041513CEB074}"/>
              </a:ext>
            </a:extLst>
          </p:cNvPr>
          <p:cNvSpPr>
            <a:spLocks noGrp="1"/>
          </p:cNvSpPr>
          <p:nvPr>
            <p:ph idx="1"/>
          </p:nvPr>
        </p:nvSpPr>
        <p:spPr>
          <a:xfrm>
            <a:off x="628650" y="2234923"/>
            <a:ext cx="7886700" cy="4257951"/>
          </a:xfrm>
        </p:spPr>
        <p:txBody>
          <a:bodyPr>
            <a:normAutofit lnSpcReduction="10000"/>
          </a:bodyPr>
          <a:lstStyle/>
          <a:p>
            <a:pPr marL="0" indent="0">
              <a:buNone/>
            </a:pPr>
            <a:r>
              <a:rPr lang="en-US" u="sng" dirty="0"/>
              <a:t>Cost estimation:</a:t>
            </a:r>
          </a:p>
          <a:p>
            <a:r>
              <a:rPr lang="en-GB" dirty="0"/>
              <a:t>Team (3 people 5 days DSA $ 300/day)</a:t>
            </a:r>
          </a:p>
          <a:p>
            <a:r>
              <a:rPr lang="en-GB" dirty="0"/>
              <a:t>Drone ($10,000 / 3 / 52 </a:t>
            </a:r>
            <a:r>
              <a:rPr lang="en-US" altLang="en-US" dirty="0">
                <a:sym typeface="Wingdings 3" panose="05040102010807070707" pitchFamily="18" charset="2"/>
              </a:rPr>
              <a:t> $ 64 /day)</a:t>
            </a:r>
            <a:endParaRPr lang="en-GB" dirty="0"/>
          </a:p>
          <a:p>
            <a:r>
              <a:rPr lang="en-GB" dirty="0"/>
              <a:t>GNSS ($15,000 / 3 / 52 </a:t>
            </a:r>
            <a:r>
              <a:rPr lang="en-US" altLang="en-US" dirty="0">
                <a:sym typeface="Wingdings 3" panose="05040102010807070707" pitchFamily="18" charset="2"/>
              </a:rPr>
              <a:t> $ 96 /day)</a:t>
            </a:r>
            <a:endParaRPr lang="en-GB" dirty="0"/>
          </a:p>
          <a:p>
            <a:r>
              <a:rPr lang="en-GB" dirty="0"/>
              <a:t>Drone image processing 5 days 2 people</a:t>
            </a:r>
          </a:p>
          <a:p>
            <a:r>
              <a:rPr lang="en-GB" dirty="0"/>
              <a:t>Transport cost</a:t>
            </a:r>
          </a:p>
          <a:p>
            <a:r>
              <a:rPr lang="en-GB" dirty="0"/>
              <a:t>Salary, insurance</a:t>
            </a:r>
          </a:p>
          <a:p>
            <a:r>
              <a:rPr lang="en-GB" dirty="0"/>
              <a:t>= &gt;   $ 5,000 to $ 10,000</a:t>
            </a:r>
          </a:p>
        </p:txBody>
      </p:sp>
    </p:spTree>
    <p:extLst>
      <p:ext uri="{BB962C8B-B14F-4D97-AF65-F5344CB8AC3E}">
        <p14:creationId xmlns:p14="http://schemas.microsoft.com/office/powerpoint/2010/main" val="277965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39DD-A990-6970-283D-E23756C36BE3}"/>
              </a:ext>
            </a:extLst>
          </p:cNvPr>
          <p:cNvSpPr>
            <a:spLocks noGrp="1"/>
          </p:cNvSpPr>
          <p:nvPr>
            <p:ph type="title"/>
          </p:nvPr>
        </p:nvSpPr>
        <p:spPr/>
        <p:txBody>
          <a:bodyPr/>
          <a:lstStyle/>
          <a:p>
            <a:r>
              <a:rPr lang="en-US" dirty="0"/>
              <a:t>15 cm Satellite Image</a:t>
            </a:r>
            <a:endParaRPr lang="en-GB" dirty="0"/>
          </a:p>
        </p:txBody>
      </p:sp>
      <p:pic>
        <p:nvPicPr>
          <p:cNvPr id="5" name="Picture 4">
            <a:extLst>
              <a:ext uri="{FF2B5EF4-FFF2-40B4-BE49-F238E27FC236}">
                <a16:creationId xmlns:a16="http://schemas.microsoft.com/office/drawing/2014/main" id="{4E1415D8-39B3-6E90-03D8-13A721763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257" y="1455682"/>
            <a:ext cx="5518919" cy="5119524"/>
          </a:xfrm>
          <a:prstGeom prst="rect">
            <a:avLst/>
          </a:prstGeom>
        </p:spPr>
      </p:pic>
      <p:sp>
        <p:nvSpPr>
          <p:cNvPr id="6" name="TextBox 5">
            <a:extLst>
              <a:ext uri="{FF2B5EF4-FFF2-40B4-BE49-F238E27FC236}">
                <a16:creationId xmlns:a16="http://schemas.microsoft.com/office/drawing/2014/main" id="{F0646B47-02B7-20A0-CBF1-BAC59AC345C8}"/>
              </a:ext>
            </a:extLst>
          </p:cNvPr>
          <p:cNvSpPr txBox="1"/>
          <p:nvPr/>
        </p:nvSpPr>
        <p:spPr>
          <a:xfrm>
            <a:off x="5198869" y="5944711"/>
            <a:ext cx="2055371" cy="584775"/>
          </a:xfrm>
          <a:prstGeom prst="rect">
            <a:avLst/>
          </a:prstGeom>
          <a:noFill/>
        </p:spPr>
        <p:txBody>
          <a:bodyPr wrap="none" rtlCol="0">
            <a:spAutoFit/>
          </a:bodyPr>
          <a:lstStyle/>
          <a:p>
            <a:r>
              <a:rPr lang="en-US" sz="3200" dirty="0">
                <a:solidFill>
                  <a:srgbClr val="FFFF00"/>
                </a:solidFill>
                <a:latin typeface="Arial Black" panose="020B0A04020102020204" pitchFamily="34" charset="0"/>
              </a:rPr>
              <a:t>$US 312</a:t>
            </a:r>
            <a:endParaRPr lang="en-GB" sz="3200" dirty="0">
              <a:solidFill>
                <a:srgbClr val="FFFF00"/>
              </a:solidFill>
              <a:latin typeface="Arial Black" panose="020B0A04020102020204" pitchFamily="34" charset="0"/>
            </a:endParaRPr>
          </a:p>
        </p:txBody>
      </p:sp>
      <p:sp>
        <p:nvSpPr>
          <p:cNvPr id="7" name="TextBox 6">
            <a:extLst>
              <a:ext uri="{FF2B5EF4-FFF2-40B4-BE49-F238E27FC236}">
                <a16:creationId xmlns:a16="http://schemas.microsoft.com/office/drawing/2014/main" id="{664E1178-ED2D-8151-C2A8-293CE02B400E}"/>
              </a:ext>
            </a:extLst>
          </p:cNvPr>
          <p:cNvSpPr txBox="1"/>
          <p:nvPr/>
        </p:nvSpPr>
        <p:spPr>
          <a:xfrm>
            <a:off x="1839824" y="1455682"/>
            <a:ext cx="1346844" cy="461665"/>
          </a:xfrm>
          <a:prstGeom prst="rect">
            <a:avLst/>
          </a:prstGeom>
          <a:noFill/>
        </p:spPr>
        <p:txBody>
          <a:bodyPr wrap="none" rtlCol="0">
            <a:spAutoFit/>
          </a:bodyPr>
          <a:lstStyle/>
          <a:p>
            <a:r>
              <a:rPr lang="en-US" sz="2400" dirty="0">
                <a:solidFill>
                  <a:srgbClr val="FFFF00"/>
                </a:solidFill>
                <a:latin typeface="Arial Black" panose="020B0A04020102020204" pitchFamily="34" charset="0"/>
              </a:rPr>
              <a:t>12 km</a:t>
            </a:r>
            <a:r>
              <a:rPr lang="en-US" sz="2400" baseline="30000" dirty="0">
                <a:solidFill>
                  <a:srgbClr val="FFFF00"/>
                </a:solidFill>
                <a:latin typeface="Arial Black" panose="020B0A04020102020204" pitchFamily="34" charset="0"/>
              </a:rPr>
              <a:t>2</a:t>
            </a:r>
            <a:endParaRPr lang="en-GB" sz="2400" baseline="300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2320058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239</Words>
  <Application>Microsoft Office PowerPoint</Application>
  <PresentationFormat>On-screen Show (4:3)</PresentationFormat>
  <Paragraphs>20</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Arial Black</vt:lpstr>
      <vt:lpstr>Calibri</vt:lpstr>
      <vt:lpstr>Calibri Light</vt:lpstr>
      <vt:lpstr>Impact</vt:lpstr>
      <vt:lpstr>Office Theme</vt:lpstr>
      <vt:lpstr>Thème Office</vt:lpstr>
      <vt:lpstr>Pacific Rainwater Harvest Using Spatially Enhanced Image Data</vt:lpstr>
      <vt:lpstr>Angaur Island in Palau</vt:lpstr>
      <vt:lpstr>PowerPoint Presentation</vt:lpstr>
      <vt:lpstr>Roof Capture with Drones</vt:lpstr>
      <vt:lpstr>15 cm Satellite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Rainwater Harvest Using Spatially Enhanced Image Data</dc:title>
  <dc:creator>Wolf Forstreuter</dc:creator>
  <cp:lastModifiedBy>Wolf Forstreuter</cp:lastModifiedBy>
  <cp:revision>9</cp:revision>
  <dcterms:created xsi:type="dcterms:W3CDTF">2022-11-20T08:59:17Z</dcterms:created>
  <dcterms:modified xsi:type="dcterms:W3CDTF">2024-11-26T23:52:49Z</dcterms:modified>
</cp:coreProperties>
</file>