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6" r:id="rId2"/>
    <p:sldId id="277" r:id="rId3"/>
    <p:sldId id="4423" r:id="rId4"/>
    <p:sldId id="4447" r:id="rId5"/>
    <p:sldId id="4424" r:id="rId6"/>
    <p:sldId id="259" r:id="rId7"/>
    <p:sldId id="260" r:id="rId8"/>
    <p:sldId id="4449" r:id="rId9"/>
    <p:sldId id="4450" r:id="rId10"/>
    <p:sldId id="4456" r:id="rId11"/>
    <p:sldId id="4468" r:id="rId12"/>
    <p:sldId id="261" r:id="rId13"/>
    <p:sldId id="262" r:id="rId14"/>
    <p:sldId id="263" r:id="rId15"/>
    <p:sldId id="4460" r:id="rId16"/>
    <p:sldId id="4455" r:id="rId17"/>
    <p:sldId id="4459" r:id="rId18"/>
    <p:sldId id="4458" r:id="rId19"/>
    <p:sldId id="4461" r:id="rId20"/>
    <p:sldId id="4462" r:id="rId21"/>
    <p:sldId id="4463" r:id="rId22"/>
    <p:sldId id="4464" r:id="rId23"/>
    <p:sldId id="4465" r:id="rId24"/>
    <p:sldId id="4467" r:id="rId25"/>
    <p:sldId id="271" r:id="rId26"/>
    <p:sldId id="272" r:id="rId27"/>
    <p:sldId id="4451" r:id="rId28"/>
    <p:sldId id="276" r:id="rId29"/>
  </p:sldIdLst>
  <p:sldSz cx="18288000" cy="10287000"/>
  <p:notesSz cx="6858000" cy="9144000"/>
  <p:embeddedFontLst>
    <p:embeddedFont>
      <p:font typeface="Angsana New" panose="02020603050405020304" pitchFamily="18" charset="-34"/>
      <p:regular r:id="rId31"/>
      <p:bold r:id="rId32"/>
      <p:italic r:id="rId33"/>
      <p:boldItalic r:id="rId34"/>
    </p:embeddedFont>
    <p:embeddedFont>
      <p:font typeface="Arial Bold" panose="020B0704020202020204" pitchFamily="34" charset="0"/>
      <p:regular r:id="rId35"/>
      <p:bold r:id="rId36"/>
    </p:embeddedFont>
    <p:embeddedFont>
      <p:font typeface="Arimo" panose="020B0604020202020204" charset="0"/>
      <p:regular r:id="rId37"/>
    </p:embeddedFont>
    <p:embeddedFont>
      <p:font typeface="Arimo Bold" panose="020B0604020202020204" charset="0"/>
      <p:regular r:id="rId38"/>
      <p:bold r:id="rId39"/>
    </p:embeddedFont>
    <p:embeddedFont>
      <p:font typeface="Bookman Old Style" panose="02050604050505020204" pitchFamily="18" charset="0"/>
      <p:regular r:id="rId40"/>
      <p:bold r:id="rId41"/>
      <p:italic r:id="rId42"/>
      <p:boldItalic r:id="rId43"/>
    </p:embeddedFont>
    <p:embeddedFont>
      <p:font typeface="Engravers MT" panose="02090707080505020304" pitchFamily="18" charset="0"/>
      <p:regular r:id="rId44"/>
      <p:bold r:id="rId45"/>
    </p:embeddedFont>
    <p:embeddedFont>
      <p:font typeface="Fraunces" panose="020B0604020202020204" charset="0"/>
      <p:regular r:id="rId46"/>
    </p:embeddedFont>
    <p:embeddedFont>
      <p:font typeface="Poppins" panose="00000500000000000000" pitchFamily="2" charset="0"/>
      <p:regular r:id="rId47"/>
      <p:bold r:id="rId48"/>
      <p:italic r:id="rId49"/>
      <p:boldItalic r:id="rId50"/>
    </p:embeddedFont>
    <p:embeddedFont>
      <p:font typeface="Poppins Medium" panose="00000600000000000000" pitchFamily="2" charset="0"/>
      <p:regular r:id="rId51"/>
      <p:italic r:id="rId52"/>
    </p:embeddedFont>
    <p:embeddedFont>
      <p:font typeface="Raleway Bold" panose="020B0604020202020204" charset="0"/>
      <p:regular r:id="rId53"/>
      <p:bold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20" autoAdjust="0"/>
    <p:restoredTop sz="94624" autoAdjust="0"/>
  </p:normalViewPr>
  <p:slideViewPr>
    <p:cSldViewPr>
      <p:cViewPr varScale="1">
        <p:scale>
          <a:sx n="48" d="100"/>
          <a:sy n="48" d="100"/>
        </p:scale>
        <p:origin x="398"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s>
</file>

<file path=ppt/diagrams/_rels/data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emf"/><Relationship Id="rId1" Type="http://schemas.openxmlformats.org/officeDocument/2006/relationships/image" Target="../media/image30.jpg"/><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emf"/><Relationship Id="rId1" Type="http://schemas.openxmlformats.org/officeDocument/2006/relationships/image" Target="../media/image30.jpg"/><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B81EFC-B8EF-AA44-9677-0F30033B723B}" type="doc">
      <dgm:prSet loTypeId="urn:microsoft.com/office/officeart/2005/8/layout/arrow2" loCatId="" qsTypeId="urn:microsoft.com/office/officeart/2005/8/quickstyle/simple5" qsCatId="simple" csTypeId="urn:microsoft.com/office/officeart/2005/8/colors/accent5_3" csCatId="accent5" phldr="1"/>
      <dgm:spPr/>
      <dgm:t>
        <a:bodyPr/>
        <a:lstStyle/>
        <a:p>
          <a:endParaRPr lang="en-GB"/>
        </a:p>
      </dgm:t>
    </dgm:pt>
    <dgm:pt modelId="{25700542-7D82-D147-B22E-7EEBFDC5FB65}">
      <dgm:prSet phldrT="[Text]" custT="1"/>
      <dgm:spPr/>
      <dgm:t>
        <a:bodyPr/>
        <a:lstStyle/>
        <a:p>
          <a:r>
            <a:rPr lang="en-GB" sz="2000" b="1" dirty="0">
              <a:latin typeface="Times New Roman" panose="02020603050405020304" pitchFamily="18" charset="0"/>
              <a:cs typeface="Times New Roman" panose="02020603050405020304" pitchFamily="18" charset="0"/>
            </a:rPr>
            <a:t>January</a:t>
          </a:r>
        </a:p>
      </dgm:t>
    </dgm:pt>
    <dgm:pt modelId="{10EA0136-18BB-C341-B27A-4C1073A9A224}" type="parTrans" cxnId="{3FA682A7-501D-F242-8209-FF69F0E98FDF}">
      <dgm:prSet/>
      <dgm:spPr/>
      <dgm:t>
        <a:bodyPr/>
        <a:lstStyle/>
        <a:p>
          <a:endParaRPr lang="en-GB"/>
        </a:p>
      </dgm:t>
    </dgm:pt>
    <dgm:pt modelId="{F2B1EEC2-6939-BB4E-AD38-A34AF73BB51E}" type="sibTrans" cxnId="{3FA682A7-501D-F242-8209-FF69F0E98FDF}">
      <dgm:prSet/>
      <dgm:spPr/>
      <dgm:t>
        <a:bodyPr/>
        <a:lstStyle/>
        <a:p>
          <a:endParaRPr lang="en-GB"/>
        </a:p>
      </dgm:t>
    </dgm:pt>
    <dgm:pt modelId="{35A93A7D-F1E7-E646-8A6E-53415E9F6A08}">
      <dgm:prSet phldrT="[Text]" custT="1"/>
      <dgm:spPr/>
      <dgm:t>
        <a:bodyPr/>
        <a:lstStyle/>
        <a:p>
          <a:r>
            <a:rPr lang="en-GB" sz="2000" b="1" dirty="0">
              <a:latin typeface="Times New Roman" panose="02020603050405020304" pitchFamily="18" charset="0"/>
              <a:cs typeface="Times New Roman" panose="02020603050405020304" pitchFamily="18" charset="0"/>
            </a:rPr>
            <a:t>February</a:t>
          </a:r>
        </a:p>
      </dgm:t>
    </dgm:pt>
    <dgm:pt modelId="{53894DBE-192D-0743-90F9-F92549A83654}" type="parTrans" cxnId="{DA5B116B-0172-8046-9105-30FDCDBCC36D}">
      <dgm:prSet/>
      <dgm:spPr/>
      <dgm:t>
        <a:bodyPr/>
        <a:lstStyle/>
        <a:p>
          <a:endParaRPr lang="en-GB"/>
        </a:p>
      </dgm:t>
    </dgm:pt>
    <dgm:pt modelId="{20AD8CDC-2B9E-9D46-BC3F-4A0AF7ACF8A2}" type="sibTrans" cxnId="{DA5B116B-0172-8046-9105-30FDCDBCC36D}">
      <dgm:prSet/>
      <dgm:spPr/>
      <dgm:t>
        <a:bodyPr/>
        <a:lstStyle/>
        <a:p>
          <a:endParaRPr lang="en-GB"/>
        </a:p>
      </dgm:t>
    </dgm:pt>
    <dgm:pt modelId="{584159CF-3955-CE4C-AC81-FE8AE9F46864}">
      <dgm:prSet phldrT="[Text]" custT="1"/>
      <dgm:spPr/>
      <dgm:t>
        <a:bodyPr/>
        <a:lstStyle/>
        <a:p>
          <a:r>
            <a:rPr lang="en-GB" sz="2400" b="1" dirty="0">
              <a:latin typeface="Times New Roman" panose="02020603050405020304" pitchFamily="18" charset="0"/>
              <a:cs typeface="Times New Roman" panose="02020603050405020304" pitchFamily="18" charset="0"/>
            </a:rPr>
            <a:t>December</a:t>
          </a:r>
        </a:p>
      </dgm:t>
    </dgm:pt>
    <dgm:pt modelId="{EF155550-7941-4240-A501-0F6B9F194160}" type="sibTrans" cxnId="{425DE409-A227-224D-AF35-81DCD617157C}">
      <dgm:prSet/>
      <dgm:spPr/>
      <dgm:t>
        <a:bodyPr/>
        <a:lstStyle/>
        <a:p>
          <a:endParaRPr lang="en-GB"/>
        </a:p>
      </dgm:t>
    </dgm:pt>
    <dgm:pt modelId="{D27857DE-7FD2-DB42-87E5-2B1C8B06A320}" type="parTrans" cxnId="{425DE409-A227-224D-AF35-81DCD617157C}">
      <dgm:prSet/>
      <dgm:spPr/>
      <dgm:t>
        <a:bodyPr/>
        <a:lstStyle/>
        <a:p>
          <a:endParaRPr lang="en-GB"/>
        </a:p>
      </dgm:t>
    </dgm:pt>
    <dgm:pt modelId="{577EE4FC-3F54-8940-8233-6B5F37D229CF}" type="pres">
      <dgm:prSet presAssocID="{A4B81EFC-B8EF-AA44-9677-0F30033B723B}" presName="arrowDiagram" presStyleCnt="0">
        <dgm:presLayoutVars>
          <dgm:chMax val="5"/>
          <dgm:dir/>
          <dgm:resizeHandles val="exact"/>
        </dgm:presLayoutVars>
      </dgm:prSet>
      <dgm:spPr/>
    </dgm:pt>
    <dgm:pt modelId="{D9D4DC76-83E2-D94E-8422-921781C5F47D}" type="pres">
      <dgm:prSet presAssocID="{A4B81EFC-B8EF-AA44-9677-0F30033B723B}" presName="arrow" presStyleLbl="bgShp" presStyleIdx="0" presStyleCnt="1"/>
      <dgm:spPr/>
    </dgm:pt>
    <dgm:pt modelId="{914F4950-4B16-8741-AC34-9C6C0D70EA81}" type="pres">
      <dgm:prSet presAssocID="{A4B81EFC-B8EF-AA44-9677-0F30033B723B}" presName="arrowDiagram3" presStyleCnt="0"/>
      <dgm:spPr/>
    </dgm:pt>
    <dgm:pt modelId="{B5F3D834-F592-ED40-9548-2C4549BEFFCF}" type="pres">
      <dgm:prSet presAssocID="{25700542-7D82-D147-B22E-7EEBFDC5FB65}" presName="bullet3a" presStyleLbl="node1" presStyleIdx="0" presStyleCnt="3" custLinFactX="-251211" custLinFactY="300000" custLinFactNeighborX="-300000" custLinFactNeighborY="335206"/>
      <dgm:spPr/>
    </dgm:pt>
    <dgm:pt modelId="{79FE6F60-E288-4C42-A2D6-C37F46904587}" type="pres">
      <dgm:prSet presAssocID="{25700542-7D82-D147-B22E-7EEBFDC5FB65}" presName="textBox3a" presStyleLbl="revTx" presStyleIdx="0" presStyleCnt="3" custScaleY="14843" custLinFactNeighborX="-57949" custLinFactNeighborY="43275">
        <dgm:presLayoutVars>
          <dgm:bulletEnabled val="1"/>
        </dgm:presLayoutVars>
      </dgm:prSet>
      <dgm:spPr/>
    </dgm:pt>
    <dgm:pt modelId="{64415CD8-9A64-1042-93A1-9B5835CCB615}" type="pres">
      <dgm:prSet presAssocID="{35A93A7D-F1E7-E646-8A6E-53415E9F6A08}" presName="bullet3b" presStyleLbl="node1" presStyleIdx="1" presStyleCnt="3" custScaleX="75325" custScaleY="70679" custLinFactX="-300000" custLinFactY="207235" custLinFactNeighborX="-358204" custLinFactNeighborY="300000"/>
      <dgm:spPr/>
    </dgm:pt>
    <dgm:pt modelId="{8A5FC5E9-5747-FF41-8D6E-A76B9968BE33}" type="pres">
      <dgm:prSet presAssocID="{35A93A7D-F1E7-E646-8A6E-53415E9F6A08}" presName="textBox3b" presStyleLbl="revTx" presStyleIdx="1" presStyleCnt="3" custScaleY="10960" custLinFactX="-86969" custLinFactNeighborX="-100000" custLinFactNeighborY="18000">
        <dgm:presLayoutVars>
          <dgm:bulletEnabled val="1"/>
        </dgm:presLayoutVars>
      </dgm:prSet>
      <dgm:spPr/>
    </dgm:pt>
    <dgm:pt modelId="{0562B627-9578-C346-A645-79FBC05992D4}" type="pres">
      <dgm:prSet presAssocID="{584159CF-3955-CE4C-AC81-FE8AE9F46864}" presName="bullet3c" presStyleLbl="node1" presStyleIdx="2" presStyleCnt="3" custLinFactX="200000" custLinFactY="-33453" custLinFactNeighborX="244533" custLinFactNeighborY="-100000"/>
      <dgm:spPr/>
    </dgm:pt>
    <dgm:pt modelId="{53A59D68-CCA6-FA4D-BAFE-10680E5B22B6}" type="pres">
      <dgm:prSet presAssocID="{584159CF-3955-CE4C-AC81-FE8AE9F46864}" presName="textBox3c" presStyleLbl="revTx" presStyleIdx="2" presStyleCnt="3" custScaleX="80486" custScaleY="10832" custLinFactNeighborX="69743" custLinFactNeighborY="-80634">
        <dgm:presLayoutVars>
          <dgm:bulletEnabled val="1"/>
        </dgm:presLayoutVars>
      </dgm:prSet>
      <dgm:spPr/>
    </dgm:pt>
  </dgm:ptLst>
  <dgm:cxnLst>
    <dgm:cxn modelId="{425DE409-A227-224D-AF35-81DCD617157C}" srcId="{A4B81EFC-B8EF-AA44-9677-0F30033B723B}" destId="{584159CF-3955-CE4C-AC81-FE8AE9F46864}" srcOrd="2" destOrd="0" parTransId="{D27857DE-7FD2-DB42-87E5-2B1C8B06A320}" sibTransId="{EF155550-7941-4240-A501-0F6B9F194160}"/>
    <dgm:cxn modelId="{B459EB1B-8B14-0B42-A988-378CCEAB3D7B}" type="presOf" srcId="{A4B81EFC-B8EF-AA44-9677-0F30033B723B}" destId="{577EE4FC-3F54-8940-8233-6B5F37D229CF}" srcOrd="0" destOrd="0" presId="urn:microsoft.com/office/officeart/2005/8/layout/arrow2"/>
    <dgm:cxn modelId="{28EF4648-78E6-E04E-A20B-C4072BD61B43}" type="presOf" srcId="{584159CF-3955-CE4C-AC81-FE8AE9F46864}" destId="{53A59D68-CCA6-FA4D-BAFE-10680E5B22B6}" srcOrd="0" destOrd="0" presId="urn:microsoft.com/office/officeart/2005/8/layout/arrow2"/>
    <dgm:cxn modelId="{DA5B116B-0172-8046-9105-30FDCDBCC36D}" srcId="{A4B81EFC-B8EF-AA44-9677-0F30033B723B}" destId="{35A93A7D-F1E7-E646-8A6E-53415E9F6A08}" srcOrd="1" destOrd="0" parTransId="{53894DBE-192D-0743-90F9-F92549A83654}" sibTransId="{20AD8CDC-2B9E-9D46-BC3F-4A0AF7ACF8A2}"/>
    <dgm:cxn modelId="{3FA682A7-501D-F242-8209-FF69F0E98FDF}" srcId="{A4B81EFC-B8EF-AA44-9677-0F30033B723B}" destId="{25700542-7D82-D147-B22E-7EEBFDC5FB65}" srcOrd="0" destOrd="0" parTransId="{10EA0136-18BB-C341-B27A-4C1073A9A224}" sibTransId="{F2B1EEC2-6939-BB4E-AD38-A34AF73BB51E}"/>
    <dgm:cxn modelId="{42CCE4D7-BF64-234E-BAD5-C20164F2EB46}" type="presOf" srcId="{25700542-7D82-D147-B22E-7EEBFDC5FB65}" destId="{79FE6F60-E288-4C42-A2D6-C37F46904587}" srcOrd="0" destOrd="0" presId="urn:microsoft.com/office/officeart/2005/8/layout/arrow2"/>
    <dgm:cxn modelId="{AF8FA2F7-AEDC-EB4A-BDCA-B6DA34425063}" type="presOf" srcId="{35A93A7D-F1E7-E646-8A6E-53415E9F6A08}" destId="{8A5FC5E9-5747-FF41-8D6E-A76B9968BE33}" srcOrd="0" destOrd="0" presId="urn:microsoft.com/office/officeart/2005/8/layout/arrow2"/>
    <dgm:cxn modelId="{728A45F2-3A9D-D94C-8293-0154DE9F4B9A}" type="presParOf" srcId="{577EE4FC-3F54-8940-8233-6B5F37D229CF}" destId="{D9D4DC76-83E2-D94E-8422-921781C5F47D}" srcOrd="0" destOrd="0" presId="urn:microsoft.com/office/officeart/2005/8/layout/arrow2"/>
    <dgm:cxn modelId="{7CF0D42D-ED0F-4947-B398-BBEE16223B0B}" type="presParOf" srcId="{577EE4FC-3F54-8940-8233-6B5F37D229CF}" destId="{914F4950-4B16-8741-AC34-9C6C0D70EA81}" srcOrd="1" destOrd="0" presId="urn:microsoft.com/office/officeart/2005/8/layout/arrow2"/>
    <dgm:cxn modelId="{F7C85FB2-BF5C-5B42-98C3-4DF1C34FB46E}" type="presParOf" srcId="{914F4950-4B16-8741-AC34-9C6C0D70EA81}" destId="{B5F3D834-F592-ED40-9548-2C4549BEFFCF}" srcOrd="0" destOrd="0" presId="urn:microsoft.com/office/officeart/2005/8/layout/arrow2"/>
    <dgm:cxn modelId="{A7EBA9B5-6521-2F45-A56B-3E99A513E385}" type="presParOf" srcId="{914F4950-4B16-8741-AC34-9C6C0D70EA81}" destId="{79FE6F60-E288-4C42-A2D6-C37F46904587}" srcOrd="1" destOrd="0" presId="urn:microsoft.com/office/officeart/2005/8/layout/arrow2"/>
    <dgm:cxn modelId="{51C10576-BF73-E84E-BCAE-9746E1B89F40}" type="presParOf" srcId="{914F4950-4B16-8741-AC34-9C6C0D70EA81}" destId="{64415CD8-9A64-1042-93A1-9B5835CCB615}" srcOrd="2" destOrd="0" presId="urn:microsoft.com/office/officeart/2005/8/layout/arrow2"/>
    <dgm:cxn modelId="{847F8DEA-6E0E-FE41-BEB1-D51E538B33AB}" type="presParOf" srcId="{914F4950-4B16-8741-AC34-9C6C0D70EA81}" destId="{8A5FC5E9-5747-FF41-8D6E-A76B9968BE33}" srcOrd="3" destOrd="0" presId="urn:microsoft.com/office/officeart/2005/8/layout/arrow2"/>
    <dgm:cxn modelId="{C8E407C5-3D9A-4945-8DFA-B9E7A88E2394}" type="presParOf" srcId="{914F4950-4B16-8741-AC34-9C6C0D70EA81}" destId="{0562B627-9578-C346-A645-79FBC05992D4}" srcOrd="4" destOrd="0" presId="urn:microsoft.com/office/officeart/2005/8/layout/arrow2"/>
    <dgm:cxn modelId="{6A34EFC8-6280-694B-839E-D4B1FA8A5561}" type="presParOf" srcId="{914F4950-4B16-8741-AC34-9C6C0D70EA81}" destId="{53A59D68-CCA6-FA4D-BAFE-10680E5B22B6}"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E0E7E3-CBD7-7745-86E9-1B3779046535}" type="doc">
      <dgm:prSet loTypeId="urn:microsoft.com/office/officeart/2005/8/layout/process1" loCatId="" qsTypeId="urn:microsoft.com/office/officeart/2005/8/quickstyle/3d1" qsCatId="3D" csTypeId="urn:microsoft.com/office/officeart/2005/8/colors/accent1_2" csCatId="accent1" phldr="1"/>
      <dgm:spPr/>
    </dgm:pt>
    <dgm:pt modelId="{4A6D2B87-F152-3744-A64F-4162EAEEA531}">
      <dgm:prSet phldrT="[Text]" custT="1"/>
      <dgm:spPr>
        <a:gradFill rotWithShape="0">
          <a:gsLst>
            <a:gs pos="86000">
              <a:srgbClr val="0432FF"/>
            </a:gs>
            <a:gs pos="0">
              <a:schemeClr val="accent6">
                <a:lumMod val="60000"/>
                <a:lumOff val="40000"/>
              </a:schemeClr>
            </a:gs>
            <a:gs pos="41000">
              <a:schemeClr val="accent4">
                <a:satMod val="110000"/>
                <a:lumMod val="100000"/>
                <a:shade val="100000"/>
              </a:schemeClr>
            </a:gs>
            <a:gs pos="100000">
              <a:schemeClr val="accent4">
                <a:lumMod val="99000"/>
                <a:satMod val="120000"/>
                <a:shade val="78000"/>
              </a:schemeClr>
            </a:gs>
          </a:gsLst>
          <a:lin ang="5400000" scaled="0"/>
        </a:gradFill>
        <a:ln>
          <a:gradFill>
            <a:gsLst>
              <a:gs pos="31000">
                <a:srgbClr val="0432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dgm:spPr>
      <dgm:t>
        <a:bodyPr/>
        <a:lstStyle/>
        <a:p>
          <a:r>
            <a:rPr lang="en-GB" sz="1600" b="1" dirty="0">
              <a:solidFill>
                <a:schemeClr val="bg1"/>
              </a:solidFill>
              <a:latin typeface="Engravers MT" panose="02090707080505020304" pitchFamily="18" charset="77"/>
            </a:rPr>
            <a:t>Tropical cyclone</a:t>
          </a:r>
        </a:p>
      </dgm:t>
    </dgm:pt>
    <dgm:pt modelId="{A5626915-2FFB-2444-9457-76A60A7E08F2}" type="parTrans" cxnId="{78807101-5556-ED4A-90DB-ABBDFD0ACC1E}">
      <dgm:prSet/>
      <dgm:spPr/>
      <dgm:t>
        <a:bodyPr/>
        <a:lstStyle/>
        <a:p>
          <a:endParaRPr lang="en-GB"/>
        </a:p>
      </dgm:t>
    </dgm:pt>
    <dgm:pt modelId="{CFDD5BC0-3D4E-3749-8FA3-37D2E44249AA}" type="sibTrans" cxnId="{78807101-5556-ED4A-90DB-ABBDFD0ACC1E}">
      <dgm:prSet/>
      <dgm:spPr/>
      <dgm:t>
        <a:bodyPr/>
        <a:lstStyle/>
        <a:p>
          <a:endParaRPr lang="en-GB"/>
        </a:p>
      </dgm:t>
    </dgm:pt>
    <dgm:pt modelId="{9C0C5A0C-834F-FC4F-AC94-5273F8FC34A5}" type="pres">
      <dgm:prSet presAssocID="{A5E0E7E3-CBD7-7745-86E9-1B3779046535}" presName="Name0" presStyleCnt="0">
        <dgm:presLayoutVars>
          <dgm:dir/>
          <dgm:resizeHandles val="exact"/>
        </dgm:presLayoutVars>
      </dgm:prSet>
      <dgm:spPr/>
    </dgm:pt>
    <dgm:pt modelId="{78030236-9C5F-8E45-95A2-C58009976351}" type="pres">
      <dgm:prSet presAssocID="{4A6D2B87-F152-3744-A64F-4162EAEEA531}" presName="node" presStyleLbl="node1" presStyleIdx="0" presStyleCnt="1" custLinFactNeighborX="-657" custLinFactNeighborY="72169">
        <dgm:presLayoutVars>
          <dgm:bulletEnabled val="1"/>
        </dgm:presLayoutVars>
      </dgm:prSet>
      <dgm:spPr/>
    </dgm:pt>
  </dgm:ptLst>
  <dgm:cxnLst>
    <dgm:cxn modelId="{78807101-5556-ED4A-90DB-ABBDFD0ACC1E}" srcId="{A5E0E7E3-CBD7-7745-86E9-1B3779046535}" destId="{4A6D2B87-F152-3744-A64F-4162EAEEA531}" srcOrd="0" destOrd="0" parTransId="{A5626915-2FFB-2444-9457-76A60A7E08F2}" sibTransId="{CFDD5BC0-3D4E-3749-8FA3-37D2E44249AA}"/>
    <dgm:cxn modelId="{D170B234-5692-C14E-BB87-BC4C89833B2F}" type="presOf" srcId="{A5E0E7E3-CBD7-7745-86E9-1B3779046535}" destId="{9C0C5A0C-834F-FC4F-AC94-5273F8FC34A5}" srcOrd="0" destOrd="0" presId="urn:microsoft.com/office/officeart/2005/8/layout/process1"/>
    <dgm:cxn modelId="{4FF98FBB-44CE-DA47-8CEF-3CE7037BB622}" type="presOf" srcId="{4A6D2B87-F152-3744-A64F-4162EAEEA531}" destId="{78030236-9C5F-8E45-95A2-C58009976351}" srcOrd="0" destOrd="0" presId="urn:microsoft.com/office/officeart/2005/8/layout/process1"/>
    <dgm:cxn modelId="{C07EA028-BD7A-7544-ABAF-325CB722D771}" type="presParOf" srcId="{9C0C5A0C-834F-FC4F-AC94-5273F8FC34A5}" destId="{78030236-9C5F-8E45-95A2-C58009976351}" srcOrd="0"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250EB3-3190-CF4E-9772-658E778C0FB2}" type="doc">
      <dgm:prSet loTypeId="urn:microsoft.com/office/officeart/2005/8/layout/hProcess3" loCatId="" qsTypeId="urn:microsoft.com/office/officeart/2005/8/quickstyle/simple1" qsCatId="simple" csTypeId="urn:microsoft.com/office/officeart/2005/8/colors/accent4_3" csCatId="accent4" phldr="1"/>
      <dgm:spPr/>
    </dgm:pt>
    <dgm:pt modelId="{3422D2C2-313F-CC4D-919E-9A4D81A5AC46}">
      <dgm:prSet phldrT="[Text]"/>
      <dgm:spPr/>
      <dgm:t>
        <a:bodyPr/>
        <a:lstStyle/>
        <a:p>
          <a:r>
            <a:rPr lang="en-GB" b="1" dirty="0">
              <a:solidFill>
                <a:schemeClr val="bg1"/>
              </a:solidFill>
              <a:latin typeface="Engravers MT" panose="02090707080505020304" pitchFamily="18" charset="77"/>
            </a:rPr>
            <a:t>Earthquake/</a:t>
          </a:r>
        </a:p>
      </dgm:t>
    </dgm:pt>
    <dgm:pt modelId="{29A02B51-D1B2-874B-B942-3EE3581E25A3}" type="parTrans" cxnId="{B485C4BD-4127-A94A-8B68-154DACD0BA62}">
      <dgm:prSet/>
      <dgm:spPr/>
      <dgm:t>
        <a:bodyPr/>
        <a:lstStyle/>
        <a:p>
          <a:endParaRPr lang="en-GB"/>
        </a:p>
      </dgm:t>
    </dgm:pt>
    <dgm:pt modelId="{AD06D501-60E2-B84F-B15B-375BBD06FD30}" type="sibTrans" cxnId="{B485C4BD-4127-A94A-8B68-154DACD0BA62}">
      <dgm:prSet/>
      <dgm:spPr/>
      <dgm:t>
        <a:bodyPr/>
        <a:lstStyle/>
        <a:p>
          <a:endParaRPr lang="en-GB"/>
        </a:p>
      </dgm:t>
    </dgm:pt>
    <dgm:pt modelId="{C0DC3AD2-6F4C-094F-9FD9-E8B01A10D517}">
      <dgm:prSet phldrT="[Text]"/>
      <dgm:spPr/>
      <dgm:t>
        <a:bodyPr/>
        <a:lstStyle/>
        <a:p>
          <a:r>
            <a:rPr lang="en-GB" b="1" dirty="0">
              <a:solidFill>
                <a:schemeClr val="bg1"/>
              </a:solidFill>
              <a:latin typeface="Engravers MT" panose="02090707080505020304" pitchFamily="18" charset="77"/>
            </a:rPr>
            <a:t>Volcanic eruption</a:t>
          </a:r>
          <a:r>
            <a:rPr lang="en-GB" b="1" dirty="0">
              <a:latin typeface="Engravers MT" panose="02090707080505020304" pitchFamily="18" charset="77"/>
            </a:rPr>
            <a:t>/</a:t>
          </a:r>
        </a:p>
      </dgm:t>
    </dgm:pt>
    <dgm:pt modelId="{9BE5DB97-2B22-5847-AA1E-058E8808DAE7}" type="parTrans" cxnId="{AFB3251C-C211-F64D-AB56-2A49023F0E42}">
      <dgm:prSet/>
      <dgm:spPr/>
      <dgm:t>
        <a:bodyPr/>
        <a:lstStyle/>
        <a:p>
          <a:endParaRPr lang="en-GB"/>
        </a:p>
      </dgm:t>
    </dgm:pt>
    <dgm:pt modelId="{50AD603B-4BB7-FA4F-8A4E-D5089189F06C}" type="sibTrans" cxnId="{AFB3251C-C211-F64D-AB56-2A49023F0E42}">
      <dgm:prSet/>
      <dgm:spPr/>
      <dgm:t>
        <a:bodyPr/>
        <a:lstStyle/>
        <a:p>
          <a:endParaRPr lang="en-GB"/>
        </a:p>
      </dgm:t>
    </dgm:pt>
    <dgm:pt modelId="{12062E28-5EB7-7648-AE48-965F35E2C4ED}">
      <dgm:prSet phldrT="[Text]"/>
      <dgm:spPr/>
      <dgm:t>
        <a:bodyPr/>
        <a:lstStyle/>
        <a:p>
          <a:r>
            <a:rPr lang="en-GB" b="1" dirty="0">
              <a:solidFill>
                <a:schemeClr val="bg1"/>
              </a:solidFill>
              <a:latin typeface="Engravers MT" panose="02090707080505020304" pitchFamily="18" charset="77"/>
            </a:rPr>
            <a:t>tsunami</a:t>
          </a:r>
        </a:p>
      </dgm:t>
    </dgm:pt>
    <dgm:pt modelId="{D0218844-385F-624B-9F93-4098F1FE94A8}" type="parTrans" cxnId="{055F72F6-3EE4-9B45-B922-5D7430B4CE35}">
      <dgm:prSet/>
      <dgm:spPr/>
      <dgm:t>
        <a:bodyPr/>
        <a:lstStyle/>
        <a:p>
          <a:endParaRPr lang="en-GB"/>
        </a:p>
      </dgm:t>
    </dgm:pt>
    <dgm:pt modelId="{7E09ABF1-8E86-9C49-9108-D7A1E4E04D47}" type="sibTrans" cxnId="{055F72F6-3EE4-9B45-B922-5D7430B4CE35}">
      <dgm:prSet/>
      <dgm:spPr/>
      <dgm:t>
        <a:bodyPr/>
        <a:lstStyle/>
        <a:p>
          <a:endParaRPr lang="en-GB"/>
        </a:p>
      </dgm:t>
    </dgm:pt>
    <dgm:pt modelId="{2B8C347D-D660-3A41-9741-9DCEB6AD056D}" type="pres">
      <dgm:prSet presAssocID="{3A250EB3-3190-CF4E-9772-658E778C0FB2}" presName="Name0" presStyleCnt="0">
        <dgm:presLayoutVars>
          <dgm:dir/>
          <dgm:animLvl val="lvl"/>
          <dgm:resizeHandles val="exact"/>
        </dgm:presLayoutVars>
      </dgm:prSet>
      <dgm:spPr/>
    </dgm:pt>
    <dgm:pt modelId="{A7436D28-F94A-924B-A49B-8EB025773695}" type="pres">
      <dgm:prSet presAssocID="{3A250EB3-3190-CF4E-9772-658E778C0FB2}" presName="dummy" presStyleCnt="0"/>
      <dgm:spPr/>
    </dgm:pt>
    <dgm:pt modelId="{F0817750-1DF0-6141-BC83-89AA4E59EF61}" type="pres">
      <dgm:prSet presAssocID="{3A250EB3-3190-CF4E-9772-658E778C0FB2}" presName="linH" presStyleCnt="0"/>
      <dgm:spPr/>
    </dgm:pt>
    <dgm:pt modelId="{2D8BC58E-3423-0D42-BFC4-294C5C854394}" type="pres">
      <dgm:prSet presAssocID="{3A250EB3-3190-CF4E-9772-658E778C0FB2}" presName="padding1" presStyleCnt="0"/>
      <dgm:spPr/>
    </dgm:pt>
    <dgm:pt modelId="{88F405A2-6E53-1B4A-A847-91EB21E64789}" type="pres">
      <dgm:prSet presAssocID="{3422D2C2-313F-CC4D-919E-9A4D81A5AC46}" presName="linV" presStyleCnt="0"/>
      <dgm:spPr/>
    </dgm:pt>
    <dgm:pt modelId="{FBC36F69-283B-B641-9095-BC9762D6B9CB}" type="pres">
      <dgm:prSet presAssocID="{3422D2C2-313F-CC4D-919E-9A4D81A5AC46}" presName="spVertical1" presStyleCnt="0"/>
      <dgm:spPr/>
    </dgm:pt>
    <dgm:pt modelId="{E54955C9-8651-2644-9C33-80E4A6BFEE69}" type="pres">
      <dgm:prSet presAssocID="{3422D2C2-313F-CC4D-919E-9A4D81A5AC46}" presName="parTx" presStyleLbl="revTx" presStyleIdx="0" presStyleCnt="3">
        <dgm:presLayoutVars>
          <dgm:chMax val="0"/>
          <dgm:chPref val="0"/>
          <dgm:bulletEnabled val="1"/>
        </dgm:presLayoutVars>
      </dgm:prSet>
      <dgm:spPr/>
    </dgm:pt>
    <dgm:pt modelId="{30AEF392-9B82-C047-918E-4026FC0E5AAF}" type="pres">
      <dgm:prSet presAssocID="{3422D2C2-313F-CC4D-919E-9A4D81A5AC46}" presName="spVertical2" presStyleCnt="0"/>
      <dgm:spPr/>
    </dgm:pt>
    <dgm:pt modelId="{B6DADB87-491A-C148-8610-06C81EC3CFEF}" type="pres">
      <dgm:prSet presAssocID="{3422D2C2-313F-CC4D-919E-9A4D81A5AC46}" presName="spVertical3" presStyleCnt="0"/>
      <dgm:spPr/>
    </dgm:pt>
    <dgm:pt modelId="{BAD19EFC-4CD4-9046-B3C4-05E71CB7305A}" type="pres">
      <dgm:prSet presAssocID="{AD06D501-60E2-B84F-B15B-375BBD06FD30}" presName="space" presStyleCnt="0"/>
      <dgm:spPr/>
    </dgm:pt>
    <dgm:pt modelId="{378C3353-4B01-4E4D-9CAD-F900144EE127}" type="pres">
      <dgm:prSet presAssocID="{C0DC3AD2-6F4C-094F-9FD9-E8B01A10D517}" presName="linV" presStyleCnt="0"/>
      <dgm:spPr/>
    </dgm:pt>
    <dgm:pt modelId="{2950CA84-AF24-874B-9926-5711F65DA2A3}" type="pres">
      <dgm:prSet presAssocID="{C0DC3AD2-6F4C-094F-9FD9-E8B01A10D517}" presName="spVertical1" presStyleCnt="0"/>
      <dgm:spPr/>
    </dgm:pt>
    <dgm:pt modelId="{9BEEEA2B-F8C3-BA48-A52B-931B6657E1C4}" type="pres">
      <dgm:prSet presAssocID="{C0DC3AD2-6F4C-094F-9FD9-E8B01A10D517}" presName="parTx" presStyleLbl="revTx" presStyleIdx="1" presStyleCnt="3">
        <dgm:presLayoutVars>
          <dgm:chMax val="0"/>
          <dgm:chPref val="0"/>
          <dgm:bulletEnabled val="1"/>
        </dgm:presLayoutVars>
      </dgm:prSet>
      <dgm:spPr/>
    </dgm:pt>
    <dgm:pt modelId="{8506D32B-73C9-7B46-A141-90C7FB8D8F66}" type="pres">
      <dgm:prSet presAssocID="{C0DC3AD2-6F4C-094F-9FD9-E8B01A10D517}" presName="spVertical2" presStyleCnt="0"/>
      <dgm:spPr/>
    </dgm:pt>
    <dgm:pt modelId="{B41DC42D-EC19-9B43-AFBA-CA53F112B823}" type="pres">
      <dgm:prSet presAssocID="{C0DC3AD2-6F4C-094F-9FD9-E8B01A10D517}" presName="spVertical3" presStyleCnt="0"/>
      <dgm:spPr/>
    </dgm:pt>
    <dgm:pt modelId="{EC63FC49-D8BA-FA4F-89BE-1A520376D91D}" type="pres">
      <dgm:prSet presAssocID="{50AD603B-4BB7-FA4F-8A4E-D5089189F06C}" presName="space" presStyleCnt="0"/>
      <dgm:spPr/>
    </dgm:pt>
    <dgm:pt modelId="{44E6468C-A2AC-B04A-8459-7E358BCC59A0}" type="pres">
      <dgm:prSet presAssocID="{12062E28-5EB7-7648-AE48-965F35E2C4ED}" presName="linV" presStyleCnt="0"/>
      <dgm:spPr/>
    </dgm:pt>
    <dgm:pt modelId="{FD462A1F-02C9-E74F-9FE5-94EE5462B352}" type="pres">
      <dgm:prSet presAssocID="{12062E28-5EB7-7648-AE48-965F35E2C4ED}" presName="spVertical1" presStyleCnt="0"/>
      <dgm:spPr/>
    </dgm:pt>
    <dgm:pt modelId="{0FDFC13C-4A51-904A-8EA7-627C58CD0686}" type="pres">
      <dgm:prSet presAssocID="{12062E28-5EB7-7648-AE48-965F35E2C4ED}" presName="parTx" presStyleLbl="revTx" presStyleIdx="2" presStyleCnt="3">
        <dgm:presLayoutVars>
          <dgm:chMax val="0"/>
          <dgm:chPref val="0"/>
          <dgm:bulletEnabled val="1"/>
        </dgm:presLayoutVars>
      </dgm:prSet>
      <dgm:spPr/>
    </dgm:pt>
    <dgm:pt modelId="{3EDE0234-9198-424F-AF0F-F3452E4AB755}" type="pres">
      <dgm:prSet presAssocID="{12062E28-5EB7-7648-AE48-965F35E2C4ED}" presName="spVertical2" presStyleCnt="0"/>
      <dgm:spPr/>
    </dgm:pt>
    <dgm:pt modelId="{C7ACEDF7-D9D0-3D41-9183-7FD2E02A046F}" type="pres">
      <dgm:prSet presAssocID="{12062E28-5EB7-7648-AE48-965F35E2C4ED}" presName="spVertical3" presStyleCnt="0"/>
      <dgm:spPr/>
    </dgm:pt>
    <dgm:pt modelId="{C25928B0-7B24-BD42-A99F-E69CB3839644}" type="pres">
      <dgm:prSet presAssocID="{3A250EB3-3190-CF4E-9772-658E778C0FB2}" presName="padding2" presStyleCnt="0"/>
      <dgm:spPr/>
    </dgm:pt>
    <dgm:pt modelId="{5117F890-571E-AD43-83A6-CA1DCEDDF8B9}" type="pres">
      <dgm:prSet presAssocID="{3A250EB3-3190-CF4E-9772-658E778C0FB2}" presName="negArrow" presStyleCnt="0"/>
      <dgm:spPr/>
    </dgm:pt>
    <dgm:pt modelId="{EA3828C8-C08D-0F45-BD18-AF06C00BA318}" type="pres">
      <dgm:prSet presAssocID="{3A250EB3-3190-CF4E-9772-658E778C0FB2}" presName="backgroundArrow" presStyleLbl="node1" presStyleIdx="0" presStyleCnt="1" custLinFactNeighborX="-201" custLinFactNeighborY="2111"/>
      <dgm:spPr>
        <a:gradFill rotWithShape="0">
          <a:gsLst>
            <a:gs pos="31000">
              <a:srgbClr val="FF0000"/>
            </a:gs>
            <a:gs pos="84000">
              <a:srgbClr val="72708F"/>
            </a:gs>
            <a:gs pos="42000">
              <a:srgbClr val="0432FF"/>
            </a:gs>
            <a:gs pos="90000">
              <a:srgbClr val="FFC000"/>
            </a:gs>
            <a:gs pos="95000">
              <a:schemeClr val="accent2">
                <a:lumMod val="60000"/>
                <a:alpha val="71084"/>
              </a:schemeClr>
            </a:gs>
          </a:gsLst>
          <a:path path="circle">
            <a:fillToRect l="50000" t="130000" r="50000" b="-30000"/>
          </a:path>
        </a:gradFill>
        <a:ln>
          <a:gradFill flip="none" rotWithShape="1">
            <a:gsLst>
              <a:gs pos="22000">
                <a:schemeClr val="accent2">
                  <a:alpha val="68021"/>
                  <a:lumMod val="52000"/>
                  <a:lumOff val="48000"/>
                </a:schemeClr>
              </a:gs>
              <a:gs pos="31009">
                <a:srgbClr val="F8BC6C"/>
              </a:gs>
              <a:gs pos="47000">
                <a:srgbClr val="FFC000"/>
              </a:gs>
              <a:gs pos="67000">
                <a:schemeClr val="accent2">
                  <a:lumMod val="60000"/>
                  <a:alpha val="71084"/>
                </a:schemeClr>
              </a:gs>
            </a:gsLst>
            <a:path path="circle">
              <a:fillToRect l="50000" t="130000" r="50000" b="-30000"/>
            </a:path>
            <a:tileRect/>
          </a:gradFill>
        </a:ln>
      </dgm:spPr>
    </dgm:pt>
  </dgm:ptLst>
  <dgm:cxnLst>
    <dgm:cxn modelId="{F836160C-8C46-6E46-95E9-A1D937CF89FB}" type="presOf" srcId="{12062E28-5EB7-7648-AE48-965F35E2C4ED}" destId="{0FDFC13C-4A51-904A-8EA7-627C58CD0686}" srcOrd="0" destOrd="0" presId="urn:microsoft.com/office/officeart/2005/8/layout/hProcess3"/>
    <dgm:cxn modelId="{AFB3251C-C211-F64D-AB56-2A49023F0E42}" srcId="{3A250EB3-3190-CF4E-9772-658E778C0FB2}" destId="{C0DC3AD2-6F4C-094F-9FD9-E8B01A10D517}" srcOrd="1" destOrd="0" parTransId="{9BE5DB97-2B22-5847-AA1E-058E8808DAE7}" sibTransId="{50AD603B-4BB7-FA4F-8A4E-D5089189F06C}"/>
    <dgm:cxn modelId="{B485C4BD-4127-A94A-8B68-154DACD0BA62}" srcId="{3A250EB3-3190-CF4E-9772-658E778C0FB2}" destId="{3422D2C2-313F-CC4D-919E-9A4D81A5AC46}" srcOrd="0" destOrd="0" parTransId="{29A02B51-D1B2-874B-B942-3EE3581E25A3}" sibTransId="{AD06D501-60E2-B84F-B15B-375BBD06FD30}"/>
    <dgm:cxn modelId="{B93C32CF-E44D-1A42-B4F9-D4799CEB45B0}" type="presOf" srcId="{C0DC3AD2-6F4C-094F-9FD9-E8B01A10D517}" destId="{9BEEEA2B-F8C3-BA48-A52B-931B6657E1C4}" srcOrd="0" destOrd="0" presId="urn:microsoft.com/office/officeart/2005/8/layout/hProcess3"/>
    <dgm:cxn modelId="{C14599E1-73F5-0140-91AC-ED63C12AD267}" type="presOf" srcId="{3422D2C2-313F-CC4D-919E-9A4D81A5AC46}" destId="{E54955C9-8651-2644-9C33-80E4A6BFEE69}" srcOrd="0" destOrd="0" presId="urn:microsoft.com/office/officeart/2005/8/layout/hProcess3"/>
    <dgm:cxn modelId="{E93782E6-C5EC-FB4E-A9C4-A3BFB88681DB}" type="presOf" srcId="{3A250EB3-3190-CF4E-9772-658E778C0FB2}" destId="{2B8C347D-D660-3A41-9741-9DCEB6AD056D}" srcOrd="0" destOrd="0" presId="urn:microsoft.com/office/officeart/2005/8/layout/hProcess3"/>
    <dgm:cxn modelId="{055F72F6-3EE4-9B45-B922-5D7430B4CE35}" srcId="{3A250EB3-3190-CF4E-9772-658E778C0FB2}" destId="{12062E28-5EB7-7648-AE48-965F35E2C4ED}" srcOrd="2" destOrd="0" parTransId="{D0218844-385F-624B-9F93-4098F1FE94A8}" sibTransId="{7E09ABF1-8E86-9C49-9108-D7A1E4E04D47}"/>
    <dgm:cxn modelId="{3BD48802-37BF-1F4B-9FC2-F1F55D187861}" type="presParOf" srcId="{2B8C347D-D660-3A41-9741-9DCEB6AD056D}" destId="{A7436D28-F94A-924B-A49B-8EB025773695}" srcOrd="0" destOrd="0" presId="urn:microsoft.com/office/officeart/2005/8/layout/hProcess3"/>
    <dgm:cxn modelId="{9F5C83CD-DCB4-314F-98BB-83A45DE44538}" type="presParOf" srcId="{2B8C347D-D660-3A41-9741-9DCEB6AD056D}" destId="{F0817750-1DF0-6141-BC83-89AA4E59EF61}" srcOrd="1" destOrd="0" presId="urn:microsoft.com/office/officeart/2005/8/layout/hProcess3"/>
    <dgm:cxn modelId="{A157EC17-5CF3-6B45-91CA-28BA0014A216}" type="presParOf" srcId="{F0817750-1DF0-6141-BC83-89AA4E59EF61}" destId="{2D8BC58E-3423-0D42-BFC4-294C5C854394}" srcOrd="0" destOrd="0" presId="urn:microsoft.com/office/officeart/2005/8/layout/hProcess3"/>
    <dgm:cxn modelId="{4097F7EE-A6AB-3941-AD25-385D4F96F1C5}" type="presParOf" srcId="{F0817750-1DF0-6141-BC83-89AA4E59EF61}" destId="{88F405A2-6E53-1B4A-A847-91EB21E64789}" srcOrd="1" destOrd="0" presId="urn:microsoft.com/office/officeart/2005/8/layout/hProcess3"/>
    <dgm:cxn modelId="{FCFAB7FD-D6BB-6342-8ADF-65DBF3EE8386}" type="presParOf" srcId="{88F405A2-6E53-1B4A-A847-91EB21E64789}" destId="{FBC36F69-283B-B641-9095-BC9762D6B9CB}" srcOrd="0" destOrd="0" presId="urn:microsoft.com/office/officeart/2005/8/layout/hProcess3"/>
    <dgm:cxn modelId="{B8D5E529-4472-0E4B-9DAA-12211D68D505}" type="presParOf" srcId="{88F405A2-6E53-1B4A-A847-91EB21E64789}" destId="{E54955C9-8651-2644-9C33-80E4A6BFEE69}" srcOrd="1" destOrd="0" presId="urn:microsoft.com/office/officeart/2005/8/layout/hProcess3"/>
    <dgm:cxn modelId="{12E4AE5D-8771-764F-A390-31DC148BBECD}" type="presParOf" srcId="{88F405A2-6E53-1B4A-A847-91EB21E64789}" destId="{30AEF392-9B82-C047-918E-4026FC0E5AAF}" srcOrd="2" destOrd="0" presId="urn:microsoft.com/office/officeart/2005/8/layout/hProcess3"/>
    <dgm:cxn modelId="{46A5A2E7-3120-024E-9A62-134FBBAF3D78}" type="presParOf" srcId="{88F405A2-6E53-1B4A-A847-91EB21E64789}" destId="{B6DADB87-491A-C148-8610-06C81EC3CFEF}" srcOrd="3" destOrd="0" presId="urn:microsoft.com/office/officeart/2005/8/layout/hProcess3"/>
    <dgm:cxn modelId="{1C5A77D4-3F7D-C24C-8631-80C69C841C21}" type="presParOf" srcId="{F0817750-1DF0-6141-BC83-89AA4E59EF61}" destId="{BAD19EFC-4CD4-9046-B3C4-05E71CB7305A}" srcOrd="2" destOrd="0" presId="urn:microsoft.com/office/officeart/2005/8/layout/hProcess3"/>
    <dgm:cxn modelId="{1B6EEC86-873D-C74E-9721-7A7792F268DA}" type="presParOf" srcId="{F0817750-1DF0-6141-BC83-89AA4E59EF61}" destId="{378C3353-4B01-4E4D-9CAD-F900144EE127}" srcOrd="3" destOrd="0" presId="urn:microsoft.com/office/officeart/2005/8/layout/hProcess3"/>
    <dgm:cxn modelId="{4D0FF82B-FD78-D449-8703-2F5599204C80}" type="presParOf" srcId="{378C3353-4B01-4E4D-9CAD-F900144EE127}" destId="{2950CA84-AF24-874B-9926-5711F65DA2A3}" srcOrd="0" destOrd="0" presId="urn:microsoft.com/office/officeart/2005/8/layout/hProcess3"/>
    <dgm:cxn modelId="{596D8C62-D14D-8544-814A-7B6A0CA38433}" type="presParOf" srcId="{378C3353-4B01-4E4D-9CAD-F900144EE127}" destId="{9BEEEA2B-F8C3-BA48-A52B-931B6657E1C4}" srcOrd="1" destOrd="0" presId="urn:microsoft.com/office/officeart/2005/8/layout/hProcess3"/>
    <dgm:cxn modelId="{3FAE7BB3-9580-B34D-9409-2B235E48E115}" type="presParOf" srcId="{378C3353-4B01-4E4D-9CAD-F900144EE127}" destId="{8506D32B-73C9-7B46-A141-90C7FB8D8F66}" srcOrd="2" destOrd="0" presId="urn:microsoft.com/office/officeart/2005/8/layout/hProcess3"/>
    <dgm:cxn modelId="{234919F3-16FE-EB48-BE8A-18E5A81CBDFA}" type="presParOf" srcId="{378C3353-4B01-4E4D-9CAD-F900144EE127}" destId="{B41DC42D-EC19-9B43-AFBA-CA53F112B823}" srcOrd="3" destOrd="0" presId="urn:microsoft.com/office/officeart/2005/8/layout/hProcess3"/>
    <dgm:cxn modelId="{BB6B7821-00D5-3445-81DA-6B0CEB2AD73B}" type="presParOf" srcId="{F0817750-1DF0-6141-BC83-89AA4E59EF61}" destId="{EC63FC49-D8BA-FA4F-89BE-1A520376D91D}" srcOrd="4" destOrd="0" presId="urn:microsoft.com/office/officeart/2005/8/layout/hProcess3"/>
    <dgm:cxn modelId="{99770776-7187-974D-8181-6B2F91AE0FF7}" type="presParOf" srcId="{F0817750-1DF0-6141-BC83-89AA4E59EF61}" destId="{44E6468C-A2AC-B04A-8459-7E358BCC59A0}" srcOrd="5" destOrd="0" presId="urn:microsoft.com/office/officeart/2005/8/layout/hProcess3"/>
    <dgm:cxn modelId="{017A38F4-08B9-7341-BDDF-A2627A5D2FA4}" type="presParOf" srcId="{44E6468C-A2AC-B04A-8459-7E358BCC59A0}" destId="{FD462A1F-02C9-E74F-9FE5-94EE5462B352}" srcOrd="0" destOrd="0" presId="urn:microsoft.com/office/officeart/2005/8/layout/hProcess3"/>
    <dgm:cxn modelId="{485BFC98-8EA1-B645-BC48-D4E1270FC304}" type="presParOf" srcId="{44E6468C-A2AC-B04A-8459-7E358BCC59A0}" destId="{0FDFC13C-4A51-904A-8EA7-627C58CD0686}" srcOrd="1" destOrd="0" presId="urn:microsoft.com/office/officeart/2005/8/layout/hProcess3"/>
    <dgm:cxn modelId="{75DC1721-8400-174E-AD46-230164E9F4B8}" type="presParOf" srcId="{44E6468C-A2AC-B04A-8459-7E358BCC59A0}" destId="{3EDE0234-9198-424F-AF0F-F3452E4AB755}" srcOrd="2" destOrd="0" presId="urn:microsoft.com/office/officeart/2005/8/layout/hProcess3"/>
    <dgm:cxn modelId="{FDDC6486-773C-C747-9EA6-378ED45C4224}" type="presParOf" srcId="{44E6468C-A2AC-B04A-8459-7E358BCC59A0}" destId="{C7ACEDF7-D9D0-3D41-9183-7FD2E02A046F}" srcOrd="3" destOrd="0" presId="urn:microsoft.com/office/officeart/2005/8/layout/hProcess3"/>
    <dgm:cxn modelId="{BF3FDC8B-DEDD-0F4B-9C5F-09557D97B0B2}" type="presParOf" srcId="{F0817750-1DF0-6141-BC83-89AA4E59EF61}" destId="{C25928B0-7B24-BD42-A99F-E69CB3839644}" srcOrd="6" destOrd="0" presId="urn:microsoft.com/office/officeart/2005/8/layout/hProcess3"/>
    <dgm:cxn modelId="{76DAD42C-4DAA-854E-9469-02D3B9B2C043}" type="presParOf" srcId="{F0817750-1DF0-6141-BC83-89AA4E59EF61}" destId="{5117F890-571E-AD43-83A6-CA1DCEDDF8B9}" srcOrd="7" destOrd="0" presId="urn:microsoft.com/office/officeart/2005/8/layout/hProcess3"/>
    <dgm:cxn modelId="{C5841E49-6F65-124A-9C7A-3AC1D4B2A777}" type="presParOf" srcId="{F0817750-1DF0-6141-BC83-89AA4E59EF61}" destId="{EA3828C8-C08D-0F45-BD18-AF06C00BA318}" srcOrd="8" destOrd="0" presId="urn:microsoft.com/office/officeart/2005/8/layout/hProcess3"/>
  </dgm:cxnLst>
  <dgm:bg/>
  <dgm:whole/>
  <dgm:extLst>
    <a:ext uri="http://schemas.microsoft.com/office/drawing/2008/diagram">
      <dsp:dataModelExt xmlns:dsp="http://schemas.microsoft.com/office/drawing/2008/diagram" relId="rId1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2563B6F7-60A3-EE43-A5E8-168841675DFE}" type="doc">
      <dgm:prSet loTypeId="urn:microsoft.com/office/officeart/2008/layout/BendingPictureBlocks" loCatId="" qsTypeId="urn:microsoft.com/office/officeart/2005/8/quickstyle/simple1" qsCatId="simple" csTypeId="urn:microsoft.com/office/officeart/2005/8/colors/accent1_2" csCatId="accent1" phldr="1"/>
      <dgm:spPr/>
      <dgm:t>
        <a:bodyPr/>
        <a:lstStyle/>
        <a:p>
          <a:endParaRPr lang="en-GB"/>
        </a:p>
      </dgm:t>
    </dgm:pt>
    <dgm:pt modelId="{5F6EECC4-0F7A-7845-B831-53BF8A9ECF2E}">
      <dgm:prSet phldrT="[Text]" custT="1"/>
      <dgm:spPr/>
      <dgm:t>
        <a:bodyPr/>
        <a:lstStyle/>
        <a:p>
          <a:r>
            <a:rPr lang="en-GB" sz="1400" dirty="0"/>
            <a:t>Field Assessment</a:t>
          </a:r>
        </a:p>
      </dgm:t>
    </dgm:pt>
    <dgm:pt modelId="{42F602E1-3096-DB4A-A9AB-1322166B32E9}" type="parTrans" cxnId="{0254CDFE-0925-9543-ADF3-85FFA179C52C}">
      <dgm:prSet/>
      <dgm:spPr/>
      <dgm:t>
        <a:bodyPr/>
        <a:lstStyle/>
        <a:p>
          <a:endParaRPr lang="en-GB"/>
        </a:p>
      </dgm:t>
    </dgm:pt>
    <dgm:pt modelId="{1D4BD235-75D1-EE47-8038-D98458F6F280}" type="sibTrans" cxnId="{0254CDFE-0925-9543-ADF3-85FFA179C52C}">
      <dgm:prSet/>
      <dgm:spPr/>
      <dgm:t>
        <a:bodyPr/>
        <a:lstStyle/>
        <a:p>
          <a:endParaRPr lang="en-GB"/>
        </a:p>
      </dgm:t>
    </dgm:pt>
    <dgm:pt modelId="{BE8D6576-4265-8649-A9F7-274B385FC593}">
      <dgm:prSet phldrT="[Text]" custT="1"/>
      <dgm:spPr/>
      <dgm:t>
        <a:bodyPr/>
        <a:lstStyle/>
        <a:p>
          <a:r>
            <a:rPr lang="en-GB" sz="1100" dirty="0"/>
            <a:t>Kobo Tool</a:t>
          </a:r>
        </a:p>
      </dgm:t>
    </dgm:pt>
    <dgm:pt modelId="{BB012790-ED63-C044-BEDA-0E1ABA4BC822}" type="parTrans" cxnId="{9DE972DF-9D16-E84A-907B-3CB6027BEE08}">
      <dgm:prSet/>
      <dgm:spPr/>
      <dgm:t>
        <a:bodyPr/>
        <a:lstStyle/>
        <a:p>
          <a:endParaRPr lang="en-GB"/>
        </a:p>
      </dgm:t>
    </dgm:pt>
    <dgm:pt modelId="{0D319C4C-5C82-5C45-8A33-7D7193064039}" type="sibTrans" cxnId="{9DE972DF-9D16-E84A-907B-3CB6027BEE08}">
      <dgm:prSet/>
      <dgm:spPr/>
      <dgm:t>
        <a:bodyPr/>
        <a:lstStyle/>
        <a:p>
          <a:endParaRPr lang="en-GB"/>
        </a:p>
      </dgm:t>
    </dgm:pt>
    <dgm:pt modelId="{C7780017-2CF1-1349-9AD8-925032790212}">
      <dgm:prSet phldrT="[Text]" custT="1"/>
      <dgm:spPr/>
      <dgm:t>
        <a:bodyPr/>
        <a:lstStyle/>
        <a:p>
          <a:r>
            <a:rPr lang="en-GB" sz="1100" dirty="0"/>
            <a:t>Drone</a:t>
          </a:r>
        </a:p>
      </dgm:t>
    </dgm:pt>
    <dgm:pt modelId="{E62DA13E-102E-C74D-8087-464B40D0F75B}" type="parTrans" cxnId="{1867DE2E-77C7-CC4D-8EAB-3341E9B98F28}">
      <dgm:prSet/>
      <dgm:spPr/>
      <dgm:t>
        <a:bodyPr/>
        <a:lstStyle/>
        <a:p>
          <a:endParaRPr lang="en-GB"/>
        </a:p>
      </dgm:t>
    </dgm:pt>
    <dgm:pt modelId="{589A24C2-14FC-C640-A094-4357535FB21B}" type="sibTrans" cxnId="{1867DE2E-77C7-CC4D-8EAB-3341E9B98F28}">
      <dgm:prSet/>
      <dgm:spPr/>
      <dgm:t>
        <a:bodyPr/>
        <a:lstStyle/>
        <a:p>
          <a:endParaRPr lang="en-GB"/>
        </a:p>
      </dgm:t>
    </dgm:pt>
    <dgm:pt modelId="{F035A125-CD9E-0B4B-A7AB-6E1E89551472}">
      <dgm:prSet phldrT="[Text]" custT="1"/>
      <dgm:spPr/>
      <dgm:t>
        <a:bodyPr/>
        <a:lstStyle/>
        <a:p>
          <a:r>
            <a:rPr lang="en-GB" sz="1100" dirty="0"/>
            <a:t>Information Education Communication</a:t>
          </a:r>
        </a:p>
      </dgm:t>
    </dgm:pt>
    <dgm:pt modelId="{8B4C0DED-12E0-404F-9CC9-95D2CB376363}" type="parTrans" cxnId="{4399007B-3A83-494E-9FD6-63161200FFDD}">
      <dgm:prSet/>
      <dgm:spPr/>
      <dgm:t>
        <a:bodyPr/>
        <a:lstStyle/>
        <a:p>
          <a:endParaRPr lang="en-GB"/>
        </a:p>
      </dgm:t>
    </dgm:pt>
    <dgm:pt modelId="{192626DA-85B0-274C-B366-8889AAD9DAC2}" type="sibTrans" cxnId="{4399007B-3A83-494E-9FD6-63161200FFDD}">
      <dgm:prSet/>
      <dgm:spPr/>
      <dgm:t>
        <a:bodyPr/>
        <a:lstStyle/>
        <a:p>
          <a:endParaRPr lang="en-GB"/>
        </a:p>
      </dgm:t>
    </dgm:pt>
    <dgm:pt modelId="{842F6051-5B63-2943-A89B-B485159C71CD}">
      <dgm:prSet phldrT="[Text]" custT="1"/>
      <dgm:spPr/>
      <dgm:t>
        <a:bodyPr/>
        <a:lstStyle/>
        <a:p>
          <a:r>
            <a:rPr lang="en-GB" sz="1000" dirty="0"/>
            <a:t>DRR IEC materials to be disseminated for awareness</a:t>
          </a:r>
        </a:p>
      </dgm:t>
    </dgm:pt>
    <dgm:pt modelId="{40BFF596-A61D-834D-BBF1-08E2A89EAB58}" type="parTrans" cxnId="{1E8E0937-9512-E041-81AB-9D8B6D9A91E1}">
      <dgm:prSet/>
      <dgm:spPr/>
      <dgm:t>
        <a:bodyPr/>
        <a:lstStyle/>
        <a:p>
          <a:endParaRPr lang="en-GB"/>
        </a:p>
      </dgm:t>
    </dgm:pt>
    <dgm:pt modelId="{557228A0-BC1E-3248-807A-CE91E4AF87CA}" type="sibTrans" cxnId="{1E8E0937-9512-E041-81AB-9D8B6D9A91E1}">
      <dgm:prSet/>
      <dgm:spPr/>
      <dgm:t>
        <a:bodyPr/>
        <a:lstStyle/>
        <a:p>
          <a:endParaRPr lang="en-GB"/>
        </a:p>
      </dgm:t>
    </dgm:pt>
    <dgm:pt modelId="{28CE15F0-86B6-ED4C-98CF-E0881B76BE0E}">
      <dgm:prSet phldrT="[Text]" custT="1"/>
      <dgm:spPr/>
      <dgm:t>
        <a:bodyPr/>
        <a:lstStyle/>
        <a:p>
          <a:pPr algn="l"/>
          <a:r>
            <a:rPr lang="en-GB" sz="1200" dirty="0"/>
            <a:t>Disaster Risk Reduction Awareness</a:t>
          </a:r>
        </a:p>
      </dgm:t>
    </dgm:pt>
    <dgm:pt modelId="{9CE1DE2C-24EF-364A-9542-6B6F0817344C}" type="parTrans" cxnId="{91B02B88-2562-914E-AAA0-5B4F4FA2C613}">
      <dgm:prSet/>
      <dgm:spPr/>
      <dgm:t>
        <a:bodyPr/>
        <a:lstStyle/>
        <a:p>
          <a:endParaRPr lang="en-GB"/>
        </a:p>
      </dgm:t>
    </dgm:pt>
    <dgm:pt modelId="{166601EC-38F5-BC4B-9C51-7AEFD6FCE6E1}" type="sibTrans" cxnId="{91B02B88-2562-914E-AAA0-5B4F4FA2C613}">
      <dgm:prSet/>
      <dgm:spPr/>
      <dgm:t>
        <a:bodyPr/>
        <a:lstStyle/>
        <a:p>
          <a:endParaRPr lang="en-GB"/>
        </a:p>
      </dgm:t>
    </dgm:pt>
    <dgm:pt modelId="{B6AE7E3A-2A54-4C4A-ACAE-FCAF337D5130}">
      <dgm:prSet phldrT="[Text]" custT="1"/>
      <dgm:spPr/>
      <dgm:t>
        <a:bodyPr/>
        <a:lstStyle/>
        <a:p>
          <a:pPr algn="just"/>
          <a:r>
            <a:rPr lang="en-GB" sz="1050" dirty="0"/>
            <a:t>Community/ Stakeholders</a:t>
          </a:r>
        </a:p>
      </dgm:t>
    </dgm:pt>
    <dgm:pt modelId="{527C3EFB-C3FC-BA48-9E21-23A0B6F59F6E}" type="parTrans" cxnId="{0922DABB-F206-DC48-B447-412068043C08}">
      <dgm:prSet/>
      <dgm:spPr/>
      <dgm:t>
        <a:bodyPr/>
        <a:lstStyle/>
        <a:p>
          <a:endParaRPr lang="en-GB"/>
        </a:p>
      </dgm:t>
    </dgm:pt>
    <dgm:pt modelId="{168B68CB-DEBC-A447-B5B1-944A796FC2AE}" type="sibTrans" cxnId="{0922DABB-F206-DC48-B447-412068043C08}">
      <dgm:prSet/>
      <dgm:spPr/>
      <dgm:t>
        <a:bodyPr/>
        <a:lstStyle/>
        <a:p>
          <a:endParaRPr lang="en-GB"/>
        </a:p>
      </dgm:t>
    </dgm:pt>
    <dgm:pt modelId="{00D57616-55B9-F944-898E-30E83689EFE3}">
      <dgm:prSet phldrT="[Text]" custT="1"/>
      <dgm:spPr/>
      <dgm:t>
        <a:bodyPr/>
        <a:lstStyle/>
        <a:p>
          <a:pPr algn="just"/>
          <a:r>
            <a:rPr lang="en-GB" sz="1100" dirty="0"/>
            <a:t>Internal</a:t>
          </a:r>
          <a:endParaRPr lang="en-GB" sz="1050" dirty="0"/>
        </a:p>
      </dgm:t>
    </dgm:pt>
    <dgm:pt modelId="{8D5F15C4-3316-2241-A6E8-BE9168551747}" type="parTrans" cxnId="{9BFB050A-58A7-E147-9B13-2B667C0F2F4B}">
      <dgm:prSet/>
      <dgm:spPr/>
      <dgm:t>
        <a:bodyPr/>
        <a:lstStyle/>
        <a:p>
          <a:endParaRPr lang="en-GB"/>
        </a:p>
      </dgm:t>
    </dgm:pt>
    <dgm:pt modelId="{F92A1411-1482-EA47-972B-B9C496356CF3}" type="sibTrans" cxnId="{9BFB050A-58A7-E147-9B13-2B667C0F2F4B}">
      <dgm:prSet/>
      <dgm:spPr/>
      <dgm:t>
        <a:bodyPr/>
        <a:lstStyle/>
        <a:p>
          <a:endParaRPr lang="en-GB"/>
        </a:p>
      </dgm:t>
    </dgm:pt>
    <dgm:pt modelId="{8A70EDFD-ED4E-BD49-99A1-38CE8922D2FC}">
      <dgm:prSet custT="1"/>
      <dgm:spPr/>
      <dgm:t>
        <a:bodyPr/>
        <a:lstStyle/>
        <a:p>
          <a:pPr algn="ctr"/>
          <a:r>
            <a:rPr lang="en-GB" sz="1200" dirty="0"/>
            <a:t>Tsunami Drill</a:t>
          </a:r>
        </a:p>
        <a:p>
          <a:pPr algn="l"/>
          <a:r>
            <a:rPr lang="en-GB" sz="1200" dirty="0"/>
            <a:t>* Schools</a:t>
          </a:r>
        </a:p>
        <a:p>
          <a:pPr algn="l"/>
          <a:r>
            <a:rPr lang="en-GB" sz="1200" dirty="0"/>
            <a:t>* Communities</a:t>
          </a:r>
        </a:p>
        <a:p>
          <a:pPr algn="l"/>
          <a:r>
            <a:rPr lang="en-GB" sz="1200" dirty="0"/>
            <a:t>* Private organisations/ Stakeholders</a:t>
          </a:r>
        </a:p>
      </dgm:t>
    </dgm:pt>
    <dgm:pt modelId="{A134C448-94ED-8F43-9EBA-2B6D042EA8FB}" type="parTrans" cxnId="{1AD4DAD2-3881-DE42-84A6-B295E8610C45}">
      <dgm:prSet/>
      <dgm:spPr/>
      <dgm:t>
        <a:bodyPr/>
        <a:lstStyle/>
        <a:p>
          <a:endParaRPr lang="en-GB"/>
        </a:p>
      </dgm:t>
    </dgm:pt>
    <dgm:pt modelId="{B9567264-DE72-CB4A-A52C-A5EE2D554AB0}" type="sibTrans" cxnId="{1AD4DAD2-3881-DE42-84A6-B295E8610C45}">
      <dgm:prSet/>
      <dgm:spPr/>
      <dgm:t>
        <a:bodyPr/>
        <a:lstStyle/>
        <a:p>
          <a:endParaRPr lang="en-GB"/>
        </a:p>
      </dgm:t>
    </dgm:pt>
    <dgm:pt modelId="{0F67E4B4-2C50-4C43-B402-97A9FF0745B5}">
      <dgm:prSet phldrT="[Text]" custT="1"/>
      <dgm:spPr/>
      <dgm:t>
        <a:bodyPr/>
        <a:lstStyle/>
        <a:p>
          <a:r>
            <a:rPr lang="en-GB" sz="1100" dirty="0"/>
            <a:t>Of Evacuation Centre(s)</a:t>
          </a:r>
        </a:p>
      </dgm:t>
    </dgm:pt>
    <dgm:pt modelId="{D6A9618A-867D-C448-B13F-AF2917D63C8B}" type="parTrans" cxnId="{2EC95AEA-DB0A-2C43-A47D-82721820F325}">
      <dgm:prSet/>
      <dgm:spPr/>
      <dgm:t>
        <a:bodyPr/>
        <a:lstStyle/>
        <a:p>
          <a:endParaRPr lang="en-GB"/>
        </a:p>
      </dgm:t>
    </dgm:pt>
    <dgm:pt modelId="{820898B1-92D1-E846-AC51-CAB96118B516}" type="sibTrans" cxnId="{2EC95AEA-DB0A-2C43-A47D-82721820F325}">
      <dgm:prSet/>
      <dgm:spPr/>
      <dgm:t>
        <a:bodyPr/>
        <a:lstStyle/>
        <a:p>
          <a:endParaRPr lang="en-GB"/>
        </a:p>
      </dgm:t>
    </dgm:pt>
    <dgm:pt modelId="{84022B99-4040-6049-9448-EF434800A8A5}">
      <dgm:prSet phldrT="[Text]" custT="1"/>
      <dgm:spPr/>
      <dgm:t>
        <a:bodyPr/>
        <a:lstStyle/>
        <a:p>
          <a:r>
            <a:rPr lang="en-GB" sz="1100" dirty="0"/>
            <a:t>Tsunami Evacuation Routes</a:t>
          </a:r>
        </a:p>
      </dgm:t>
    </dgm:pt>
    <dgm:pt modelId="{C4DE7825-5F00-1C4A-A384-2B8F84107C8B}" type="parTrans" cxnId="{98D0EC0A-AC30-3245-911B-C466B55F2410}">
      <dgm:prSet/>
      <dgm:spPr/>
      <dgm:t>
        <a:bodyPr/>
        <a:lstStyle/>
        <a:p>
          <a:endParaRPr lang="en-GB"/>
        </a:p>
      </dgm:t>
    </dgm:pt>
    <dgm:pt modelId="{6DE692CC-74AE-504E-AAFB-15E29CB17A66}" type="sibTrans" cxnId="{98D0EC0A-AC30-3245-911B-C466B55F2410}">
      <dgm:prSet/>
      <dgm:spPr/>
      <dgm:t>
        <a:bodyPr/>
        <a:lstStyle/>
        <a:p>
          <a:endParaRPr lang="en-GB"/>
        </a:p>
      </dgm:t>
    </dgm:pt>
    <dgm:pt modelId="{0BD87838-A446-0849-9057-35696B57F551}">
      <dgm:prSet custT="1"/>
      <dgm:spPr/>
      <dgm:t>
        <a:bodyPr/>
        <a:lstStyle/>
        <a:p>
          <a:r>
            <a:rPr lang="en-GB" sz="1100" dirty="0"/>
            <a:t>Revising of Village Emergency Management Plans</a:t>
          </a:r>
        </a:p>
        <a:p>
          <a:r>
            <a:rPr lang="en-GB" sz="1100" dirty="0"/>
            <a:t>* Following HTHH</a:t>
          </a:r>
        </a:p>
        <a:p>
          <a:r>
            <a:rPr lang="en-GB" sz="1100" dirty="0"/>
            <a:t>* New DRM Act, 2021</a:t>
          </a:r>
        </a:p>
      </dgm:t>
    </dgm:pt>
    <dgm:pt modelId="{0A5E9F37-ED09-5D45-B6DF-01D57F2C79F6}" type="parTrans" cxnId="{934434AC-9360-4F44-B7DA-B8624A0ED95F}">
      <dgm:prSet/>
      <dgm:spPr/>
      <dgm:t>
        <a:bodyPr/>
        <a:lstStyle/>
        <a:p>
          <a:endParaRPr lang="en-GB"/>
        </a:p>
      </dgm:t>
    </dgm:pt>
    <dgm:pt modelId="{3D40C77F-17E3-DD49-A27F-18FE19700F21}" type="sibTrans" cxnId="{934434AC-9360-4F44-B7DA-B8624A0ED95F}">
      <dgm:prSet/>
      <dgm:spPr/>
      <dgm:t>
        <a:bodyPr/>
        <a:lstStyle/>
        <a:p>
          <a:endParaRPr lang="en-GB"/>
        </a:p>
      </dgm:t>
    </dgm:pt>
    <dgm:pt modelId="{7A2A67C1-A367-2046-963F-7481719C9708}">
      <dgm:prSet custT="1"/>
      <dgm:spPr/>
      <dgm:t>
        <a:bodyPr/>
        <a:lstStyle/>
        <a:p>
          <a:r>
            <a:rPr lang="en-GB" sz="1000" b="1" dirty="0"/>
            <a:t>Research &amp; Information Management</a:t>
          </a:r>
        </a:p>
        <a:p>
          <a:r>
            <a:rPr lang="en-GB" sz="1000" dirty="0"/>
            <a:t>* Cataloguing of Existing Information / Data into a Dashboard</a:t>
          </a:r>
        </a:p>
        <a:p>
          <a:r>
            <a:rPr lang="en-GB" sz="1000" dirty="0"/>
            <a:t>* Digitizing of Data and information</a:t>
          </a:r>
        </a:p>
        <a:p>
          <a:r>
            <a:rPr lang="en-GB" sz="1000" dirty="0"/>
            <a:t>* Updating of Social Media</a:t>
          </a:r>
        </a:p>
      </dgm:t>
    </dgm:pt>
    <dgm:pt modelId="{44C6ECEB-0B34-FE47-9439-678420158E13}" type="parTrans" cxnId="{AA5BDF8E-0EF1-DE47-B94B-53847B72AF80}">
      <dgm:prSet/>
      <dgm:spPr/>
      <dgm:t>
        <a:bodyPr/>
        <a:lstStyle/>
        <a:p>
          <a:endParaRPr lang="en-GB"/>
        </a:p>
      </dgm:t>
    </dgm:pt>
    <dgm:pt modelId="{2A1460D3-365C-B34F-83B7-B40A05C109A8}" type="sibTrans" cxnId="{AA5BDF8E-0EF1-DE47-B94B-53847B72AF80}">
      <dgm:prSet/>
      <dgm:spPr/>
      <dgm:t>
        <a:bodyPr/>
        <a:lstStyle/>
        <a:p>
          <a:endParaRPr lang="en-GB"/>
        </a:p>
      </dgm:t>
    </dgm:pt>
    <dgm:pt modelId="{9B1AEB54-1153-5F45-9559-D765C682A968}" type="pres">
      <dgm:prSet presAssocID="{2563B6F7-60A3-EE43-A5E8-168841675DFE}" presName="Name0" presStyleCnt="0">
        <dgm:presLayoutVars>
          <dgm:dir/>
          <dgm:resizeHandles/>
        </dgm:presLayoutVars>
      </dgm:prSet>
      <dgm:spPr/>
    </dgm:pt>
    <dgm:pt modelId="{1C025F67-237E-2A4F-B3A9-41D62A2914B4}" type="pres">
      <dgm:prSet presAssocID="{5F6EECC4-0F7A-7845-B831-53BF8A9ECF2E}" presName="composite" presStyleCnt="0"/>
      <dgm:spPr/>
    </dgm:pt>
    <dgm:pt modelId="{2B23E8EA-B1F4-9142-AFC3-CD38961DCE4F}" type="pres">
      <dgm:prSet presAssocID="{5F6EECC4-0F7A-7845-B831-53BF8A9ECF2E}" presName="rect1" presStyleLbl="bgImgPlace1" presStyleIdx="0" presStyleCnt="6" custScaleX="130180" custScaleY="150753"/>
      <dgm:spPr>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dgm:spPr>
    </dgm:pt>
    <dgm:pt modelId="{9444A9DC-66B7-7947-B263-86F6763EFABF}" type="pres">
      <dgm:prSet presAssocID="{5F6EECC4-0F7A-7845-B831-53BF8A9ECF2E}" presName="rect2" presStyleLbl="node1" presStyleIdx="0" presStyleCnt="6" custScaleX="156673" custScaleY="133965" custLinFactNeighborX="-35362" custLinFactNeighborY="-3681">
        <dgm:presLayoutVars>
          <dgm:bulletEnabled val="1"/>
        </dgm:presLayoutVars>
      </dgm:prSet>
      <dgm:spPr/>
    </dgm:pt>
    <dgm:pt modelId="{75A16B8D-3A14-AB4D-8623-06EB12E22D4E}" type="pres">
      <dgm:prSet presAssocID="{1D4BD235-75D1-EE47-8038-D98458F6F280}" presName="sibTrans" presStyleCnt="0"/>
      <dgm:spPr/>
    </dgm:pt>
    <dgm:pt modelId="{5D13FCF4-50A0-CA4F-80DD-1084BA5710AE}" type="pres">
      <dgm:prSet presAssocID="{F035A125-CD9E-0B4B-A7AB-6E1E89551472}" presName="composite" presStyleCnt="0"/>
      <dgm:spPr/>
    </dgm:pt>
    <dgm:pt modelId="{9B2F9C04-9413-0F42-B715-D341D9B3779B}" type="pres">
      <dgm:prSet presAssocID="{F035A125-CD9E-0B4B-A7AB-6E1E89551472}" presName="rect1" presStyleLbl="bgImgPlace1" presStyleIdx="1" presStyleCnt="6" custScaleX="120207" custScaleY="147476"/>
      <dgm:spPr>
        <a:blipFill>
          <a:blip xmlns:r="http://schemas.openxmlformats.org/officeDocument/2006/relationships" r:embed="rId2">
            <a:extLst>
              <a:ext uri="{28A0092B-C50C-407E-A947-70E740481C1C}">
                <a14:useLocalDpi xmlns:a14="http://schemas.microsoft.com/office/drawing/2010/main" val="0"/>
              </a:ext>
            </a:extLst>
          </a:blip>
          <a:srcRect/>
          <a:stretch>
            <a:fillRect t="-21000" b="-21000"/>
          </a:stretch>
        </a:blipFill>
      </dgm:spPr>
    </dgm:pt>
    <dgm:pt modelId="{CAEC8058-E85B-7546-BCF8-1D2372636846}" type="pres">
      <dgm:prSet presAssocID="{F035A125-CD9E-0B4B-A7AB-6E1E89551472}" presName="rect2" presStyleLbl="node1" presStyleIdx="1" presStyleCnt="6" custScaleX="132956" custScaleY="130552">
        <dgm:presLayoutVars>
          <dgm:bulletEnabled val="1"/>
        </dgm:presLayoutVars>
      </dgm:prSet>
      <dgm:spPr/>
    </dgm:pt>
    <dgm:pt modelId="{BEA578F0-8358-4C41-BB06-237FFA8F4B11}" type="pres">
      <dgm:prSet presAssocID="{192626DA-85B0-274C-B366-8889AAD9DAC2}" presName="sibTrans" presStyleCnt="0"/>
      <dgm:spPr/>
    </dgm:pt>
    <dgm:pt modelId="{F7BED0FB-B8CE-9D47-B543-018DE102A9DF}" type="pres">
      <dgm:prSet presAssocID="{28CE15F0-86B6-ED4C-98CF-E0881B76BE0E}" presName="composite" presStyleCnt="0"/>
      <dgm:spPr/>
    </dgm:pt>
    <dgm:pt modelId="{2EC65B0E-8E03-7E41-8F47-0389C66BD482}" type="pres">
      <dgm:prSet presAssocID="{28CE15F0-86B6-ED4C-98CF-E0881B76BE0E}" presName="rect1" presStyleLbl="bgImgPlace1" presStyleIdx="2" presStyleCnt="6" custScaleX="138975" custScaleY="141001"/>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7000" b="-17000"/>
          </a:stretch>
        </a:blipFill>
      </dgm:spPr>
    </dgm:pt>
    <dgm:pt modelId="{FC3C0919-5D69-FA46-8B14-111FD3699225}" type="pres">
      <dgm:prSet presAssocID="{28CE15F0-86B6-ED4C-98CF-E0881B76BE0E}" presName="rect2" presStyleLbl="node1" presStyleIdx="2" presStyleCnt="6" custScaleX="138810" custScaleY="126771" custLinFactNeighborX="-1707" custLinFactNeighborY="11945">
        <dgm:presLayoutVars>
          <dgm:bulletEnabled val="1"/>
        </dgm:presLayoutVars>
      </dgm:prSet>
      <dgm:spPr/>
    </dgm:pt>
    <dgm:pt modelId="{5C70EE54-0495-EF4B-A3F9-05C859DA8AA3}" type="pres">
      <dgm:prSet presAssocID="{166601EC-38F5-BC4B-9C51-7AEFD6FCE6E1}" presName="sibTrans" presStyleCnt="0"/>
      <dgm:spPr/>
    </dgm:pt>
    <dgm:pt modelId="{12905734-A85D-A54F-AAB2-7920B10001AD}" type="pres">
      <dgm:prSet presAssocID="{8A70EDFD-ED4E-BD49-99A1-38CE8922D2FC}" presName="composite" presStyleCnt="0"/>
      <dgm:spPr/>
    </dgm:pt>
    <dgm:pt modelId="{75B1FB5B-143E-C94D-89C3-00524B25E1EB}" type="pres">
      <dgm:prSet presAssocID="{8A70EDFD-ED4E-BD49-99A1-38CE8922D2FC}" presName="rect1" presStyleLbl="bgImgPlace1" presStyleIdx="3" presStyleCnt="6" custScaleX="137730" custScaleY="130165"/>
      <dgm:spPr>
        <a:blipFill>
          <a:blip xmlns:r="http://schemas.openxmlformats.org/officeDocument/2006/relationships" r:embed="rId4">
            <a:extLst>
              <a:ext uri="{28A0092B-C50C-407E-A947-70E740481C1C}">
                <a14:useLocalDpi xmlns:a14="http://schemas.microsoft.com/office/drawing/2010/main" val="0"/>
              </a:ext>
            </a:extLst>
          </a:blip>
          <a:srcRect/>
          <a:stretch>
            <a:fillRect l="-46000" r="-46000"/>
          </a:stretch>
        </a:blipFill>
      </dgm:spPr>
    </dgm:pt>
    <dgm:pt modelId="{5FF9EFF4-0412-004C-846E-AD570EA1C1E5}" type="pres">
      <dgm:prSet presAssocID="{8A70EDFD-ED4E-BD49-99A1-38CE8922D2FC}" presName="rect2" presStyleLbl="node1" presStyleIdx="3" presStyleCnt="6" custScaleX="139913" custScaleY="127691" custLinFactNeighborX="-12210" custLinFactNeighborY="5113">
        <dgm:presLayoutVars>
          <dgm:bulletEnabled val="1"/>
        </dgm:presLayoutVars>
      </dgm:prSet>
      <dgm:spPr/>
    </dgm:pt>
    <dgm:pt modelId="{93076B62-CD68-E548-83D7-228FE1DD27DE}" type="pres">
      <dgm:prSet presAssocID="{B9567264-DE72-CB4A-A52C-A5EE2D554AB0}" presName="sibTrans" presStyleCnt="0"/>
      <dgm:spPr/>
    </dgm:pt>
    <dgm:pt modelId="{91BD09F0-133A-B140-BEAA-17893219840C}" type="pres">
      <dgm:prSet presAssocID="{0BD87838-A446-0849-9057-35696B57F551}" presName="composite" presStyleCnt="0"/>
      <dgm:spPr/>
    </dgm:pt>
    <dgm:pt modelId="{E4C0794E-3CEB-0A45-9039-D624BEFA36A3}" type="pres">
      <dgm:prSet presAssocID="{0BD87838-A446-0849-9057-35696B57F551}" presName="rect1" presStyleLbl="bgImgPlace1" presStyleIdx="4" presStyleCnt="6" custScaleX="124237" custScaleY="132300"/>
      <dgm:spPr>
        <a:blipFill>
          <a:blip xmlns:r="http://schemas.openxmlformats.org/officeDocument/2006/relationships" r:embed="rId5">
            <a:extLst>
              <a:ext uri="{28A0092B-C50C-407E-A947-70E740481C1C}">
                <a14:useLocalDpi xmlns:a14="http://schemas.microsoft.com/office/drawing/2010/main" val="0"/>
              </a:ext>
            </a:extLst>
          </a:blip>
          <a:srcRect/>
          <a:stretch>
            <a:fillRect l="-17000" r="-17000"/>
          </a:stretch>
        </a:blipFill>
      </dgm:spPr>
    </dgm:pt>
    <dgm:pt modelId="{47EBEED6-BFAB-8E4D-97B3-48B0E2D4BFF9}" type="pres">
      <dgm:prSet presAssocID="{0BD87838-A446-0849-9057-35696B57F551}" presName="rect2" presStyleLbl="node1" presStyleIdx="4" presStyleCnt="6" custScaleX="135834" custScaleY="157637">
        <dgm:presLayoutVars>
          <dgm:bulletEnabled val="1"/>
        </dgm:presLayoutVars>
      </dgm:prSet>
      <dgm:spPr/>
    </dgm:pt>
    <dgm:pt modelId="{EB0F9F50-7A2A-1149-BAB0-6B4978DA0EED}" type="pres">
      <dgm:prSet presAssocID="{3D40C77F-17E3-DD49-A27F-18FE19700F21}" presName="sibTrans" presStyleCnt="0"/>
      <dgm:spPr/>
    </dgm:pt>
    <dgm:pt modelId="{01961794-C3A9-DA42-B507-BB84FE13A3D4}" type="pres">
      <dgm:prSet presAssocID="{7A2A67C1-A367-2046-963F-7481719C9708}" presName="composite" presStyleCnt="0"/>
      <dgm:spPr/>
    </dgm:pt>
    <dgm:pt modelId="{3164052E-8919-4B4F-9D2C-8781DF304440}" type="pres">
      <dgm:prSet presAssocID="{7A2A67C1-A367-2046-963F-7481719C9708}" presName="rect1" presStyleLbl="bgImgPlace1" presStyleIdx="5" presStyleCnt="6" custScaleX="145110" custScaleY="156411" custLinFactNeighborX="-8943" custLinFactNeighborY="-1396"/>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27000" r="-27000"/>
          </a:stretch>
        </a:blipFill>
      </dgm:spPr>
    </dgm:pt>
    <dgm:pt modelId="{1BC9DAE3-C69A-404A-94B5-D0D069A8E916}" type="pres">
      <dgm:prSet presAssocID="{7A2A67C1-A367-2046-963F-7481719C9708}" presName="rect2" presStyleLbl="node1" presStyleIdx="5" presStyleCnt="6" custScaleX="161002" custScaleY="161840">
        <dgm:presLayoutVars>
          <dgm:bulletEnabled val="1"/>
        </dgm:presLayoutVars>
      </dgm:prSet>
      <dgm:spPr/>
    </dgm:pt>
  </dgm:ptLst>
  <dgm:cxnLst>
    <dgm:cxn modelId="{9BFB050A-58A7-E147-9B13-2B667C0F2F4B}" srcId="{28CE15F0-86B6-ED4C-98CF-E0881B76BE0E}" destId="{00D57616-55B9-F944-898E-30E83689EFE3}" srcOrd="1" destOrd="0" parTransId="{8D5F15C4-3316-2241-A6E8-BE9168551747}" sibTransId="{F92A1411-1482-EA47-972B-B9C496356CF3}"/>
    <dgm:cxn modelId="{98D0EC0A-AC30-3245-911B-C466B55F2410}" srcId="{5F6EECC4-0F7A-7845-B831-53BF8A9ECF2E}" destId="{84022B99-4040-6049-9448-EF434800A8A5}" srcOrd="3" destOrd="0" parTransId="{C4DE7825-5F00-1C4A-A384-2B8F84107C8B}" sibTransId="{6DE692CC-74AE-504E-AAFB-15E29CB17A66}"/>
    <dgm:cxn modelId="{1F9B5413-E408-1F4A-9177-8AC94A215CDA}" type="presOf" srcId="{5F6EECC4-0F7A-7845-B831-53BF8A9ECF2E}" destId="{9444A9DC-66B7-7947-B263-86F6763EFABF}" srcOrd="0" destOrd="0" presId="urn:microsoft.com/office/officeart/2008/layout/BendingPictureBlocks"/>
    <dgm:cxn modelId="{27ABFA22-E475-1947-85BB-9E6434A860CF}" type="presOf" srcId="{0F67E4B4-2C50-4C43-B402-97A9FF0745B5}" destId="{9444A9DC-66B7-7947-B263-86F6763EFABF}" srcOrd="0" destOrd="3" presId="urn:microsoft.com/office/officeart/2008/layout/BendingPictureBlocks"/>
    <dgm:cxn modelId="{1867DE2E-77C7-CC4D-8EAB-3341E9B98F28}" srcId="{5F6EECC4-0F7A-7845-B831-53BF8A9ECF2E}" destId="{C7780017-2CF1-1349-9AD8-925032790212}" srcOrd="1" destOrd="0" parTransId="{E62DA13E-102E-C74D-8087-464B40D0F75B}" sibTransId="{589A24C2-14FC-C640-A094-4357535FB21B}"/>
    <dgm:cxn modelId="{9239DE33-F54B-6A45-970E-DE15223DD5CA}" type="presOf" srcId="{28CE15F0-86B6-ED4C-98CF-E0881B76BE0E}" destId="{FC3C0919-5D69-FA46-8B14-111FD3699225}" srcOrd="0" destOrd="0" presId="urn:microsoft.com/office/officeart/2008/layout/BendingPictureBlocks"/>
    <dgm:cxn modelId="{1E8E0937-9512-E041-81AB-9D8B6D9A91E1}" srcId="{F035A125-CD9E-0B4B-A7AB-6E1E89551472}" destId="{842F6051-5B63-2943-A89B-B485159C71CD}" srcOrd="0" destOrd="0" parTransId="{40BFF596-A61D-834D-BBF1-08E2A89EAB58}" sibTransId="{557228A0-BC1E-3248-807A-CE91E4AF87CA}"/>
    <dgm:cxn modelId="{2DF10C3E-AD60-ED44-963B-3F26511B7FA0}" type="presOf" srcId="{8A70EDFD-ED4E-BD49-99A1-38CE8922D2FC}" destId="{5FF9EFF4-0412-004C-846E-AD570EA1C1E5}" srcOrd="0" destOrd="0" presId="urn:microsoft.com/office/officeart/2008/layout/BendingPictureBlocks"/>
    <dgm:cxn modelId="{EA9EE74D-36BC-8840-9E98-61F9B7584C12}" type="presOf" srcId="{F035A125-CD9E-0B4B-A7AB-6E1E89551472}" destId="{CAEC8058-E85B-7546-BCF8-1D2372636846}" srcOrd="0" destOrd="0" presId="urn:microsoft.com/office/officeart/2008/layout/BendingPictureBlocks"/>
    <dgm:cxn modelId="{7199CB4F-8B71-564B-AE5D-C49E4217AED4}" type="presOf" srcId="{84022B99-4040-6049-9448-EF434800A8A5}" destId="{9444A9DC-66B7-7947-B263-86F6763EFABF}" srcOrd="0" destOrd="4" presId="urn:microsoft.com/office/officeart/2008/layout/BendingPictureBlocks"/>
    <dgm:cxn modelId="{90467B7A-26BA-0C40-9E6C-BB4C60FD00EB}" type="presOf" srcId="{842F6051-5B63-2943-A89B-B485159C71CD}" destId="{CAEC8058-E85B-7546-BCF8-1D2372636846}" srcOrd="0" destOrd="1" presId="urn:microsoft.com/office/officeart/2008/layout/BendingPictureBlocks"/>
    <dgm:cxn modelId="{4399007B-3A83-494E-9FD6-63161200FFDD}" srcId="{2563B6F7-60A3-EE43-A5E8-168841675DFE}" destId="{F035A125-CD9E-0B4B-A7AB-6E1E89551472}" srcOrd="1" destOrd="0" parTransId="{8B4C0DED-12E0-404F-9CC9-95D2CB376363}" sibTransId="{192626DA-85B0-274C-B366-8889AAD9DAC2}"/>
    <dgm:cxn modelId="{4A00767D-EDE0-ED4F-89E3-8BB8E09F9007}" type="presOf" srcId="{2563B6F7-60A3-EE43-A5E8-168841675DFE}" destId="{9B1AEB54-1153-5F45-9559-D765C682A968}" srcOrd="0" destOrd="0" presId="urn:microsoft.com/office/officeart/2008/layout/BendingPictureBlocks"/>
    <dgm:cxn modelId="{91B02B88-2562-914E-AAA0-5B4F4FA2C613}" srcId="{2563B6F7-60A3-EE43-A5E8-168841675DFE}" destId="{28CE15F0-86B6-ED4C-98CF-E0881B76BE0E}" srcOrd="2" destOrd="0" parTransId="{9CE1DE2C-24EF-364A-9542-6B6F0817344C}" sibTransId="{166601EC-38F5-BC4B-9C51-7AEFD6FCE6E1}"/>
    <dgm:cxn modelId="{AA5BDF8E-0EF1-DE47-B94B-53847B72AF80}" srcId="{2563B6F7-60A3-EE43-A5E8-168841675DFE}" destId="{7A2A67C1-A367-2046-963F-7481719C9708}" srcOrd="5" destOrd="0" parTransId="{44C6ECEB-0B34-FE47-9439-678420158E13}" sibTransId="{2A1460D3-365C-B34F-83B7-B40A05C109A8}"/>
    <dgm:cxn modelId="{03F1EE95-5FE4-9449-ACEE-32F77809B113}" type="presOf" srcId="{B6AE7E3A-2A54-4C4A-ACAE-FCAF337D5130}" destId="{FC3C0919-5D69-FA46-8B14-111FD3699225}" srcOrd="0" destOrd="1" presId="urn:microsoft.com/office/officeart/2008/layout/BendingPictureBlocks"/>
    <dgm:cxn modelId="{934434AC-9360-4F44-B7DA-B8624A0ED95F}" srcId="{2563B6F7-60A3-EE43-A5E8-168841675DFE}" destId="{0BD87838-A446-0849-9057-35696B57F551}" srcOrd="4" destOrd="0" parTransId="{0A5E9F37-ED09-5D45-B6DF-01D57F2C79F6}" sibTransId="{3D40C77F-17E3-DD49-A27F-18FE19700F21}"/>
    <dgm:cxn modelId="{B3D783AD-C4B3-EC4F-9BB7-EBED3E9D19AE}" type="presOf" srcId="{00D57616-55B9-F944-898E-30E83689EFE3}" destId="{FC3C0919-5D69-FA46-8B14-111FD3699225}" srcOrd="0" destOrd="2" presId="urn:microsoft.com/office/officeart/2008/layout/BendingPictureBlocks"/>
    <dgm:cxn modelId="{A61BBEAE-AA79-CC4A-B9DA-4D51993C1A23}" type="presOf" srcId="{0BD87838-A446-0849-9057-35696B57F551}" destId="{47EBEED6-BFAB-8E4D-97B3-48B0E2D4BFF9}" srcOrd="0" destOrd="0" presId="urn:microsoft.com/office/officeart/2008/layout/BendingPictureBlocks"/>
    <dgm:cxn modelId="{0922DABB-F206-DC48-B447-412068043C08}" srcId="{28CE15F0-86B6-ED4C-98CF-E0881B76BE0E}" destId="{B6AE7E3A-2A54-4C4A-ACAE-FCAF337D5130}" srcOrd="0" destOrd="0" parTransId="{527C3EFB-C3FC-BA48-9E21-23A0B6F59F6E}" sibTransId="{168B68CB-DEBC-A447-B5B1-944A796FC2AE}"/>
    <dgm:cxn modelId="{4E67B7C3-EC4D-EE43-9479-5BF89E65897A}" type="presOf" srcId="{7A2A67C1-A367-2046-963F-7481719C9708}" destId="{1BC9DAE3-C69A-404A-94B5-D0D069A8E916}" srcOrd="0" destOrd="0" presId="urn:microsoft.com/office/officeart/2008/layout/BendingPictureBlocks"/>
    <dgm:cxn modelId="{1AD4DAD2-3881-DE42-84A6-B295E8610C45}" srcId="{2563B6F7-60A3-EE43-A5E8-168841675DFE}" destId="{8A70EDFD-ED4E-BD49-99A1-38CE8922D2FC}" srcOrd="3" destOrd="0" parTransId="{A134C448-94ED-8F43-9EBA-2B6D042EA8FB}" sibTransId="{B9567264-DE72-CB4A-A52C-A5EE2D554AB0}"/>
    <dgm:cxn modelId="{9DE972DF-9D16-E84A-907B-3CB6027BEE08}" srcId="{5F6EECC4-0F7A-7845-B831-53BF8A9ECF2E}" destId="{BE8D6576-4265-8649-A9F7-274B385FC593}" srcOrd="0" destOrd="0" parTransId="{BB012790-ED63-C044-BEDA-0E1ABA4BC822}" sibTransId="{0D319C4C-5C82-5C45-8A33-7D7193064039}"/>
    <dgm:cxn modelId="{202F8FE6-EE94-BB4C-956D-E0D5666B377B}" type="presOf" srcId="{C7780017-2CF1-1349-9AD8-925032790212}" destId="{9444A9DC-66B7-7947-B263-86F6763EFABF}" srcOrd="0" destOrd="2" presId="urn:microsoft.com/office/officeart/2008/layout/BendingPictureBlocks"/>
    <dgm:cxn modelId="{2EC95AEA-DB0A-2C43-A47D-82721820F325}" srcId="{5F6EECC4-0F7A-7845-B831-53BF8A9ECF2E}" destId="{0F67E4B4-2C50-4C43-B402-97A9FF0745B5}" srcOrd="2" destOrd="0" parTransId="{D6A9618A-867D-C448-B13F-AF2917D63C8B}" sibTransId="{820898B1-92D1-E846-AC51-CAB96118B516}"/>
    <dgm:cxn modelId="{6A3C8BFB-B66F-9A49-89BF-CD26E1D035EA}" type="presOf" srcId="{BE8D6576-4265-8649-A9F7-274B385FC593}" destId="{9444A9DC-66B7-7947-B263-86F6763EFABF}" srcOrd="0" destOrd="1" presId="urn:microsoft.com/office/officeart/2008/layout/BendingPictureBlocks"/>
    <dgm:cxn modelId="{0254CDFE-0925-9543-ADF3-85FFA179C52C}" srcId="{2563B6F7-60A3-EE43-A5E8-168841675DFE}" destId="{5F6EECC4-0F7A-7845-B831-53BF8A9ECF2E}" srcOrd="0" destOrd="0" parTransId="{42F602E1-3096-DB4A-A9AB-1322166B32E9}" sibTransId="{1D4BD235-75D1-EE47-8038-D98458F6F280}"/>
    <dgm:cxn modelId="{575A8607-C251-B341-AADE-1173A5193A45}" type="presParOf" srcId="{9B1AEB54-1153-5F45-9559-D765C682A968}" destId="{1C025F67-237E-2A4F-B3A9-41D62A2914B4}" srcOrd="0" destOrd="0" presId="urn:microsoft.com/office/officeart/2008/layout/BendingPictureBlocks"/>
    <dgm:cxn modelId="{89C7FF53-5367-C04A-B33E-E70AE8DC6482}" type="presParOf" srcId="{1C025F67-237E-2A4F-B3A9-41D62A2914B4}" destId="{2B23E8EA-B1F4-9142-AFC3-CD38961DCE4F}" srcOrd="0" destOrd="0" presId="urn:microsoft.com/office/officeart/2008/layout/BendingPictureBlocks"/>
    <dgm:cxn modelId="{B4ACBEBF-72C2-5B40-820B-7CB5A38B6903}" type="presParOf" srcId="{1C025F67-237E-2A4F-B3A9-41D62A2914B4}" destId="{9444A9DC-66B7-7947-B263-86F6763EFABF}" srcOrd="1" destOrd="0" presId="urn:microsoft.com/office/officeart/2008/layout/BendingPictureBlocks"/>
    <dgm:cxn modelId="{4154E6B4-6B73-9345-BCBB-1BC847A95D2A}" type="presParOf" srcId="{9B1AEB54-1153-5F45-9559-D765C682A968}" destId="{75A16B8D-3A14-AB4D-8623-06EB12E22D4E}" srcOrd="1" destOrd="0" presId="urn:microsoft.com/office/officeart/2008/layout/BendingPictureBlocks"/>
    <dgm:cxn modelId="{0F4397A3-50F6-D64F-B8BF-456EF885B9EA}" type="presParOf" srcId="{9B1AEB54-1153-5F45-9559-D765C682A968}" destId="{5D13FCF4-50A0-CA4F-80DD-1084BA5710AE}" srcOrd="2" destOrd="0" presId="urn:microsoft.com/office/officeart/2008/layout/BendingPictureBlocks"/>
    <dgm:cxn modelId="{ECE3AC6E-849E-1A49-88E1-BC7D53B396F0}" type="presParOf" srcId="{5D13FCF4-50A0-CA4F-80DD-1084BA5710AE}" destId="{9B2F9C04-9413-0F42-B715-D341D9B3779B}" srcOrd="0" destOrd="0" presId="urn:microsoft.com/office/officeart/2008/layout/BendingPictureBlocks"/>
    <dgm:cxn modelId="{BB12B332-7DBE-5B49-A2D1-200B6B67FCA3}" type="presParOf" srcId="{5D13FCF4-50A0-CA4F-80DD-1084BA5710AE}" destId="{CAEC8058-E85B-7546-BCF8-1D2372636846}" srcOrd="1" destOrd="0" presId="urn:microsoft.com/office/officeart/2008/layout/BendingPictureBlocks"/>
    <dgm:cxn modelId="{D9F3AC05-28EF-D945-B85A-F9EA2257E89B}" type="presParOf" srcId="{9B1AEB54-1153-5F45-9559-D765C682A968}" destId="{BEA578F0-8358-4C41-BB06-237FFA8F4B11}" srcOrd="3" destOrd="0" presId="urn:microsoft.com/office/officeart/2008/layout/BendingPictureBlocks"/>
    <dgm:cxn modelId="{343CAD78-EC92-A043-95F5-FF680D404666}" type="presParOf" srcId="{9B1AEB54-1153-5F45-9559-D765C682A968}" destId="{F7BED0FB-B8CE-9D47-B543-018DE102A9DF}" srcOrd="4" destOrd="0" presId="urn:microsoft.com/office/officeart/2008/layout/BendingPictureBlocks"/>
    <dgm:cxn modelId="{2AFFC6DA-BFC7-1145-9650-268AF1641624}" type="presParOf" srcId="{F7BED0FB-B8CE-9D47-B543-018DE102A9DF}" destId="{2EC65B0E-8E03-7E41-8F47-0389C66BD482}" srcOrd="0" destOrd="0" presId="urn:microsoft.com/office/officeart/2008/layout/BendingPictureBlocks"/>
    <dgm:cxn modelId="{A451A281-E00B-DE4A-A258-D5094B969F5D}" type="presParOf" srcId="{F7BED0FB-B8CE-9D47-B543-018DE102A9DF}" destId="{FC3C0919-5D69-FA46-8B14-111FD3699225}" srcOrd="1" destOrd="0" presId="urn:microsoft.com/office/officeart/2008/layout/BendingPictureBlocks"/>
    <dgm:cxn modelId="{0540BD8D-7F28-1645-BD14-254A1B9D1E98}" type="presParOf" srcId="{9B1AEB54-1153-5F45-9559-D765C682A968}" destId="{5C70EE54-0495-EF4B-A3F9-05C859DA8AA3}" srcOrd="5" destOrd="0" presId="urn:microsoft.com/office/officeart/2008/layout/BendingPictureBlocks"/>
    <dgm:cxn modelId="{320AC21D-9FC8-D943-AB19-4625E92DA0E4}" type="presParOf" srcId="{9B1AEB54-1153-5F45-9559-D765C682A968}" destId="{12905734-A85D-A54F-AAB2-7920B10001AD}" srcOrd="6" destOrd="0" presId="urn:microsoft.com/office/officeart/2008/layout/BendingPictureBlocks"/>
    <dgm:cxn modelId="{0B21A18C-701B-C747-BCE3-E80B47CC442B}" type="presParOf" srcId="{12905734-A85D-A54F-AAB2-7920B10001AD}" destId="{75B1FB5B-143E-C94D-89C3-00524B25E1EB}" srcOrd="0" destOrd="0" presId="urn:microsoft.com/office/officeart/2008/layout/BendingPictureBlocks"/>
    <dgm:cxn modelId="{327F28FC-BEB9-3449-9420-C42D317F0327}" type="presParOf" srcId="{12905734-A85D-A54F-AAB2-7920B10001AD}" destId="{5FF9EFF4-0412-004C-846E-AD570EA1C1E5}" srcOrd="1" destOrd="0" presId="urn:microsoft.com/office/officeart/2008/layout/BendingPictureBlocks"/>
    <dgm:cxn modelId="{EACB9732-97FE-FA41-A715-1D75AC7F5B8A}" type="presParOf" srcId="{9B1AEB54-1153-5F45-9559-D765C682A968}" destId="{93076B62-CD68-E548-83D7-228FE1DD27DE}" srcOrd="7" destOrd="0" presId="urn:microsoft.com/office/officeart/2008/layout/BendingPictureBlocks"/>
    <dgm:cxn modelId="{1EE8E5BF-441F-014C-AA20-CE29A838F7F8}" type="presParOf" srcId="{9B1AEB54-1153-5F45-9559-D765C682A968}" destId="{91BD09F0-133A-B140-BEAA-17893219840C}" srcOrd="8" destOrd="0" presId="urn:microsoft.com/office/officeart/2008/layout/BendingPictureBlocks"/>
    <dgm:cxn modelId="{088BAA94-DECC-7347-85CE-1CD46B73857A}" type="presParOf" srcId="{91BD09F0-133A-B140-BEAA-17893219840C}" destId="{E4C0794E-3CEB-0A45-9039-D624BEFA36A3}" srcOrd="0" destOrd="0" presId="urn:microsoft.com/office/officeart/2008/layout/BendingPictureBlocks"/>
    <dgm:cxn modelId="{70220F21-55A9-5040-8DF7-0BD6D72651E9}" type="presParOf" srcId="{91BD09F0-133A-B140-BEAA-17893219840C}" destId="{47EBEED6-BFAB-8E4D-97B3-48B0E2D4BFF9}" srcOrd="1" destOrd="0" presId="urn:microsoft.com/office/officeart/2008/layout/BendingPictureBlocks"/>
    <dgm:cxn modelId="{9D8FDCA7-8110-9F44-8755-DE8634E7910D}" type="presParOf" srcId="{9B1AEB54-1153-5F45-9559-D765C682A968}" destId="{EB0F9F50-7A2A-1149-BAB0-6B4978DA0EED}" srcOrd="9" destOrd="0" presId="urn:microsoft.com/office/officeart/2008/layout/BendingPictureBlocks"/>
    <dgm:cxn modelId="{B9E47514-E47B-5641-B693-0F2182AB0EF5}" type="presParOf" srcId="{9B1AEB54-1153-5F45-9559-D765C682A968}" destId="{01961794-C3A9-DA42-B507-BB84FE13A3D4}" srcOrd="10" destOrd="0" presId="urn:microsoft.com/office/officeart/2008/layout/BendingPictureBlocks"/>
    <dgm:cxn modelId="{1F7A08AF-A74B-EC4B-AC02-8313ED2D3A74}" type="presParOf" srcId="{01961794-C3A9-DA42-B507-BB84FE13A3D4}" destId="{3164052E-8919-4B4F-9D2C-8781DF304440}" srcOrd="0" destOrd="0" presId="urn:microsoft.com/office/officeart/2008/layout/BendingPictureBlocks"/>
    <dgm:cxn modelId="{F61CBB99-7217-A242-9BD3-5E30C9E1ECC4}" type="presParOf" srcId="{01961794-C3A9-DA42-B507-BB84FE13A3D4}" destId="{1BC9DAE3-C69A-404A-94B5-D0D069A8E916}" srcOrd="1" destOrd="0" presId="urn:microsoft.com/office/officeart/2008/layout/Bend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3F09C7-C6EB-40CB-A67B-894ED3C16C1D}" type="doc">
      <dgm:prSet loTypeId="urn:microsoft.com/office/officeart/2005/8/layout/orgChart1" loCatId="hierarchy" qsTypeId="urn:microsoft.com/office/officeart/2005/8/quickstyle/3d2" qsCatId="3D" csTypeId="urn:microsoft.com/office/officeart/2005/8/colors/accent5_1" csCatId="accent5" phldr="1"/>
      <dgm:spPr/>
      <dgm:t>
        <a:bodyPr/>
        <a:lstStyle/>
        <a:p>
          <a:endParaRPr lang="en-TO"/>
        </a:p>
      </dgm:t>
    </dgm:pt>
    <dgm:pt modelId="{C8EC5968-2BC7-4229-AC8D-2C78103237AB}">
      <dgm:prSet phldrT="[Text]"/>
      <dgm:spPr/>
      <dgm:t>
        <a:bodyPr/>
        <a:lstStyle/>
        <a:p>
          <a:r>
            <a:rPr lang="en-TO" dirty="0"/>
            <a:t>Mafua-’i-Vai’utukakau Maka</a:t>
          </a:r>
        </a:p>
        <a:p>
          <a:r>
            <a:rPr lang="en-TO" dirty="0"/>
            <a:t>(Director of NDRMO)</a:t>
          </a:r>
        </a:p>
      </dgm:t>
    </dgm:pt>
    <dgm:pt modelId="{4340124E-5B16-40A1-B2A1-1D6EDD329305}" type="parTrans" cxnId="{CEAC073D-F71F-4D61-A997-14339E9B4ACE}">
      <dgm:prSet/>
      <dgm:spPr/>
      <dgm:t>
        <a:bodyPr/>
        <a:lstStyle/>
        <a:p>
          <a:endParaRPr lang="en-TO"/>
        </a:p>
      </dgm:t>
    </dgm:pt>
    <dgm:pt modelId="{C79BE50C-58C4-4EC9-A836-66C4D5603963}" type="sibTrans" cxnId="{CEAC073D-F71F-4D61-A997-14339E9B4ACE}">
      <dgm:prSet/>
      <dgm:spPr/>
      <dgm:t>
        <a:bodyPr/>
        <a:lstStyle/>
        <a:p>
          <a:endParaRPr lang="en-TO"/>
        </a:p>
      </dgm:t>
    </dgm:pt>
    <dgm:pt modelId="{2CC718B9-F59E-47DB-B8EE-451AD00D67E2}" type="asst">
      <dgm:prSet phldrT="[Text]"/>
      <dgm:spPr/>
      <dgm:t>
        <a:bodyPr/>
        <a:lstStyle/>
        <a:p>
          <a:r>
            <a:rPr lang="en-US" dirty="0"/>
            <a:t>Lu’isa Taunga</a:t>
          </a:r>
        </a:p>
        <a:p>
          <a:r>
            <a:rPr lang="en-US" dirty="0"/>
            <a:t>(HOD – R&amp;T)</a:t>
          </a:r>
          <a:endParaRPr lang="en-TO" dirty="0"/>
        </a:p>
      </dgm:t>
    </dgm:pt>
    <dgm:pt modelId="{75316487-11A4-4605-A15A-69C1B7AF1AC8}" type="parTrans" cxnId="{7908EE37-F999-4842-A347-1A4DA008EF65}">
      <dgm:prSet/>
      <dgm:spPr/>
      <dgm:t>
        <a:bodyPr/>
        <a:lstStyle/>
        <a:p>
          <a:endParaRPr lang="en-TO"/>
        </a:p>
      </dgm:t>
    </dgm:pt>
    <dgm:pt modelId="{F6F29F20-9776-473C-95FF-43B051391932}" type="sibTrans" cxnId="{7908EE37-F999-4842-A347-1A4DA008EF65}">
      <dgm:prSet/>
      <dgm:spPr/>
      <dgm:t>
        <a:bodyPr/>
        <a:lstStyle/>
        <a:p>
          <a:endParaRPr lang="en-TO"/>
        </a:p>
      </dgm:t>
    </dgm:pt>
    <dgm:pt modelId="{0FC55ABA-519B-4DC5-A4ED-1A613099BECC}">
      <dgm:prSet phldrT="[Text]"/>
      <dgm:spPr/>
      <dgm:t>
        <a:bodyPr/>
        <a:lstStyle/>
        <a:p>
          <a:r>
            <a:rPr lang="en-US" dirty="0"/>
            <a:t>‘</a:t>
          </a:r>
          <a:r>
            <a:rPr lang="en-US" dirty="0" err="1"/>
            <a:t>Ofa</a:t>
          </a:r>
          <a:r>
            <a:rPr lang="en-US" dirty="0"/>
            <a:t> </a:t>
          </a:r>
          <a:r>
            <a:rPr lang="en-US" dirty="0" err="1"/>
            <a:t>Masiwawa</a:t>
          </a:r>
          <a:endParaRPr lang="en-US" dirty="0"/>
        </a:p>
        <a:p>
          <a:r>
            <a:rPr lang="en-US" dirty="0"/>
            <a:t>(GIS – Officer)</a:t>
          </a:r>
          <a:endParaRPr lang="en-TO" dirty="0"/>
        </a:p>
      </dgm:t>
    </dgm:pt>
    <dgm:pt modelId="{8A86DC9E-0C71-44FD-B9A3-782E1FB5A55E}" type="parTrans" cxnId="{E4F5EAE0-7D71-4EDC-8213-6F43BBA2FCFF}">
      <dgm:prSet/>
      <dgm:spPr/>
      <dgm:t>
        <a:bodyPr/>
        <a:lstStyle/>
        <a:p>
          <a:endParaRPr lang="en-TO"/>
        </a:p>
      </dgm:t>
    </dgm:pt>
    <dgm:pt modelId="{49289AC5-503B-45EB-9623-1BAF6B597ED9}" type="sibTrans" cxnId="{E4F5EAE0-7D71-4EDC-8213-6F43BBA2FCFF}">
      <dgm:prSet/>
      <dgm:spPr/>
      <dgm:t>
        <a:bodyPr/>
        <a:lstStyle/>
        <a:p>
          <a:endParaRPr lang="en-TO"/>
        </a:p>
      </dgm:t>
    </dgm:pt>
    <dgm:pt modelId="{E863FEC4-C37D-4D33-BBB7-9B7F2945154F}">
      <dgm:prSet phldrT="[Text]"/>
      <dgm:spPr/>
      <dgm:t>
        <a:bodyPr/>
        <a:lstStyle/>
        <a:p>
          <a:r>
            <a:rPr lang="en-TO" dirty="0"/>
            <a:t>Sione Sunia</a:t>
          </a:r>
        </a:p>
        <a:p>
          <a:r>
            <a:rPr lang="en-TO" dirty="0"/>
            <a:t>(PaRTneR 2- Project Coordinator)</a:t>
          </a:r>
        </a:p>
      </dgm:t>
    </dgm:pt>
    <dgm:pt modelId="{A12D89A6-A05B-4706-87A9-8B6BFCAA114E}" type="parTrans" cxnId="{D6CD6248-8331-4583-9395-9918DD892412}">
      <dgm:prSet/>
      <dgm:spPr/>
      <dgm:t>
        <a:bodyPr/>
        <a:lstStyle/>
        <a:p>
          <a:endParaRPr lang="en-TO"/>
        </a:p>
      </dgm:t>
    </dgm:pt>
    <dgm:pt modelId="{B556EC08-3C3E-4842-B44A-AAEB9D0A3CB9}" type="sibTrans" cxnId="{D6CD6248-8331-4583-9395-9918DD892412}">
      <dgm:prSet/>
      <dgm:spPr/>
      <dgm:t>
        <a:bodyPr/>
        <a:lstStyle/>
        <a:p>
          <a:endParaRPr lang="en-TO"/>
        </a:p>
      </dgm:t>
    </dgm:pt>
    <dgm:pt modelId="{C151B892-D51B-9F41-B386-112153367B39}">
      <dgm:prSet/>
      <dgm:spPr/>
      <dgm:t>
        <a:bodyPr/>
        <a:lstStyle/>
        <a:p>
          <a:r>
            <a:rPr lang="en-GB" dirty="0" err="1"/>
            <a:t>Sila</a:t>
          </a:r>
          <a:r>
            <a:rPr lang="en-GB" dirty="0"/>
            <a:t> Manu</a:t>
          </a:r>
        </a:p>
        <a:p>
          <a:r>
            <a:rPr lang="en-GB" dirty="0"/>
            <a:t>(Disaster Works Officer)</a:t>
          </a:r>
        </a:p>
      </dgm:t>
    </dgm:pt>
    <dgm:pt modelId="{9CD2FEAE-585B-694E-8587-FC0A70F6A847}" type="parTrans" cxnId="{DE4D7E3D-EDF6-5749-AAAA-971B22ABD811}">
      <dgm:prSet/>
      <dgm:spPr/>
      <dgm:t>
        <a:bodyPr/>
        <a:lstStyle/>
        <a:p>
          <a:endParaRPr lang="en-GB"/>
        </a:p>
      </dgm:t>
    </dgm:pt>
    <dgm:pt modelId="{5ABE28FF-51E0-C04B-919D-75B5E18A5F2A}" type="sibTrans" cxnId="{DE4D7E3D-EDF6-5749-AAAA-971B22ABD811}">
      <dgm:prSet/>
      <dgm:spPr/>
      <dgm:t>
        <a:bodyPr/>
        <a:lstStyle/>
        <a:p>
          <a:endParaRPr lang="en-GB"/>
        </a:p>
      </dgm:t>
    </dgm:pt>
    <dgm:pt modelId="{396B1D90-5FC6-234F-A250-7852FE9CA4FF}">
      <dgm:prSet/>
      <dgm:spPr/>
      <dgm:t>
        <a:bodyPr/>
        <a:lstStyle/>
        <a:p>
          <a:r>
            <a:rPr lang="en-GB" dirty="0" err="1"/>
            <a:t>Sioeli</a:t>
          </a:r>
          <a:r>
            <a:rPr lang="en-GB" dirty="0"/>
            <a:t> </a:t>
          </a:r>
          <a:r>
            <a:rPr lang="en-GB" dirty="0" err="1"/>
            <a:t>Lolohea</a:t>
          </a:r>
          <a:endParaRPr lang="en-GB" dirty="0"/>
        </a:p>
        <a:p>
          <a:r>
            <a:rPr lang="en-GB" dirty="0"/>
            <a:t>(</a:t>
          </a:r>
          <a:r>
            <a:rPr lang="en-GB" dirty="0" err="1"/>
            <a:t>PaRTneR</a:t>
          </a:r>
          <a:r>
            <a:rPr lang="en-GB" dirty="0"/>
            <a:t> 2 – Project Coordinator) </a:t>
          </a:r>
        </a:p>
      </dgm:t>
    </dgm:pt>
    <dgm:pt modelId="{B87D979C-E35E-8C48-9EC4-F0924FED16E8}" type="parTrans" cxnId="{94D79E6A-E661-964C-B98F-98D2BEB58B8D}">
      <dgm:prSet/>
      <dgm:spPr/>
      <dgm:t>
        <a:bodyPr/>
        <a:lstStyle/>
        <a:p>
          <a:endParaRPr lang="en-GB"/>
        </a:p>
      </dgm:t>
    </dgm:pt>
    <dgm:pt modelId="{1E80592D-4DB1-1D49-85E4-903A1A1F8C34}" type="sibTrans" cxnId="{94D79E6A-E661-964C-B98F-98D2BEB58B8D}">
      <dgm:prSet/>
      <dgm:spPr/>
      <dgm:t>
        <a:bodyPr/>
        <a:lstStyle/>
        <a:p>
          <a:endParaRPr lang="en-GB"/>
        </a:p>
      </dgm:t>
    </dgm:pt>
    <dgm:pt modelId="{7700C4A9-1D98-4AFB-8535-4525C3426DE1}" type="pres">
      <dgm:prSet presAssocID="{463F09C7-C6EB-40CB-A67B-894ED3C16C1D}" presName="hierChild1" presStyleCnt="0">
        <dgm:presLayoutVars>
          <dgm:orgChart val="1"/>
          <dgm:chPref val="1"/>
          <dgm:dir/>
          <dgm:animOne val="branch"/>
          <dgm:animLvl val="lvl"/>
          <dgm:resizeHandles/>
        </dgm:presLayoutVars>
      </dgm:prSet>
      <dgm:spPr/>
    </dgm:pt>
    <dgm:pt modelId="{D82B038E-30A1-40FD-B8A3-F48252BC8B59}" type="pres">
      <dgm:prSet presAssocID="{C8EC5968-2BC7-4229-AC8D-2C78103237AB}" presName="hierRoot1" presStyleCnt="0">
        <dgm:presLayoutVars>
          <dgm:hierBranch val="init"/>
        </dgm:presLayoutVars>
      </dgm:prSet>
      <dgm:spPr/>
    </dgm:pt>
    <dgm:pt modelId="{3ED2AA1A-E2BE-4325-888A-0B63F9193793}" type="pres">
      <dgm:prSet presAssocID="{C8EC5968-2BC7-4229-AC8D-2C78103237AB}" presName="rootComposite1" presStyleCnt="0"/>
      <dgm:spPr/>
    </dgm:pt>
    <dgm:pt modelId="{F55D60C4-477B-4B40-8E0B-7B28BC7FDE13}" type="pres">
      <dgm:prSet presAssocID="{C8EC5968-2BC7-4229-AC8D-2C78103237AB}" presName="rootText1" presStyleLbl="node0" presStyleIdx="0" presStyleCnt="1" custScaleX="203888" custLinFactNeighborX="4424" custLinFactNeighborY="-59979">
        <dgm:presLayoutVars>
          <dgm:chPref val="3"/>
        </dgm:presLayoutVars>
      </dgm:prSet>
      <dgm:spPr/>
    </dgm:pt>
    <dgm:pt modelId="{DD319E73-A291-46FC-AD39-A1C82E53E0A0}" type="pres">
      <dgm:prSet presAssocID="{C8EC5968-2BC7-4229-AC8D-2C78103237AB}" presName="rootConnector1" presStyleLbl="node1" presStyleIdx="0" presStyleCnt="0"/>
      <dgm:spPr/>
    </dgm:pt>
    <dgm:pt modelId="{9B55C6AF-2EDB-4164-AD41-4FD8DD9E983A}" type="pres">
      <dgm:prSet presAssocID="{C8EC5968-2BC7-4229-AC8D-2C78103237AB}" presName="hierChild2" presStyleCnt="0"/>
      <dgm:spPr/>
    </dgm:pt>
    <dgm:pt modelId="{D65E6D08-0B66-42F9-956E-DD37DE5EE3AA}" type="pres">
      <dgm:prSet presAssocID="{8A86DC9E-0C71-44FD-B9A3-782E1FB5A55E}" presName="Name37" presStyleLbl="parChTrans1D2" presStyleIdx="0" presStyleCnt="5"/>
      <dgm:spPr/>
    </dgm:pt>
    <dgm:pt modelId="{637EE4BB-90CD-4A51-8311-217C78B403A1}" type="pres">
      <dgm:prSet presAssocID="{0FC55ABA-519B-4DC5-A4ED-1A613099BECC}" presName="hierRoot2" presStyleCnt="0">
        <dgm:presLayoutVars>
          <dgm:hierBranch val="init"/>
        </dgm:presLayoutVars>
      </dgm:prSet>
      <dgm:spPr/>
    </dgm:pt>
    <dgm:pt modelId="{C85331A7-8F19-49A4-8284-49CC95693991}" type="pres">
      <dgm:prSet presAssocID="{0FC55ABA-519B-4DC5-A4ED-1A613099BECC}" presName="rootComposite" presStyleCnt="0"/>
      <dgm:spPr/>
    </dgm:pt>
    <dgm:pt modelId="{E75C92A4-8253-4348-A0E5-8765C21E34DC}" type="pres">
      <dgm:prSet presAssocID="{0FC55ABA-519B-4DC5-A4ED-1A613099BECC}" presName="rootText" presStyleLbl="node2" presStyleIdx="0" presStyleCnt="4">
        <dgm:presLayoutVars>
          <dgm:chPref val="3"/>
        </dgm:presLayoutVars>
      </dgm:prSet>
      <dgm:spPr/>
    </dgm:pt>
    <dgm:pt modelId="{D97DD306-31ED-4659-944C-E3C6628ACFF2}" type="pres">
      <dgm:prSet presAssocID="{0FC55ABA-519B-4DC5-A4ED-1A613099BECC}" presName="rootConnector" presStyleLbl="node2" presStyleIdx="0" presStyleCnt="4"/>
      <dgm:spPr/>
    </dgm:pt>
    <dgm:pt modelId="{596B1889-EC5C-4EC6-A97D-C286B8FC0183}" type="pres">
      <dgm:prSet presAssocID="{0FC55ABA-519B-4DC5-A4ED-1A613099BECC}" presName="hierChild4" presStyleCnt="0"/>
      <dgm:spPr/>
    </dgm:pt>
    <dgm:pt modelId="{2018A3B9-057B-4236-8B87-CE1F5F565AB4}" type="pres">
      <dgm:prSet presAssocID="{0FC55ABA-519B-4DC5-A4ED-1A613099BECC}" presName="hierChild5" presStyleCnt="0"/>
      <dgm:spPr/>
    </dgm:pt>
    <dgm:pt modelId="{CCDF8CDE-2C3D-9C4E-807A-C47BB3029E19}" type="pres">
      <dgm:prSet presAssocID="{9CD2FEAE-585B-694E-8587-FC0A70F6A847}" presName="Name37" presStyleLbl="parChTrans1D2" presStyleIdx="1" presStyleCnt="5"/>
      <dgm:spPr/>
    </dgm:pt>
    <dgm:pt modelId="{929D6629-3E41-3A48-9091-7395C9342918}" type="pres">
      <dgm:prSet presAssocID="{C151B892-D51B-9F41-B386-112153367B39}" presName="hierRoot2" presStyleCnt="0">
        <dgm:presLayoutVars>
          <dgm:hierBranch val="init"/>
        </dgm:presLayoutVars>
      </dgm:prSet>
      <dgm:spPr/>
    </dgm:pt>
    <dgm:pt modelId="{2F800B57-3390-D64D-9FDE-48A957AACB3C}" type="pres">
      <dgm:prSet presAssocID="{C151B892-D51B-9F41-B386-112153367B39}" presName="rootComposite" presStyleCnt="0"/>
      <dgm:spPr/>
    </dgm:pt>
    <dgm:pt modelId="{AE46DDFE-25EC-FD4A-8C84-11995A921533}" type="pres">
      <dgm:prSet presAssocID="{C151B892-D51B-9F41-B386-112153367B39}" presName="rootText" presStyleLbl="node2" presStyleIdx="1" presStyleCnt="4">
        <dgm:presLayoutVars>
          <dgm:chPref val="3"/>
        </dgm:presLayoutVars>
      </dgm:prSet>
      <dgm:spPr/>
    </dgm:pt>
    <dgm:pt modelId="{00FB3F27-F8B0-8B43-AAB3-858C17527B6F}" type="pres">
      <dgm:prSet presAssocID="{C151B892-D51B-9F41-B386-112153367B39}" presName="rootConnector" presStyleLbl="node2" presStyleIdx="1" presStyleCnt="4"/>
      <dgm:spPr/>
    </dgm:pt>
    <dgm:pt modelId="{0F31E31E-F70D-2044-8D19-201DC097203E}" type="pres">
      <dgm:prSet presAssocID="{C151B892-D51B-9F41-B386-112153367B39}" presName="hierChild4" presStyleCnt="0"/>
      <dgm:spPr/>
    </dgm:pt>
    <dgm:pt modelId="{B031117F-072B-DA4C-A4BE-B5D228F03943}" type="pres">
      <dgm:prSet presAssocID="{C151B892-D51B-9F41-B386-112153367B39}" presName="hierChild5" presStyleCnt="0"/>
      <dgm:spPr/>
    </dgm:pt>
    <dgm:pt modelId="{C2CDDA3A-69B9-A742-8598-FB394ED1C36A}" type="pres">
      <dgm:prSet presAssocID="{B87D979C-E35E-8C48-9EC4-F0924FED16E8}" presName="Name37" presStyleLbl="parChTrans1D2" presStyleIdx="2" presStyleCnt="5"/>
      <dgm:spPr/>
    </dgm:pt>
    <dgm:pt modelId="{BEBDB669-1B03-6244-A578-72E097C4B816}" type="pres">
      <dgm:prSet presAssocID="{396B1D90-5FC6-234F-A250-7852FE9CA4FF}" presName="hierRoot2" presStyleCnt="0">
        <dgm:presLayoutVars>
          <dgm:hierBranch val="init"/>
        </dgm:presLayoutVars>
      </dgm:prSet>
      <dgm:spPr/>
    </dgm:pt>
    <dgm:pt modelId="{D2FB0D8A-F763-5A49-B216-E655E78BAD5E}" type="pres">
      <dgm:prSet presAssocID="{396B1D90-5FC6-234F-A250-7852FE9CA4FF}" presName="rootComposite" presStyleCnt="0"/>
      <dgm:spPr/>
    </dgm:pt>
    <dgm:pt modelId="{E7ED67EB-8B0E-7F48-92D9-7365F916C9FF}" type="pres">
      <dgm:prSet presAssocID="{396B1D90-5FC6-234F-A250-7852FE9CA4FF}" presName="rootText" presStyleLbl="node2" presStyleIdx="2" presStyleCnt="4">
        <dgm:presLayoutVars>
          <dgm:chPref val="3"/>
        </dgm:presLayoutVars>
      </dgm:prSet>
      <dgm:spPr/>
    </dgm:pt>
    <dgm:pt modelId="{A209E4F6-9DC5-664D-B7E9-6FBE8F6C1690}" type="pres">
      <dgm:prSet presAssocID="{396B1D90-5FC6-234F-A250-7852FE9CA4FF}" presName="rootConnector" presStyleLbl="node2" presStyleIdx="2" presStyleCnt="4"/>
      <dgm:spPr/>
    </dgm:pt>
    <dgm:pt modelId="{57495730-C2F9-4E4E-8329-486AE128CFD3}" type="pres">
      <dgm:prSet presAssocID="{396B1D90-5FC6-234F-A250-7852FE9CA4FF}" presName="hierChild4" presStyleCnt="0"/>
      <dgm:spPr/>
    </dgm:pt>
    <dgm:pt modelId="{7BFFC687-5D77-E046-8B63-8D9DFED3DEFE}" type="pres">
      <dgm:prSet presAssocID="{396B1D90-5FC6-234F-A250-7852FE9CA4FF}" presName="hierChild5" presStyleCnt="0"/>
      <dgm:spPr/>
    </dgm:pt>
    <dgm:pt modelId="{2A3D0EB8-8F61-41D6-A2E6-75AC4C0023F3}" type="pres">
      <dgm:prSet presAssocID="{A12D89A6-A05B-4706-87A9-8B6BFCAA114E}" presName="Name37" presStyleLbl="parChTrans1D2" presStyleIdx="3" presStyleCnt="5"/>
      <dgm:spPr/>
    </dgm:pt>
    <dgm:pt modelId="{31330F56-029A-491E-B40B-94E024AA5E83}" type="pres">
      <dgm:prSet presAssocID="{E863FEC4-C37D-4D33-BBB7-9B7F2945154F}" presName="hierRoot2" presStyleCnt="0">
        <dgm:presLayoutVars>
          <dgm:hierBranch val="init"/>
        </dgm:presLayoutVars>
      </dgm:prSet>
      <dgm:spPr/>
    </dgm:pt>
    <dgm:pt modelId="{9440563F-479C-453B-8A09-6CEC49CB56D7}" type="pres">
      <dgm:prSet presAssocID="{E863FEC4-C37D-4D33-BBB7-9B7F2945154F}" presName="rootComposite" presStyleCnt="0"/>
      <dgm:spPr/>
    </dgm:pt>
    <dgm:pt modelId="{C425A13F-1FAA-4AD1-9767-2907BCA24DFD}" type="pres">
      <dgm:prSet presAssocID="{E863FEC4-C37D-4D33-BBB7-9B7F2945154F}" presName="rootText" presStyleLbl="node2" presStyleIdx="3" presStyleCnt="4">
        <dgm:presLayoutVars>
          <dgm:chPref val="3"/>
        </dgm:presLayoutVars>
      </dgm:prSet>
      <dgm:spPr/>
    </dgm:pt>
    <dgm:pt modelId="{B58A40B9-E635-40A9-B1A9-5D780D462C71}" type="pres">
      <dgm:prSet presAssocID="{E863FEC4-C37D-4D33-BBB7-9B7F2945154F}" presName="rootConnector" presStyleLbl="node2" presStyleIdx="3" presStyleCnt="4"/>
      <dgm:spPr/>
    </dgm:pt>
    <dgm:pt modelId="{ED388D4E-8E4F-483C-9E29-11E24B39BC5F}" type="pres">
      <dgm:prSet presAssocID="{E863FEC4-C37D-4D33-BBB7-9B7F2945154F}" presName="hierChild4" presStyleCnt="0"/>
      <dgm:spPr/>
    </dgm:pt>
    <dgm:pt modelId="{42D3D595-46D3-4EDF-8E8F-36A792292EB7}" type="pres">
      <dgm:prSet presAssocID="{E863FEC4-C37D-4D33-BBB7-9B7F2945154F}" presName="hierChild5" presStyleCnt="0"/>
      <dgm:spPr/>
    </dgm:pt>
    <dgm:pt modelId="{F07EA832-1CB1-4663-BB05-603346ED92A4}" type="pres">
      <dgm:prSet presAssocID="{C8EC5968-2BC7-4229-AC8D-2C78103237AB}" presName="hierChild3" presStyleCnt="0"/>
      <dgm:spPr/>
    </dgm:pt>
    <dgm:pt modelId="{184EE19E-B0DE-4CD3-96E7-732FA0D35D37}" type="pres">
      <dgm:prSet presAssocID="{75316487-11A4-4605-A15A-69C1B7AF1AC8}" presName="Name111" presStyleLbl="parChTrans1D2" presStyleIdx="4" presStyleCnt="5"/>
      <dgm:spPr/>
    </dgm:pt>
    <dgm:pt modelId="{DE3E3CF0-A1D3-4316-82A0-F4930B8DC0D2}" type="pres">
      <dgm:prSet presAssocID="{2CC718B9-F59E-47DB-B8EE-451AD00D67E2}" presName="hierRoot3" presStyleCnt="0">
        <dgm:presLayoutVars>
          <dgm:hierBranch val="init"/>
        </dgm:presLayoutVars>
      </dgm:prSet>
      <dgm:spPr/>
    </dgm:pt>
    <dgm:pt modelId="{623760E1-FE46-4AC9-B3D5-4B863D453A6A}" type="pres">
      <dgm:prSet presAssocID="{2CC718B9-F59E-47DB-B8EE-451AD00D67E2}" presName="rootComposite3" presStyleCnt="0"/>
      <dgm:spPr/>
    </dgm:pt>
    <dgm:pt modelId="{041309FE-38CE-41B4-8402-C1116E0A6418}" type="pres">
      <dgm:prSet presAssocID="{2CC718B9-F59E-47DB-B8EE-451AD00D67E2}" presName="rootText3" presStyleLbl="asst1" presStyleIdx="0" presStyleCnt="1" custLinFactNeighborX="214" custLinFactNeighborY="-33933">
        <dgm:presLayoutVars>
          <dgm:chPref val="3"/>
        </dgm:presLayoutVars>
      </dgm:prSet>
      <dgm:spPr/>
    </dgm:pt>
    <dgm:pt modelId="{F86AF3E2-3BB0-4606-BD7A-5D8E8F196CD1}" type="pres">
      <dgm:prSet presAssocID="{2CC718B9-F59E-47DB-B8EE-451AD00D67E2}" presName="rootConnector3" presStyleLbl="asst1" presStyleIdx="0" presStyleCnt="1"/>
      <dgm:spPr/>
    </dgm:pt>
    <dgm:pt modelId="{50EDF96C-FB4B-4AE7-800C-CAF3090FE3E8}" type="pres">
      <dgm:prSet presAssocID="{2CC718B9-F59E-47DB-B8EE-451AD00D67E2}" presName="hierChild6" presStyleCnt="0"/>
      <dgm:spPr/>
    </dgm:pt>
    <dgm:pt modelId="{BF185A2C-A610-4B35-B3D9-4E674F1D6BEA}" type="pres">
      <dgm:prSet presAssocID="{2CC718B9-F59E-47DB-B8EE-451AD00D67E2}" presName="hierChild7" presStyleCnt="0"/>
      <dgm:spPr/>
    </dgm:pt>
  </dgm:ptLst>
  <dgm:cxnLst>
    <dgm:cxn modelId="{E2812810-1DDB-493A-9EDC-73B3AFBCE97B}" type="presOf" srcId="{E863FEC4-C37D-4D33-BBB7-9B7F2945154F}" destId="{B58A40B9-E635-40A9-B1A9-5D780D462C71}" srcOrd="1" destOrd="0" presId="urn:microsoft.com/office/officeart/2005/8/layout/orgChart1"/>
    <dgm:cxn modelId="{6D272516-4E18-7447-A294-55305440693B}" type="presOf" srcId="{C151B892-D51B-9F41-B386-112153367B39}" destId="{AE46DDFE-25EC-FD4A-8C84-11995A921533}" srcOrd="0" destOrd="0" presId="urn:microsoft.com/office/officeart/2005/8/layout/orgChart1"/>
    <dgm:cxn modelId="{8D6A1D1D-A270-F345-B9E5-CC4DDBD59040}" type="presOf" srcId="{396B1D90-5FC6-234F-A250-7852FE9CA4FF}" destId="{A209E4F6-9DC5-664D-B7E9-6FBE8F6C1690}" srcOrd="1" destOrd="0" presId="urn:microsoft.com/office/officeart/2005/8/layout/orgChart1"/>
    <dgm:cxn modelId="{EEDCE42D-7F4C-46D7-A165-430C27FF5247}" type="presOf" srcId="{0FC55ABA-519B-4DC5-A4ED-1A613099BECC}" destId="{E75C92A4-8253-4348-A0E5-8765C21E34DC}" srcOrd="0" destOrd="0" presId="urn:microsoft.com/office/officeart/2005/8/layout/orgChart1"/>
    <dgm:cxn modelId="{F21B9230-DF6B-451F-9257-D9BAFC63A8AC}" type="presOf" srcId="{2CC718B9-F59E-47DB-B8EE-451AD00D67E2}" destId="{041309FE-38CE-41B4-8402-C1116E0A6418}" srcOrd="0" destOrd="0" presId="urn:microsoft.com/office/officeart/2005/8/layout/orgChart1"/>
    <dgm:cxn modelId="{F00CDD31-8F01-2144-997B-322805AE983D}" type="presOf" srcId="{B87D979C-E35E-8C48-9EC4-F0924FED16E8}" destId="{C2CDDA3A-69B9-A742-8598-FB394ED1C36A}" srcOrd="0" destOrd="0" presId="urn:microsoft.com/office/officeart/2005/8/layout/orgChart1"/>
    <dgm:cxn modelId="{7908EE37-F999-4842-A347-1A4DA008EF65}" srcId="{C8EC5968-2BC7-4229-AC8D-2C78103237AB}" destId="{2CC718B9-F59E-47DB-B8EE-451AD00D67E2}" srcOrd="0" destOrd="0" parTransId="{75316487-11A4-4605-A15A-69C1B7AF1AC8}" sibTransId="{F6F29F20-9776-473C-95FF-43B051391932}"/>
    <dgm:cxn modelId="{CEAC073D-F71F-4D61-A997-14339E9B4ACE}" srcId="{463F09C7-C6EB-40CB-A67B-894ED3C16C1D}" destId="{C8EC5968-2BC7-4229-AC8D-2C78103237AB}" srcOrd="0" destOrd="0" parTransId="{4340124E-5B16-40A1-B2A1-1D6EDD329305}" sibTransId="{C79BE50C-58C4-4EC9-A836-66C4D5603963}"/>
    <dgm:cxn modelId="{DE4D7E3D-EDF6-5749-AAAA-971B22ABD811}" srcId="{C8EC5968-2BC7-4229-AC8D-2C78103237AB}" destId="{C151B892-D51B-9F41-B386-112153367B39}" srcOrd="2" destOrd="0" parTransId="{9CD2FEAE-585B-694E-8587-FC0A70F6A847}" sibTransId="{5ABE28FF-51E0-C04B-919D-75B5E18A5F2A}"/>
    <dgm:cxn modelId="{D6CD6248-8331-4583-9395-9918DD892412}" srcId="{C8EC5968-2BC7-4229-AC8D-2C78103237AB}" destId="{E863FEC4-C37D-4D33-BBB7-9B7F2945154F}" srcOrd="4" destOrd="0" parTransId="{A12D89A6-A05B-4706-87A9-8B6BFCAA114E}" sibTransId="{B556EC08-3C3E-4842-B44A-AAEB9D0A3CB9}"/>
    <dgm:cxn modelId="{94D79E6A-E661-964C-B98F-98D2BEB58B8D}" srcId="{C8EC5968-2BC7-4229-AC8D-2C78103237AB}" destId="{396B1D90-5FC6-234F-A250-7852FE9CA4FF}" srcOrd="3" destOrd="0" parTransId="{B87D979C-E35E-8C48-9EC4-F0924FED16E8}" sibTransId="{1E80592D-4DB1-1D49-85E4-903A1A1F8C34}"/>
    <dgm:cxn modelId="{8F58A154-B069-4233-8532-0C3E37E50BA4}" type="presOf" srcId="{C8EC5968-2BC7-4229-AC8D-2C78103237AB}" destId="{F55D60C4-477B-4B40-8E0B-7B28BC7FDE13}" srcOrd="0" destOrd="0" presId="urn:microsoft.com/office/officeart/2005/8/layout/orgChart1"/>
    <dgm:cxn modelId="{F32A5877-ED75-4CAF-88B0-D7D156737044}" type="presOf" srcId="{8A86DC9E-0C71-44FD-B9A3-782E1FB5A55E}" destId="{D65E6D08-0B66-42F9-956E-DD37DE5EE3AA}" srcOrd="0" destOrd="0" presId="urn:microsoft.com/office/officeart/2005/8/layout/orgChart1"/>
    <dgm:cxn modelId="{DA9D047F-BB28-4840-A889-B7DAF199E328}" type="presOf" srcId="{C151B892-D51B-9F41-B386-112153367B39}" destId="{00FB3F27-F8B0-8B43-AAB3-858C17527B6F}" srcOrd="1" destOrd="0" presId="urn:microsoft.com/office/officeart/2005/8/layout/orgChart1"/>
    <dgm:cxn modelId="{ADBD97A7-59AE-374D-824F-C23EFEF03E42}" type="presOf" srcId="{396B1D90-5FC6-234F-A250-7852FE9CA4FF}" destId="{E7ED67EB-8B0E-7F48-92D9-7365F916C9FF}" srcOrd="0" destOrd="0" presId="urn:microsoft.com/office/officeart/2005/8/layout/orgChart1"/>
    <dgm:cxn modelId="{9CB090AD-9AAE-4E44-AD83-1C4868D38B29}" type="presOf" srcId="{A12D89A6-A05B-4706-87A9-8B6BFCAA114E}" destId="{2A3D0EB8-8F61-41D6-A2E6-75AC4C0023F3}" srcOrd="0" destOrd="0" presId="urn:microsoft.com/office/officeart/2005/8/layout/orgChart1"/>
    <dgm:cxn modelId="{1C92FAB3-5E3F-455D-A6C8-214F9DE2665F}" type="presOf" srcId="{0FC55ABA-519B-4DC5-A4ED-1A613099BECC}" destId="{D97DD306-31ED-4659-944C-E3C6628ACFF2}" srcOrd="1" destOrd="0" presId="urn:microsoft.com/office/officeart/2005/8/layout/orgChart1"/>
    <dgm:cxn modelId="{E0007FC6-C7F1-4BB9-B9C0-4ABF2BBCA46A}" type="presOf" srcId="{463F09C7-C6EB-40CB-A67B-894ED3C16C1D}" destId="{7700C4A9-1D98-4AFB-8535-4525C3426DE1}" srcOrd="0" destOrd="0" presId="urn:microsoft.com/office/officeart/2005/8/layout/orgChart1"/>
    <dgm:cxn modelId="{0D8D02C8-C66E-4269-B976-E4884F558C07}" type="presOf" srcId="{C8EC5968-2BC7-4229-AC8D-2C78103237AB}" destId="{DD319E73-A291-46FC-AD39-A1C82E53E0A0}" srcOrd="1" destOrd="0" presId="urn:microsoft.com/office/officeart/2005/8/layout/orgChart1"/>
    <dgm:cxn modelId="{405576CA-C48E-4B46-9716-96BB5D737410}" type="presOf" srcId="{E863FEC4-C37D-4D33-BBB7-9B7F2945154F}" destId="{C425A13F-1FAA-4AD1-9767-2907BCA24DFD}" srcOrd="0" destOrd="0" presId="urn:microsoft.com/office/officeart/2005/8/layout/orgChart1"/>
    <dgm:cxn modelId="{AE6B88D0-90D4-44B4-BAFE-4DB0221650D0}" type="presOf" srcId="{75316487-11A4-4605-A15A-69C1B7AF1AC8}" destId="{184EE19E-B0DE-4CD3-96E7-732FA0D35D37}" srcOrd="0" destOrd="0" presId="urn:microsoft.com/office/officeart/2005/8/layout/orgChart1"/>
    <dgm:cxn modelId="{E4F5EAE0-7D71-4EDC-8213-6F43BBA2FCFF}" srcId="{C8EC5968-2BC7-4229-AC8D-2C78103237AB}" destId="{0FC55ABA-519B-4DC5-A4ED-1A613099BECC}" srcOrd="1" destOrd="0" parTransId="{8A86DC9E-0C71-44FD-B9A3-782E1FB5A55E}" sibTransId="{49289AC5-503B-45EB-9623-1BAF6B597ED9}"/>
    <dgm:cxn modelId="{B73C76E5-4C41-544F-8BF9-A7B423168199}" type="presOf" srcId="{9CD2FEAE-585B-694E-8587-FC0A70F6A847}" destId="{CCDF8CDE-2C3D-9C4E-807A-C47BB3029E19}" srcOrd="0" destOrd="0" presId="urn:microsoft.com/office/officeart/2005/8/layout/orgChart1"/>
    <dgm:cxn modelId="{7FE90DF3-97F5-43F1-B75C-F13EFFA48A6F}" type="presOf" srcId="{2CC718B9-F59E-47DB-B8EE-451AD00D67E2}" destId="{F86AF3E2-3BB0-4606-BD7A-5D8E8F196CD1}" srcOrd="1" destOrd="0" presId="urn:microsoft.com/office/officeart/2005/8/layout/orgChart1"/>
    <dgm:cxn modelId="{B6C8294B-D788-42CB-BC47-58D48D88C973}" type="presParOf" srcId="{7700C4A9-1D98-4AFB-8535-4525C3426DE1}" destId="{D82B038E-30A1-40FD-B8A3-F48252BC8B59}" srcOrd="0" destOrd="0" presId="urn:microsoft.com/office/officeart/2005/8/layout/orgChart1"/>
    <dgm:cxn modelId="{98B1F15F-530A-4E17-95D9-C46C2209B227}" type="presParOf" srcId="{D82B038E-30A1-40FD-B8A3-F48252BC8B59}" destId="{3ED2AA1A-E2BE-4325-888A-0B63F9193793}" srcOrd="0" destOrd="0" presId="urn:microsoft.com/office/officeart/2005/8/layout/orgChart1"/>
    <dgm:cxn modelId="{1A2CC39D-4A61-4BEF-9BDA-CB550E544410}" type="presParOf" srcId="{3ED2AA1A-E2BE-4325-888A-0B63F9193793}" destId="{F55D60C4-477B-4B40-8E0B-7B28BC7FDE13}" srcOrd="0" destOrd="0" presId="urn:microsoft.com/office/officeart/2005/8/layout/orgChart1"/>
    <dgm:cxn modelId="{5704B4E2-6481-4F39-90DE-1EB85EADACC8}" type="presParOf" srcId="{3ED2AA1A-E2BE-4325-888A-0B63F9193793}" destId="{DD319E73-A291-46FC-AD39-A1C82E53E0A0}" srcOrd="1" destOrd="0" presId="urn:microsoft.com/office/officeart/2005/8/layout/orgChart1"/>
    <dgm:cxn modelId="{50848A96-C02B-4C1D-BC90-283F1DEA3022}" type="presParOf" srcId="{D82B038E-30A1-40FD-B8A3-F48252BC8B59}" destId="{9B55C6AF-2EDB-4164-AD41-4FD8DD9E983A}" srcOrd="1" destOrd="0" presId="urn:microsoft.com/office/officeart/2005/8/layout/orgChart1"/>
    <dgm:cxn modelId="{D203D04E-25C2-4773-92E0-FF7AAC425863}" type="presParOf" srcId="{9B55C6AF-2EDB-4164-AD41-4FD8DD9E983A}" destId="{D65E6D08-0B66-42F9-956E-DD37DE5EE3AA}" srcOrd="0" destOrd="0" presId="urn:microsoft.com/office/officeart/2005/8/layout/orgChart1"/>
    <dgm:cxn modelId="{09C88755-3A0D-4425-9C9B-D4A4939C4D3B}" type="presParOf" srcId="{9B55C6AF-2EDB-4164-AD41-4FD8DD9E983A}" destId="{637EE4BB-90CD-4A51-8311-217C78B403A1}" srcOrd="1" destOrd="0" presId="urn:microsoft.com/office/officeart/2005/8/layout/orgChart1"/>
    <dgm:cxn modelId="{B198ADA9-FA1F-46AE-80F3-77FFCC71D27F}" type="presParOf" srcId="{637EE4BB-90CD-4A51-8311-217C78B403A1}" destId="{C85331A7-8F19-49A4-8284-49CC95693991}" srcOrd="0" destOrd="0" presId="urn:microsoft.com/office/officeart/2005/8/layout/orgChart1"/>
    <dgm:cxn modelId="{F02FD895-7082-46C7-88D4-B70A5C93FE4F}" type="presParOf" srcId="{C85331A7-8F19-49A4-8284-49CC95693991}" destId="{E75C92A4-8253-4348-A0E5-8765C21E34DC}" srcOrd="0" destOrd="0" presId="urn:microsoft.com/office/officeart/2005/8/layout/orgChart1"/>
    <dgm:cxn modelId="{3B358D8B-3477-4222-8B77-6B39A11FCEA9}" type="presParOf" srcId="{C85331A7-8F19-49A4-8284-49CC95693991}" destId="{D97DD306-31ED-4659-944C-E3C6628ACFF2}" srcOrd="1" destOrd="0" presId="urn:microsoft.com/office/officeart/2005/8/layout/orgChart1"/>
    <dgm:cxn modelId="{0932FFDE-63B6-4B20-B810-9B60386D95C0}" type="presParOf" srcId="{637EE4BB-90CD-4A51-8311-217C78B403A1}" destId="{596B1889-EC5C-4EC6-A97D-C286B8FC0183}" srcOrd="1" destOrd="0" presId="urn:microsoft.com/office/officeart/2005/8/layout/orgChart1"/>
    <dgm:cxn modelId="{DD1A5BB6-38C3-4345-94F1-55BF418A44BA}" type="presParOf" srcId="{637EE4BB-90CD-4A51-8311-217C78B403A1}" destId="{2018A3B9-057B-4236-8B87-CE1F5F565AB4}" srcOrd="2" destOrd="0" presId="urn:microsoft.com/office/officeart/2005/8/layout/orgChart1"/>
    <dgm:cxn modelId="{EB481E56-5527-E349-90CA-360CE41BD027}" type="presParOf" srcId="{9B55C6AF-2EDB-4164-AD41-4FD8DD9E983A}" destId="{CCDF8CDE-2C3D-9C4E-807A-C47BB3029E19}" srcOrd="2" destOrd="0" presId="urn:microsoft.com/office/officeart/2005/8/layout/orgChart1"/>
    <dgm:cxn modelId="{9683FE66-C81B-7244-A104-3FBCF6D98179}" type="presParOf" srcId="{9B55C6AF-2EDB-4164-AD41-4FD8DD9E983A}" destId="{929D6629-3E41-3A48-9091-7395C9342918}" srcOrd="3" destOrd="0" presId="urn:microsoft.com/office/officeart/2005/8/layout/orgChart1"/>
    <dgm:cxn modelId="{5F52181E-888F-B147-8125-3F6338559DBB}" type="presParOf" srcId="{929D6629-3E41-3A48-9091-7395C9342918}" destId="{2F800B57-3390-D64D-9FDE-48A957AACB3C}" srcOrd="0" destOrd="0" presId="urn:microsoft.com/office/officeart/2005/8/layout/orgChart1"/>
    <dgm:cxn modelId="{643D2E8C-5A21-B94F-9C4C-0E7A1992554E}" type="presParOf" srcId="{2F800B57-3390-D64D-9FDE-48A957AACB3C}" destId="{AE46DDFE-25EC-FD4A-8C84-11995A921533}" srcOrd="0" destOrd="0" presId="urn:microsoft.com/office/officeart/2005/8/layout/orgChart1"/>
    <dgm:cxn modelId="{4AB0BA6E-2882-B74E-9F5E-47F929271130}" type="presParOf" srcId="{2F800B57-3390-D64D-9FDE-48A957AACB3C}" destId="{00FB3F27-F8B0-8B43-AAB3-858C17527B6F}" srcOrd="1" destOrd="0" presId="urn:microsoft.com/office/officeart/2005/8/layout/orgChart1"/>
    <dgm:cxn modelId="{61C5589E-0215-114F-9449-B82D308DE5F6}" type="presParOf" srcId="{929D6629-3E41-3A48-9091-7395C9342918}" destId="{0F31E31E-F70D-2044-8D19-201DC097203E}" srcOrd="1" destOrd="0" presId="urn:microsoft.com/office/officeart/2005/8/layout/orgChart1"/>
    <dgm:cxn modelId="{45D48BD3-A5F6-2043-A0F2-CD26456EA790}" type="presParOf" srcId="{929D6629-3E41-3A48-9091-7395C9342918}" destId="{B031117F-072B-DA4C-A4BE-B5D228F03943}" srcOrd="2" destOrd="0" presId="urn:microsoft.com/office/officeart/2005/8/layout/orgChart1"/>
    <dgm:cxn modelId="{F8F07773-598B-7C46-B3B1-9492E7439128}" type="presParOf" srcId="{9B55C6AF-2EDB-4164-AD41-4FD8DD9E983A}" destId="{C2CDDA3A-69B9-A742-8598-FB394ED1C36A}" srcOrd="4" destOrd="0" presId="urn:microsoft.com/office/officeart/2005/8/layout/orgChart1"/>
    <dgm:cxn modelId="{13C3F833-CD2D-5043-AEF2-00BEC0164737}" type="presParOf" srcId="{9B55C6AF-2EDB-4164-AD41-4FD8DD9E983A}" destId="{BEBDB669-1B03-6244-A578-72E097C4B816}" srcOrd="5" destOrd="0" presId="urn:microsoft.com/office/officeart/2005/8/layout/orgChart1"/>
    <dgm:cxn modelId="{78247F5F-0FEE-0E43-9917-201626F60FB7}" type="presParOf" srcId="{BEBDB669-1B03-6244-A578-72E097C4B816}" destId="{D2FB0D8A-F763-5A49-B216-E655E78BAD5E}" srcOrd="0" destOrd="0" presId="urn:microsoft.com/office/officeart/2005/8/layout/orgChart1"/>
    <dgm:cxn modelId="{E18D21E0-D4C9-E747-95A3-8D5DE061B907}" type="presParOf" srcId="{D2FB0D8A-F763-5A49-B216-E655E78BAD5E}" destId="{E7ED67EB-8B0E-7F48-92D9-7365F916C9FF}" srcOrd="0" destOrd="0" presId="urn:microsoft.com/office/officeart/2005/8/layout/orgChart1"/>
    <dgm:cxn modelId="{F1146083-D592-4F46-A0F8-F44318D1B3A1}" type="presParOf" srcId="{D2FB0D8A-F763-5A49-B216-E655E78BAD5E}" destId="{A209E4F6-9DC5-664D-B7E9-6FBE8F6C1690}" srcOrd="1" destOrd="0" presId="urn:microsoft.com/office/officeart/2005/8/layout/orgChart1"/>
    <dgm:cxn modelId="{B0E94157-008D-1B46-B5A7-1F26C2D512FF}" type="presParOf" srcId="{BEBDB669-1B03-6244-A578-72E097C4B816}" destId="{57495730-C2F9-4E4E-8329-486AE128CFD3}" srcOrd="1" destOrd="0" presId="urn:microsoft.com/office/officeart/2005/8/layout/orgChart1"/>
    <dgm:cxn modelId="{9233E230-75AC-594D-875A-F26C649BE4B3}" type="presParOf" srcId="{BEBDB669-1B03-6244-A578-72E097C4B816}" destId="{7BFFC687-5D77-E046-8B63-8D9DFED3DEFE}" srcOrd="2" destOrd="0" presId="urn:microsoft.com/office/officeart/2005/8/layout/orgChart1"/>
    <dgm:cxn modelId="{688BB7CD-B03D-4DBF-ACA6-8206A7AB7BD4}" type="presParOf" srcId="{9B55C6AF-2EDB-4164-AD41-4FD8DD9E983A}" destId="{2A3D0EB8-8F61-41D6-A2E6-75AC4C0023F3}" srcOrd="6" destOrd="0" presId="urn:microsoft.com/office/officeart/2005/8/layout/orgChart1"/>
    <dgm:cxn modelId="{204155E6-78FE-48AA-94EC-3B52D3B8B030}" type="presParOf" srcId="{9B55C6AF-2EDB-4164-AD41-4FD8DD9E983A}" destId="{31330F56-029A-491E-B40B-94E024AA5E83}" srcOrd="7" destOrd="0" presId="urn:microsoft.com/office/officeart/2005/8/layout/orgChart1"/>
    <dgm:cxn modelId="{F2B59722-0F04-412F-A763-2975B6290580}" type="presParOf" srcId="{31330F56-029A-491E-B40B-94E024AA5E83}" destId="{9440563F-479C-453B-8A09-6CEC49CB56D7}" srcOrd="0" destOrd="0" presId="urn:microsoft.com/office/officeart/2005/8/layout/orgChart1"/>
    <dgm:cxn modelId="{7258C57C-8B32-41DF-8CE3-48EB7C57DD41}" type="presParOf" srcId="{9440563F-479C-453B-8A09-6CEC49CB56D7}" destId="{C425A13F-1FAA-4AD1-9767-2907BCA24DFD}" srcOrd="0" destOrd="0" presId="urn:microsoft.com/office/officeart/2005/8/layout/orgChart1"/>
    <dgm:cxn modelId="{C4329A49-51A0-4380-9422-37F595F97A15}" type="presParOf" srcId="{9440563F-479C-453B-8A09-6CEC49CB56D7}" destId="{B58A40B9-E635-40A9-B1A9-5D780D462C71}" srcOrd="1" destOrd="0" presId="urn:microsoft.com/office/officeart/2005/8/layout/orgChart1"/>
    <dgm:cxn modelId="{D30A5B9C-7170-4C73-8F81-4F736ED3AB75}" type="presParOf" srcId="{31330F56-029A-491E-B40B-94E024AA5E83}" destId="{ED388D4E-8E4F-483C-9E29-11E24B39BC5F}" srcOrd="1" destOrd="0" presId="urn:microsoft.com/office/officeart/2005/8/layout/orgChart1"/>
    <dgm:cxn modelId="{EF7B5025-9C8A-4AA6-8315-7FDF58480A1E}" type="presParOf" srcId="{31330F56-029A-491E-B40B-94E024AA5E83}" destId="{42D3D595-46D3-4EDF-8E8F-36A792292EB7}" srcOrd="2" destOrd="0" presId="urn:microsoft.com/office/officeart/2005/8/layout/orgChart1"/>
    <dgm:cxn modelId="{04F85896-D137-443F-A817-334FC3088620}" type="presParOf" srcId="{D82B038E-30A1-40FD-B8A3-F48252BC8B59}" destId="{F07EA832-1CB1-4663-BB05-603346ED92A4}" srcOrd="2" destOrd="0" presId="urn:microsoft.com/office/officeart/2005/8/layout/orgChart1"/>
    <dgm:cxn modelId="{1563B442-0F35-4707-B257-661B2E59F9F3}" type="presParOf" srcId="{F07EA832-1CB1-4663-BB05-603346ED92A4}" destId="{184EE19E-B0DE-4CD3-96E7-732FA0D35D37}" srcOrd="0" destOrd="0" presId="urn:microsoft.com/office/officeart/2005/8/layout/orgChart1"/>
    <dgm:cxn modelId="{EF2AC811-7557-49BF-81D1-83796F17FABD}" type="presParOf" srcId="{F07EA832-1CB1-4663-BB05-603346ED92A4}" destId="{DE3E3CF0-A1D3-4316-82A0-F4930B8DC0D2}" srcOrd="1" destOrd="0" presId="urn:microsoft.com/office/officeart/2005/8/layout/orgChart1"/>
    <dgm:cxn modelId="{85D6BFC7-0F78-4C33-84CD-63BDE14882FB}" type="presParOf" srcId="{DE3E3CF0-A1D3-4316-82A0-F4930B8DC0D2}" destId="{623760E1-FE46-4AC9-B3D5-4B863D453A6A}" srcOrd="0" destOrd="0" presId="urn:microsoft.com/office/officeart/2005/8/layout/orgChart1"/>
    <dgm:cxn modelId="{2F6FFD80-3BD8-4FD8-88B1-0AA9CEB6BBDD}" type="presParOf" srcId="{623760E1-FE46-4AC9-B3D5-4B863D453A6A}" destId="{041309FE-38CE-41B4-8402-C1116E0A6418}" srcOrd="0" destOrd="0" presId="urn:microsoft.com/office/officeart/2005/8/layout/orgChart1"/>
    <dgm:cxn modelId="{14FBAF7C-F71E-4FEC-BFF4-1EE9950A28DB}" type="presParOf" srcId="{623760E1-FE46-4AC9-B3D5-4B863D453A6A}" destId="{F86AF3E2-3BB0-4606-BD7A-5D8E8F196CD1}" srcOrd="1" destOrd="0" presId="urn:microsoft.com/office/officeart/2005/8/layout/orgChart1"/>
    <dgm:cxn modelId="{9C952CBA-5A46-42F4-AD14-5BC1EA0AE97B}" type="presParOf" srcId="{DE3E3CF0-A1D3-4316-82A0-F4930B8DC0D2}" destId="{50EDF96C-FB4B-4AE7-800C-CAF3090FE3E8}" srcOrd="1" destOrd="0" presId="urn:microsoft.com/office/officeart/2005/8/layout/orgChart1"/>
    <dgm:cxn modelId="{D14A157F-6CB7-4FF3-99B4-6BF35EC96BB5}" type="presParOf" srcId="{DE3E3CF0-A1D3-4316-82A0-F4930B8DC0D2}" destId="{BF185A2C-A610-4B35-B3D9-4E674F1D6BEA}"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D4DC76-83E2-D94E-8422-921781C5F47D}">
      <dsp:nvSpPr>
        <dsp:cNvPr id="0" name=""/>
        <dsp:cNvSpPr/>
      </dsp:nvSpPr>
      <dsp:spPr>
        <a:xfrm>
          <a:off x="1255994" y="0"/>
          <a:ext cx="15299217" cy="9562011"/>
        </a:xfrm>
        <a:prstGeom prst="swooshArrow">
          <a:avLst>
            <a:gd name="adj1" fmla="val 25000"/>
            <a:gd name="adj2" fmla="val 25000"/>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5F3D834-F592-ED40-9548-2C4549BEFFCF}">
      <dsp:nvSpPr>
        <dsp:cNvPr id="0" name=""/>
        <dsp:cNvSpPr/>
      </dsp:nvSpPr>
      <dsp:spPr>
        <a:xfrm>
          <a:off x="1006389" y="9126420"/>
          <a:ext cx="397779" cy="397779"/>
        </a:xfrm>
        <a:prstGeom prst="ellipse">
          <a:avLst/>
        </a:prstGeom>
        <a:gradFill rotWithShape="0">
          <a:gsLst>
            <a:gs pos="0">
              <a:schemeClr val="accent5">
                <a:shade val="80000"/>
                <a:hueOff val="0"/>
                <a:satOff val="0"/>
                <a:lumOff val="0"/>
                <a:alphaOff val="0"/>
                <a:shade val="51000"/>
                <a:satMod val="130000"/>
              </a:schemeClr>
            </a:gs>
            <a:gs pos="80000">
              <a:schemeClr val="accent5">
                <a:shade val="80000"/>
                <a:hueOff val="0"/>
                <a:satOff val="0"/>
                <a:lumOff val="0"/>
                <a:alphaOff val="0"/>
                <a:shade val="93000"/>
                <a:satMod val="130000"/>
              </a:schemeClr>
            </a:gs>
            <a:gs pos="100000">
              <a:schemeClr val="accent5">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9FE6F60-E288-4C42-A2D6-C37F46904587}">
      <dsp:nvSpPr>
        <dsp:cNvPr id="0" name=""/>
        <dsp:cNvSpPr/>
      </dsp:nvSpPr>
      <dsp:spPr>
        <a:xfrm>
          <a:off x="1332166" y="9151836"/>
          <a:ext cx="3564717" cy="410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775" tIns="0" rIns="0" bIns="0" numCol="1" spcCol="1270" anchor="t" anchorCtr="0">
          <a:noAutofit/>
        </a:bodyPr>
        <a:lstStyle/>
        <a:p>
          <a:pPr marL="0" lvl="0" indent="0" algn="l" defTabSz="889000">
            <a:lnSpc>
              <a:spcPct val="90000"/>
            </a:lnSpc>
            <a:spcBef>
              <a:spcPct val="0"/>
            </a:spcBef>
            <a:spcAft>
              <a:spcPct val="35000"/>
            </a:spcAft>
            <a:buNone/>
          </a:pPr>
          <a:r>
            <a:rPr lang="en-GB" sz="2000" b="1" kern="1200" dirty="0">
              <a:latin typeface="Times New Roman" panose="02020603050405020304" pitchFamily="18" charset="0"/>
              <a:cs typeface="Times New Roman" panose="02020603050405020304" pitchFamily="18" charset="0"/>
            </a:rPr>
            <a:t>January</a:t>
          </a:r>
        </a:p>
      </dsp:txBody>
      <dsp:txXfrm>
        <a:off x="1332166" y="9151836"/>
        <a:ext cx="3564717" cy="410174"/>
      </dsp:txXfrm>
    </dsp:sp>
    <dsp:sp modelId="{64415CD8-9A64-1042-93A1-9B5835CCB615}">
      <dsp:nvSpPr>
        <dsp:cNvPr id="0" name=""/>
        <dsp:cNvSpPr/>
      </dsp:nvSpPr>
      <dsp:spPr>
        <a:xfrm>
          <a:off x="2065976" y="7753504"/>
          <a:ext cx="541634" cy="508226"/>
        </a:xfrm>
        <a:prstGeom prst="ellipse">
          <a:avLst/>
        </a:prstGeom>
        <a:gradFill rotWithShape="0">
          <a:gsLst>
            <a:gs pos="0">
              <a:schemeClr val="accent5">
                <a:shade val="80000"/>
                <a:hueOff val="102610"/>
                <a:satOff val="-1119"/>
                <a:lumOff val="12789"/>
                <a:alphaOff val="0"/>
                <a:shade val="51000"/>
                <a:satMod val="130000"/>
              </a:schemeClr>
            </a:gs>
            <a:gs pos="80000">
              <a:schemeClr val="accent5">
                <a:shade val="80000"/>
                <a:hueOff val="102610"/>
                <a:satOff val="-1119"/>
                <a:lumOff val="12789"/>
                <a:alphaOff val="0"/>
                <a:shade val="93000"/>
                <a:satMod val="130000"/>
              </a:schemeClr>
            </a:gs>
            <a:gs pos="100000">
              <a:schemeClr val="accent5">
                <a:shade val="80000"/>
                <a:hueOff val="102610"/>
                <a:satOff val="-1119"/>
                <a:lumOff val="1278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A5FC5E9-5747-FF41-8D6E-A76B9968BE33}">
      <dsp:nvSpPr>
        <dsp:cNvPr id="0" name=""/>
        <dsp:cNvSpPr/>
      </dsp:nvSpPr>
      <dsp:spPr>
        <a:xfrm>
          <a:off x="204546" y="7612401"/>
          <a:ext cx="3671812" cy="570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17" tIns="0" rIns="0" bIns="0" numCol="1" spcCol="1270" anchor="t" anchorCtr="0">
          <a:noAutofit/>
        </a:bodyPr>
        <a:lstStyle/>
        <a:p>
          <a:pPr marL="0" lvl="0" indent="0" algn="l" defTabSz="889000">
            <a:lnSpc>
              <a:spcPct val="90000"/>
            </a:lnSpc>
            <a:spcBef>
              <a:spcPct val="0"/>
            </a:spcBef>
            <a:spcAft>
              <a:spcPct val="35000"/>
            </a:spcAft>
            <a:buNone/>
          </a:pPr>
          <a:r>
            <a:rPr lang="en-GB" sz="2000" b="1" kern="1200" dirty="0">
              <a:latin typeface="Times New Roman" panose="02020603050405020304" pitchFamily="18" charset="0"/>
              <a:cs typeface="Times New Roman" panose="02020603050405020304" pitchFamily="18" charset="0"/>
            </a:rPr>
            <a:t>February</a:t>
          </a:r>
        </a:p>
      </dsp:txBody>
      <dsp:txXfrm>
        <a:off x="204546" y="7612401"/>
        <a:ext cx="3671812" cy="570110"/>
      </dsp:txXfrm>
    </dsp:sp>
    <dsp:sp modelId="{0562B627-9578-C346-A645-79FBC05992D4}">
      <dsp:nvSpPr>
        <dsp:cNvPr id="0" name=""/>
        <dsp:cNvSpPr/>
      </dsp:nvSpPr>
      <dsp:spPr>
        <a:xfrm>
          <a:off x="15353403" y="1092066"/>
          <a:ext cx="994449" cy="994449"/>
        </a:xfrm>
        <a:prstGeom prst="ellipse">
          <a:avLst/>
        </a:prstGeom>
        <a:gradFill rotWithShape="0">
          <a:gsLst>
            <a:gs pos="0">
              <a:schemeClr val="accent5">
                <a:shade val="80000"/>
                <a:hueOff val="205221"/>
                <a:satOff val="-2238"/>
                <a:lumOff val="25579"/>
                <a:alphaOff val="0"/>
                <a:shade val="51000"/>
                <a:satMod val="130000"/>
              </a:schemeClr>
            </a:gs>
            <a:gs pos="80000">
              <a:schemeClr val="accent5">
                <a:shade val="80000"/>
                <a:hueOff val="205221"/>
                <a:satOff val="-2238"/>
                <a:lumOff val="25579"/>
                <a:alphaOff val="0"/>
                <a:shade val="93000"/>
                <a:satMod val="130000"/>
              </a:schemeClr>
            </a:gs>
            <a:gs pos="100000">
              <a:schemeClr val="accent5">
                <a:shade val="80000"/>
                <a:hueOff val="205221"/>
                <a:satOff val="-2238"/>
                <a:lumOff val="2557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3A59D68-CCA6-FA4D-BAFE-10680E5B22B6}">
      <dsp:nvSpPr>
        <dsp:cNvPr id="0" name=""/>
        <dsp:cNvSpPr/>
      </dsp:nvSpPr>
      <dsp:spPr>
        <a:xfrm>
          <a:off x="14349064" y="520675"/>
          <a:ext cx="2955294" cy="719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6938" tIns="0" rIns="0" bIns="0" numCol="1" spcCol="1270" anchor="t" anchorCtr="0">
          <a:noAutofit/>
        </a:bodyPr>
        <a:lstStyle/>
        <a:p>
          <a:pPr marL="0" lvl="0" indent="0" algn="l" defTabSz="1066800">
            <a:lnSpc>
              <a:spcPct val="90000"/>
            </a:lnSpc>
            <a:spcBef>
              <a:spcPct val="0"/>
            </a:spcBef>
            <a:spcAft>
              <a:spcPct val="35000"/>
            </a:spcAft>
            <a:buNone/>
          </a:pPr>
          <a:r>
            <a:rPr lang="en-GB" sz="2400" b="1" kern="1200" dirty="0">
              <a:latin typeface="Times New Roman" panose="02020603050405020304" pitchFamily="18" charset="0"/>
              <a:cs typeface="Times New Roman" panose="02020603050405020304" pitchFamily="18" charset="0"/>
            </a:rPr>
            <a:t>December</a:t>
          </a:r>
        </a:p>
      </dsp:txBody>
      <dsp:txXfrm>
        <a:off x="14349064" y="520675"/>
        <a:ext cx="2955294" cy="7198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030236-9C5F-8E45-95A2-C58009976351}">
      <dsp:nvSpPr>
        <dsp:cNvPr id="0" name=""/>
        <dsp:cNvSpPr/>
      </dsp:nvSpPr>
      <dsp:spPr>
        <a:xfrm>
          <a:off x="0" y="0"/>
          <a:ext cx="2823254" cy="1066359"/>
        </a:xfrm>
        <a:prstGeom prst="roundRect">
          <a:avLst>
            <a:gd name="adj" fmla="val 10000"/>
          </a:avLst>
        </a:prstGeom>
        <a:gradFill rotWithShape="0">
          <a:gsLst>
            <a:gs pos="86000">
              <a:srgbClr val="0432FF"/>
            </a:gs>
            <a:gs pos="0">
              <a:schemeClr val="accent6">
                <a:lumMod val="60000"/>
                <a:lumOff val="40000"/>
              </a:schemeClr>
            </a:gs>
            <a:gs pos="41000">
              <a:schemeClr val="accent4">
                <a:satMod val="110000"/>
                <a:lumMod val="100000"/>
                <a:shade val="100000"/>
              </a:schemeClr>
            </a:gs>
            <a:gs pos="100000">
              <a:schemeClr val="accent4">
                <a:lumMod val="99000"/>
                <a:satMod val="120000"/>
                <a:shade val="78000"/>
              </a:schemeClr>
            </a:gs>
          </a:gsLst>
          <a:lin ang="5400000" scaled="0"/>
        </a:gradFill>
        <a:ln>
          <a:gradFill>
            <a:gsLst>
              <a:gs pos="31000">
                <a:srgbClr val="0432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bg1"/>
              </a:solidFill>
              <a:latin typeface="Engravers MT" panose="02090707080505020304" pitchFamily="18" charset="77"/>
            </a:rPr>
            <a:t>Tropical cyclone</a:t>
          </a:r>
        </a:p>
      </dsp:txBody>
      <dsp:txXfrm>
        <a:off x="31233" y="31233"/>
        <a:ext cx="2760788" cy="10038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3828C8-C08D-0F45-BD18-AF06C00BA318}">
      <dsp:nvSpPr>
        <dsp:cNvPr id="0" name=""/>
        <dsp:cNvSpPr/>
      </dsp:nvSpPr>
      <dsp:spPr>
        <a:xfrm>
          <a:off x="0" y="11438"/>
          <a:ext cx="16572873" cy="1512000"/>
        </a:xfrm>
        <a:prstGeom prst="rightArrow">
          <a:avLst/>
        </a:prstGeom>
        <a:gradFill rotWithShape="0">
          <a:gsLst>
            <a:gs pos="31000">
              <a:srgbClr val="FF0000"/>
            </a:gs>
            <a:gs pos="84000">
              <a:srgbClr val="72708F"/>
            </a:gs>
            <a:gs pos="42000">
              <a:srgbClr val="0432FF"/>
            </a:gs>
            <a:gs pos="90000">
              <a:srgbClr val="FFC000"/>
            </a:gs>
            <a:gs pos="95000">
              <a:schemeClr val="accent2">
                <a:lumMod val="60000"/>
                <a:alpha val="71084"/>
              </a:schemeClr>
            </a:gs>
          </a:gsLst>
          <a:path path="circle">
            <a:fillToRect l="50000" t="130000" r="50000" b="-30000"/>
          </a:path>
        </a:gradFill>
        <a:ln w="25400" cap="flat" cmpd="sng" algn="ctr">
          <a:gradFill flip="none" rotWithShape="1">
            <a:gsLst>
              <a:gs pos="22000">
                <a:schemeClr val="accent2">
                  <a:alpha val="68021"/>
                  <a:lumMod val="52000"/>
                  <a:lumOff val="48000"/>
                </a:schemeClr>
              </a:gs>
              <a:gs pos="31009">
                <a:srgbClr val="F8BC6C"/>
              </a:gs>
              <a:gs pos="47000">
                <a:srgbClr val="FFC000"/>
              </a:gs>
              <a:gs pos="67000">
                <a:schemeClr val="accent2">
                  <a:lumMod val="60000"/>
                  <a:alpha val="71084"/>
                </a:schemeClr>
              </a:gs>
            </a:gsLst>
            <a:path path="circle">
              <a:fillToRect l="50000" t="130000" r="50000" b="-30000"/>
            </a:path>
            <a:tileRect/>
          </a:gradFill>
          <a:prstDash val="solid"/>
        </a:ln>
        <a:effectLst/>
      </dsp:spPr>
      <dsp:style>
        <a:lnRef idx="2">
          <a:scrgbClr r="0" g="0" b="0"/>
        </a:lnRef>
        <a:fillRef idx="1">
          <a:scrgbClr r="0" g="0" b="0"/>
        </a:fillRef>
        <a:effectRef idx="0">
          <a:scrgbClr r="0" g="0" b="0"/>
        </a:effectRef>
        <a:fontRef idx="minor">
          <a:schemeClr val="lt1"/>
        </a:fontRef>
      </dsp:style>
    </dsp:sp>
    <dsp:sp modelId="{0FDFC13C-4A51-904A-8EA7-627C58CD0686}">
      <dsp:nvSpPr>
        <dsp:cNvPr id="0" name=""/>
        <dsp:cNvSpPr/>
      </dsp:nvSpPr>
      <dsp:spPr>
        <a:xfrm>
          <a:off x="11822213" y="383719"/>
          <a:ext cx="4369800" cy="75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3360" rIns="0" bIns="21336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chemeClr val="bg1"/>
              </a:solidFill>
              <a:latin typeface="Engravers MT" panose="02090707080505020304" pitchFamily="18" charset="77"/>
            </a:rPr>
            <a:t>tsunami</a:t>
          </a:r>
        </a:p>
      </dsp:txBody>
      <dsp:txXfrm>
        <a:off x="11822213" y="383719"/>
        <a:ext cx="4369800" cy="756000"/>
      </dsp:txXfrm>
    </dsp:sp>
    <dsp:sp modelId="{9BEEEA2B-F8C3-BA48-A52B-931B6657E1C4}">
      <dsp:nvSpPr>
        <dsp:cNvPr id="0" name=""/>
        <dsp:cNvSpPr/>
      </dsp:nvSpPr>
      <dsp:spPr>
        <a:xfrm>
          <a:off x="6578452" y="383719"/>
          <a:ext cx="4369800" cy="75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3360" rIns="0" bIns="21336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chemeClr val="bg1"/>
              </a:solidFill>
              <a:latin typeface="Engravers MT" panose="02090707080505020304" pitchFamily="18" charset="77"/>
            </a:rPr>
            <a:t>Volcanic eruption</a:t>
          </a:r>
          <a:r>
            <a:rPr lang="en-GB" sz="2100" b="1" kern="1200" dirty="0">
              <a:latin typeface="Engravers MT" panose="02090707080505020304" pitchFamily="18" charset="77"/>
            </a:rPr>
            <a:t>/</a:t>
          </a:r>
        </a:p>
      </dsp:txBody>
      <dsp:txXfrm>
        <a:off x="6578452" y="383719"/>
        <a:ext cx="4369800" cy="756000"/>
      </dsp:txXfrm>
    </dsp:sp>
    <dsp:sp modelId="{E54955C9-8651-2644-9C33-80E4A6BFEE69}">
      <dsp:nvSpPr>
        <dsp:cNvPr id="0" name=""/>
        <dsp:cNvSpPr/>
      </dsp:nvSpPr>
      <dsp:spPr>
        <a:xfrm>
          <a:off x="1334691" y="383719"/>
          <a:ext cx="4369800" cy="75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3360" rIns="0" bIns="21336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chemeClr val="bg1"/>
              </a:solidFill>
              <a:latin typeface="Engravers MT" panose="02090707080505020304" pitchFamily="18" charset="77"/>
            </a:rPr>
            <a:t>Earthquake/</a:t>
          </a:r>
        </a:p>
      </dsp:txBody>
      <dsp:txXfrm>
        <a:off x="1334691" y="383719"/>
        <a:ext cx="4369800" cy="756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23E8EA-B1F4-9142-AFC3-CD38961DCE4F}">
      <dsp:nvSpPr>
        <dsp:cNvPr id="0" name=""/>
        <dsp:cNvSpPr/>
      </dsp:nvSpPr>
      <dsp:spPr>
        <a:xfrm>
          <a:off x="1957375" y="664911"/>
          <a:ext cx="3678142" cy="358247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44A9DC-66B7-7947-B263-86F6763EFABF}">
      <dsp:nvSpPr>
        <dsp:cNvPr id="0" name=""/>
        <dsp:cNvSpPr/>
      </dsp:nvSpPr>
      <dsp:spPr>
        <a:xfrm>
          <a:off x="355756" y="1950529"/>
          <a:ext cx="2399104" cy="20513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t>Field Assessment</a:t>
          </a:r>
        </a:p>
        <a:p>
          <a:pPr marL="57150" lvl="1" indent="-57150" algn="l" defTabSz="488950">
            <a:lnSpc>
              <a:spcPct val="90000"/>
            </a:lnSpc>
            <a:spcBef>
              <a:spcPct val="0"/>
            </a:spcBef>
            <a:spcAft>
              <a:spcPct val="15000"/>
            </a:spcAft>
            <a:buChar char="•"/>
          </a:pPr>
          <a:r>
            <a:rPr lang="en-GB" sz="1100" kern="1200" dirty="0"/>
            <a:t>Kobo Tool</a:t>
          </a:r>
        </a:p>
        <a:p>
          <a:pPr marL="57150" lvl="1" indent="-57150" algn="l" defTabSz="488950">
            <a:lnSpc>
              <a:spcPct val="90000"/>
            </a:lnSpc>
            <a:spcBef>
              <a:spcPct val="0"/>
            </a:spcBef>
            <a:spcAft>
              <a:spcPct val="15000"/>
            </a:spcAft>
            <a:buChar char="•"/>
          </a:pPr>
          <a:r>
            <a:rPr lang="en-GB" sz="1100" kern="1200" dirty="0"/>
            <a:t>Drone</a:t>
          </a:r>
        </a:p>
        <a:p>
          <a:pPr marL="57150" lvl="1" indent="-57150" algn="l" defTabSz="488950">
            <a:lnSpc>
              <a:spcPct val="90000"/>
            </a:lnSpc>
            <a:spcBef>
              <a:spcPct val="0"/>
            </a:spcBef>
            <a:spcAft>
              <a:spcPct val="15000"/>
            </a:spcAft>
            <a:buChar char="•"/>
          </a:pPr>
          <a:r>
            <a:rPr lang="en-GB" sz="1100" kern="1200" dirty="0"/>
            <a:t>Of Evacuation Centre(s)</a:t>
          </a:r>
        </a:p>
        <a:p>
          <a:pPr marL="57150" lvl="1" indent="-57150" algn="l" defTabSz="488950">
            <a:lnSpc>
              <a:spcPct val="90000"/>
            </a:lnSpc>
            <a:spcBef>
              <a:spcPct val="0"/>
            </a:spcBef>
            <a:spcAft>
              <a:spcPct val="15000"/>
            </a:spcAft>
            <a:buChar char="•"/>
          </a:pPr>
          <a:r>
            <a:rPr lang="en-GB" sz="1100" kern="1200" dirty="0"/>
            <a:t>Tsunami Evacuation Routes</a:t>
          </a:r>
        </a:p>
      </dsp:txBody>
      <dsp:txXfrm>
        <a:off x="355756" y="1950529"/>
        <a:ext cx="2399104" cy="2051380"/>
      </dsp:txXfrm>
    </dsp:sp>
    <dsp:sp modelId="{9B2F9C04-9413-0F42-B715-D341D9B3779B}">
      <dsp:nvSpPr>
        <dsp:cNvPr id="0" name=""/>
        <dsp:cNvSpPr/>
      </dsp:nvSpPr>
      <dsp:spPr>
        <a:xfrm>
          <a:off x="7151226" y="703848"/>
          <a:ext cx="3396362" cy="350460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1000" b="-2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EC8058-E85B-7546-BCF8-1D2372636846}">
      <dsp:nvSpPr>
        <dsp:cNvPr id="0" name=""/>
        <dsp:cNvSpPr/>
      </dsp:nvSpPr>
      <dsp:spPr>
        <a:xfrm>
          <a:off x="6131795" y="2033027"/>
          <a:ext cx="2035930" cy="19991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kern="1200" dirty="0"/>
            <a:t>Information Education Communication</a:t>
          </a:r>
        </a:p>
        <a:p>
          <a:pPr marL="57150" lvl="1" indent="-57150" algn="l" defTabSz="444500">
            <a:lnSpc>
              <a:spcPct val="90000"/>
            </a:lnSpc>
            <a:spcBef>
              <a:spcPct val="0"/>
            </a:spcBef>
            <a:spcAft>
              <a:spcPct val="15000"/>
            </a:spcAft>
            <a:buChar char="•"/>
          </a:pPr>
          <a:r>
            <a:rPr lang="en-GB" sz="1000" kern="1200" dirty="0"/>
            <a:t>DRR IEC materials to be disseminated for awareness</a:t>
          </a:r>
        </a:p>
      </dsp:txBody>
      <dsp:txXfrm>
        <a:off x="6131795" y="2033027"/>
        <a:ext cx="2035930" cy="1999118"/>
      </dsp:txXfrm>
    </dsp:sp>
    <dsp:sp modelId="{2EC65B0E-8E03-7E41-8F47-0389C66BD482}">
      <dsp:nvSpPr>
        <dsp:cNvPr id="0" name=""/>
        <dsp:cNvSpPr/>
      </dsp:nvSpPr>
      <dsp:spPr>
        <a:xfrm>
          <a:off x="11842979" y="780784"/>
          <a:ext cx="3926638" cy="335072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7000" b="-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3C0919-5D69-FA46-8B14-111FD3699225}">
      <dsp:nvSpPr>
        <dsp:cNvPr id="0" name=""/>
        <dsp:cNvSpPr/>
      </dsp:nvSpPr>
      <dsp:spPr>
        <a:xfrm>
          <a:off x="11017727" y="2244887"/>
          <a:ext cx="2125571" cy="19412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t>Disaster Risk Reduction Awareness</a:t>
          </a:r>
        </a:p>
        <a:p>
          <a:pPr marL="57150" lvl="1" indent="-57150" algn="just" defTabSz="466725">
            <a:lnSpc>
              <a:spcPct val="90000"/>
            </a:lnSpc>
            <a:spcBef>
              <a:spcPct val="0"/>
            </a:spcBef>
            <a:spcAft>
              <a:spcPct val="15000"/>
            </a:spcAft>
            <a:buChar char="•"/>
          </a:pPr>
          <a:r>
            <a:rPr lang="en-GB" sz="1050" kern="1200" dirty="0"/>
            <a:t>Community/ Stakeholders</a:t>
          </a:r>
        </a:p>
        <a:p>
          <a:pPr marL="57150" lvl="1" indent="-57150" algn="just" defTabSz="488950">
            <a:lnSpc>
              <a:spcPct val="90000"/>
            </a:lnSpc>
            <a:spcBef>
              <a:spcPct val="0"/>
            </a:spcBef>
            <a:spcAft>
              <a:spcPct val="15000"/>
            </a:spcAft>
            <a:buChar char="•"/>
          </a:pPr>
          <a:r>
            <a:rPr lang="en-GB" sz="1100" kern="1200" dirty="0"/>
            <a:t>Internal</a:t>
          </a:r>
          <a:endParaRPr lang="en-GB" sz="1050" kern="1200" dirty="0"/>
        </a:p>
      </dsp:txBody>
      <dsp:txXfrm>
        <a:off x="11017727" y="2244887"/>
        <a:ext cx="2125571" cy="1941220"/>
      </dsp:txXfrm>
    </dsp:sp>
    <dsp:sp modelId="{75B1FB5B-143E-C94D-89C3-00524B25E1EB}">
      <dsp:nvSpPr>
        <dsp:cNvPr id="0" name=""/>
        <dsp:cNvSpPr/>
      </dsp:nvSpPr>
      <dsp:spPr>
        <a:xfrm>
          <a:off x="1565450" y="4983529"/>
          <a:ext cx="3891462" cy="309322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46000" r="-4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F9EFF4-0412-004C-846E-AD570EA1C1E5}">
      <dsp:nvSpPr>
        <dsp:cNvPr id="0" name=""/>
        <dsp:cNvSpPr/>
      </dsp:nvSpPr>
      <dsp:spPr>
        <a:xfrm>
          <a:off x="553334" y="6207219"/>
          <a:ext cx="2142461" cy="195530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Tsunami Drill</a:t>
          </a:r>
        </a:p>
        <a:p>
          <a:pPr marL="0" lvl="0" indent="0" algn="l" defTabSz="533400">
            <a:lnSpc>
              <a:spcPct val="90000"/>
            </a:lnSpc>
            <a:spcBef>
              <a:spcPct val="0"/>
            </a:spcBef>
            <a:spcAft>
              <a:spcPct val="35000"/>
            </a:spcAft>
            <a:buNone/>
          </a:pPr>
          <a:r>
            <a:rPr lang="en-GB" sz="1200" kern="1200" dirty="0"/>
            <a:t>* Schools</a:t>
          </a:r>
        </a:p>
        <a:p>
          <a:pPr marL="0" lvl="0" indent="0" algn="l" defTabSz="533400">
            <a:lnSpc>
              <a:spcPct val="90000"/>
            </a:lnSpc>
            <a:spcBef>
              <a:spcPct val="0"/>
            </a:spcBef>
            <a:spcAft>
              <a:spcPct val="35000"/>
            </a:spcAft>
            <a:buNone/>
          </a:pPr>
          <a:r>
            <a:rPr lang="en-GB" sz="1200" kern="1200" dirty="0"/>
            <a:t>* Communities</a:t>
          </a:r>
        </a:p>
        <a:p>
          <a:pPr marL="0" lvl="0" indent="0" algn="l" defTabSz="533400">
            <a:lnSpc>
              <a:spcPct val="90000"/>
            </a:lnSpc>
            <a:spcBef>
              <a:spcPct val="0"/>
            </a:spcBef>
            <a:spcAft>
              <a:spcPct val="35000"/>
            </a:spcAft>
            <a:buNone/>
          </a:pPr>
          <a:r>
            <a:rPr lang="en-GB" sz="1200" kern="1200" dirty="0"/>
            <a:t>* Private organisations/ Stakeholders</a:t>
          </a:r>
        </a:p>
      </dsp:txBody>
      <dsp:txXfrm>
        <a:off x="553334" y="6207219"/>
        <a:ext cx="2142461" cy="1955308"/>
      </dsp:txXfrm>
    </dsp:sp>
    <dsp:sp modelId="{E4C0794E-3CEB-0A45-9039-D624BEFA36A3}">
      <dsp:nvSpPr>
        <dsp:cNvPr id="0" name=""/>
        <dsp:cNvSpPr/>
      </dsp:nvSpPr>
      <dsp:spPr>
        <a:xfrm>
          <a:off x="6937723" y="4856205"/>
          <a:ext cx="3510227" cy="3143959"/>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EBEED6-BFAB-8E4D-97B3-48B0E2D4BFF9}">
      <dsp:nvSpPr>
        <dsp:cNvPr id="0" name=""/>
        <dsp:cNvSpPr/>
      </dsp:nvSpPr>
      <dsp:spPr>
        <a:xfrm>
          <a:off x="5953190" y="5797690"/>
          <a:ext cx="2080000" cy="241386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Revising of Village Emergency Management Plans</a:t>
          </a:r>
        </a:p>
        <a:p>
          <a:pPr marL="0" lvl="0" indent="0" algn="ctr" defTabSz="488950">
            <a:lnSpc>
              <a:spcPct val="90000"/>
            </a:lnSpc>
            <a:spcBef>
              <a:spcPct val="0"/>
            </a:spcBef>
            <a:spcAft>
              <a:spcPct val="35000"/>
            </a:spcAft>
            <a:buNone/>
          </a:pPr>
          <a:r>
            <a:rPr lang="en-GB" sz="1100" kern="1200" dirty="0"/>
            <a:t>* Following HTHH</a:t>
          </a:r>
        </a:p>
        <a:p>
          <a:pPr marL="0" lvl="0" indent="0" algn="ctr" defTabSz="488950">
            <a:lnSpc>
              <a:spcPct val="90000"/>
            </a:lnSpc>
            <a:spcBef>
              <a:spcPct val="0"/>
            </a:spcBef>
            <a:spcAft>
              <a:spcPct val="35000"/>
            </a:spcAft>
            <a:buNone/>
          </a:pPr>
          <a:r>
            <a:rPr lang="en-GB" sz="1100" kern="1200" dirty="0"/>
            <a:t>* New DRM Act, 2021</a:t>
          </a:r>
        </a:p>
      </dsp:txBody>
      <dsp:txXfrm>
        <a:off x="5953190" y="5797690"/>
        <a:ext cx="2080000" cy="2413865"/>
      </dsp:txXfrm>
    </dsp:sp>
    <dsp:sp modelId="{3164052E-8919-4B4F-9D2C-8781DF304440}">
      <dsp:nvSpPr>
        <dsp:cNvPr id="0" name=""/>
        <dsp:cNvSpPr/>
      </dsp:nvSpPr>
      <dsp:spPr>
        <a:xfrm>
          <a:off x="11573905" y="4642241"/>
          <a:ext cx="4099978" cy="3716930"/>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27000" r="-2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C9DAE3-C69A-404A-94B5-D0D069A8E916}">
      <dsp:nvSpPr>
        <dsp:cNvPr id="0" name=""/>
        <dsp:cNvSpPr/>
      </dsp:nvSpPr>
      <dsp:spPr>
        <a:xfrm>
          <a:off x="10944229" y="5871206"/>
          <a:ext cx="2465393" cy="247822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1" kern="1200" dirty="0"/>
            <a:t>Research &amp; Information Management</a:t>
          </a:r>
        </a:p>
        <a:p>
          <a:pPr marL="0" lvl="0" indent="0" algn="ctr" defTabSz="444500">
            <a:lnSpc>
              <a:spcPct val="90000"/>
            </a:lnSpc>
            <a:spcBef>
              <a:spcPct val="0"/>
            </a:spcBef>
            <a:spcAft>
              <a:spcPct val="35000"/>
            </a:spcAft>
            <a:buNone/>
          </a:pPr>
          <a:r>
            <a:rPr lang="en-GB" sz="1000" kern="1200" dirty="0"/>
            <a:t>* Cataloguing of Existing Information / Data into a Dashboard</a:t>
          </a:r>
        </a:p>
        <a:p>
          <a:pPr marL="0" lvl="0" indent="0" algn="ctr" defTabSz="444500">
            <a:lnSpc>
              <a:spcPct val="90000"/>
            </a:lnSpc>
            <a:spcBef>
              <a:spcPct val="0"/>
            </a:spcBef>
            <a:spcAft>
              <a:spcPct val="35000"/>
            </a:spcAft>
            <a:buNone/>
          </a:pPr>
          <a:r>
            <a:rPr lang="en-GB" sz="1000" kern="1200" dirty="0"/>
            <a:t>* Digitizing of Data and information</a:t>
          </a:r>
        </a:p>
        <a:p>
          <a:pPr marL="0" lvl="0" indent="0" algn="ctr" defTabSz="444500">
            <a:lnSpc>
              <a:spcPct val="90000"/>
            </a:lnSpc>
            <a:spcBef>
              <a:spcPct val="0"/>
            </a:spcBef>
            <a:spcAft>
              <a:spcPct val="35000"/>
            </a:spcAft>
            <a:buNone/>
          </a:pPr>
          <a:r>
            <a:rPr lang="en-GB" sz="1000" kern="1200" dirty="0"/>
            <a:t>* Updating of Social Media</a:t>
          </a:r>
        </a:p>
      </dsp:txBody>
      <dsp:txXfrm>
        <a:off x="10944229" y="5871206"/>
        <a:ext cx="2465393" cy="24782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4EE19E-B0DE-4CD3-96E7-732FA0D35D37}">
      <dsp:nvSpPr>
        <dsp:cNvPr id="0" name=""/>
        <dsp:cNvSpPr/>
      </dsp:nvSpPr>
      <dsp:spPr>
        <a:xfrm>
          <a:off x="6225920" y="2218821"/>
          <a:ext cx="413554" cy="1659364"/>
        </a:xfrm>
        <a:custGeom>
          <a:avLst/>
          <a:gdLst/>
          <a:ahLst/>
          <a:cxnLst/>
          <a:rect l="0" t="0" r="0" b="0"/>
          <a:pathLst>
            <a:path>
              <a:moveTo>
                <a:pt x="413554" y="0"/>
              </a:moveTo>
              <a:lnTo>
                <a:pt x="413554" y="1659364"/>
              </a:lnTo>
              <a:lnTo>
                <a:pt x="0" y="1659364"/>
              </a:lnTo>
            </a:path>
          </a:pathLst>
        </a:custGeom>
        <a:noFill/>
        <a:ln w="25400" cap="flat" cmpd="sng" algn="ctr">
          <a:solidFill>
            <a:schemeClr val="accent5">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A3D0EB8-8F61-41D6-A2E6-75AC4C0023F3}">
      <dsp:nvSpPr>
        <dsp:cNvPr id="0" name=""/>
        <dsp:cNvSpPr/>
      </dsp:nvSpPr>
      <dsp:spPr>
        <a:xfrm>
          <a:off x="6639475" y="2218821"/>
          <a:ext cx="4978290" cy="3429596"/>
        </a:xfrm>
        <a:custGeom>
          <a:avLst/>
          <a:gdLst/>
          <a:ahLst/>
          <a:cxnLst/>
          <a:rect l="0" t="0" r="0" b="0"/>
          <a:pathLst>
            <a:path>
              <a:moveTo>
                <a:pt x="0" y="0"/>
              </a:moveTo>
              <a:lnTo>
                <a:pt x="0" y="3134400"/>
              </a:lnTo>
              <a:lnTo>
                <a:pt x="4978290" y="3134400"/>
              </a:lnTo>
              <a:lnTo>
                <a:pt x="4978290" y="3429596"/>
              </a:lnTo>
            </a:path>
          </a:pathLst>
        </a:custGeom>
        <a:noFill/>
        <a:ln w="25400" cap="flat" cmpd="sng" algn="ctr">
          <a:solidFill>
            <a:schemeClr val="accent5">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2CDDA3A-69B9-A742-8598-FB394ED1C36A}">
      <dsp:nvSpPr>
        <dsp:cNvPr id="0" name=""/>
        <dsp:cNvSpPr/>
      </dsp:nvSpPr>
      <dsp:spPr>
        <a:xfrm>
          <a:off x="6639475" y="2218821"/>
          <a:ext cx="1576513" cy="3429596"/>
        </a:xfrm>
        <a:custGeom>
          <a:avLst/>
          <a:gdLst/>
          <a:ahLst/>
          <a:cxnLst/>
          <a:rect l="0" t="0" r="0" b="0"/>
          <a:pathLst>
            <a:path>
              <a:moveTo>
                <a:pt x="0" y="0"/>
              </a:moveTo>
              <a:lnTo>
                <a:pt x="0" y="3134400"/>
              </a:lnTo>
              <a:lnTo>
                <a:pt x="1576513" y="3134400"/>
              </a:lnTo>
              <a:lnTo>
                <a:pt x="1576513" y="3429596"/>
              </a:lnTo>
            </a:path>
          </a:pathLst>
        </a:custGeom>
        <a:noFill/>
        <a:ln w="25400" cap="flat" cmpd="sng" algn="ctr">
          <a:solidFill>
            <a:schemeClr val="accent5">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CDF8CDE-2C3D-9C4E-807A-C47BB3029E19}">
      <dsp:nvSpPr>
        <dsp:cNvPr id="0" name=""/>
        <dsp:cNvSpPr/>
      </dsp:nvSpPr>
      <dsp:spPr>
        <a:xfrm>
          <a:off x="4814211" y="2218821"/>
          <a:ext cx="1825264" cy="3429596"/>
        </a:xfrm>
        <a:custGeom>
          <a:avLst/>
          <a:gdLst/>
          <a:ahLst/>
          <a:cxnLst/>
          <a:rect l="0" t="0" r="0" b="0"/>
          <a:pathLst>
            <a:path>
              <a:moveTo>
                <a:pt x="1825264" y="0"/>
              </a:moveTo>
              <a:lnTo>
                <a:pt x="1825264" y="3134400"/>
              </a:lnTo>
              <a:lnTo>
                <a:pt x="0" y="3134400"/>
              </a:lnTo>
              <a:lnTo>
                <a:pt x="0" y="3429596"/>
              </a:lnTo>
            </a:path>
          </a:pathLst>
        </a:custGeom>
        <a:noFill/>
        <a:ln w="25400" cap="flat" cmpd="sng" algn="ctr">
          <a:solidFill>
            <a:schemeClr val="accent5">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65E6D08-0B66-42F9-956E-DD37DE5EE3AA}">
      <dsp:nvSpPr>
        <dsp:cNvPr id="0" name=""/>
        <dsp:cNvSpPr/>
      </dsp:nvSpPr>
      <dsp:spPr>
        <a:xfrm>
          <a:off x="1412433" y="2218821"/>
          <a:ext cx="5227042" cy="3429596"/>
        </a:xfrm>
        <a:custGeom>
          <a:avLst/>
          <a:gdLst/>
          <a:ahLst/>
          <a:cxnLst/>
          <a:rect l="0" t="0" r="0" b="0"/>
          <a:pathLst>
            <a:path>
              <a:moveTo>
                <a:pt x="5227042" y="0"/>
              </a:moveTo>
              <a:lnTo>
                <a:pt x="5227042" y="3134400"/>
              </a:lnTo>
              <a:lnTo>
                <a:pt x="0" y="3134400"/>
              </a:lnTo>
              <a:lnTo>
                <a:pt x="0" y="3429596"/>
              </a:lnTo>
            </a:path>
          </a:pathLst>
        </a:custGeom>
        <a:noFill/>
        <a:ln w="25400" cap="flat" cmpd="sng" algn="ctr">
          <a:solidFill>
            <a:schemeClr val="accent5">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55D60C4-477B-4B40-8E0B-7B28BC7FDE13}">
      <dsp:nvSpPr>
        <dsp:cNvPr id="0" name=""/>
        <dsp:cNvSpPr/>
      </dsp:nvSpPr>
      <dsp:spPr>
        <a:xfrm>
          <a:off x="3773435" y="813128"/>
          <a:ext cx="5732079" cy="140569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TO" sz="2600" kern="1200" dirty="0"/>
            <a:t>Mafua-’i-Vai’utukakau Maka</a:t>
          </a:r>
        </a:p>
        <a:p>
          <a:pPr marL="0" lvl="0" indent="0" algn="ctr" defTabSz="1155700">
            <a:lnSpc>
              <a:spcPct val="90000"/>
            </a:lnSpc>
            <a:spcBef>
              <a:spcPct val="0"/>
            </a:spcBef>
            <a:spcAft>
              <a:spcPct val="35000"/>
            </a:spcAft>
            <a:buNone/>
          </a:pPr>
          <a:r>
            <a:rPr lang="en-TO" sz="2600" kern="1200" dirty="0"/>
            <a:t>(Director of NDRMO)</a:t>
          </a:r>
        </a:p>
      </dsp:txBody>
      <dsp:txXfrm>
        <a:off x="3773435" y="813128"/>
        <a:ext cx="5732079" cy="1405693"/>
      </dsp:txXfrm>
    </dsp:sp>
    <dsp:sp modelId="{E75C92A4-8253-4348-A0E5-8765C21E34DC}">
      <dsp:nvSpPr>
        <dsp:cNvPr id="0" name=""/>
        <dsp:cNvSpPr/>
      </dsp:nvSpPr>
      <dsp:spPr>
        <a:xfrm>
          <a:off x="6740" y="5648418"/>
          <a:ext cx="2811386" cy="140569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a:t>
          </a:r>
          <a:r>
            <a:rPr lang="en-US" sz="2600" kern="1200" dirty="0" err="1"/>
            <a:t>Ofa</a:t>
          </a:r>
          <a:r>
            <a:rPr lang="en-US" sz="2600" kern="1200" dirty="0"/>
            <a:t> </a:t>
          </a:r>
          <a:r>
            <a:rPr lang="en-US" sz="2600" kern="1200" dirty="0" err="1"/>
            <a:t>Masiwawa</a:t>
          </a:r>
          <a:endParaRPr lang="en-US" sz="2600" kern="1200" dirty="0"/>
        </a:p>
        <a:p>
          <a:pPr marL="0" lvl="0" indent="0" algn="ctr" defTabSz="1155700">
            <a:lnSpc>
              <a:spcPct val="90000"/>
            </a:lnSpc>
            <a:spcBef>
              <a:spcPct val="0"/>
            </a:spcBef>
            <a:spcAft>
              <a:spcPct val="35000"/>
            </a:spcAft>
            <a:buNone/>
          </a:pPr>
          <a:r>
            <a:rPr lang="en-US" sz="2600" kern="1200" dirty="0"/>
            <a:t>(GIS – Officer)</a:t>
          </a:r>
          <a:endParaRPr lang="en-TO" sz="2600" kern="1200" dirty="0"/>
        </a:p>
      </dsp:txBody>
      <dsp:txXfrm>
        <a:off x="6740" y="5648418"/>
        <a:ext cx="2811386" cy="1405693"/>
      </dsp:txXfrm>
    </dsp:sp>
    <dsp:sp modelId="{AE46DDFE-25EC-FD4A-8C84-11995A921533}">
      <dsp:nvSpPr>
        <dsp:cNvPr id="0" name=""/>
        <dsp:cNvSpPr/>
      </dsp:nvSpPr>
      <dsp:spPr>
        <a:xfrm>
          <a:off x="3408517" y="5648418"/>
          <a:ext cx="2811386" cy="140569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GB" sz="2600" kern="1200" dirty="0" err="1"/>
            <a:t>Sila</a:t>
          </a:r>
          <a:r>
            <a:rPr lang="en-GB" sz="2600" kern="1200" dirty="0"/>
            <a:t> Manu</a:t>
          </a:r>
        </a:p>
        <a:p>
          <a:pPr marL="0" lvl="0" indent="0" algn="ctr" defTabSz="1155700">
            <a:lnSpc>
              <a:spcPct val="90000"/>
            </a:lnSpc>
            <a:spcBef>
              <a:spcPct val="0"/>
            </a:spcBef>
            <a:spcAft>
              <a:spcPct val="35000"/>
            </a:spcAft>
            <a:buNone/>
          </a:pPr>
          <a:r>
            <a:rPr lang="en-GB" sz="2600" kern="1200" dirty="0"/>
            <a:t>(Disaster Works Officer)</a:t>
          </a:r>
        </a:p>
      </dsp:txBody>
      <dsp:txXfrm>
        <a:off x="3408517" y="5648418"/>
        <a:ext cx="2811386" cy="1405693"/>
      </dsp:txXfrm>
    </dsp:sp>
    <dsp:sp modelId="{E7ED67EB-8B0E-7F48-92D9-7365F916C9FF}">
      <dsp:nvSpPr>
        <dsp:cNvPr id="0" name=""/>
        <dsp:cNvSpPr/>
      </dsp:nvSpPr>
      <dsp:spPr>
        <a:xfrm>
          <a:off x="6810295" y="5648418"/>
          <a:ext cx="2811386" cy="140569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GB" sz="2600" kern="1200" dirty="0" err="1"/>
            <a:t>Sioeli</a:t>
          </a:r>
          <a:r>
            <a:rPr lang="en-GB" sz="2600" kern="1200" dirty="0"/>
            <a:t> </a:t>
          </a:r>
          <a:r>
            <a:rPr lang="en-GB" sz="2600" kern="1200" dirty="0" err="1"/>
            <a:t>Lolohea</a:t>
          </a:r>
          <a:endParaRPr lang="en-GB" sz="2600" kern="1200" dirty="0"/>
        </a:p>
        <a:p>
          <a:pPr marL="0" lvl="0" indent="0" algn="ctr" defTabSz="1155700">
            <a:lnSpc>
              <a:spcPct val="90000"/>
            </a:lnSpc>
            <a:spcBef>
              <a:spcPct val="0"/>
            </a:spcBef>
            <a:spcAft>
              <a:spcPct val="35000"/>
            </a:spcAft>
            <a:buNone/>
          </a:pPr>
          <a:r>
            <a:rPr lang="en-GB" sz="2600" kern="1200" dirty="0"/>
            <a:t>(</a:t>
          </a:r>
          <a:r>
            <a:rPr lang="en-GB" sz="2600" kern="1200" dirty="0" err="1"/>
            <a:t>PaRTneR</a:t>
          </a:r>
          <a:r>
            <a:rPr lang="en-GB" sz="2600" kern="1200" dirty="0"/>
            <a:t> 2 – Project Coordinator) </a:t>
          </a:r>
        </a:p>
      </dsp:txBody>
      <dsp:txXfrm>
        <a:off x="6810295" y="5648418"/>
        <a:ext cx="2811386" cy="1405693"/>
      </dsp:txXfrm>
    </dsp:sp>
    <dsp:sp modelId="{C425A13F-1FAA-4AD1-9767-2907BCA24DFD}">
      <dsp:nvSpPr>
        <dsp:cNvPr id="0" name=""/>
        <dsp:cNvSpPr/>
      </dsp:nvSpPr>
      <dsp:spPr>
        <a:xfrm>
          <a:off x="10212073" y="5648418"/>
          <a:ext cx="2811386" cy="140569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TO" sz="2600" kern="1200" dirty="0"/>
            <a:t>Sione Sunia</a:t>
          </a:r>
        </a:p>
        <a:p>
          <a:pPr marL="0" lvl="0" indent="0" algn="ctr" defTabSz="1155700">
            <a:lnSpc>
              <a:spcPct val="90000"/>
            </a:lnSpc>
            <a:spcBef>
              <a:spcPct val="0"/>
            </a:spcBef>
            <a:spcAft>
              <a:spcPct val="35000"/>
            </a:spcAft>
            <a:buNone/>
          </a:pPr>
          <a:r>
            <a:rPr lang="en-TO" sz="2600" kern="1200" dirty="0"/>
            <a:t>(PaRTneR 2- Project Coordinator)</a:t>
          </a:r>
        </a:p>
      </dsp:txBody>
      <dsp:txXfrm>
        <a:off x="10212073" y="5648418"/>
        <a:ext cx="2811386" cy="1405693"/>
      </dsp:txXfrm>
    </dsp:sp>
    <dsp:sp modelId="{041309FE-38CE-41B4-8402-C1116E0A6418}">
      <dsp:nvSpPr>
        <dsp:cNvPr id="0" name=""/>
        <dsp:cNvSpPr/>
      </dsp:nvSpPr>
      <dsp:spPr>
        <a:xfrm>
          <a:off x="3414534" y="3175339"/>
          <a:ext cx="2811386" cy="140569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Lu’isa Taunga</a:t>
          </a:r>
        </a:p>
        <a:p>
          <a:pPr marL="0" lvl="0" indent="0" algn="ctr" defTabSz="1155700">
            <a:lnSpc>
              <a:spcPct val="90000"/>
            </a:lnSpc>
            <a:spcBef>
              <a:spcPct val="0"/>
            </a:spcBef>
            <a:spcAft>
              <a:spcPct val="35000"/>
            </a:spcAft>
            <a:buNone/>
          </a:pPr>
          <a:r>
            <a:rPr lang="en-US" sz="2600" kern="1200" dirty="0"/>
            <a:t>(HOD – R&amp;T)</a:t>
          </a:r>
          <a:endParaRPr lang="en-TO" sz="2600" kern="1200" dirty="0"/>
        </a:p>
      </dsp:txBody>
      <dsp:txXfrm>
        <a:off x="3414534" y="3175339"/>
        <a:ext cx="2811386" cy="1405693"/>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26.11.2024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A7F07-07E1-63E2-49DB-32C8E4930B3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2C2177-EA02-4CF1-9E65-16B2B0B6763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B6A15685-C312-B151-3620-B0C131CEE1A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546BDF3-E202-0B8E-3929-31C7B66BAC18}"/>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10D44D9-8C37-B74A-C035-36A98BEA666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701C882F-7AFD-412F-40D3-D2AEFE8AB18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B2BA0312-4359-B3A9-413E-31F3A8BD9AA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32603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EE15C-491C-2FE9-C6BF-7884F472A53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246824-BBFE-9973-A161-50229DDD3DC5}"/>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D250395-0AD2-B57C-975D-6C78482FA7A7}"/>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9C88C861-E9BE-70EE-CCC6-9F8926A4748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FCFC68B-8D3B-9712-F048-A2797BA2C13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87601217-1A6A-5E6B-BBA7-EE14EC14D3A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4AD3D086-ED6A-A2FF-EFF5-57BB1A27ADD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36832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FF727-B6FF-F07C-D023-FD067359D9C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43FF7E-A292-D934-3CCA-B5D8BAE9802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77E0C40-12A2-833A-A0CE-00949BBE30E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9970264-B7F6-0FD0-1C8A-4FCFC7A06CB6}"/>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D07C4F4-4745-05AD-C65D-E805F2C1990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8590AC8D-03BF-44B1-11A5-235480DA3F2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BD4243C5-A2D1-22BE-FD55-C39FCC7F970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068028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013BF-43D8-7B74-17E2-700DADC1A62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0B4605-927E-618F-DF44-48FDEE2597D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198FD2B-B4E9-63AE-9842-6D32DF97DB8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EEB4A56-825F-4416-01C5-69DC68C5C28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B4EC189-864E-BF1C-2946-5E77C09684C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4DB31BF0-ACDE-F905-DDC1-3DC9F7DFCB5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4CAAA3CC-FBE2-B0D3-1FAC-17888B6923E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26186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A9AFD-1A3E-D162-E197-138C4E9AA2C1}"/>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2A146B-313E-8806-88BE-60BA9E934AAC}"/>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AD7A9A23-CE16-E547-DE61-C2C08E12113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49E2BC3-63DA-0DF2-9583-5B99480CB691}"/>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5934689-B256-EDE3-011A-2B1A3570A587}"/>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42D30E22-D5BB-2C08-C4A3-1416B87E877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9D75BE7A-5560-1E1A-FDC0-3C77D0993B4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08762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9F5B9-FB19-F91E-DEC7-4FCDC8883100}"/>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A760D3-F945-3D83-8F99-0E13F0702CD5}"/>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A795FCD2-AC9A-273E-9A42-1D326DBE9E2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4997BA6-E319-98C2-BC0D-8DF7E4860E52}"/>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5A1977B-EA4E-9627-3AF4-0EC356A8F13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3498138B-9CD3-6B2A-6310-CD7CA3663DC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065D664-17BD-AABA-FABB-413AF37989C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259120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CCB3D-3C90-342F-CFE0-38E8C800B0A1}"/>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C3B752-3D9C-F7DD-FDC4-E3A82A54706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CC34DAF-32C6-C4AC-0FBA-8F42FA766E6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F53D3E4-60B2-AFA0-3A96-7BD9F6FF93C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6FDB0B8-5AFE-54F5-63D7-01EA22F31C2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C308E57E-DDBA-8871-712C-6F7F45934E2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8C24E3C-C5DD-9A52-8F15-AEC9C71C643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60149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918FD-58FD-CD5F-7F8C-85D0789C96D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489E34-3D02-453A-3BFD-6318C9B7EC9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3FFACC8-E2E4-A71C-040D-24EB5F956DD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E49E768-D565-7859-1FEC-3BD0149CDCEB}"/>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17926A5-0CB6-81B8-91B7-23B8540BEDD7}"/>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36C7F32C-8769-4F41-BA5F-A88684D0EF8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617F50B1-7C92-20FE-0E71-FA1B62DFEBC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366830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800645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2A33E-D625-6649-C988-0D47E1AB1B9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A5B826-E994-04B0-4F9A-F5F838864A9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759AFA22-CB56-BB49-AE79-5C3F0A798B8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2F6E115-AEDB-5BC5-6203-190B563F01DA}"/>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16C4F666-81E3-44D2-BF13-764D83E4A07D}"/>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23950784-9CB1-EACA-8F3E-11D1966B213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82A2AFC-E131-123E-A3FA-3ABCCE802A7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924756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31360-CBA3-A888-9742-3B045786832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7AB69D-CB2C-E0C8-5BFB-51943D5696F5}"/>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C961C28E-83D2-AED7-8C80-1EC88E532D8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5F1BD9F-CBA5-B39F-E42C-1557752AE90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199DDDBB-42A6-3B12-7826-0012A2B409A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B665C578-E108-7529-4A6D-25F896B9F00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5B9A84F-FE77-6D28-635F-B35F721AD52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15770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1.7.2013</a:t>
            </a:r>
          </a:p>
          <a:p>
            <a:endParaRPr lang="en-US" dirty="0"/>
          </a:p>
          <a:p>
            <a:r>
              <a:rPr lang="en-US" dirty="0"/>
              <a:t>Aisea</a:t>
            </a:r>
          </a:p>
          <a:p>
            <a:endParaRPr lang="en-US" dirty="0"/>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indent="0">
              <a:buNone/>
            </a:pPr>
            <a:r>
              <a:rPr lang="en-AU" sz="1200" b="1" dirty="0"/>
              <a:t>Government Stakeholders &amp; Responders Awareness and Training in DRM Act and Policy</a:t>
            </a:r>
            <a:endParaRPr lang="en-AU" sz="1200" b="1" i="1" dirty="0"/>
          </a:p>
          <a:p>
            <a:pPr marL="342900" indent="-342900">
              <a:buFontTx/>
              <a:buChar char="-"/>
            </a:pPr>
            <a:r>
              <a:rPr lang="en-US" sz="1200" spc="100" dirty="0">
                <a:sym typeface="Arial"/>
              </a:rPr>
              <a:t>Design and develop awareness packages for Clusters</a:t>
            </a:r>
          </a:p>
          <a:p>
            <a:pPr marL="342900" indent="-342900">
              <a:buFontTx/>
              <a:buChar char="-"/>
            </a:pPr>
            <a:r>
              <a:rPr lang="en-US" sz="1200" spc="100" dirty="0">
                <a:sym typeface="Arial"/>
              </a:rPr>
              <a:t>Design and develop training package for Authorized Officers </a:t>
            </a:r>
            <a:r>
              <a:rPr lang="en-US" sz="1200" b="1" spc="100" dirty="0">
                <a:sym typeface="Arial"/>
              </a:rPr>
              <a:t>(s.107) – NERT </a:t>
            </a:r>
            <a:endParaRPr lang="en-GB" sz="1200" b="1" spc="100" dirty="0">
              <a:sym typeface="Arial"/>
            </a:endParaRPr>
          </a:p>
          <a:p>
            <a:endParaRPr lang="en-US" dirty="0"/>
          </a:p>
          <a:p>
            <a:pPr marL="0" indent="0">
              <a:buNone/>
            </a:pPr>
            <a:r>
              <a:rPr lang="en-AU" sz="1200" b="1" dirty="0"/>
              <a:t>External Partners and Public Awareness and Training in DRM Act and Policy</a:t>
            </a:r>
          </a:p>
          <a:p>
            <a:pPr marL="342900" indent="-342900">
              <a:buFontTx/>
              <a:buChar char="-"/>
            </a:pPr>
            <a:r>
              <a:rPr lang="en-US" sz="1200" spc="100" dirty="0">
                <a:sym typeface="Arial"/>
              </a:rPr>
              <a:t>Design and develop public awareness packages</a:t>
            </a:r>
          </a:p>
          <a:p>
            <a:pPr marL="342900" indent="-342900">
              <a:buFontTx/>
              <a:buChar char="-"/>
            </a:pPr>
            <a:r>
              <a:rPr lang="en-US" sz="1200" spc="100" dirty="0">
                <a:sym typeface="Arial"/>
              </a:rPr>
              <a:t>Design and develop training packages for communities, and stakeholders. </a:t>
            </a:r>
            <a:endParaRPr lang="en-AU" sz="1200" dirty="0"/>
          </a:p>
          <a:p>
            <a:endParaRPr lang="en-US" dirty="0"/>
          </a:p>
          <a:p>
            <a:pPr marL="0" indent="0">
              <a:buNone/>
            </a:pPr>
            <a:r>
              <a:rPr lang="en-AU" sz="1200" b="1" dirty="0"/>
              <a:t>Formalization of Cluster System – </a:t>
            </a:r>
            <a:r>
              <a:rPr lang="en-AU" sz="1200" b="1" i="1" dirty="0"/>
              <a:t>Division Four DRM Act</a:t>
            </a:r>
          </a:p>
          <a:p>
            <a:pPr marL="342900" indent="-342900">
              <a:buFontTx/>
              <a:buChar char="-"/>
            </a:pPr>
            <a:r>
              <a:rPr lang="en-US" sz="1200" spc="100" dirty="0">
                <a:sym typeface="Arial"/>
              </a:rPr>
              <a:t>Establishment of inter-cluster coordination committee </a:t>
            </a:r>
            <a:r>
              <a:rPr lang="en-US" sz="1200" b="1" spc="100" dirty="0">
                <a:sym typeface="Arial"/>
              </a:rPr>
              <a:t>(s.51) </a:t>
            </a:r>
          </a:p>
          <a:p>
            <a:pPr marL="342900" indent="-342900">
              <a:buFontTx/>
              <a:buChar char="-"/>
            </a:pPr>
            <a:r>
              <a:rPr lang="en-US" sz="1200" spc="100" dirty="0">
                <a:sym typeface="Arial"/>
              </a:rPr>
              <a:t>Review of SOPs for inter-cluster coordination</a:t>
            </a:r>
          </a:p>
          <a:p>
            <a:pPr marL="342900" indent="-342900">
              <a:buFontTx/>
              <a:buChar char="-"/>
            </a:pPr>
            <a:r>
              <a:rPr lang="en-US" sz="1200" spc="100" dirty="0">
                <a:sym typeface="Arial"/>
              </a:rPr>
              <a:t>Revision of existing TOR for clusters </a:t>
            </a:r>
          </a:p>
          <a:p>
            <a:pPr marL="342900" indent="-342900">
              <a:buFontTx/>
              <a:buChar char="-"/>
            </a:pPr>
            <a:r>
              <a:rPr lang="en-US" sz="1200" spc="100" dirty="0">
                <a:sym typeface="Arial"/>
              </a:rPr>
              <a:t>Cluster Annual Planning – incorporated within CP process </a:t>
            </a:r>
          </a:p>
          <a:p>
            <a:pPr marL="342900" indent="-342900">
              <a:buFontTx/>
              <a:buChar char="-"/>
            </a:pPr>
            <a:r>
              <a:rPr lang="en-US" sz="1200" spc="100" dirty="0">
                <a:sym typeface="Arial"/>
              </a:rPr>
              <a:t>Support towards development of cluster response/recovery plans</a:t>
            </a:r>
            <a:endParaRPr lang="en-GB" sz="1200" spc="100" dirty="0">
              <a:sym typeface="Arial"/>
            </a:endParaRPr>
          </a:p>
          <a:p>
            <a:endParaRPr lang="en-AU" sz="1200" dirty="0"/>
          </a:p>
          <a:p>
            <a:r>
              <a:rPr lang="en-AU" sz="1200" dirty="0"/>
              <a:t>Key feature of the Act is shifting Tonga from  emergency focus reactive approach to prevention focus. Within Act also is core function of NDRMO scaled up to include the whole disaster cycle </a:t>
            </a:r>
          </a:p>
          <a:p>
            <a:endParaRPr lang="en-US" dirty="0"/>
          </a:p>
          <a:p>
            <a:pPr marL="0" indent="0">
              <a:buNone/>
            </a:pPr>
            <a:r>
              <a:rPr lang="en-AU" sz="1200" b="1" dirty="0"/>
              <a:t>Island DRM Committees – </a:t>
            </a:r>
            <a:r>
              <a:rPr lang="en-AU" sz="1200" b="1" i="1" dirty="0"/>
              <a:t>Division Five DRM Act</a:t>
            </a:r>
            <a:endParaRPr lang="en-AU" sz="1200" b="1" dirty="0"/>
          </a:p>
          <a:p>
            <a:pPr marL="342900" indent="-342900">
              <a:buFontTx/>
              <a:buChar char="-"/>
            </a:pPr>
            <a:r>
              <a:rPr lang="en-US" sz="1200" spc="100" dirty="0">
                <a:sym typeface="Arial"/>
              </a:rPr>
              <a:t>Development of TOR in line with Section </a:t>
            </a:r>
            <a:r>
              <a:rPr lang="en-US" sz="1200" b="1" spc="100" dirty="0">
                <a:sym typeface="Arial"/>
              </a:rPr>
              <a:t>56 of the Act </a:t>
            </a:r>
          </a:p>
          <a:p>
            <a:pPr marL="342900" indent="-342900">
              <a:buFontTx/>
              <a:buChar char="-"/>
            </a:pPr>
            <a:r>
              <a:rPr lang="en-US" sz="1200" spc="100" dirty="0">
                <a:sym typeface="Arial"/>
              </a:rPr>
              <a:t>Conduct consultations and formalize memberships </a:t>
            </a:r>
          </a:p>
          <a:p>
            <a:pPr marL="342900" indent="-342900">
              <a:buFontTx/>
              <a:buChar char="-"/>
            </a:pPr>
            <a:r>
              <a:rPr lang="en-US" sz="1200" spc="100" dirty="0">
                <a:sym typeface="Arial"/>
              </a:rPr>
              <a:t>Provide necessary training support</a:t>
            </a:r>
          </a:p>
          <a:p>
            <a:pPr marL="342900" indent="-342900">
              <a:buFontTx/>
              <a:buChar char="-"/>
            </a:pPr>
            <a:r>
              <a:rPr lang="en-US" sz="1200" spc="100" dirty="0">
                <a:sym typeface="Arial"/>
              </a:rPr>
              <a:t>Establishment of Island Emergency Operations Centers, particular those with no offices </a:t>
            </a:r>
            <a:r>
              <a:rPr lang="en-US" sz="1200" b="1" spc="100" dirty="0">
                <a:sym typeface="Arial"/>
              </a:rPr>
              <a:t>(s.73)</a:t>
            </a:r>
          </a:p>
          <a:p>
            <a:endParaRPr lang="en-AU" sz="1200" dirty="0"/>
          </a:p>
          <a:p>
            <a:endParaRPr lang="en-US" dirty="0"/>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a:t>
            </a:fld>
            <a:endParaRPr lang="en-US" dirty="0"/>
          </a:p>
        </p:txBody>
      </p:sp>
    </p:spTree>
    <p:extLst>
      <p:ext uri="{BB962C8B-B14F-4D97-AF65-F5344CB8AC3E}">
        <p14:creationId xmlns:p14="http://schemas.microsoft.com/office/powerpoint/2010/main" val="3614657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indent="0">
              <a:buNone/>
            </a:pPr>
            <a:r>
              <a:rPr lang="en-AU" sz="1200" b="1" dirty="0"/>
              <a:t>Government Stakeholders &amp; Responders Awareness and Training in DRM Act and Policy</a:t>
            </a:r>
            <a:endParaRPr lang="en-AU" sz="1200" b="1" i="1" dirty="0"/>
          </a:p>
          <a:p>
            <a:pPr marL="342900" indent="-342900">
              <a:buFontTx/>
              <a:buChar char="-"/>
            </a:pPr>
            <a:r>
              <a:rPr lang="en-US" sz="1200" spc="100" dirty="0">
                <a:sym typeface="Arial"/>
              </a:rPr>
              <a:t>Design and develop awareness packages for Clusters</a:t>
            </a:r>
          </a:p>
          <a:p>
            <a:pPr marL="342900" indent="-342900">
              <a:buFontTx/>
              <a:buChar char="-"/>
            </a:pPr>
            <a:r>
              <a:rPr lang="en-US" sz="1200" spc="100" dirty="0">
                <a:sym typeface="Arial"/>
              </a:rPr>
              <a:t>Design and develop training package for Authorized Officers </a:t>
            </a:r>
            <a:r>
              <a:rPr lang="en-US" sz="1200" b="1" spc="100" dirty="0">
                <a:sym typeface="Arial"/>
              </a:rPr>
              <a:t>(s.107) – NERT </a:t>
            </a:r>
            <a:endParaRPr lang="en-GB" sz="1200" b="1" spc="100" dirty="0">
              <a:sym typeface="Arial"/>
            </a:endParaRPr>
          </a:p>
          <a:p>
            <a:endParaRPr lang="en-US" dirty="0"/>
          </a:p>
          <a:p>
            <a:pPr marL="0" indent="0">
              <a:buNone/>
            </a:pPr>
            <a:r>
              <a:rPr lang="en-AU" sz="1200" b="1" dirty="0"/>
              <a:t>External Partners and Public Awareness and Training in DRM Act and Policy</a:t>
            </a:r>
          </a:p>
          <a:p>
            <a:pPr marL="342900" indent="-342900">
              <a:buFontTx/>
              <a:buChar char="-"/>
            </a:pPr>
            <a:r>
              <a:rPr lang="en-US" sz="1200" spc="100" dirty="0">
                <a:sym typeface="Arial"/>
              </a:rPr>
              <a:t>Design and develop public awareness packages</a:t>
            </a:r>
          </a:p>
          <a:p>
            <a:pPr marL="342900" indent="-342900">
              <a:buFontTx/>
              <a:buChar char="-"/>
            </a:pPr>
            <a:r>
              <a:rPr lang="en-US" sz="1200" spc="100" dirty="0">
                <a:sym typeface="Arial"/>
              </a:rPr>
              <a:t>Design and develop training packages for communities, and stakeholders. </a:t>
            </a:r>
            <a:endParaRPr lang="en-AU" sz="1200" dirty="0"/>
          </a:p>
          <a:p>
            <a:endParaRPr lang="en-US" dirty="0"/>
          </a:p>
          <a:p>
            <a:pPr marL="0" indent="0">
              <a:buNone/>
            </a:pPr>
            <a:r>
              <a:rPr lang="en-AU" sz="1200" b="1" dirty="0"/>
              <a:t>Formalization of Cluster System – </a:t>
            </a:r>
            <a:r>
              <a:rPr lang="en-AU" sz="1200" b="1" i="1" dirty="0"/>
              <a:t>Division Four DRM Act</a:t>
            </a:r>
          </a:p>
          <a:p>
            <a:pPr marL="342900" indent="-342900">
              <a:buFontTx/>
              <a:buChar char="-"/>
            </a:pPr>
            <a:r>
              <a:rPr lang="en-US" sz="1200" spc="100" dirty="0">
                <a:sym typeface="Arial"/>
              </a:rPr>
              <a:t>Establishment of inter-cluster coordination committee </a:t>
            </a:r>
            <a:r>
              <a:rPr lang="en-US" sz="1200" b="1" spc="100" dirty="0">
                <a:sym typeface="Arial"/>
              </a:rPr>
              <a:t>(s.51) </a:t>
            </a:r>
          </a:p>
          <a:p>
            <a:pPr marL="342900" indent="-342900">
              <a:buFontTx/>
              <a:buChar char="-"/>
            </a:pPr>
            <a:r>
              <a:rPr lang="en-US" sz="1200" spc="100" dirty="0">
                <a:sym typeface="Arial"/>
              </a:rPr>
              <a:t>Review of SOPs for inter-cluster coordination</a:t>
            </a:r>
          </a:p>
          <a:p>
            <a:pPr marL="342900" indent="-342900">
              <a:buFontTx/>
              <a:buChar char="-"/>
            </a:pPr>
            <a:r>
              <a:rPr lang="en-US" sz="1200" spc="100" dirty="0">
                <a:sym typeface="Arial"/>
              </a:rPr>
              <a:t>Revision of existing TOR for clusters </a:t>
            </a:r>
          </a:p>
          <a:p>
            <a:pPr marL="342900" indent="-342900">
              <a:buFontTx/>
              <a:buChar char="-"/>
            </a:pPr>
            <a:r>
              <a:rPr lang="en-US" sz="1200" spc="100" dirty="0">
                <a:sym typeface="Arial"/>
              </a:rPr>
              <a:t>Cluster Annual Planning – incorporated within CP process </a:t>
            </a:r>
          </a:p>
          <a:p>
            <a:pPr marL="342900" indent="-342900">
              <a:buFontTx/>
              <a:buChar char="-"/>
            </a:pPr>
            <a:r>
              <a:rPr lang="en-US" sz="1200" spc="100" dirty="0">
                <a:sym typeface="Arial"/>
              </a:rPr>
              <a:t>Support towards development of cluster response/recovery plans</a:t>
            </a:r>
            <a:endParaRPr lang="en-GB" sz="1200" spc="100" dirty="0">
              <a:sym typeface="Arial"/>
            </a:endParaRPr>
          </a:p>
          <a:p>
            <a:endParaRPr lang="en-AU" sz="1200" dirty="0"/>
          </a:p>
          <a:p>
            <a:endParaRPr lang="en-US" dirty="0"/>
          </a:p>
          <a:p>
            <a:pPr marL="0" indent="0">
              <a:buNone/>
            </a:pPr>
            <a:r>
              <a:rPr lang="en-AU" sz="1200" b="1" dirty="0"/>
              <a:t>Island DRM Committees – </a:t>
            </a:r>
            <a:r>
              <a:rPr lang="en-AU" sz="1200" b="1" i="1" dirty="0"/>
              <a:t>Division Five DRM Act</a:t>
            </a:r>
            <a:endParaRPr lang="en-AU" sz="1200" b="1" dirty="0"/>
          </a:p>
          <a:p>
            <a:pPr marL="342900" indent="-342900">
              <a:buFontTx/>
              <a:buChar char="-"/>
            </a:pPr>
            <a:r>
              <a:rPr lang="en-US" sz="1200" spc="100" dirty="0">
                <a:sym typeface="Arial"/>
              </a:rPr>
              <a:t>Development of TOR in line with Section </a:t>
            </a:r>
            <a:r>
              <a:rPr lang="en-US" sz="1200" b="1" spc="100" dirty="0">
                <a:sym typeface="Arial"/>
              </a:rPr>
              <a:t>56 of the Act </a:t>
            </a:r>
          </a:p>
          <a:p>
            <a:pPr marL="342900" indent="-342900">
              <a:buFontTx/>
              <a:buChar char="-"/>
            </a:pPr>
            <a:r>
              <a:rPr lang="en-US" sz="1200" spc="100" dirty="0">
                <a:sym typeface="Arial"/>
              </a:rPr>
              <a:t>Conduct consultations and formalize memberships </a:t>
            </a:r>
          </a:p>
          <a:p>
            <a:pPr marL="342900" indent="-342900">
              <a:buFontTx/>
              <a:buChar char="-"/>
            </a:pPr>
            <a:r>
              <a:rPr lang="en-US" sz="1200" spc="100" dirty="0">
                <a:sym typeface="Arial"/>
              </a:rPr>
              <a:t>Provide necessary training support</a:t>
            </a:r>
          </a:p>
          <a:p>
            <a:pPr marL="342900" indent="-342900">
              <a:buFontTx/>
              <a:buChar char="-"/>
            </a:pPr>
            <a:r>
              <a:rPr lang="en-US" sz="1200" spc="100" dirty="0">
                <a:sym typeface="Arial"/>
              </a:rPr>
              <a:t>Establishment of Island Emergency Operations Centers, particular those with no offices </a:t>
            </a:r>
            <a:r>
              <a:rPr lang="en-US" sz="1200" b="1" spc="100" dirty="0">
                <a:sym typeface="Arial"/>
              </a:rPr>
              <a:t>(s.73)</a:t>
            </a:r>
          </a:p>
          <a:p>
            <a:endParaRPr lang="en-AU" sz="1200" dirty="0"/>
          </a:p>
          <a:p>
            <a:endParaRPr lang="en-US" dirty="0"/>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5</a:t>
            </a:fld>
            <a:endParaRPr lang="en-US" dirty="0"/>
          </a:p>
        </p:txBody>
      </p:sp>
    </p:spTree>
    <p:extLst>
      <p:ext uri="{BB962C8B-B14F-4D97-AF65-F5344CB8AC3E}">
        <p14:creationId xmlns:p14="http://schemas.microsoft.com/office/powerpoint/2010/main" val="2570505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TO" dirty="0"/>
              <a:t>* Hoko Fakafoki (Mofuike/ Mo’ungaafi/ Peaukula) – tatau pe mei Jan to Dec ‘ikai ‘ilo taimi hoko ai</a:t>
            </a:r>
          </a:p>
        </p:txBody>
      </p:sp>
      <p:sp>
        <p:nvSpPr>
          <p:cNvPr id="4" name="Slide Number Placeholder 3"/>
          <p:cNvSpPr>
            <a:spLocks noGrp="1"/>
          </p:cNvSpPr>
          <p:nvPr>
            <p:ph type="sldNum" sz="quarter" idx="5"/>
          </p:nvPr>
        </p:nvSpPr>
        <p:spPr/>
        <p:txBody>
          <a:bodyPr/>
          <a:lstStyle/>
          <a:p>
            <a:fld id="{5A35C4F9-6AEF-2A45-8294-C706F25E5556}" type="slidenum">
              <a:rPr lang="en-TO" smtClean="0"/>
              <a:t>8</a:t>
            </a:fld>
            <a:endParaRPr lang="en-TO"/>
          </a:p>
        </p:txBody>
      </p:sp>
    </p:spTree>
    <p:extLst>
      <p:ext uri="{BB962C8B-B14F-4D97-AF65-F5344CB8AC3E}">
        <p14:creationId xmlns:p14="http://schemas.microsoft.com/office/powerpoint/2010/main" val="23936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EB339-5A13-32D1-A637-C1BB027FF7A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5963135-DC97-1BA7-E64C-3A17C9E16DB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9C1BF5D-A4BC-442E-BA37-0682E426019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05BA3E7-CE34-3C6C-8F02-171F84C03965}"/>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4F20A21-22B5-CB32-559B-DCE7E783029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Aisea</a:t>
            </a:r>
          </a:p>
          <a:p>
            <a:endParaRPr lang="en-US"/>
          </a:p>
          <a:p>
            <a:r>
              <a:rPr lang="en-US"/>
              <a:t>‹#›</a:t>
            </a:r>
          </a:p>
        </p:txBody>
      </p:sp>
      <p:sp>
        <p:nvSpPr>
          <p:cNvPr id="6" name="Footer Placeholder 5">
            <a:extLst>
              <a:ext uri="{FF2B5EF4-FFF2-40B4-BE49-F238E27FC236}">
                <a16:creationId xmlns:a16="http://schemas.microsoft.com/office/drawing/2014/main" id="{90C19E21-2269-425D-3541-B343B378DB2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957FE72-7B02-CD51-086D-59BC06702DA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798987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0A46D-AB5F-249E-789B-845793CDB03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E0118D-E83D-A7A0-E8C0-A99A60C2A08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C7B543A-B993-AED9-7928-EB9D08DBBC9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E6835C1D-2AA2-08C6-DFE2-3CCD2A712B88}"/>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AE94494-5CF3-3641-CABC-2A081446606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Aisea</a:t>
            </a:r>
          </a:p>
          <a:p>
            <a:endParaRPr lang="en-US"/>
          </a:p>
          <a:p>
            <a:r>
              <a:rPr lang="en-US"/>
              <a:t>‹#›</a:t>
            </a:r>
          </a:p>
        </p:txBody>
      </p:sp>
      <p:sp>
        <p:nvSpPr>
          <p:cNvPr id="6" name="Footer Placeholder 5">
            <a:extLst>
              <a:ext uri="{FF2B5EF4-FFF2-40B4-BE49-F238E27FC236}">
                <a16:creationId xmlns:a16="http://schemas.microsoft.com/office/drawing/2014/main" id="{1E8AC484-781D-A4C0-DDBE-30A50D19AD7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915CCF5-48BD-2FCA-8266-43C157ED2EE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62411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1.png"/><Relationship Id="rId7" Type="http://schemas.openxmlformats.org/officeDocument/2006/relationships/diagramData" Target="../diagrams/data5.xml"/><Relationship Id="rId12"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8.svg"/><Relationship Id="rId11" Type="http://schemas.microsoft.com/office/2007/relationships/diagramDrawing" Target="../diagrams/drawing5.xml"/><Relationship Id="rId5" Type="http://schemas.openxmlformats.org/officeDocument/2006/relationships/image" Target="../media/image37.png"/><Relationship Id="rId10" Type="http://schemas.openxmlformats.org/officeDocument/2006/relationships/diagramColors" Target="../diagrams/colors5.xml"/><Relationship Id="rId4" Type="http://schemas.openxmlformats.org/officeDocument/2006/relationships/image" Target="../media/image36.png"/><Relationship Id="rId9"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1.png"/><Relationship Id="rId7" Type="http://schemas.openxmlformats.org/officeDocument/2006/relationships/image" Target="../media/image40.jpg"/><Relationship Id="rId12"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44.jpeg"/><Relationship Id="rId5" Type="http://schemas.openxmlformats.org/officeDocument/2006/relationships/image" Target="../media/image37.png"/><Relationship Id="rId10" Type="http://schemas.openxmlformats.org/officeDocument/2006/relationships/image" Target="../media/image43.jpeg"/><Relationship Id="rId4" Type="http://schemas.openxmlformats.org/officeDocument/2006/relationships/image" Target="../media/image36.png"/><Relationship Id="rId9" Type="http://schemas.openxmlformats.org/officeDocument/2006/relationships/image" Target="../media/image42.jpe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png"/><Relationship Id="rId7" Type="http://schemas.openxmlformats.org/officeDocument/2006/relationships/image" Target="../media/image47.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pn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2.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png"/><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3.png"/><Relationship Id="rId10" Type="http://schemas.openxmlformats.org/officeDocument/2006/relationships/image" Target="../media/image61.png"/><Relationship Id="rId4" Type="http://schemas.openxmlformats.org/officeDocument/2006/relationships/image" Target="../media/image2.jpeg"/><Relationship Id="rId9" Type="http://schemas.openxmlformats.org/officeDocument/2006/relationships/image" Target="../media/image60.png"/></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3.png"/><Relationship Id="rId10" Type="http://schemas.openxmlformats.org/officeDocument/2006/relationships/image" Target="../media/image67.jpeg"/><Relationship Id="rId4" Type="http://schemas.openxmlformats.org/officeDocument/2006/relationships/image" Target="../media/image2.jpeg"/><Relationship Id="rId9" Type="http://schemas.openxmlformats.org/officeDocument/2006/relationships/image" Target="../media/image66.jpeg"/></Relationships>
</file>

<file path=ppt/slides/_rels/slide16.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1.png"/><Relationship Id="rId7" Type="http://schemas.openxmlformats.org/officeDocument/2006/relationships/image" Target="../media/image69.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8.jpg"/><Relationship Id="rId5" Type="http://schemas.openxmlformats.org/officeDocument/2006/relationships/image" Target="../media/image3.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2.gi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3.pn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2.xml"/><Relationship Id="rId9"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3.pn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3.pn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77.png"/><Relationship Id="rId7" Type="http://schemas.openxmlformats.org/officeDocument/2006/relationships/image" Target="../media/image78.png"/><Relationship Id="rId12" Type="http://schemas.openxmlformats.org/officeDocument/2006/relationships/image" Target="../media/image82.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1.png"/><Relationship Id="rId5" Type="http://schemas.openxmlformats.org/officeDocument/2006/relationships/image" Target="../media/image2.jpeg"/><Relationship Id="rId10" Type="http://schemas.openxmlformats.org/officeDocument/2006/relationships/image" Target="../media/image80.jpeg"/><Relationship Id="rId4" Type="http://schemas.openxmlformats.org/officeDocument/2006/relationships/image" Target="../media/image1.png"/><Relationship Id="rId9" Type="http://schemas.openxmlformats.org/officeDocument/2006/relationships/image" Target="../media/image79.jpeg"/></Relationships>
</file>

<file path=ppt/slides/_rels/slide2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png"/><Relationship Id="rId7"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3.pn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3.pn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svg"/><Relationship Id="rId18" Type="http://schemas.openxmlformats.org/officeDocument/2006/relationships/image" Target="../media/image99.png"/><Relationship Id="rId3" Type="http://schemas.openxmlformats.org/officeDocument/2006/relationships/image" Target="../media/image1.png"/><Relationship Id="rId21" Type="http://schemas.openxmlformats.org/officeDocument/2006/relationships/image" Target="../media/image102.svg"/><Relationship Id="rId7" Type="http://schemas.openxmlformats.org/officeDocument/2006/relationships/image" Target="../media/image88.svg"/><Relationship Id="rId12" Type="http://schemas.openxmlformats.org/officeDocument/2006/relationships/image" Target="../media/image93.png"/><Relationship Id="rId17" Type="http://schemas.openxmlformats.org/officeDocument/2006/relationships/image" Target="../media/image98.svg"/><Relationship Id="rId25" Type="http://schemas.openxmlformats.org/officeDocument/2006/relationships/image" Target="../media/image106.svg"/><Relationship Id="rId2" Type="http://schemas.openxmlformats.org/officeDocument/2006/relationships/notesSlide" Target="../notesSlides/notesSlide22.xml"/><Relationship Id="rId16" Type="http://schemas.openxmlformats.org/officeDocument/2006/relationships/image" Target="../media/image97.png"/><Relationship Id="rId20"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svg"/><Relationship Id="rId24" Type="http://schemas.openxmlformats.org/officeDocument/2006/relationships/image" Target="../media/image105.png"/><Relationship Id="rId5" Type="http://schemas.openxmlformats.org/officeDocument/2006/relationships/image" Target="../media/image3.png"/><Relationship Id="rId15" Type="http://schemas.openxmlformats.org/officeDocument/2006/relationships/image" Target="../media/image96.svg"/><Relationship Id="rId23" Type="http://schemas.openxmlformats.org/officeDocument/2006/relationships/image" Target="../media/image104.svg"/><Relationship Id="rId10" Type="http://schemas.openxmlformats.org/officeDocument/2006/relationships/image" Target="../media/image91.png"/><Relationship Id="rId19" Type="http://schemas.openxmlformats.org/officeDocument/2006/relationships/image" Target="../media/image100.svg"/><Relationship Id="rId4" Type="http://schemas.openxmlformats.org/officeDocument/2006/relationships/image" Target="../media/image2.jpeg"/><Relationship Id="rId9" Type="http://schemas.openxmlformats.org/officeDocument/2006/relationships/image" Target="../media/image90.svg"/><Relationship Id="rId14" Type="http://schemas.openxmlformats.org/officeDocument/2006/relationships/image" Target="../media/image95.png"/><Relationship Id="rId22" Type="http://schemas.openxmlformats.org/officeDocument/2006/relationships/image" Target="../media/image103.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8" Type="http://schemas.openxmlformats.org/officeDocument/2006/relationships/image" Target="../media/image110.jpeg"/><Relationship Id="rId13" Type="http://schemas.openxmlformats.org/officeDocument/2006/relationships/image" Target="../media/image115.jpeg"/><Relationship Id="rId18" Type="http://schemas.openxmlformats.org/officeDocument/2006/relationships/image" Target="../media/image120.jpeg"/><Relationship Id="rId26" Type="http://schemas.openxmlformats.org/officeDocument/2006/relationships/image" Target="../media/image128.jpeg"/><Relationship Id="rId3" Type="http://schemas.openxmlformats.org/officeDocument/2006/relationships/image" Target="../media/image1.png"/><Relationship Id="rId21" Type="http://schemas.openxmlformats.org/officeDocument/2006/relationships/image" Target="../media/image123.jpeg"/><Relationship Id="rId7" Type="http://schemas.openxmlformats.org/officeDocument/2006/relationships/image" Target="../media/image109.jpeg"/><Relationship Id="rId12" Type="http://schemas.openxmlformats.org/officeDocument/2006/relationships/image" Target="../media/image114.jpeg"/><Relationship Id="rId17" Type="http://schemas.openxmlformats.org/officeDocument/2006/relationships/image" Target="../media/image119.jpeg"/><Relationship Id="rId25" Type="http://schemas.openxmlformats.org/officeDocument/2006/relationships/image" Target="../media/image127.jpeg"/><Relationship Id="rId2" Type="http://schemas.openxmlformats.org/officeDocument/2006/relationships/notesSlide" Target="../notesSlides/notesSlide24.xml"/><Relationship Id="rId16" Type="http://schemas.openxmlformats.org/officeDocument/2006/relationships/image" Target="../media/image118.jpeg"/><Relationship Id="rId20" Type="http://schemas.openxmlformats.org/officeDocument/2006/relationships/image" Target="../media/image122.jpeg"/><Relationship Id="rId1" Type="http://schemas.openxmlformats.org/officeDocument/2006/relationships/slideLayout" Target="../slideLayouts/slideLayout7.xml"/><Relationship Id="rId6" Type="http://schemas.openxmlformats.org/officeDocument/2006/relationships/image" Target="../media/image108.jpeg"/><Relationship Id="rId11" Type="http://schemas.openxmlformats.org/officeDocument/2006/relationships/image" Target="../media/image113.jpeg"/><Relationship Id="rId24" Type="http://schemas.openxmlformats.org/officeDocument/2006/relationships/image" Target="../media/image126.jpeg"/><Relationship Id="rId5" Type="http://schemas.openxmlformats.org/officeDocument/2006/relationships/image" Target="../media/image107.jpeg"/><Relationship Id="rId15" Type="http://schemas.openxmlformats.org/officeDocument/2006/relationships/image" Target="../media/image117.jpeg"/><Relationship Id="rId23" Type="http://schemas.openxmlformats.org/officeDocument/2006/relationships/image" Target="../media/image125.jpeg"/><Relationship Id="rId10" Type="http://schemas.openxmlformats.org/officeDocument/2006/relationships/image" Target="../media/image112.jpeg"/><Relationship Id="rId19" Type="http://schemas.openxmlformats.org/officeDocument/2006/relationships/image" Target="../media/image121.jpeg"/><Relationship Id="rId4" Type="http://schemas.openxmlformats.org/officeDocument/2006/relationships/image" Target="../media/image36.png"/><Relationship Id="rId9" Type="http://schemas.openxmlformats.org/officeDocument/2006/relationships/image" Target="../media/image111.jpeg"/><Relationship Id="rId14" Type="http://schemas.openxmlformats.org/officeDocument/2006/relationships/image" Target="../media/image116.jpeg"/><Relationship Id="rId22" Type="http://schemas.openxmlformats.org/officeDocument/2006/relationships/image" Target="../media/image124.jpeg"/><Relationship Id="rId27" Type="http://schemas.openxmlformats.org/officeDocument/2006/relationships/image" Target="../media/image129.jpeg"/></Relationships>
</file>

<file path=ppt/slides/_rels/slide28.xml.rels><?xml version="1.0" encoding="UTF-8" standalone="yes"?>
<Relationships xmlns="http://schemas.openxmlformats.org/package/2006/relationships"><Relationship Id="rId3" Type="http://schemas.openxmlformats.org/officeDocument/2006/relationships/image" Target="../media/image130.gi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notesSlide" Target="../notesSlides/notesSlide5.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3.pn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2.jpeg"/><Relationship Id="rId9" Type="http://schemas.openxmlformats.org/officeDocument/2006/relationships/image" Target="../media/image14.sv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emf"/><Relationship Id="rId11" Type="http://schemas.openxmlformats.org/officeDocument/2006/relationships/image" Target="../media/image27.jpeg"/><Relationship Id="rId5" Type="http://schemas.openxmlformats.org/officeDocument/2006/relationships/image" Target="../media/image3.png"/><Relationship Id="rId10" Type="http://schemas.openxmlformats.org/officeDocument/2006/relationships/image" Target="../media/image26.jpeg"/><Relationship Id="rId4" Type="http://schemas.openxmlformats.org/officeDocument/2006/relationships/image" Target="../media/image2.jpeg"/><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png"/><Relationship Id="rId18" Type="http://schemas.microsoft.com/office/2007/relationships/diagramDrawing" Target="../diagrams/drawing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diagramColors" Target="../diagrams/colors3.xml"/><Relationship Id="rId2" Type="http://schemas.openxmlformats.org/officeDocument/2006/relationships/notesSlide" Target="../notesSlides/notesSlide7.xml"/><Relationship Id="rId16" Type="http://schemas.openxmlformats.org/officeDocument/2006/relationships/diagramQuickStyle" Target="../diagrams/quickStyl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Layout" Target="../diagrams/layout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082294" y="0"/>
            <a:ext cx="1205706" cy="7058829"/>
            <a:chOff x="0" y="0"/>
            <a:chExt cx="1607608" cy="9411772"/>
          </a:xfrm>
        </p:grpSpPr>
        <p:sp>
          <p:nvSpPr>
            <p:cNvPr id="3" name="Freeform 3"/>
            <p:cNvSpPr/>
            <p:nvPr/>
          </p:nvSpPr>
          <p:spPr>
            <a:xfrm>
              <a:off x="0" y="0"/>
              <a:ext cx="1607566" cy="9411716"/>
            </a:xfrm>
            <a:custGeom>
              <a:avLst/>
              <a:gdLst/>
              <a:ahLst/>
              <a:cxnLst/>
              <a:rect l="l" t="t" r="r" b="b"/>
              <a:pathLst>
                <a:path w="1607566" h="9411716">
                  <a:moveTo>
                    <a:pt x="0" y="0"/>
                  </a:moveTo>
                  <a:lnTo>
                    <a:pt x="1607566" y="0"/>
                  </a:lnTo>
                  <a:lnTo>
                    <a:pt x="1607566" y="9411716"/>
                  </a:lnTo>
                  <a:lnTo>
                    <a:pt x="0" y="9411716"/>
                  </a:lnTo>
                  <a:lnTo>
                    <a:pt x="0" y="0"/>
                  </a:lnTo>
                  <a:close/>
                </a:path>
              </a:pathLst>
            </a:custGeom>
            <a:blipFill>
              <a:blip r:embed="rId3"/>
              <a:stretch>
                <a:fillRect l="-21700" r="-21703"/>
              </a:stretch>
            </a:blipFill>
          </p:spPr>
          <p:txBody>
            <a:bodyPr/>
            <a:lstStyle/>
            <a:p>
              <a:endParaRPr lang="en-TO"/>
            </a:p>
          </p:txBody>
        </p:sp>
      </p:grpSp>
      <p:grpSp>
        <p:nvGrpSpPr>
          <p:cNvPr id="4" name="Group 4"/>
          <p:cNvGrpSpPr/>
          <p:nvPr/>
        </p:nvGrpSpPr>
        <p:grpSpPr>
          <a:xfrm>
            <a:off x="17069752" y="6160520"/>
            <a:ext cx="1205706" cy="4147566"/>
            <a:chOff x="0" y="0"/>
            <a:chExt cx="1607608" cy="5530088"/>
          </a:xfrm>
        </p:grpSpPr>
        <p:sp>
          <p:nvSpPr>
            <p:cNvPr id="5" name="Freeform 5"/>
            <p:cNvSpPr/>
            <p:nvPr/>
          </p:nvSpPr>
          <p:spPr>
            <a:xfrm>
              <a:off x="0" y="0"/>
              <a:ext cx="1607566" cy="5530088"/>
            </a:xfrm>
            <a:custGeom>
              <a:avLst/>
              <a:gdLst/>
              <a:ahLst/>
              <a:cxnLst/>
              <a:rect l="l" t="t" r="r" b="b"/>
              <a:pathLst>
                <a:path w="1607566" h="5530088">
                  <a:moveTo>
                    <a:pt x="0" y="0"/>
                  </a:moveTo>
                  <a:lnTo>
                    <a:pt x="1607566" y="0"/>
                  </a:lnTo>
                  <a:lnTo>
                    <a:pt x="1607566" y="5530088"/>
                  </a:lnTo>
                  <a:lnTo>
                    <a:pt x="0" y="5530088"/>
                  </a:lnTo>
                  <a:lnTo>
                    <a:pt x="0" y="0"/>
                  </a:lnTo>
                  <a:close/>
                </a:path>
              </a:pathLst>
            </a:custGeom>
            <a:blipFill>
              <a:blip r:embed="rId3"/>
              <a:stretch>
                <a:fillRect t="-9341" r="-2" b="-9341"/>
              </a:stretch>
            </a:blipFill>
          </p:spPr>
          <p:txBody>
            <a:bodyPr/>
            <a:lstStyle/>
            <a:p>
              <a:endParaRPr lang="en-TO"/>
            </a:p>
          </p:txBody>
        </p:sp>
      </p:grpSp>
      <p:sp>
        <p:nvSpPr>
          <p:cNvPr id="6" name="Freeform 6" descr="The Tonga eruption explained, from tsunami warnings to sonic booms"/>
          <p:cNvSpPr/>
          <p:nvPr/>
        </p:nvSpPr>
        <p:spPr>
          <a:xfrm>
            <a:off x="25083" y="1985154"/>
            <a:ext cx="17032128" cy="8301844"/>
          </a:xfrm>
          <a:custGeom>
            <a:avLst/>
            <a:gdLst/>
            <a:ahLst/>
            <a:cxnLst/>
            <a:rect l="l" t="t" r="r" b="b"/>
            <a:pathLst>
              <a:path w="17032128" h="8301844">
                <a:moveTo>
                  <a:pt x="0" y="0"/>
                </a:moveTo>
                <a:lnTo>
                  <a:pt x="17032128" y="0"/>
                </a:lnTo>
                <a:lnTo>
                  <a:pt x="17032128" y="8301844"/>
                </a:lnTo>
                <a:lnTo>
                  <a:pt x="0" y="8301844"/>
                </a:lnTo>
                <a:lnTo>
                  <a:pt x="0" y="0"/>
                </a:lnTo>
                <a:close/>
              </a:path>
            </a:pathLst>
          </a:custGeom>
          <a:blipFill>
            <a:blip r:embed="rId4"/>
            <a:stretch>
              <a:fillRect b="-36773"/>
            </a:stretch>
          </a:blipFill>
        </p:spPr>
        <p:txBody>
          <a:bodyPr/>
          <a:lstStyle/>
          <a:p>
            <a:endParaRPr lang="en-TO"/>
          </a:p>
        </p:txBody>
      </p:sp>
      <p:grpSp>
        <p:nvGrpSpPr>
          <p:cNvPr id="7" name="Group 7"/>
          <p:cNvGrpSpPr/>
          <p:nvPr/>
        </p:nvGrpSpPr>
        <p:grpSpPr>
          <a:xfrm>
            <a:off x="-14288" y="1980406"/>
            <a:ext cx="17110869" cy="8341967"/>
            <a:chOff x="0" y="0"/>
            <a:chExt cx="22814492" cy="11122622"/>
          </a:xfrm>
        </p:grpSpPr>
        <p:sp>
          <p:nvSpPr>
            <p:cNvPr id="8" name="Freeform 8"/>
            <p:cNvSpPr/>
            <p:nvPr/>
          </p:nvSpPr>
          <p:spPr>
            <a:xfrm>
              <a:off x="19050" y="19050"/>
              <a:ext cx="22776435" cy="11084560"/>
            </a:xfrm>
            <a:custGeom>
              <a:avLst/>
              <a:gdLst/>
              <a:ahLst/>
              <a:cxnLst/>
              <a:rect l="l" t="t" r="r" b="b"/>
              <a:pathLst>
                <a:path w="22776435" h="11084560">
                  <a:moveTo>
                    <a:pt x="0" y="0"/>
                  </a:moveTo>
                  <a:lnTo>
                    <a:pt x="22776435" y="0"/>
                  </a:lnTo>
                  <a:lnTo>
                    <a:pt x="22776435" y="11084560"/>
                  </a:lnTo>
                  <a:lnTo>
                    <a:pt x="0" y="11084560"/>
                  </a:lnTo>
                  <a:close/>
                </a:path>
              </a:pathLst>
            </a:custGeom>
            <a:solidFill>
              <a:srgbClr val="0D0D0D">
                <a:alpha val="50980"/>
              </a:srgbClr>
            </a:solidFill>
          </p:spPr>
          <p:txBody>
            <a:bodyPr/>
            <a:lstStyle/>
            <a:p>
              <a:endParaRPr lang="en-TO"/>
            </a:p>
          </p:txBody>
        </p:sp>
        <p:sp>
          <p:nvSpPr>
            <p:cNvPr id="9" name="Freeform 9"/>
            <p:cNvSpPr/>
            <p:nvPr/>
          </p:nvSpPr>
          <p:spPr>
            <a:xfrm>
              <a:off x="0" y="0"/>
              <a:ext cx="22814535" cy="11122660"/>
            </a:xfrm>
            <a:custGeom>
              <a:avLst/>
              <a:gdLst/>
              <a:ahLst/>
              <a:cxnLst/>
              <a:rect l="l" t="t" r="r" b="b"/>
              <a:pathLst>
                <a:path w="22814535" h="11122660">
                  <a:moveTo>
                    <a:pt x="19050" y="0"/>
                  </a:moveTo>
                  <a:lnTo>
                    <a:pt x="22795485" y="0"/>
                  </a:lnTo>
                  <a:cubicBezTo>
                    <a:pt x="22806025" y="0"/>
                    <a:pt x="22814535" y="8509"/>
                    <a:pt x="22814535" y="19050"/>
                  </a:cubicBezTo>
                  <a:lnTo>
                    <a:pt x="22814535" y="11103610"/>
                  </a:lnTo>
                  <a:cubicBezTo>
                    <a:pt x="22814535" y="11114151"/>
                    <a:pt x="22806025" y="11122660"/>
                    <a:pt x="22795485" y="11122660"/>
                  </a:cubicBezTo>
                  <a:lnTo>
                    <a:pt x="19050" y="11122660"/>
                  </a:lnTo>
                  <a:cubicBezTo>
                    <a:pt x="8509" y="11122660"/>
                    <a:pt x="0" y="11114151"/>
                    <a:pt x="0" y="11103610"/>
                  </a:cubicBezTo>
                  <a:lnTo>
                    <a:pt x="0" y="19050"/>
                  </a:lnTo>
                  <a:cubicBezTo>
                    <a:pt x="0" y="8509"/>
                    <a:pt x="8509" y="0"/>
                    <a:pt x="19050" y="0"/>
                  </a:cubicBezTo>
                  <a:moveTo>
                    <a:pt x="19050" y="38100"/>
                  </a:moveTo>
                  <a:lnTo>
                    <a:pt x="19050" y="19050"/>
                  </a:lnTo>
                  <a:lnTo>
                    <a:pt x="38100" y="19050"/>
                  </a:lnTo>
                  <a:lnTo>
                    <a:pt x="38100" y="11103610"/>
                  </a:lnTo>
                  <a:lnTo>
                    <a:pt x="19050" y="11103610"/>
                  </a:lnTo>
                  <a:lnTo>
                    <a:pt x="19050" y="11084560"/>
                  </a:lnTo>
                  <a:lnTo>
                    <a:pt x="22795485" y="11084560"/>
                  </a:lnTo>
                  <a:lnTo>
                    <a:pt x="22795485" y="11103610"/>
                  </a:lnTo>
                  <a:lnTo>
                    <a:pt x="22776435" y="11103610"/>
                  </a:lnTo>
                  <a:lnTo>
                    <a:pt x="22776435" y="19050"/>
                  </a:lnTo>
                  <a:lnTo>
                    <a:pt x="22795485" y="19050"/>
                  </a:lnTo>
                  <a:lnTo>
                    <a:pt x="22795485" y="38100"/>
                  </a:lnTo>
                  <a:lnTo>
                    <a:pt x="19050" y="38100"/>
                  </a:lnTo>
                  <a:close/>
                </a:path>
              </a:pathLst>
            </a:custGeom>
            <a:solidFill>
              <a:srgbClr val="042433"/>
            </a:solidFill>
          </p:spPr>
          <p:txBody>
            <a:bodyPr/>
            <a:lstStyle/>
            <a:p>
              <a:endParaRPr lang="en-TO"/>
            </a:p>
          </p:txBody>
        </p:sp>
      </p:grpSp>
      <p:sp>
        <p:nvSpPr>
          <p:cNvPr id="10" name="TextBox 10"/>
          <p:cNvSpPr txBox="1"/>
          <p:nvPr/>
        </p:nvSpPr>
        <p:spPr>
          <a:xfrm>
            <a:off x="878197" y="3142776"/>
            <a:ext cx="15325899" cy="6944915"/>
          </a:xfrm>
          <a:prstGeom prst="rect">
            <a:avLst/>
          </a:prstGeom>
        </p:spPr>
        <p:txBody>
          <a:bodyPr lIns="0" tIns="0" rIns="0" bIns="0" rtlCol="0" anchor="t">
            <a:spAutoFit/>
          </a:bodyPr>
          <a:lstStyle/>
          <a:p>
            <a:pPr algn="ctr">
              <a:lnSpc>
                <a:spcPts val="7920"/>
              </a:lnSpc>
            </a:pPr>
            <a:r>
              <a:rPr lang="en-US" sz="6600" b="1" dirty="0">
                <a:solidFill>
                  <a:srgbClr val="FFFFFF"/>
                </a:solidFill>
                <a:latin typeface="Arial Bold"/>
                <a:ea typeface="Arial Bold"/>
                <a:cs typeface="Arial Bold"/>
                <a:sym typeface="Arial Bold"/>
              </a:rPr>
              <a:t>Geospatial as a Tool for Informed Disaster Risk Management: NDRMO Tonga's Path Forward</a:t>
            </a:r>
          </a:p>
          <a:p>
            <a:pPr algn="ctr">
              <a:lnSpc>
                <a:spcPts val="7920"/>
              </a:lnSpc>
            </a:pPr>
            <a:r>
              <a:rPr lang="en-US" sz="3600" b="1" dirty="0">
                <a:solidFill>
                  <a:srgbClr val="FFFFFF"/>
                </a:solidFill>
                <a:latin typeface="Arial Bold"/>
                <a:ea typeface="Arial Bold"/>
                <a:cs typeface="Arial Bold"/>
                <a:sym typeface="Arial Bold"/>
              </a:rPr>
              <a:t>National Disaster Risk Management Office, Tonga</a:t>
            </a:r>
          </a:p>
          <a:p>
            <a:pPr algn="ctr">
              <a:lnSpc>
                <a:spcPts val="7920"/>
              </a:lnSpc>
            </a:pPr>
            <a:endParaRPr lang="en-US" sz="6600" b="1" dirty="0">
              <a:solidFill>
                <a:srgbClr val="FFFFFF"/>
              </a:solidFill>
              <a:latin typeface="Arial Bold"/>
              <a:ea typeface="Arial Bold"/>
              <a:cs typeface="Arial Bold"/>
              <a:sym typeface="Arial Bold"/>
            </a:endParaRPr>
          </a:p>
          <a:p>
            <a:pPr>
              <a:lnSpc>
                <a:spcPts val="7920"/>
              </a:lnSpc>
            </a:pPr>
            <a:r>
              <a:rPr lang="en-US" sz="2800" b="1" dirty="0">
                <a:solidFill>
                  <a:srgbClr val="FFFFFF"/>
                </a:solidFill>
                <a:latin typeface="Arial Bold"/>
                <a:ea typeface="Arial Bold"/>
                <a:cs typeface="Arial Bold"/>
                <a:sym typeface="Arial Bold"/>
              </a:rPr>
              <a:t>Presenter’s</a:t>
            </a:r>
          </a:p>
          <a:p>
            <a:pPr>
              <a:lnSpc>
                <a:spcPct val="150000"/>
              </a:lnSpc>
            </a:pPr>
            <a:r>
              <a:rPr lang="en-US" sz="2000" b="1" dirty="0">
                <a:solidFill>
                  <a:srgbClr val="FFFFFF"/>
                </a:solidFill>
                <a:latin typeface="Arial Bold"/>
                <a:ea typeface="Arial Bold"/>
                <a:cs typeface="Arial Bold"/>
                <a:sym typeface="Arial Bold"/>
              </a:rPr>
              <a:t>Lu’isa Taunga </a:t>
            </a:r>
          </a:p>
          <a:p>
            <a:pPr>
              <a:lnSpc>
                <a:spcPct val="150000"/>
              </a:lnSpc>
            </a:pPr>
            <a:r>
              <a:rPr lang="en-US" sz="2000" b="1" dirty="0">
                <a:solidFill>
                  <a:srgbClr val="FFFFFF"/>
                </a:solidFill>
                <a:latin typeface="Arial Bold"/>
                <a:ea typeface="Arial Bold"/>
                <a:cs typeface="Arial Bold"/>
                <a:sym typeface="Arial Bold"/>
              </a:rPr>
              <a:t>‘Ofa Masiwawa</a:t>
            </a:r>
          </a:p>
        </p:txBody>
      </p:sp>
      <p:grpSp>
        <p:nvGrpSpPr>
          <p:cNvPr id="11" name="Group 11"/>
          <p:cNvGrpSpPr/>
          <p:nvPr/>
        </p:nvGrpSpPr>
        <p:grpSpPr>
          <a:xfrm>
            <a:off x="25083" y="199309"/>
            <a:ext cx="2841588" cy="1455934"/>
            <a:chOff x="0" y="0"/>
            <a:chExt cx="3788784" cy="1941246"/>
          </a:xfrm>
        </p:grpSpPr>
        <p:sp>
          <p:nvSpPr>
            <p:cNvPr id="12" name="Freeform 12"/>
            <p:cNvSpPr/>
            <p:nvPr/>
          </p:nvSpPr>
          <p:spPr>
            <a:xfrm>
              <a:off x="0" y="0"/>
              <a:ext cx="3788791" cy="1941195"/>
            </a:xfrm>
            <a:custGeom>
              <a:avLst/>
              <a:gdLst/>
              <a:ahLst/>
              <a:cxnLst/>
              <a:rect l="l" t="t" r="r" b="b"/>
              <a:pathLst>
                <a:path w="3788791" h="1941195">
                  <a:moveTo>
                    <a:pt x="0" y="0"/>
                  </a:moveTo>
                  <a:lnTo>
                    <a:pt x="3788791" y="0"/>
                  </a:lnTo>
                  <a:lnTo>
                    <a:pt x="3788791" y="1941195"/>
                  </a:lnTo>
                  <a:lnTo>
                    <a:pt x="0" y="1941195"/>
                  </a:lnTo>
                  <a:lnTo>
                    <a:pt x="0" y="0"/>
                  </a:lnTo>
                  <a:close/>
                </a:path>
              </a:pathLst>
            </a:custGeom>
            <a:blipFill>
              <a:blip r:embed="rId5"/>
              <a:stretch>
                <a:fillRect t="-3561" b="-3563"/>
              </a:stretch>
            </a:blipFill>
          </p:spPr>
          <p:txBody>
            <a:bodyPr/>
            <a:lstStyle/>
            <a:p>
              <a:endParaRPr lang="en-TO"/>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340B9-FB84-B9B2-CC42-4C2CDE46068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10D4954-D6B1-C13F-4F23-AF0482F725C5}"/>
              </a:ext>
            </a:extLst>
          </p:cNvPr>
          <p:cNvGrpSpPr/>
          <p:nvPr/>
        </p:nvGrpSpPr>
        <p:grpSpPr>
          <a:xfrm>
            <a:off x="17082295" y="0"/>
            <a:ext cx="1205675" cy="7058787"/>
            <a:chOff x="0" y="0"/>
            <a:chExt cx="1607566" cy="9411716"/>
          </a:xfrm>
        </p:grpSpPr>
        <p:sp>
          <p:nvSpPr>
            <p:cNvPr id="3" name="Freeform 3">
              <a:extLst>
                <a:ext uri="{FF2B5EF4-FFF2-40B4-BE49-F238E27FC236}">
                  <a16:creationId xmlns:a16="http://schemas.microsoft.com/office/drawing/2014/main" id="{E22138DA-D051-D4A9-2B86-E4D24E84560D}"/>
                </a:ext>
              </a:extLst>
            </p:cNvPr>
            <p:cNvSpPr/>
            <p:nvPr/>
          </p:nvSpPr>
          <p:spPr>
            <a:xfrm>
              <a:off x="0" y="0"/>
              <a:ext cx="1607566" cy="9411716"/>
            </a:xfrm>
            <a:custGeom>
              <a:avLst/>
              <a:gdLst/>
              <a:ahLst/>
              <a:cxnLst/>
              <a:rect l="l" t="t" r="r" b="b"/>
              <a:pathLst>
                <a:path w="1607566" h="9411716">
                  <a:moveTo>
                    <a:pt x="0" y="0"/>
                  </a:moveTo>
                  <a:lnTo>
                    <a:pt x="1607566" y="0"/>
                  </a:lnTo>
                  <a:lnTo>
                    <a:pt x="1607566" y="9411716"/>
                  </a:lnTo>
                  <a:lnTo>
                    <a:pt x="0" y="9411716"/>
                  </a:lnTo>
                  <a:lnTo>
                    <a:pt x="0" y="0"/>
                  </a:lnTo>
                  <a:close/>
                </a:path>
              </a:pathLst>
            </a:custGeom>
            <a:blipFill>
              <a:blip r:embed="rId3"/>
              <a:stretch>
                <a:fillRect l="-21701" r="-21701"/>
              </a:stretch>
            </a:blipFill>
          </p:spPr>
          <p:txBody>
            <a:bodyPr/>
            <a:lstStyle/>
            <a:p>
              <a:endParaRPr lang="en-TO"/>
            </a:p>
          </p:txBody>
        </p:sp>
      </p:grpSp>
      <p:grpSp>
        <p:nvGrpSpPr>
          <p:cNvPr id="4" name="Group 4">
            <a:extLst>
              <a:ext uri="{FF2B5EF4-FFF2-40B4-BE49-F238E27FC236}">
                <a16:creationId xmlns:a16="http://schemas.microsoft.com/office/drawing/2014/main" id="{C1E8007C-80F6-4BFF-1C7D-68ABA4B27EDE}"/>
              </a:ext>
            </a:extLst>
          </p:cNvPr>
          <p:cNvGrpSpPr/>
          <p:nvPr/>
        </p:nvGrpSpPr>
        <p:grpSpPr>
          <a:xfrm>
            <a:off x="17069753" y="6160520"/>
            <a:ext cx="1205675" cy="4147566"/>
            <a:chOff x="0" y="0"/>
            <a:chExt cx="1607566" cy="5530088"/>
          </a:xfrm>
        </p:grpSpPr>
        <p:sp>
          <p:nvSpPr>
            <p:cNvPr id="5" name="Freeform 5">
              <a:extLst>
                <a:ext uri="{FF2B5EF4-FFF2-40B4-BE49-F238E27FC236}">
                  <a16:creationId xmlns:a16="http://schemas.microsoft.com/office/drawing/2014/main" id="{6339C822-6C82-8A7C-9AB8-1CE6D1D3FB8B}"/>
                </a:ext>
              </a:extLst>
            </p:cNvPr>
            <p:cNvSpPr/>
            <p:nvPr/>
          </p:nvSpPr>
          <p:spPr>
            <a:xfrm>
              <a:off x="0" y="0"/>
              <a:ext cx="1607566" cy="5530088"/>
            </a:xfrm>
            <a:custGeom>
              <a:avLst/>
              <a:gdLst/>
              <a:ahLst/>
              <a:cxnLst/>
              <a:rect l="l" t="t" r="r" b="b"/>
              <a:pathLst>
                <a:path w="1607566" h="5530088">
                  <a:moveTo>
                    <a:pt x="0" y="0"/>
                  </a:moveTo>
                  <a:lnTo>
                    <a:pt x="1607566" y="0"/>
                  </a:lnTo>
                  <a:lnTo>
                    <a:pt x="1607566" y="5530088"/>
                  </a:lnTo>
                  <a:lnTo>
                    <a:pt x="0" y="5530088"/>
                  </a:lnTo>
                  <a:lnTo>
                    <a:pt x="0" y="0"/>
                  </a:lnTo>
                  <a:close/>
                </a:path>
              </a:pathLst>
            </a:custGeom>
            <a:blipFill>
              <a:blip r:embed="rId3"/>
              <a:stretch>
                <a:fillRect t="-9340" b="-9340"/>
              </a:stretch>
            </a:blipFill>
          </p:spPr>
          <p:txBody>
            <a:bodyPr/>
            <a:lstStyle/>
            <a:p>
              <a:endParaRPr lang="en-TO"/>
            </a:p>
          </p:txBody>
        </p:sp>
      </p:grpSp>
      <p:sp>
        <p:nvSpPr>
          <p:cNvPr id="6" name="Freeform 6">
            <a:extLst>
              <a:ext uri="{FF2B5EF4-FFF2-40B4-BE49-F238E27FC236}">
                <a16:creationId xmlns:a16="http://schemas.microsoft.com/office/drawing/2014/main" id="{82968F10-87FC-FED5-71EB-CA4A7F227DE0}"/>
              </a:ext>
            </a:extLst>
          </p:cNvPr>
          <p:cNvSpPr/>
          <p:nvPr/>
        </p:nvSpPr>
        <p:spPr>
          <a:xfrm>
            <a:off x="631893" y="0"/>
            <a:ext cx="2304609" cy="1265319"/>
          </a:xfrm>
          <a:custGeom>
            <a:avLst/>
            <a:gdLst/>
            <a:ahLst/>
            <a:cxnLst/>
            <a:rect l="l" t="t" r="r" b="b"/>
            <a:pathLst>
              <a:path w="2304609" h="1265319">
                <a:moveTo>
                  <a:pt x="0" y="0"/>
                </a:moveTo>
                <a:lnTo>
                  <a:pt x="2304610" y="0"/>
                </a:lnTo>
                <a:lnTo>
                  <a:pt x="2304610" y="1265319"/>
                </a:lnTo>
                <a:lnTo>
                  <a:pt x="0" y="1265319"/>
                </a:lnTo>
                <a:lnTo>
                  <a:pt x="0" y="0"/>
                </a:lnTo>
                <a:close/>
              </a:path>
            </a:pathLst>
          </a:custGeom>
          <a:blipFill>
            <a:blip r:embed="rId4"/>
            <a:stretch>
              <a:fillRect t="-52" b="-52"/>
            </a:stretch>
          </a:blipFill>
        </p:spPr>
        <p:txBody>
          <a:bodyPr/>
          <a:lstStyle/>
          <a:p>
            <a:endParaRPr lang="en-TO"/>
          </a:p>
        </p:txBody>
      </p:sp>
      <p:grpSp>
        <p:nvGrpSpPr>
          <p:cNvPr id="8" name="Group 8">
            <a:extLst>
              <a:ext uri="{FF2B5EF4-FFF2-40B4-BE49-F238E27FC236}">
                <a16:creationId xmlns:a16="http://schemas.microsoft.com/office/drawing/2014/main" id="{97C6EAC1-269F-B494-8ECA-BD35D6351E8D}"/>
              </a:ext>
            </a:extLst>
          </p:cNvPr>
          <p:cNvGrpSpPr/>
          <p:nvPr/>
        </p:nvGrpSpPr>
        <p:grpSpPr>
          <a:xfrm>
            <a:off x="0" y="20420"/>
            <a:ext cx="631893" cy="1244900"/>
            <a:chOff x="0" y="0"/>
            <a:chExt cx="842524" cy="1659867"/>
          </a:xfrm>
        </p:grpSpPr>
        <p:sp>
          <p:nvSpPr>
            <p:cNvPr id="9" name="Freeform 9">
              <a:extLst>
                <a:ext uri="{FF2B5EF4-FFF2-40B4-BE49-F238E27FC236}">
                  <a16:creationId xmlns:a16="http://schemas.microsoft.com/office/drawing/2014/main" id="{DF166F4B-98E9-415E-9E61-D65E9F2278A7}"/>
                </a:ext>
              </a:extLst>
            </p:cNvPr>
            <p:cNvSpPr/>
            <p:nvPr/>
          </p:nvSpPr>
          <p:spPr>
            <a:xfrm>
              <a:off x="0" y="0"/>
              <a:ext cx="842524" cy="1659867"/>
            </a:xfrm>
            <a:custGeom>
              <a:avLst/>
              <a:gdLst/>
              <a:ahLst/>
              <a:cxnLst/>
              <a:rect l="l" t="t" r="r" b="b"/>
              <a:pathLst>
                <a:path w="842524" h="1659867">
                  <a:moveTo>
                    <a:pt x="0" y="0"/>
                  </a:moveTo>
                  <a:lnTo>
                    <a:pt x="842524" y="0"/>
                  </a:lnTo>
                  <a:lnTo>
                    <a:pt x="842524" y="1659867"/>
                  </a:lnTo>
                  <a:lnTo>
                    <a:pt x="0" y="1659867"/>
                  </a:lnTo>
                  <a:lnTo>
                    <a:pt x="0" y="0"/>
                  </a:lnTo>
                  <a:close/>
                </a:path>
              </a:pathLst>
            </a:custGeom>
            <a:blipFill>
              <a:blip r:embed="rId3"/>
              <a:stretch>
                <a:fillRect t="-53614" b="-53614"/>
              </a:stretch>
            </a:blipFill>
          </p:spPr>
          <p:txBody>
            <a:bodyPr/>
            <a:lstStyle/>
            <a:p>
              <a:endParaRPr lang="en-TO"/>
            </a:p>
          </p:txBody>
        </p:sp>
      </p:grpSp>
      <p:sp>
        <p:nvSpPr>
          <p:cNvPr id="11" name="Freeform 11">
            <a:extLst>
              <a:ext uri="{FF2B5EF4-FFF2-40B4-BE49-F238E27FC236}">
                <a16:creationId xmlns:a16="http://schemas.microsoft.com/office/drawing/2014/main" id="{842AA96B-BE7D-AADF-92AD-E24F16D1AD91}"/>
              </a:ext>
            </a:extLst>
          </p:cNvPr>
          <p:cNvSpPr/>
          <p:nvPr/>
        </p:nvSpPr>
        <p:spPr>
          <a:xfrm>
            <a:off x="631895" y="2781302"/>
            <a:ext cx="2677937" cy="3523601"/>
          </a:xfrm>
          <a:custGeom>
            <a:avLst/>
            <a:gdLst/>
            <a:ahLst/>
            <a:cxnLst/>
            <a:rect l="l" t="t" r="r" b="b"/>
            <a:pathLst>
              <a:path w="2677937" h="3523601">
                <a:moveTo>
                  <a:pt x="0" y="0"/>
                </a:moveTo>
                <a:lnTo>
                  <a:pt x="2677937" y="0"/>
                </a:lnTo>
                <a:lnTo>
                  <a:pt x="2677937" y="3523601"/>
                </a:lnTo>
                <a:lnTo>
                  <a:pt x="0" y="35236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TO"/>
          </a:p>
        </p:txBody>
      </p:sp>
      <p:sp>
        <p:nvSpPr>
          <p:cNvPr id="12" name="TextBox 12">
            <a:extLst>
              <a:ext uri="{FF2B5EF4-FFF2-40B4-BE49-F238E27FC236}">
                <a16:creationId xmlns:a16="http://schemas.microsoft.com/office/drawing/2014/main" id="{68471D15-E5D0-0883-7FA4-3FC58D2B74A4}"/>
              </a:ext>
            </a:extLst>
          </p:cNvPr>
          <p:cNvSpPr txBox="1"/>
          <p:nvPr/>
        </p:nvSpPr>
        <p:spPr>
          <a:xfrm>
            <a:off x="4794834" y="414091"/>
            <a:ext cx="10022664" cy="782265"/>
          </a:xfrm>
          <a:prstGeom prst="rect">
            <a:avLst/>
          </a:prstGeom>
        </p:spPr>
        <p:txBody>
          <a:bodyPr wrap="square" lIns="0" tIns="0" rIns="0" bIns="0" rtlCol="0" anchor="t">
            <a:spAutoFit/>
          </a:bodyPr>
          <a:lstStyle/>
          <a:p>
            <a:pPr algn="r">
              <a:lnSpc>
                <a:spcPts val="6119"/>
              </a:lnSpc>
              <a:spcBef>
                <a:spcPct val="0"/>
              </a:spcBef>
            </a:pPr>
            <a:r>
              <a:rPr lang="en-US" sz="5100" b="1" dirty="0">
                <a:solidFill>
                  <a:srgbClr val="000000"/>
                </a:solidFill>
                <a:latin typeface="Arimo Bold"/>
                <a:ea typeface="Arimo Bold"/>
                <a:cs typeface="Arimo Bold"/>
                <a:sym typeface="Arimo Bold"/>
              </a:rPr>
              <a:t>Research &amp; Training Division</a:t>
            </a:r>
          </a:p>
        </p:txBody>
      </p:sp>
      <p:graphicFrame>
        <p:nvGraphicFramePr>
          <p:cNvPr id="26" name="Diagram 25">
            <a:extLst>
              <a:ext uri="{FF2B5EF4-FFF2-40B4-BE49-F238E27FC236}">
                <a16:creationId xmlns:a16="http://schemas.microsoft.com/office/drawing/2014/main" id="{3C88C0F5-802E-0FFB-C1B8-79BCF09596AC}"/>
              </a:ext>
            </a:extLst>
          </p:cNvPr>
          <p:cNvGraphicFramePr/>
          <p:nvPr/>
        </p:nvGraphicFramePr>
        <p:xfrm>
          <a:off x="3291066" y="1265320"/>
          <a:ext cx="13030200" cy="871036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 name="Picture 9">
            <a:extLst>
              <a:ext uri="{FF2B5EF4-FFF2-40B4-BE49-F238E27FC236}">
                <a16:creationId xmlns:a16="http://schemas.microsoft.com/office/drawing/2014/main" id="{21A5A9DE-044A-AB66-65A5-ACCB969A8A79}"/>
              </a:ext>
            </a:extLst>
          </p:cNvPr>
          <p:cNvPicPr>
            <a:picLocks noChangeAspect="1"/>
          </p:cNvPicPr>
          <p:nvPr/>
        </p:nvPicPr>
        <p:blipFill>
          <a:blip r:embed="rId12"/>
          <a:stretch>
            <a:fillRect/>
          </a:stretch>
        </p:blipFill>
        <p:spPr>
          <a:xfrm>
            <a:off x="10398815" y="3875879"/>
            <a:ext cx="3662220" cy="24290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202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6361D-29EC-44E4-8304-8E7A31FB81D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0FBB934-8878-C9A0-F032-11C3D02175EB}"/>
              </a:ext>
            </a:extLst>
          </p:cNvPr>
          <p:cNvGrpSpPr/>
          <p:nvPr/>
        </p:nvGrpSpPr>
        <p:grpSpPr>
          <a:xfrm>
            <a:off x="17082295" y="0"/>
            <a:ext cx="1205675" cy="7058787"/>
            <a:chOff x="0" y="0"/>
            <a:chExt cx="1607566" cy="9411716"/>
          </a:xfrm>
        </p:grpSpPr>
        <p:sp>
          <p:nvSpPr>
            <p:cNvPr id="3" name="Freeform 3">
              <a:extLst>
                <a:ext uri="{FF2B5EF4-FFF2-40B4-BE49-F238E27FC236}">
                  <a16:creationId xmlns:a16="http://schemas.microsoft.com/office/drawing/2014/main" id="{3CB711AF-F85C-036C-EAF6-AE44C5CC1E29}"/>
                </a:ext>
              </a:extLst>
            </p:cNvPr>
            <p:cNvSpPr/>
            <p:nvPr/>
          </p:nvSpPr>
          <p:spPr>
            <a:xfrm>
              <a:off x="0" y="0"/>
              <a:ext cx="1607566" cy="9411716"/>
            </a:xfrm>
            <a:custGeom>
              <a:avLst/>
              <a:gdLst/>
              <a:ahLst/>
              <a:cxnLst/>
              <a:rect l="l" t="t" r="r" b="b"/>
              <a:pathLst>
                <a:path w="1607566" h="9411716">
                  <a:moveTo>
                    <a:pt x="0" y="0"/>
                  </a:moveTo>
                  <a:lnTo>
                    <a:pt x="1607566" y="0"/>
                  </a:lnTo>
                  <a:lnTo>
                    <a:pt x="1607566" y="9411716"/>
                  </a:lnTo>
                  <a:lnTo>
                    <a:pt x="0" y="9411716"/>
                  </a:lnTo>
                  <a:lnTo>
                    <a:pt x="0" y="0"/>
                  </a:lnTo>
                  <a:close/>
                </a:path>
              </a:pathLst>
            </a:custGeom>
            <a:blipFill>
              <a:blip r:embed="rId3"/>
              <a:stretch>
                <a:fillRect l="-21701" r="-21701"/>
              </a:stretch>
            </a:blipFill>
          </p:spPr>
          <p:txBody>
            <a:bodyPr/>
            <a:lstStyle/>
            <a:p>
              <a:endParaRPr lang="en-TO"/>
            </a:p>
          </p:txBody>
        </p:sp>
      </p:grpSp>
      <p:grpSp>
        <p:nvGrpSpPr>
          <p:cNvPr id="4" name="Group 4">
            <a:extLst>
              <a:ext uri="{FF2B5EF4-FFF2-40B4-BE49-F238E27FC236}">
                <a16:creationId xmlns:a16="http://schemas.microsoft.com/office/drawing/2014/main" id="{82149ECB-918D-4513-024E-6B3CE5FAC94B}"/>
              </a:ext>
            </a:extLst>
          </p:cNvPr>
          <p:cNvGrpSpPr/>
          <p:nvPr/>
        </p:nvGrpSpPr>
        <p:grpSpPr>
          <a:xfrm>
            <a:off x="17069753" y="6160520"/>
            <a:ext cx="1205675" cy="4147566"/>
            <a:chOff x="0" y="0"/>
            <a:chExt cx="1607566" cy="5530088"/>
          </a:xfrm>
        </p:grpSpPr>
        <p:sp>
          <p:nvSpPr>
            <p:cNvPr id="5" name="Freeform 5">
              <a:extLst>
                <a:ext uri="{FF2B5EF4-FFF2-40B4-BE49-F238E27FC236}">
                  <a16:creationId xmlns:a16="http://schemas.microsoft.com/office/drawing/2014/main" id="{A0F13659-5B60-6B8B-652D-29A7E95E2EF2}"/>
                </a:ext>
              </a:extLst>
            </p:cNvPr>
            <p:cNvSpPr/>
            <p:nvPr/>
          </p:nvSpPr>
          <p:spPr>
            <a:xfrm>
              <a:off x="0" y="0"/>
              <a:ext cx="1607566" cy="5530088"/>
            </a:xfrm>
            <a:custGeom>
              <a:avLst/>
              <a:gdLst/>
              <a:ahLst/>
              <a:cxnLst/>
              <a:rect l="l" t="t" r="r" b="b"/>
              <a:pathLst>
                <a:path w="1607566" h="5530088">
                  <a:moveTo>
                    <a:pt x="0" y="0"/>
                  </a:moveTo>
                  <a:lnTo>
                    <a:pt x="1607566" y="0"/>
                  </a:lnTo>
                  <a:lnTo>
                    <a:pt x="1607566" y="5530088"/>
                  </a:lnTo>
                  <a:lnTo>
                    <a:pt x="0" y="5530088"/>
                  </a:lnTo>
                  <a:lnTo>
                    <a:pt x="0" y="0"/>
                  </a:lnTo>
                  <a:close/>
                </a:path>
              </a:pathLst>
            </a:custGeom>
            <a:blipFill>
              <a:blip r:embed="rId3"/>
              <a:stretch>
                <a:fillRect t="-9340" b="-9340"/>
              </a:stretch>
            </a:blipFill>
          </p:spPr>
          <p:txBody>
            <a:bodyPr/>
            <a:lstStyle/>
            <a:p>
              <a:endParaRPr lang="en-TO"/>
            </a:p>
          </p:txBody>
        </p:sp>
      </p:grpSp>
      <p:sp>
        <p:nvSpPr>
          <p:cNvPr id="6" name="Freeform 6">
            <a:extLst>
              <a:ext uri="{FF2B5EF4-FFF2-40B4-BE49-F238E27FC236}">
                <a16:creationId xmlns:a16="http://schemas.microsoft.com/office/drawing/2014/main" id="{E484197A-3D94-940F-A957-673F46E9CCD7}"/>
              </a:ext>
            </a:extLst>
          </p:cNvPr>
          <p:cNvSpPr/>
          <p:nvPr/>
        </p:nvSpPr>
        <p:spPr>
          <a:xfrm>
            <a:off x="631893" y="0"/>
            <a:ext cx="2304609" cy="1265319"/>
          </a:xfrm>
          <a:custGeom>
            <a:avLst/>
            <a:gdLst/>
            <a:ahLst/>
            <a:cxnLst/>
            <a:rect l="l" t="t" r="r" b="b"/>
            <a:pathLst>
              <a:path w="2304609" h="1265319">
                <a:moveTo>
                  <a:pt x="0" y="0"/>
                </a:moveTo>
                <a:lnTo>
                  <a:pt x="2304610" y="0"/>
                </a:lnTo>
                <a:lnTo>
                  <a:pt x="2304610" y="1265319"/>
                </a:lnTo>
                <a:lnTo>
                  <a:pt x="0" y="1265319"/>
                </a:lnTo>
                <a:lnTo>
                  <a:pt x="0" y="0"/>
                </a:lnTo>
                <a:close/>
              </a:path>
            </a:pathLst>
          </a:custGeom>
          <a:blipFill>
            <a:blip r:embed="rId4"/>
            <a:stretch>
              <a:fillRect t="-52" b="-52"/>
            </a:stretch>
          </a:blipFill>
        </p:spPr>
        <p:txBody>
          <a:bodyPr/>
          <a:lstStyle/>
          <a:p>
            <a:endParaRPr lang="en-TO"/>
          </a:p>
        </p:txBody>
      </p:sp>
      <p:grpSp>
        <p:nvGrpSpPr>
          <p:cNvPr id="8" name="Group 8">
            <a:extLst>
              <a:ext uri="{FF2B5EF4-FFF2-40B4-BE49-F238E27FC236}">
                <a16:creationId xmlns:a16="http://schemas.microsoft.com/office/drawing/2014/main" id="{064C6209-2123-37A6-E713-02912F125B84}"/>
              </a:ext>
            </a:extLst>
          </p:cNvPr>
          <p:cNvGrpSpPr/>
          <p:nvPr/>
        </p:nvGrpSpPr>
        <p:grpSpPr>
          <a:xfrm>
            <a:off x="0" y="20420"/>
            <a:ext cx="631893" cy="1244900"/>
            <a:chOff x="0" y="0"/>
            <a:chExt cx="842524" cy="1659867"/>
          </a:xfrm>
        </p:grpSpPr>
        <p:sp>
          <p:nvSpPr>
            <p:cNvPr id="9" name="Freeform 9">
              <a:extLst>
                <a:ext uri="{FF2B5EF4-FFF2-40B4-BE49-F238E27FC236}">
                  <a16:creationId xmlns:a16="http://schemas.microsoft.com/office/drawing/2014/main" id="{DF776863-C386-491F-F00B-AD013C01DACF}"/>
                </a:ext>
              </a:extLst>
            </p:cNvPr>
            <p:cNvSpPr/>
            <p:nvPr/>
          </p:nvSpPr>
          <p:spPr>
            <a:xfrm>
              <a:off x="0" y="0"/>
              <a:ext cx="842524" cy="1659867"/>
            </a:xfrm>
            <a:custGeom>
              <a:avLst/>
              <a:gdLst/>
              <a:ahLst/>
              <a:cxnLst/>
              <a:rect l="l" t="t" r="r" b="b"/>
              <a:pathLst>
                <a:path w="842524" h="1659867">
                  <a:moveTo>
                    <a:pt x="0" y="0"/>
                  </a:moveTo>
                  <a:lnTo>
                    <a:pt x="842524" y="0"/>
                  </a:lnTo>
                  <a:lnTo>
                    <a:pt x="842524" y="1659867"/>
                  </a:lnTo>
                  <a:lnTo>
                    <a:pt x="0" y="1659867"/>
                  </a:lnTo>
                  <a:lnTo>
                    <a:pt x="0" y="0"/>
                  </a:lnTo>
                  <a:close/>
                </a:path>
              </a:pathLst>
            </a:custGeom>
            <a:blipFill>
              <a:blip r:embed="rId3"/>
              <a:stretch>
                <a:fillRect t="-53614" b="-53614"/>
              </a:stretch>
            </a:blipFill>
          </p:spPr>
          <p:txBody>
            <a:bodyPr/>
            <a:lstStyle/>
            <a:p>
              <a:endParaRPr lang="en-TO"/>
            </a:p>
          </p:txBody>
        </p:sp>
      </p:grpSp>
      <p:sp>
        <p:nvSpPr>
          <p:cNvPr id="11" name="Freeform 11">
            <a:extLst>
              <a:ext uri="{FF2B5EF4-FFF2-40B4-BE49-F238E27FC236}">
                <a16:creationId xmlns:a16="http://schemas.microsoft.com/office/drawing/2014/main" id="{F4667732-B252-AB42-3285-46F00281BBEA}"/>
              </a:ext>
            </a:extLst>
          </p:cNvPr>
          <p:cNvSpPr/>
          <p:nvPr/>
        </p:nvSpPr>
        <p:spPr>
          <a:xfrm>
            <a:off x="416294" y="4032875"/>
            <a:ext cx="1376557" cy="2221249"/>
          </a:xfrm>
          <a:custGeom>
            <a:avLst/>
            <a:gdLst/>
            <a:ahLst/>
            <a:cxnLst/>
            <a:rect l="l" t="t" r="r" b="b"/>
            <a:pathLst>
              <a:path w="2677937" h="3523601">
                <a:moveTo>
                  <a:pt x="0" y="0"/>
                </a:moveTo>
                <a:lnTo>
                  <a:pt x="2677937" y="0"/>
                </a:lnTo>
                <a:lnTo>
                  <a:pt x="2677937" y="3523601"/>
                </a:lnTo>
                <a:lnTo>
                  <a:pt x="0" y="35236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TO"/>
          </a:p>
        </p:txBody>
      </p:sp>
      <p:sp>
        <p:nvSpPr>
          <p:cNvPr id="12" name="TextBox 12">
            <a:extLst>
              <a:ext uri="{FF2B5EF4-FFF2-40B4-BE49-F238E27FC236}">
                <a16:creationId xmlns:a16="http://schemas.microsoft.com/office/drawing/2014/main" id="{C81DEC68-4C20-4594-E470-79932C727052}"/>
              </a:ext>
            </a:extLst>
          </p:cNvPr>
          <p:cNvSpPr txBox="1"/>
          <p:nvPr/>
        </p:nvSpPr>
        <p:spPr>
          <a:xfrm>
            <a:off x="4794834" y="414091"/>
            <a:ext cx="10022664" cy="782265"/>
          </a:xfrm>
          <a:prstGeom prst="rect">
            <a:avLst/>
          </a:prstGeom>
        </p:spPr>
        <p:txBody>
          <a:bodyPr wrap="square" lIns="0" tIns="0" rIns="0" bIns="0" rtlCol="0" anchor="t">
            <a:spAutoFit/>
          </a:bodyPr>
          <a:lstStyle/>
          <a:p>
            <a:pPr algn="ctr">
              <a:lnSpc>
                <a:spcPts val="6119"/>
              </a:lnSpc>
              <a:spcBef>
                <a:spcPct val="0"/>
              </a:spcBef>
            </a:pPr>
            <a:r>
              <a:rPr lang="en-US" sz="5100" b="1" dirty="0">
                <a:solidFill>
                  <a:srgbClr val="000000"/>
                </a:solidFill>
                <a:latin typeface="Arimo Bold"/>
                <a:ea typeface="Arimo Bold"/>
                <a:cs typeface="Arimo Bold"/>
                <a:sym typeface="Arimo Bold"/>
              </a:rPr>
              <a:t>GIS Support </a:t>
            </a:r>
          </a:p>
        </p:txBody>
      </p:sp>
      <p:pic>
        <p:nvPicPr>
          <p:cNvPr id="7" name="Picture 6">
            <a:extLst>
              <a:ext uri="{FF2B5EF4-FFF2-40B4-BE49-F238E27FC236}">
                <a16:creationId xmlns:a16="http://schemas.microsoft.com/office/drawing/2014/main" id="{C1D5C7A9-E54B-716B-3E47-62D96497C8FB}"/>
              </a:ext>
            </a:extLst>
          </p:cNvPr>
          <p:cNvPicPr>
            <a:picLocks noChangeAspect="1"/>
          </p:cNvPicPr>
          <p:nvPr/>
        </p:nvPicPr>
        <p:blipFill>
          <a:blip r:embed="rId7"/>
          <a:stretch>
            <a:fillRect/>
          </a:stretch>
        </p:blipFill>
        <p:spPr>
          <a:xfrm>
            <a:off x="2340112" y="1991326"/>
            <a:ext cx="3659370" cy="3761774"/>
          </a:xfrm>
          <a:prstGeom prst="rect">
            <a:avLst/>
          </a:prstGeom>
        </p:spPr>
      </p:pic>
      <p:pic>
        <p:nvPicPr>
          <p:cNvPr id="10" name="Picture 9">
            <a:extLst>
              <a:ext uri="{FF2B5EF4-FFF2-40B4-BE49-F238E27FC236}">
                <a16:creationId xmlns:a16="http://schemas.microsoft.com/office/drawing/2014/main" id="{4CB94522-1E2C-8B47-641E-B5EA4D813E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6867" y="2184824"/>
            <a:ext cx="3977750" cy="3391786"/>
          </a:xfrm>
          <a:prstGeom prst="rect">
            <a:avLst/>
          </a:prstGeom>
        </p:spPr>
      </p:pic>
      <p:sp>
        <p:nvSpPr>
          <p:cNvPr id="15" name="TextBox 14">
            <a:extLst>
              <a:ext uri="{FF2B5EF4-FFF2-40B4-BE49-F238E27FC236}">
                <a16:creationId xmlns:a16="http://schemas.microsoft.com/office/drawing/2014/main" id="{9C8D3AD8-83B3-9F94-E32E-927DE43B85C0}"/>
              </a:ext>
            </a:extLst>
          </p:cNvPr>
          <p:cNvSpPr txBox="1"/>
          <p:nvPr/>
        </p:nvSpPr>
        <p:spPr>
          <a:xfrm>
            <a:off x="3119522" y="1332231"/>
            <a:ext cx="1890389" cy="523220"/>
          </a:xfrm>
          <a:prstGeom prst="rect">
            <a:avLst/>
          </a:prstGeom>
          <a:noFill/>
        </p:spPr>
        <p:txBody>
          <a:bodyPr wrap="none" rtlCol="0">
            <a:spAutoFit/>
          </a:bodyPr>
          <a:lstStyle/>
          <a:p>
            <a:r>
              <a:rPr lang="en-US" sz="2800" b="1" dirty="0"/>
              <a:t>Awareness </a:t>
            </a:r>
            <a:endParaRPr lang="en-TO" sz="2800" b="1" dirty="0"/>
          </a:p>
        </p:txBody>
      </p:sp>
      <p:sp>
        <p:nvSpPr>
          <p:cNvPr id="16" name="TextBox 15">
            <a:extLst>
              <a:ext uri="{FF2B5EF4-FFF2-40B4-BE49-F238E27FC236}">
                <a16:creationId xmlns:a16="http://schemas.microsoft.com/office/drawing/2014/main" id="{E5EF3A7D-B9D9-DAFB-8495-6B72496C58B0}"/>
              </a:ext>
            </a:extLst>
          </p:cNvPr>
          <p:cNvSpPr txBox="1"/>
          <p:nvPr/>
        </p:nvSpPr>
        <p:spPr>
          <a:xfrm>
            <a:off x="8330265" y="1332231"/>
            <a:ext cx="3163174" cy="523220"/>
          </a:xfrm>
          <a:prstGeom prst="rect">
            <a:avLst/>
          </a:prstGeom>
          <a:noFill/>
        </p:spPr>
        <p:txBody>
          <a:bodyPr wrap="none" rtlCol="0">
            <a:spAutoFit/>
          </a:bodyPr>
          <a:lstStyle/>
          <a:p>
            <a:r>
              <a:rPr lang="en-US" sz="2800" b="1" dirty="0"/>
              <a:t>Capacity Awareness</a:t>
            </a:r>
            <a:endParaRPr lang="en-TO" sz="2800" b="1" dirty="0"/>
          </a:p>
        </p:txBody>
      </p:sp>
      <p:sp>
        <p:nvSpPr>
          <p:cNvPr id="17" name="TextBox 16">
            <a:extLst>
              <a:ext uri="{FF2B5EF4-FFF2-40B4-BE49-F238E27FC236}">
                <a16:creationId xmlns:a16="http://schemas.microsoft.com/office/drawing/2014/main" id="{6C6DD6D6-912A-8056-2CC2-C2BA5FAA6DED}"/>
              </a:ext>
            </a:extLst>
          </p:cNvPr>
          <p:cNvSpPr txBox="1"/>
          <p:nvPr/>
        </p:nvSpPr>
        <p:spPr>
          <a:xfrm>
            <a:off x="13719583" y="1372068"/>
            <a:ext cx="2188420" cy="523220"/>
          </a:xfrm>
          <a:prstGeom prst="rect">
            <a:avLst/>
          </a:prstGeom>
          <a:noFill/>
        </p:spPr>
        <p:txBody>
          <a:bodyPr wrap="none" rtlCol="0">
            <a:spAutoFit/>
          </a:bodyPr>
          <a:lstStyle/>
          <a:p>
            <a:r>
              <a:rPr lang="en-US" sz="2800" b="1" dirty="0"/>
              <a:t>DRR Planning</a:t>
            </a:r>
            <a:endParaRPr lang="en-TO" sz="2800" b="1" dirty="0"/>
          </a:p>
        </p:txBody>
      </p:sp>
      <p:pic>
        <p:nvPicPr>
          <p:cNvPr id="19" name="Picture 18" descr="A group of children studying at a table&#10;&#10;Description automatically generated">
            <a:extLst>
              <a:ext uri="{FF2B5EF4-FFF2-40B4-BE49-F238E27FC236}">
                <a16:creationId xmlns:a16="http://schemas.microsoft.com/office/drawing/2014/main" id="{8EF7205A-C07B-CF4B-FA2A-AEA0C75DA6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9620" y="6155681"/>
            <a:ext cx="3659370" cy="3676296"/>
          </a:xfrm>
          <a:prstGeom prst="rect">
            <a:avLst/>
          </a:prstGeom>
        </p:spPr>
      </p:pic>
      <p:pic>
        <p:nvPicPr>
          <p:cNvPr id="21" name="Picture 20" descr="A soldier writing on paper&#10;&#10;Description automatically generated">
            <a:extLst>
              <a:ext uri="{FF2B5EF4-FFF2-40B4-BE49-F238E27FC236}">
                <a16:creationId xmlns:a16="http://schemas.microsoft.com/office/drawing/2014/main" id="{BFE6DA3B-6CA5-53E5-1D7E-D4DCD93735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50597" y="6155682"/>
            <a:ext cx="3977750" cy="3676296"/>
          </a:xfrm>
          <a:prstGeom prst="rect">
            <a:avLst/>
          </a:prstGeom>
        </p:spPr>
      </p:pic>
      <p:pic>
        <p:nvPicPr>
          <p:cNvPr id="23" name="Picture 22" descr="A group of people sitting around a round table&#10;&#10;Description automatically generated">
            <a:extLst>
              <a:ext uri="{FF2B5EF4-FFF2-40B4-BE49-F238E27FC236}">
                <a16:creationId xmlns:a16="http://schemas.microsoft.com/office/drawing/2014/main" id="{C4E3662C-DAB2-259F-EDC0-05593AF1735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517398" y="2184825"/>
            <a:ext cx="4403567" cy="3391786"/>
          </a:xfrm>
          <a:prstGeom prst="rect">
            <a:avLst/>
          </a:prstGeom>
        </p:spPr>
      </p:pic>
      <p:sp>
        <p:nvSpPr>
          <p:cNvPr id="24" name="TextBox 23">
            <a:extLst>
              <a:ext uri="{FF2B5EF4-FFF2-40B4-BE49-F238E27FC236}">
                <a16:creationId xmlns:a16="http://schemas.microsoft.com/office/drawing/2014/main" id="{586B2C48-A329-27DA-9EE1-C1D145AF511A}"/>
              </a:ext>
            </a:extLst>
          </p:cNvPr>
          <p:cNvSpPr txBox="1"/>
          <p:nvPr/>
        </p:nvSpPr>
        <p:spPr>
          <a:xfrm>
            <a:off x="12434071" y="5866148"/>
            <a:ext cx="4759444" cy="523220"/>
          </a:xfrm>
          <a:prstGeom prst="rect">
            <a:avLst/>
          </a:prstGeom>
          <a:noFill/>
        </p:spPr>
        <p:txBody>
          <a:bodyPr wrap="none" rtlCol="0">
            <a:spAutoFit/>
          </a:bodyPr>
          <a:lstStyle/>
          <a:p>
            <a:r>
              <a:rPr lang="en-US" sz="2800" b="1" dirty="0"/>
              <a:t>Logistica Planning &amp; Response </a:t>
            </a:r>
            <a:endParaRPr lang="en-TO" sz="2800" b="1" dirty="0"/>
          </a:p>
        </p:txBody>
      </p:sp>
      <p:pic>
        <p:nvPicPr>
          <p:cNvPr id="28" name="Picture 27" descr="A map of a city&#10;&#10;Description automatically generated">
            <a:extLst>
              <a:ext uri="{FF2B5EF4-FFF2-40B4-BE49-F238E27FC236}">
                <a16:creationId xmlns:a16="http://schemas.microsoft.com/office/drawing/2014/main" id="{16EA1EC8-24B9-700B-F7EF-B10A68E7B9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434071" y="6516157"/>
            <a:ext cx="4486895" cy="3172035"/>
          </a:xfrm>
          <a:prstGeom prst="rect">
            <a:avLst/>
          </a:prstGeom>
        </p:spPr>
      </p:pic>
    </p:spTree>
    <p:extLst>
      <p:ext uri="{BB962C8B-B14F-4D97-AF65-F5344CB8AC3E}">
        <p14:creationId xmlns:p14="http://schemas.microsoft.com/office/powerpoint/2010/main" val="4191165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082294" y="0"/>
            <a:ext cx="1205706" cy="7058829"/>
            <a:chOff x="0" y="0"/>
            <a:chExt cx="1607608" cy="9411772"/>
          </a:xfrm>
        </p:grpSpPr>
        <p:sp>
          <p:nvSpPr>
            <p:cNvPr id="3" name="Freeform 3"/>
            <p:cNvSpPr/>
            <p:nvPr/>
          </p:nvSpPr>
          <p:spPr>
            <a:xfrm>
              <a:off x="0" y="0"/>
              <a:ext cx="1607566" cy="9411716"/>
            </a:xfrm>
            <a:custGeom>
              <a:avLst/>
              <a:gdLst/>
              <a:ahLst/>
              <a:cxnLst/>
              <a:rect l="l" t="t" r="r" b="b"/>
              <a:pathLst>
                <a:path w="1607566" h="9411716">
                  <a:moveTo>
                    <a:pt x="0" y="0"/>
                  </a:moveTo>
                  <a:lnTo>
                    <a:pt x="1607566" y="0"/>
                  </a:lnTo>
                  <a:lnTo>
                    <a:pt x="1607566" y="9411716"/>
                  </a:lnTo>
                  <a:lnTo>
                    <a:pt x="0" y="9411716"/>
                  </a:lnTo>
                  <a:lnTo>
                    <a:pt x="0" y="0"/>
                  </a:lnTo>
                  <a:close/>
                </a:path>
              </a:pathLst>
            </a:custGeom>
            <a:blipFill>
              <a:blip r:embed="rId3"/>
              <a:stretch>
                <a:fillRect l="-21700" r="-21703"/>
              </a:stretch>
            </a:blipFill>
          </p:spPr>
          <p:txBody>
            <a:bodyPr/>
            <a:lstStyle/>
            <a:p>
              <a:endParaRPr lang="en-TO"/>
            </a:p>
          </p:txBody>
        </p:sp>
      </p:grpSp>
      <p:grpSp>
        <p:nvGrpSpPr>
          <p:cNvPr id="4" name="Group 4"/>
          <p:cNvGrpSpPr/>
          <p:nvPr/>
        </p:nvGrpSpPr>
        <p:grpSpPr>
          <a:xfrm>
            <a:off x="17069752" y="6160520"/>
            <a:ext cx="1205706" cy="4147566"/>
            <a:chOff x="0" y="0"/>
            <a:chExt cx="1607608" cy="5530088"/>
          </a:xfrm>
        </p:grpSpPr>
        <p:sp>
          <p:nvSpPr>
            <p:cNvPr id="5" name="Freeform 5"/>
            <p:cNvSpPr/>
            <p:nvPr/>
          </p:nvSpPr>
          <p:spPr>
            <a:xfrm>
              <a:off x="0" y="0"/>
              <a:ext cx="1607566" cy="5530088"/>
            </a:xfrm>
            <a:custGeom>
              <a:avLst/>
              <a:gdLst/>
              <a:ahLst/>
              <a:cxnLst/>
              <a:rect l="l" t="t" r="r" b="b"/>
              <a:pathLst>
                <a:path w="1607566" h="5530088">
                  <a:moveTo>
                    <a:pt x="0" y="0"/>
                  </a:moveTo>
                  <a:lnTo>
                    <a:pt x="1607566" y="0"/>
                  </a:lnTo>
                  <a:lnTo>
                    <a:pt x="1607566" y="5530088"/>
                  </a:lnTo>
                  <a:lnTo>
                    <a:pt x="0" y="5530088"/>
                  </a:lnTo>
                  <a:lnTo>
                    <a:pt x="0" y="0"/>
                  </a:lnTo>
                  <a:close/>
                </a:path>
              </a:pathLst>
            </a:custGeom>
            <a:blipFill>
              <a:blip r:embed="rId3"/>
              <a:stretch>
                <a:fillRect t="-9341" r="-2" b="-9341"/>
              </a:stretch>
            </a:blipFill>
          </p:spPr>
          <p:txBody>
            <a:bodyPr/>
            <a:lstStyle/>
            <a:p>
              <a:endParaRPr lang="en-TO"/>
            </a:p>
          </p:txBody>
        </p:sp>
      </p:grpSp>
      <p:sp>
        <p:nvSpPr>
          <p:cNvPr id="6" name="Freeform 6" descr="The Tonga eruption explained, from tsunami warnings to sonic booms"/>
          <p:cNvSpPr/>
          <p:nvPr/>
        </p:nvSpPr>
        <p:spPr>
          <a:xfrm>
            <a:off x="0" y="1606176"/>
            <a:ext cx="4343400" cy="1161777"/>
          </a:xfrm>
          <a:custGeom>
            <a:avLst/>
            <a:gdLst/>
            <a:ahLst/>
            <a:cxnLst/>
            <a:rect l="l" t="t" r="r" b="b"/>
            <a:pathLst>
              <a:path w="4343400" h="1161777">
                <a:moveTo>
                  <a:pt x="0" y="0"/>
                </a:moveTo>
                <a:lnTo>
                  <a:pt x="4343400" y="0"/>
                </a:lnTo>
                <a:lnTo>
                  <a:pt x="4343400" y="1161777"/>
                </a:lnTo>
                <a:lnTo>
                  <a:pt x="0" y="1161777"/>
                </a:lnTo>
                <a:lnTo>
                  <a:pt x="0" y="0"/>
                </a:lnTo>
                <a:close/>
              </a:path>
            </a:pathLst>
          </a:custGeom>
          <a:blipFill>
            <a:blip r:embed="rId4"/>
            <a:stretch>
              <a:fillRect b="-149238"/>
            </a:stretch>
          </a:blipFill>
        </p:spPr>
        <p:txBody>
          <a:bodyPr/>
          <a:lstStyle/>
          <a:p>
            <a:endParaRPr lang="en-TO"/>
          </a:p>
        </p:txBody>
      </p:sp>
      <p:grpSp>
        <p:nvGrpSpPr>
          <p:cNvPr id="7" name="Group 7"/>
          <p:cNvGrpSpPr/>
          <p:nvPr/>
        </p:nvGrpSpPr>
        <p:grpSpPr>
          <a:xfrm>
            <a:off x="0" y="150242"/>
            <a:ext cx="2841588" cy="1455934"/>
            <a:chOff x="0" y="0"/>
            <a:chExt cx="3788784" cy="1941246"/>
          </a:xfrm>
        </p:grpSpPr>
        <p:sp>
          <p:nvSpPr>
            <p:cNvPr id="8" name="Freeform 8"/>
            <p:cNvSpPr/>
            <p:nvPr/>
          </p:nvSpPr>
          <p:spPr>
            <a:xfrm>
              <a:off x="0" y="0"/>
              <a:ext cx="3788791" cy="1941195"/>
            </a:xfrm>
            <a:custGeom>
              <a:avLst/>
              <a:gdLst/>
              <a:ahLst/>
              <a:cxnLst/>
              <a:rect l="l" t="t" r="r" b="b"/>
              <a:pathLst>
                <a:path w="3788791" h="1941195">
                  <a:moveTo>
                    <a:pt x="0" y="0"/>
                  </a:moveTo>
                  <a:lnTo>
                    <a:pt x="3788791" y="0"/>
                  </a:lnTo>
                  <a:lnTo>
                    <a:pt x="3788791" y="1941195"/>
                  </a:lnTo>
                  <a:lnTo>
                    <a:pt x="0" y="1941195"/>
                  </a:lnTo>
                  <a:lnTo>
                    <a:pt x="0" y="0"/>
                  </a:lnTo>
                  <a:close/>
                </a:path>
              </a:pathLst>
            </a:custGeom>
            <a:blipFill>
              <a:blip r:embed="rId5"/>
              <a:stretch>
                <a:fillRect t="-3561" b="-3563"/>
              </a:stretch>
            </a:blipFill>
          </p:spPr>
          <p:txBody>
            <a:bodyPr/>
            <a:lstStyle/>
            <a:p>
              <a:endParaRPr lang="en-TO"/>
            </a:p>
          </p:txBody>
        </p:sp>
      </p:grpSp>
      <p:grpSp>
        <p:nvGrpSpPr>
          <p:cNvPr id="10" name="Group 10"/>
          <p:cNvGrpSpPr/>
          <p:nvPr/>
        </p:nvGrpSpPr>
        <p:grpSpPr>
          <a:xfrm>
            <a:off x="-14288" y="1591888"/>
            <a:ext cx="4371975" cy="1190352"/>
            <a:chOff x="0" y="0"/>
            <a:chExt cx="5829300" cy="1587136"/>
          </a:xfrm>
        </p:grpSpPr>
        <p:sp>
          <p:nvSpPr>
            <p:cNvPr id="11" name="Freeform 11"/>
            <p:cNvSpPr/>
            <p:nvPr/>
          </p:nvSpPr>
          <p:spPr>
            <a:xfrm>
              <a:off x="19050" y="19050"/>
              <a:ext cx="5791200" cy="1549019"/>
            </a:xfrm>
            <a:custGeom>
              <a:avLst/>
              <a:gdLst/>
              <a:ahLst/>
              <a:cxnLst/>
              <a:rect l="l" t="t" r="r" b="b"/>
              <a:pathLst>
                <a:path w="5791200" h="1549019">
                  <a:moveTo>
                    <a:pt x="0" y="0"/>
                  </a:moveTo>
                  <a:lnTo>
                    <a:pt x="5791200" y="0"/>
                  </a:lnTo>
                  <a:lnTo>
                    <a:pt x="5791200" y="1549019"/>
                  </a:lnTo>
                  <a:lnTo>
                    <a:pt x="0" y="1549019"/>
                  </a:lnTo>
                  <a:close/>
                </a:path>
              </a:pathLst>
            </a:custGeom>
            <a:solidFill>
              <a:srgbClr val="0D0D0D">
                <a:alpha val="50980"/>
              </a:srgbClr>
            </a:solidFill>
          </p:spPr>
          <p:txBody>
            <a:bodyPr/>
            <a:lstStyle/>
            <a:p>
              <a:endParaRPr lang="en-TO"/>
            </a:p>
          </p:txBody>
        </p:sp>
        <p:sp>
          <p:nvSpPr>
            <p:cNvPr id="12" name="Freeform 12"/>
            <p:cNvSpPr/>
            <p:nvPr/>
          </p:nvSpPr>
          <p:spPr>
            <a:xfrm>
              <a:off x="0" y="0"/>
              <a:ext cx="5829300" cy="1587119"/>
            </a:xfrm>
            <a:custGeom>
              <a:avLst/>
              <a:gdLst/>
              <a:ahLst/>
              <a:cxnLst/>
              <a:rect l="l" t="t" r="r" b="b"/>
              <a:pathLst>
                <a:path w="5829300" h="1587119">
                  <a:moveTo>
                    <a:pt x="19050" y="0"/>
                  </a:moveTo>
                  <a:lnTo>
                    <a:pt x="5810250" y="0"/>
                  </a:lnTo>
                  <a:cubicBezTo>
                    <a:pt x="5820791" y="0"/>
                    <a:pt x="5829300" y="8509"/>
                    <a:pt x="5829300" y="19050"/>
                  </a:cubicBezTo>
                  <a:lnTo>
                    <a:pt x="5829300" y="1568069"/>
                  </a:lnTo>
                  <a:cubicBezTo>
                    <a:pt x="5829300" y="1578610"/>
                    <a:pt x="5820791" y="1587119"/>
                    <a:pt x="5810250" y="1587119"/>
                  </a:cubicBezTo>
                  <a:lnTo>
                    <a:pt x="19050" y="1587119"/>
                  </a:lnTo>
                  <a:cubicBezTo>
                    <a:pt x="8509" y="1587119"/>
                    <a:pt x="0" y="1578610"/>
                    <a:pt x="0" y="1568069"/>
                  </a:cubicBezTo>
                  <a:lnTo>
                    <a:pt x="0" y="19050"/>
                  </a:lnTo>
                  <a:cubicBezTo>
                    <a:pt x="0" y="8509"/>
                    <a:pt x="8509" y="0"/>
                    <a:pt x="19050" y="0"/>
                  </a:cubicBezTo>
                  <a:moveTo>
                    <a:pt x="19050" y="38100"/>
                  </a:moveTo>
                  <a:lnTo>
                    <a:pt x="19050" y="19050"/>
                  </a:lnTo>
                  <a:lnTo>
                    <a:pt x="38100" y="19050"/>
                  </a:lnTo>
                  <a:lnTo>
                    <a:pt x="38100" y="1568069"/>
                  </a:lnTo>
                  <a:lnTo>
                    <a:pt x="19050" y="1568069"/>
                  </a:lnTo>
                  <a:lnTo>
                    <a:pt x="19050" y="1549019"/>
                  </a:lnTo>
                  <a:lnTo>
                    <a:pt x="5810250" y="1549019"/>
                  </a:lnTo>
                  <a:lnTo>
                    <a:pt x="5810250" y="1568069"/>
                  </a:lnTo>
                  <a:lnTo>
                    <a:pt x="5791200" y="1568069"/>
                  </a:lnTo>
                  <a:lnTo>
                    <a:pt x="5791200" y="19050"/>
                  </a:lnTo>
                  <a:lnTo>
                    <a:pt x="5810250" y="19050"/>
                  </a:lnTo>
                  <a:lnTo>
                    <a:pt x="5810250" y="38100"/>
                  </a:lnTo>
                  <a:lnTo>
                    <a:pt x="19050" y="38100"/>
                  </a:lnTo>
                  <a:close/>
                </a:path>
              </a:pathLst>
            </a:custGeom>
            <a:solidFill>
              <a:srgbClr val="042433"/>
            </a:solidFill>
          </p:spPr>
          <p:txBody>
            <a:bodyPr/>
            <a:lstStyle/>
            <a:p>
              <a:endParaRPr lang="en-TO"/>
            </a:p>
          </p:txBody>
        </p:sp>
      </p:grpSp>
      <p:sp>
        <p:nvSpPr>
          <p:cNvPr id="13" name="Freeform 13"/>
          <p:cNvSpPr/>
          <p:nvPr/>
        </p:nvSpPr>
        <p:spPr>
          <a:xfrm>
            <a:off x="689703" y="3186857"/>
            <a:ext cx="1302717" cy="1302717"/>
          </a:xfrm>
          <a:custGeom>
            <a:avLst/>
            <a:gdLst/>
            <a:ahLst/>
            <a:cxnLst/>
            <a:rect l="l" t="t" r="r" b="b"/>
            <a:pathLst>
              <a:path w="1302717" h="1302717">
                <a:moveTo>
                  <a:pt x="0" y="0"/>
                </a:moveTo>
                <a:lnTo>
                  <a:pt x="1302717" y="0"/>
                </a:lnTo>
                <a:lnTo>
                  <a:pt x="1302717" y="1302717"/>
                </a:lnTo>
                <a:lnTo>
                  <a:pt x="0" y="13027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TO"/>
          </a:p>
        </p:txBody>
      </p:sp>
      <p:sp>
        <p:nvSpPr>
          <p:cNvPr id="14" name="TextBox 14"/>
          <p:cNvSpPr txBox="1"/>
          <p:nvPr/>
        </p:nvSpPr>
        <p:spPr>
          <a:xfrm>
            <a:off x="686074" y="1773775"/>
            <a:ext cx="2963994" cy="863500"/>
          </a:xfrm>
          <a:prstGeom prst="rect">
            <a:avLst/>
          </a:prstGeom>
        </p:spPr>
        <p:txBody>
          <a:bodyPr lIns="0" tIns="0" rIns="0" bIns="0" rtlCol="0" anchor="t">
            <a:spAutoFit/>
          </a:bodyPr>
          <a:lstStyle/>
          <a:p>
            <a:pPr algn="ctr">
              <a:lnSpc>
                <a:spcPts val="5400"/>
              </a:lnSpc>
            </a:pPr>
            <a:r>
              <a:rPr lang="en-US" sz="3000" b="1" dirty="0">
                <a:solidFill>
                  <a:srgbClr val="FFFFFF"/>
                </a:solidFill>
                <a:latin typeface="Arimo Bold"/>
                <a:ea typeface="Arimo Bold"/>
                <a:cs typeface="Arimo Bold"/>
                <a:sym typeface="Arimo Bold"/>
              </a:rPr>
              <a:t>GIS in NDRMO</a:t>
            </a:r>
          </a:p>
        </p:txBody>
      </p:sp>
      <p:grpSp>
        <p:nvGrpSpPr>
          <p:cNvPr id="15" name="Group 15"/>
          <p:cNvGrpSpPr/>
          <p:nvPr/>
        </p:nvGrpSpPr>
        <p:grpSpPr>
          <a:xfrm>
            <a:off x="2535371" y="3823917"/>
            <a:ext cx="13215918" cy="4262133"/>
            <a:chOff x="-894" y="-19065"/>
            <a:chExt cx="17621223" cy="5682845"/>
          </a:xfrm>
        </p:grpSpPr>
        <p:sp>
          <p:nvSpPr>
            <p:cNvPr id="16" name="Freeform 16"/>
            <p:cNvSpPr/>
            <p:nvPr/>
          </p:nvSpPr>
          <p:spPr>
            <a:xfrm>
              <a:off x="-894" y="-19065"/>
              <a:ext cx="17621223" cy="5682845"/>
            </a:xfrm>
            <a:custGeom>
              <a:avLst/>
              <a:gdLst/>
              <a:ahLst/>
              <a:cxnLst/>
              <a:rect l="l" t="t" r="r" b="b"/>
              <a:pathLst>
                <a:path w="17621223" h="5682845">
                  <a:moveTo>
                    <a:pt x="0" y="0"/>
                  </a:moveTo>
                  <a:lnTo>
                    <a:pt x="17621223" y="0"/>
                  </a:lnTo>
                  <a:lnTo>
                    <a:pt x="17621223" y="5682845"/>
                  </a:lnTo>
                  <a:lnTo>
                    <a:pt x="0" y="5682845"/>
                  </a:lnTo>
                  <a:lnTo>
                    <a:pt x="0" y="0"/>
                  </a:lnTo>
                  <a:close/>
                </a:path>
              </a:pathLst>
            </a:custGeom>
            <a:blipFill>
              <a:blip r:embed="rId8"/>
              <a:stretch>
                <a:fillRect/>
              </a:stretch>
            </a:blipFill>
          </p:spPr>
          <p:txBody>
            <a:bodyPr/>
            <a:lstStyle/>
            <a:p>
              <a:endParaRPr lang="en-TO"/>
            </a:p>
          </p:txBody>
        </p:sp>
        <p:sp>
          <p:nvSpPr>
            <p:cNvPr id="17" name="TextBox 17"/>
            <p:cNvSpPr txBox="1"/>
            <p:nvPr/>
          </p:nvSpPr>
          <p:spPr>
            <a:xfrm>
              <a:off x="302828" y="1948190"/>
              <a:ext cx="2705252" cy="2583955"/>
            </a:xfrm>
            <a:prstGeom prst="rect">
              <a:avLst/>
            </a:prstGeom>
          </p:spPr>
          <p:txBody>
            <a:bodyPr lIns="0" tIns="0" rIns="0" bIns="0" rtlCol="0" anchor="t">
              <a:spAutoFit/>
            </a:bodyPr>
            <a:lstStyle/>
            <a:p>
              <a:pPr algn="ctr">
                <a:lnSpc>
                  <a:spcPts val="3060"/>
                </a:lnSpc>
              </a:pPr>
              <a:r>
                <a:rPr lang="en-US" sz="1700" b="1" dirty="0">
                  <a:solidFill>
                    <a:srgbClr val="000000"/>
                  </a:solidFill>
                  <a:latin typeface="Arimo Bold"/>
                  <a:ea typeface="Arimo Bold"/>
                  <a:cs typeface="Arimo Bold"/>
                  <a:sym typeface="Arimo Bold"/>
                </a:rPr>
                <a:t>2015 - 2016</a:t>
              </a:r>
            </a:p>
            <a:p>
              <a:pPr marL="367032" lvl="1" indent="-183516" algn="ctr">
                <a:lnSpc>
                  <a:spcPts val="3060"/>
                </a:lnSpc>
                <a:buAutoNum type="arabicPeriod"/>
              </a:pPr>
              <a:r>
                <a:rPr lang="en-US" sz="1700" b="1" dirty="0">
                  <a:solidFill>
                    <a:srgbClr val="000000"/>
                  </a:solidFill>
                  <a:latin typeface="Arimo Bold"/>
                  <a:ea typeface="Arimo Bold"/>
                  <a:cs typeface="Arimo Bold"/>
                  <a:sym typeface="Arimo Bold"/>
                </a:rPr>
                <a:t>I</a:t>
              </a:r>
              <a:r>
                <a:rPr lang="en-US" sz="1700" b="1" dirty="0">
                  <a:solidFill>
                    <a:srgbClr val="000000"/>
                  </a:solidFill>
                  <a:latin typeface="Arimo"/>
                  <a:ea typeface="Arimo"/>
                  <a:cs typeface="Arimo"/>
                  <a:sym typeface="Arimo"/>
                </a:rPr>
                <a:t>dea of GIS evolved</a:t>
              </a:r>
            </a:p>
            <a:p>
              <a:pPr marL="367032" lvl="1" indent="-183516" algn="ctr">
                <a:lnSpc>
                  <a:spcPts val="3060"/>
                </a:lnSpc>
                <a:spcBef>
                  <a:spcPct val="0"/>
                </a:spcBef>
                <a:buAutoNum type="arabicPeriod"/>
              </a:pPr>
              <a:r>
                <a:rPr lang="en-US" sz="1700" b="1" dirty="0">
                  <a:solidFill>
                    <a:srgbClr val="000000"/>
                  </a:solidFill>
                  <a:latin typeface="Arimo"/>
                  <a:ea typeface="Arimo"/>
                  <a:cs typeface="Arimo"/>
                  <a:sym typeface="Arimo"/>
                </a:rPr>
                <a:t>Traditional Mapping</a:t>
              </a:r>
            </a:p>
          </p:txBody>
        </p:sp>
        <p:sp>
          <p:nvSpPr>
            <p:cNvPr id="18" name="TextBox 18"/>
            <p:cNvSpPr txBox="1"/>
            <p:nvPr/>
          </p:nvSpPr>
          <p:spPr>
            <a:xfrm>
              <a:off x="3835592" y="2025497"/>
              <a:ext cx="2705252" cy="2053896"/>
            </a:xfrm>
            <a:prstGeom prst="rect">
              <a:avLst/>
            </a:prstGeom>
          </p:spPr>
          <p:txBody>
            <a:bodyPr lIns="0" tIns="0" rIns="0" bIns="0" rtlCol="0" anchor="t">
              <a:spAutoFit/>
            </a:bodyPr>
            <a:lstStyle/>
            <a:p>
              <a:pPr algn="ctr">
                <a:lnSpc>
                  <a:spcPts val="3060"/>
                </a:lnSpc>
              </a:pPr>
              <a:r>
                <a:rPr lang="en-US" sz="1700" b="1" dirty="0">
                  <a:solidFill>
                    <a:srgbClr val="000000"/>
                  </a:solidFill>
                  <a:latin typeface="Arimo Bold"/>
                  <a:ea typeface="Arimo Bold"/>
                  <a:cs typeface="Arimo Bold"/>
                  <a:sym typeface="Arimo Bold"/>
                </a:rPr>
                <a:t>2016 - 2017</a:t>
              </a:r>
            </a:p>
            <a:p>
              <a:pPr marL="367032" lvl="1" indent="-183516" algn="ctr">
                <a:lnSpc>
                  <a:spcPts val="3060"/>
                </a:lnSpc>
                <a:buAutoNum type="arabicPeriod"/>
              </a:pPr>
              <a:r>
                <a:rPr lang="en-US" sz="1700" b="1" dirty="0">
                  <a:solidFill>
                    <a:srgbClr val="000000"/>
                  </a:solidFill>
                  <a:latin typeface="Arimo Bold"/>
                  <a:ea typeface="Arimo Bold"/>
                  <a:cs typeface="Arimo Bold"/>
                  <a:sym typeface="Arimo Bold"/>
                </a:rPr>
                <a:t>Basic GIS Training</a:t>
              </a:r>
            </a:p>
            <a:p>
              <a:pPr marL="367032" lvl="1" indent="-183516" algn="ctr">
                <a:lnSpc>
                  <a:spcPts val="3060"/>
                </a:lnSpc>
                <a:spcBef>
                  <a:spcPct val="0"/>
                </a:spcBef>
                <a:buAutoNum type="arabicPeriod"/>
              </a:pPr>
              <a:r>
                <a:rPr lang="en-US" sz="1700" b="1" dirty="0">
                  <a:solidFill>
                    <a:srgbClr val="000000"/>
                  </a:solidFill>
                  <a:latin typeface="Arimo Bold"/>
                  <a:ea typeface="Arimo Bold"/>
                  <a:cs typeface="Arimo Bold"/>
                  <a:sym typeface="Arimo Bold"/>
                </a:rPr>
                <a:t>Team of two </a:t>
              </a:r>
            </a:p>
          </p:txBody>
        </p:sp>
        <p:sp>
          <p:nvSpPr>
            <p:cNvPr id="19" name="TextBox 19"/>
            <p:cNvSpPr txBox="1"/>
            <p:nvPr/>
          </p:nvSpPr>
          <p:spPr>
            <a:xfrm>
              <a:off x="7253764" y="1882549"/>
              <a:ext cx="2808828" cy="3292867"/>
            </a:xfrm>
            <a:prstGeom prst="rect">
              <a:avLst/>
            </a:prstGeom>
          </p:spPr>
          <p:txBody>
            <a:bodyPr wrap="square" lIns="0" tIns="0" rIns="0" bIns="0" rtlCol="0" anchor="t">
              <a:spAutoFit/>
            </a:bodyPr>
            <a:lstStyle/>
            <a:p>
              <a:pPr algn="ctr">
                <a:lnSpc>
                  <a:spcPts val="2834"/>
                </a:lnSpc>
              </a:pPr>
              <a:r>
                <a:rPr lang="en-US" sz="1574" b="1" dirty="0">
                  <a:solidFill>
                    <a:srgbClr val="000000"/>
                  </a:solidFill>
                  <a:latin typeface="Arimo Bold"/>
                  <a:ea typeface="Arimo Bold"/>
                  <a:cs typeface="Arimo Bold"/>
                  <a:sym typeface="Arimo Bold"/>
                </a:rPr>
                <a:t>2017 - 2018</a:t>
              </a:r>
            </a:p>
            <a:p>
              <a:pPr marL="339965" lvl="1" indent="-169982" algn="ctr">
                <a:lnSpc>
                  <a:spcPts val="2834"/>
                </a:lnSpc>
                <a:buAutoNum type="arabicPeriod"/>
              </a:pPr>
              <a:r>
                <a:rPr lang="en-US" sz="1574" b="1" dirty="0">
                  <a:solidFill>
                    <a:srgbClr val="000000"/>
                  </a:solidFill>
                  <a:latin typeface="Arimo Bold"/>
                  <a:ea typeface="Arimo Bold"/>
                  <a:cs typeface="Arimo Bold"/>
                  <a:sym typeface="Arimo Bold"/>
                </a:rPr>
                <a:t>Commenced automation of surveys</a:t>
              </a:r>
            </a:p>
            <a:p>
              <a:pPr marL="339965" lvl="1" indent="-169982" algn="ctr">
                <a:lnSpc>
                  <a:spcPts val="2834"/>
                </a:lnSpc>
                <a:spcBef>
                  <a:spcPct val="0"/>
                </a:spcBef>
                <a:buAutoNum type="arabicPeriod"/>
              </a:pPr>
              <a:r>
                <a:rPr lang="en-US" sz="1574" b="1" dirty="0">
                  <a:solidFill>
                    <a:srgbClr val="000000"/>
                  </a:solidFill>
                  <a:latin typeface="Arimo Bold"/>
                  <a:ea typeface="Arimo Bold"/>
                  <a:cs typeface="Arimo Bold"/>
                  <a:sym typeface="Arimo Bold"/>
                </a:rPr>
                <a:t>Exposed to various GIS platforms</a:t>
              </a:r>
            </a:p>
          </p:txBody>
        </p:sp>
        <p:sp>
          <p:nvSpPr>
            <p:cNvPr id="20" name="TextBox 20"/>
            <p:cNvSpPr txBox="1"/>
            <p:nvPr/>
          </p:nvSpPr>
          <p:spPr>
            <a:xfrm>
              <a:off x="14435885" y="1957715"/>
              <a:ext cx="2505748" cy="2812566"/>
            </a:xfrm>
            <a:prstGeom prst="rect">
              <a:avLst/>
            </a:prstGeom>
          </p:spPr>
          <p:txBody>
            <a:bodyPr wrap="square" lIns="0" tIns="0" rIns="0" bIns="0" rtlCol="0" anchor="t">
              <a:spAutoFit/>
            </a:bodyPr>
            <a:lstStyle/>
            <a:p>
              <a:pPr algn="ctr">
                <a:lnSpc>
                  <a:spcPts val="2762"/>
                </a:lnSpc>
              </a:pPr>
              <a:r>
                <a:rPr lang="en-US" sz="1534" b="1" dirty="0">
                  <a:solidFill>
                    <a:srgbClr val="000000"/>
                  </a:solidFill>
                  <a:latin typeface="Arimo"/>
                  <a:ea typeface="Arimo"/>
                  <a:cs typeface="Arimo"/>
                  <a:sym typeface="Arimo"/>
                </a:rPr>
                <a:t>2</a:t>
              </a:r>
              <a:r>
                <a:rPr lang="en-US" sz="1534" b="1" dirty="0">
                  <a:solidFill>
                    <a:srgbClr val="000000"/>
                  </a:solidFill>
                  <a:latin typeface="Arimo Bold"/>
                  <a:ea typeface="Arimo Bold"/>
                  <a:cs typeface="Arimo Bold"/>
                  <a:sym typeface="Arimo Bold"/>
                </a:rPr>
                <a:t>021 - 2024</a:t>
              </a:r>
            </a:p>
            <a:p>
              <a:pPr marL="331327" lvl="1" indent="-165663" algn="ctr">
                <a:lnSpc>
                  <a:spcPts val="2762"/>
                </a:lnSpc>
                <a:buAutoNum type="arabicPeriod"/>
              </a:pPr>
              <a:r>
                <a:rPr lang="en-US" sz="1534" b="1" dirty="0">
                  <a:solidFill>
                    <a:srgbClr val="000000"/>
                  </a:solidFill>
                  <a:latin typeface="Arimo"/>
                  <a:ea typeface="Arimo"/>
                  <a:cs typeface="Arimo"/>
                  <a:sym typeface="Arimo"/>
                </a:rPr>
                <a:t>Formalize GIS in DRM</a:t>
              </a:r>
            </a:p>
            <a:p>
              <a:pPr marL="331327" lvl="1" indent="-165663" algn="ctr">
                <a:lnSpc>
                  <a:spcPts val="2762"/>
                </a:lnSpc>
                <a:spcBef>
                  <a:spcPct val="0"/>
                </a:spcBef>
                <a:buAutoNum type="arabicPeriod"/>
              </a:pPr>
              <a:r>
                <a:rPr lang="en-US" sz="1534" b="1" dirty="0">
                  <a:solidFill>
                    <a:srgbClr val="000000"/>
                  </a:solidFill>
                  <a:latin typeface="Arimo"/>
                  <a:ea typeface="Arimo"/>
                  <a:cs typeface="Arimo"/>
                  <a:sym typeface="Arimo"/>
                </a:rPr>
                <a:t>Establish Remote Sensing Relations</a:t>
              </a:r>
            </a:p>
          </p:txBody>
        </p:sp>
        <p:sp>
          <p:nvSpPr>
            <p:cNvPr id="21" name="TextBox 21"/>
            <p:cNvSpPr txBox="1"/>
            <p:nvPr/>
          </p:nvSpPr>
          <p:spPr>
            <a:xfrm>
              <a:off x="10786528" y="1884775"/>
              <a:ext cx="2795488" cy="2335340"/>
            </a:xfrm>
            <a:prstGeom prst="rect">
              <a:avLst/>
            </a:prstGeom>
          </p:spPr>
          <p:txBody>
            <a:bodyPr wrap="square" lIns="0" tIns="0" rIns="0" bIns="0" rtlCol="0" anchor="t">
              <a:spAutoFit/>
            </a:bodyPr>
            <a:lstStyle/>
            <a:p>
              <a:pPr algn="ctr">
                <a:lnSpc>
                  <a:spcPts val="2834"/>
                </a:lnSpc>
              </a:pPr>
              <a:r>
                <a:rPr lang="en-US" sz="1574" b="1" dirty="0">
                  <a:solidFill>
                    <a:srgbClr val="000000"/>
                  </a:solidFill>
                  <a:latin typeface="Arimo Bold"/>
                  <a:ea typeface="Arimo Bold"/>
                  <a:cs typeface="Arimo Bold"/>
                  <a:sym typeface="Arimo Bold"/>
                </a:rPr>
                <a:t>2018 - 2020</a:t>
              </a:r>
            </a:p>
            <a:p>
              <a:pPr marL="339965" lvl="1" indent="-169982" algn="ctr">
                <a:lnSpc>
                  <a:spcPts val="2834"/>
                </a:lnSpc>
                <a:buAutoNum type="arabicPeriod"/>
              </a:pPr>
              <a:r>
                <a:rPr lang="en-US" sz="1574" dirty="0">
                  <a:solidFill>
                    <a:srgbClr val="000000"/>
                  </a:solidFill>
                  <a:latin typeface="Arimo Bold"/>
                  <a:ea typeface="Arimo Bold"/>
                  <a:cs typeface="Arimo Bold"/>
                  <a:sym typeface="Arimo Bold"/>
                </a:rPr>
                <a:t>Basic Mapping Products</a:t>
              </a:r>
            </a:p>
            <a:p>
              <a:pPr marL="339965" lvl="1" indent="-169982" algn="ctr">
                <a:lnSpc>
                  <a:spcPts val="2834"/>
                </a:lnSpc>
                <a:spcBef>
                  <a:spcPct val="0"/>
                </a:spcBef>
                <a:buAutoNum type="arabicPeriod"/>
              </a:pPr>
              <a:r>
                <a:rPr lang="en-US" sz="1574" dirty="0">
                  <a:solidFill>
                    <a:srgbClr val="000000"/>
                  </a:solidFill>
                  <a:latin typeface="Arimo Bold"/>
                  <a:ea typeface="Arimo Bold"/>
                  <a:cs typeface="Arimo Bold"/>
                  <a:sym typeface="Arimo Bold"/>
                </a:rPr>
                <a:t>Idea of Earth Observation</a:t>
              </a:r>
            </a:p>
          </p:txBody>
        </p:sp>
      </p:grpSp>
      <p:sp>
        <p:nvSpPr>
          <p:cNvPr id="22" name="TextBox 14">
            <a:extLst>
              <a:ext uri="{FF2B5EF4-FFF2-40B4-BE49-F238E27FC236}">
                <a16:creationId xmlns:a16="http://schemas.microsoft.com/office/drawing/2014/main" id="{4A14D413-39A8-5099-B90C-CC54F5775E49}"/>
              </a:ext>
            </a:extLst>
          </p:cNvPr>
          <p:cNvSpPr txBox="1"/>
          <p:nvPr/>
        </p:nvSpPr>
        <p:spPr>
          <a:xfrm>
            <a:off x="4712336" y="1901111"/>
            <a:ext cx="10179446" cy="692497"/>
          </a:xfrm>
          <a:prstGeom prst="rect">
            <a:avLst/>
          </a:prstGeom>
        </p:spPr>
        <p:txBody>
          <a:bodyPr wrap="square" lIns="0" tIns="0" rIns="0" bIns="0" rtlCol="0" anchor="t">
            <a:spAutoFit/>
          </a:bodyPr>
          <a:lstStyle/>
          <a:p>
            <a:pPr algn="ctr">
              <a:lnSpc>
                <a:spcPts val="5400"/>
              </a:lnSpc>
            </a:pPr>
            <a:r>
              <a:rPr lang="en-US" sz="4500" dirty="0">
                <a:solidFill>
                  <a:srgbClr val="000000"/>
                </a:solidFill>
                <a:latin typeface="Fraunces"/>
                <a:sym typeface="Arimo Bold"/>
              </a:rPr>
              <a:t>Evolvement of GIS in NDRMO, Tonga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576958" y="1"/>
            <a:ext cx="1729029" cy="7059010"/>
          </a:xfrm>
          <a:custGeom>
            <a:avLst/>
            <a:gdLst/>
            <a:ahLst/>
            <a:cxnLst/>
            <a:rect l="l" t="t" r="r" b="b"/>
            <a:pathLst>
              <a:path w="1729029" h="7059010">
                <a:moveTo>
                  <a:pt x="0" y="0"/>
                </a:moveTo>
                <a:lnTo>
                  <a:pt x="1729028" y="0"/>
                </a:lnTo>
                <a:lnTo>
                  <a:pt x="1729028" y="7059011"/>
                </a:lnTo>
                <a:lnTo>
                  <a:pt x="0" y="7059011"/>
                </a:lnTo>
                <a:lnTo>
                  <a:pt x="0" y="0"/>
                </a:lnTo>
                <a:close/>
              </a:path>
            </a:pathLst>
          </a:custGeom>
          <a:blipFill>
            <a:blip r:embed="rId2"/>
            <a:stretch>
              <a:fillRect/>
            </a:stretch>
          </a:blipFill>
        </p:spPr>
        <p:txBody>
          <a:bodyPr/>
          <a:lstStyle/>
          <a:p>
            <a:endParaRPr lang="en-TO"/>
          </a:p>
        </p:txBody>
      </p:sp>
      <p:sp>
        <p:nvSpPr>
          <p:cNvPr id="3" name="Freeform 3"/>
          <p:cNvSpPr/>
          <p:nvPr/>
        </p:nvSpPr>
        <p:spPr>
          <a:xfrm>
            <a:off x="16558972" y="6139329"/>
            <a:ext cx="1729029" cy="4147673"/>
          </a:xfrm>
          <a:custGeom>
            <a:avLst/>
            <a:gdLst/>
            <a:ahLst/>
            <a:cxnLst/>
            <a:rect l="l" t="t" r="r" b="b"/>
            <a:pathLst>
              <a:path w="1729029" h="4147673">
                <a:moveTo>
                  <a:pt x="0" y="0"/>
                </a:moveTo>
                <a:lnTo>
                  <a:pt x="1729029" y="0"/>
                </a:lnTo>
                <a:lnTo>
                  <a:pt x="1729029" y="4147673"/>
                </a:lnTo>
                <a:lnTo>
                  <a:pt x="0" y="4147673"/>
                </a:lnTo>
                <a:lnTo>
                  <a:pt x="0" y="0"/>
                </a:lnTo>
                <a:close/>
              </a:path>
            </a:pathLst>
          </a:custGeom>
          <a:blipFill>
            <a:blip r:embed="rId2"/>
            <a:stretch>
              <a:fillRect b="-70192"/>
            </a:stretch>
          </a:blipFill>
        </p:spPr>
        <p:txBody>
          <a:bodyPr/>
          <a:lstStyle/>
          <a:p>
            <a:endParaRPr lang="en-TO"/>
          </a:p>
        </p:txBody>
      </p:sp>
      <p:sp>
        <p:nvSpPr>
          <p:cNvPr id="4" name="Freeform 4" descr="preencoded.png"/>
          <p:cNvSpPr/>
          <p:nvPr/>
        </p:nvSpPr>
        <p:spPr>
          <a:xfrm>
            <a:off x="685799" y="115887"/>
            <a:ext cx="1087053" cy="1214861"/>
          </a:xfrm>
          <a:custGeom>
            <a:avLst/>
            <a:gdLst/>
            <a:ahLst/>
            <a:cxnLst/>
            <a:rect l="l" t="t" r="r" b="b"/>
            <a:pathLst>
              <a:path w="1087053" h="1214861">
                <a:moveTo>
                  <a:pt x="0" y="0"/>
                </a:moveTo>
                <a:lnTo>
                  <a:pt x="1087052" y="0"/>
                </a:lnTo>
                <a:lnTo>
                  <a:pt x="1087052" y="1214861"/>
                </a:lnTo>
                <a:lnTo>
                  <a:pt x="0" y="1214861"/>
                </a:lnTo>
                <a:lnTo>
                  <a:pt x="0" y="0"/>
                </a:lnTo>
                <a:close/>
              </a:path>
            </a:pathLst>
          </a:custGeom>
          <a:blipFill>
            <a:blip r:embed="rId3"/>
            <a:stretch>
              <a:fillRect l="-126" r="-126"/>
            </a:stretch>
          </a:blipFill>
        </p:spPr>
        <p:txBody>
          <a:bodyPr/>
          <a:lstStyle/>
          <a:p>
            <a:endParaRPr lang="en-TO"/>
          </a:p>
        </p:txBody>
      </p:sp>
      <p:sp>
        <p:nvSpPr>
          <p:cNvPr id="5" name="TextBox 5"/>
          <p:cNvSpPr txBox="1"/>
          <p:nvPr/>
        </p:nvSpPr>
        <p:spPr>
          <a:xfrm>
            <a:off x="384933" y="1357419"/>
            <a:ext cx="1688784" cy="489495"/>
          </a:xfrm>
          <a:prstGeom prst="rect">
            <a:avLst/>
          </a:prstGeom>
        </p:spPr>
        <p:txBody>
          <a:bodyPr lIns="0" tIns="0" rIns="0" bIns="0" rtlCol="0" anchor="t">
            <a:spAutoFit/>
          </a:bodyPr>
          <a:lstStyle/>
          <a:p>
            <a:pPr algn="ctr">
              <a:lnSpc>
                <a:spcPts val="1650"/>
              </a:lnSpc>
            </a:pPr>
            <a:r>
              <a:rPr lang="en-US" sz="1375" b="1">
                <a:solidFill>
                  <a:srgbClr val="000000"/>
                </a:solidFill>
                <a:latin typeface="Arimo Bold"/>
                <a:ea typeface="Arimo Bold"/>
                <a:cs typeface="Arimo Bold"/>
                <a:sym typeface="Arimo Bold"/>
              </a:rPr>
              <a:t>Government of Tonga</a:t>
            </a:r>
          </a:p>
        </p:txBody>
      </p:sp>
      <p:sp>
        <p:nvSpPr>
          <p:cNvPr id="6" name="Freeform 6"/>
          <p:cNvSpPr/>
          <p:nvPr/>
        </p:nvSpPr>
        <p:spPr>
          <a:xfrm>
            <a:off x="16576958" y="1"/>
            <a:ext cx="1729029" cy="7059010"/>
          </a:xfrm>
          <a:custGeom>
            <a:avLst/>
            <a:gdLst/>
            <a:ahLst/>
            <a:cxnLst/>
            <a:rect l="l" t="t" r="r" b="b"/>
            <a:pathLst>
              <a:path w="1729029" h="7059010">
                <a:moveTo>
                  <a:pt x="0" y="0"/>
                </a:moveTo>
                <a:lnTo>
                  <a:pt x="1729028" y="0"/>
                </a:lnTo>
                <a:lnTo>
                  <a:pt x="1729028" y="7059011"/>
                </a:lnTo>
                <a:lnTo>
                  <a:pt x="0" y="7059011"/>
                </a:lnTo>
                <a:lnTo>
                  <a:pt x="0" y="0"/>
                </a:lnTo>
                <a:close/>
              </a:path>
            </a:pathLst>
          </a:custGeom>
          <a:blipFill>
            <a:blip r:embed="rId2"/>
            <a:stretch>
              <a:fillRect/>
            </a:stretch>
          </a:blipFill>
        </p:spPr>
        <p:txBody>
          <a:bodyPr/>
          <a:lstStyle/>
          <a:p>
            <a:endParaRPr lang="en-TO"/>
          </a:p>
        </p:txBody>
      </p:sp>
      <p:sp>
        <p:nvSpPr>
          <p:cNvPr id="7" name="Freeform 7"/>
          <p:cNvSpPr/>
          <p:nvPr/>
        </p:nvSpPr>
        <p:spPr>
          <a:xfrm>
            <a:off x="16558972" y="6139329"/>
            <a:ext cx="1729029" cy="4147673"/>
          </a:xfrm>
          <a:custGeom>
            <a:avLst/>
            <a:gdLst/>
            <a:ahLst/>
            <a:cxnLst/>
            <a:rect l="l" t="t" r="r" b="b"/>
            <a:pathLst>
              <a:path w="1729029" h="4147673">
                <a:moveTo>
                  <a:pt x="0" y="0"/>
                </a:moveTo>
                <a:lnTo>
                  <a:pt x="1729029" y="0"/>
                </a:lnTo>
                <a:lnTo>
                  <a:pt x="1729029" y="4147673"/>
                </a:lnTo>
                <a:lnTo>
                  <a:pt x="0" y="4147673"/>
                </a:lnTo>
                <a:lnTo>
                  <a:pt x="0" y="0"/>
                </a:lnTo>
                <a:close/>
              </a:path>
            </a:pathLst>
          </a:custGeom>
          <a:blipFill>
            <a:blip r:embed="rId2"/>
            <a:stretch>
              <a:fillRect b="-70192"/>
            </a:stretch>
          </a:blipFill>
        </p:spPr>
        <p:txBody>
          <a:bodyPr/>
          <a:lstStyle/>
          <a:p>
            <a:endParaRPr lang="en-TO"/>
          </a:p>
        </p:txBody>
      </p:sp>
      <p:sp>
        <p:nvSpPr>
          <p:cNvPr id="8" name="Freeform 8" descr="preencoded.png"/>
          <p:cNvSpPr/>
          <p:nvPr/>
        </p:nvSpPr>
        <p:spPr>
          <a:xfrm>
            <a:off x="685799" y="115887"/>
            <a:ext cx="1087053" cy="1214861"/>
          </a:xfrm>
          <a:custGeom>
            <a:avLst/>
            <a:gdLst/>
            <a:ahLst/>
            <a:cxnLst/>
            <a:rect l="l" t="t" r="r" b="b"/>
            <a:pathLst>
              <a:path w="1087053" h="1214861">
                <a:moveTo>
                  <a:pt x="0" y="0"/>
                </a:moveTo>
                <a:lnTo>
                  <a:pt x="1087052" y="0"/>
                </a:lnTo>
                <a:lnTo>
                  <a:pt x="1087052" y="1214861"/>
                </a:lnTo>
                <a:lnTo>
                  <a:pt x="0" y="1214861"/>
                </a:lnTo>
                <a:lnTo>
                  <a:pt x="0" y="0"/>
                </a:lnTo>
                <a:close/>
              </a:path>
            </a:pathLst>
          </a:custGeom>
          <a:blipFill>
            <a:blip r:embed="rId3"/>
            <a:stretch>
              <a:fillRect l="-126" r="-126"/>
            </a:stretch>
          </a:blipFill>
        </p:spPr>
        <p:txBody>
          <a:bodyPr/>
          <a:lstStyle/>
          <a:p>
            <a:endParaRPr lang="en-TO"/>
          </a:p>
        </p:txBody>
      </p:sp>
      <p:sp>
        <p:nvSpPr>
          <p:cNvPr id="9" name="TextBox 9"/>
          <p:cNvSpPr txBox="1"/>
          <p:nvPr/>
        </p:nvSpPr>
        <p:spPr>
          <a:xfrm>
            <a:off x="384933" y="1357419"/>
            <a:ext cx="1688784" cy="489495"/>
          </a:xfrm>
          <a:prstGeom prst="rect">
            <a:avLst/>
          </a:prstGeom>
        </p:spPr>
        <p:txBody>
          <a:bodyPr lIns="0" tIns="0" rIns="0" bIns="0" rtlCol="0" anchor="t">
            <a:spAutoFit/>
          </a:bodyPr>
          <a:lstStyle/>
          <a:p>
            <a:pPr algn="ctr">
              <a:lnSpc>
                <a:spcPts val="1650"/>
              </a:lnSpc>
            </a:pPr>
            <a:r>
              <a:rPr lang="en-US" sz="1375" b="1">
                <a:solidFill>
                  <a:srgbClr val="000000"/>
                </a:solidFill>
                <a:latin typeface="Arimo Bold"/>
                <a:ea typeface="Arimo Bold"/>
                <a:cs typeface="Arimo Bold"/>
                <a:sym typeface="Arimo Bold"/>
              </a:rPr>
              <a:t>Government of Tonga</a:t>
            </a:r>
          </a:p>
        </p:txBody>
      </p:sp>
      <p:sp>
        <p:nvSpPr>
          <p:cNvPr id="10" name="TextBox 10"/>
          <p:cNvSpPr txBox="1"/>
          <p:nvPr/>
        </p:nvSpPr>
        <p:spPr>
          <a:xfrm>
            <a:off x="3770592" y="589916"/>
            <a:ext cx="12420396" cy="692497"/>
          </a:xfrm>
          <a:prstGeom prst="rect">
            <a:avLst/>
          </a:prstGeom>
        </p:spPr>
        <p:txBody>
          <a:bodyPr wrap="square" lIns="0" tIns="0" rIns="0" bIns="0" rtlCol="0" anchor="t">
            <a:spAutoFit/>
          </a:bodyPr>
          <a:lstStyle/>
          <a:p>
            <a:pPr algn="ctr">
              <a:lnSpc>
                <a:spcPts val="5400"/>
              </a:lnSpc>
            </a:pPr>
            <a:r>
              <a:rPr lang="en-US" sz="4500" b="1" dirty="0">
                <a:solidFill>
                  <a:srgbClr val="000000"/>
                </a:solidFill>
                <a:latin typeface="Fraunces"/>
                <a:ea typeface="Fraunces"/>
                <a:cs typeface="Fraunces"/>
                <a:sym typeface="Fraunces"/>
              </a:rPr>
              <a:t>NDRMO GIS Community of Field Practice </a:t>
            </a:r>
          </a:p>
        </p:txBody>
      </p:sp>
      <p:sp>
        <p:nvSpPr>
          <p:cNvPr id="11" name="Freeform 11" descr="A person in a hat standing in front of a shack  Description automatically generated"/>
          <p:cNvSpPr/>
          <p:nvPr/>
        </p:nvSpPr>
        <p:spPr>
          <a:xfrm>
            <a:off x="5173170" y="3672116"/>
            <a:ext cx="3533484" cy="2238920"/>
          </a:xfrm>
          <a:custGeom>
            <a:avLst/>
            <a:gdLst/>
            <a:ahLst/>
            <a:cxnLst/>
            <a:rect l="l" t="t" r="r" b="b"/>
            <a:pathLst>
              <a:path w="3533484" h="2238920">
                <a:moveTo>
                  <a:pt x="0" y="0"/>
                </a:moveTo>
                <a:lnTo>
                  <a:pt x="3533484" y="0"/>
                </a:lnTo>
                <a:lnTo>
                  <a:pt x="3533484" y="2238919"/>
                </a:lnTo>
                <a:lnTo>
                  <a:pt x="0" y="2238919"/>
                </a:lnTo>
                <a:lnTo>
                  <a:pt x="0" y="0"/>
                </a:lnTo>
                <a:close/>
              </a:path>
            </a:pathLst>
          </a:custGeom>
          <a:blipFill>
            <a:blip r:embed="rId4"/>
            <a:stretch>
              <a:fillRect l="-6213" r="-6213"/>
            </a:stretch>
          </a:blipFill>
        </p:spPr>
        <p:txBody>
          <a:bodyPr/>
          <a:lstStyle/>
          <a:p>
            <a:endParaRPr lang="en-TO"/>
          </a:p>
        </p:txBody>
      </p:sp>
      <p:sp>
        <p:nvSpPr>
          <p:cNvPr id="12" name="Freeform 12" descr="A person standing outside of a building  Description automatically generated"/>
          <p:cNvSpPr/>
          <p:nvPr/>
        </p:nvSpPr>
        <p:spPr>
          <a:xfrm>
            <a:off x="8923502" y="3629930"/>
            <a:ext cx="3317685" cy="2281106"/>
          </a:xfrm>
          <a:custGeom>
            <a:avLst/>
            <a:gdLst/>
            <a:ahLst/>
            <a:cxnLst/>
            <a:rect l="l" t="t" r="r" b="b"/>
            <a:pathLst>
              <a:path w="3317685" h="2281106">
                <a:moveTo>
                  <a:pt x="0" y="0"/>
                </a:moveTo>
                <a:lnTo>
                  <a:pt x="3317684" y="0"/>
                </a:lnTo>
                <a:lnTo>
                  <a:pt x="3317684" y="2281105"/>
                </a:lnTo>
                <a:lnTo>
                  <a:pt x="0" y="2281105"/>
                </a:lnTo>
                <a:lnTo>
                  <a:pt x="0" y="0"/>
                </a:lnTo>
                <a:close/>
              </a:path>
            </a:pathLst>
          </a:custGeom>
          <a:blipFill>
            <a:blip r:embed="rId5"/>
            <a:stretch>
              <a:fillRect t="-4540" b="-4540"/>
            </a:stretch>
          </a:blipFill>
        </p:spPr>
        <p:txBody>
          <a:bodyPr/>
          <a:lstStyle/>
          <a:p>
            <a:endParaRPr lang="en-TO"/>
          </a:p>
        </p:txBody>
      </p:sp>
      <p:sp>
        <p:nvSpPr>
          <p:cNvPr id="13" name="Freeform 13"/>
          <p:cNvSpPr/>
          <p:nvPr/>
        </p:nvSpPr>
        <p:spPr>
          <a:xfrm>
            <a:off x="148455" y="3819897"/>
            <a:ext cx="3835686" cy="2486457"/>
          </a:xfrm>
          <a:custGeom>
            <a:avLst/>
            <a:gdLst/>
            <a:ahLst/>
            <a:cxnLst/>
            <a:rect l="l" t="t" r="r" b="b"/>
            <a:pathLst>
              <a:path w="3835686" h="2486457">
                <a:moveTo>
                  <a:pt x="0" y="0"/>
                </a:moveTo>
                <a:lnTo>
                  <a:pt x="3835686" y="0"/>
                </a:lnTo>
                <a:lnTo>
                  <a:pt x="3835686" y="2486457"/>
                </a:lnTo>
                <a:lnTo>
                  <a:pt x="0" y="2486457"/>
                </a:lnTo>
                <a:lnTo>
                  <a:pt x="0" y="0"/>
                </a:lnTo>
                <a:close/>
              </a:path>
            </a:pathLst>
          </a:custGeom>
          <a:blipFill>
            <a:blip r:embed="rId6"/>
            <a:stretch>
              <a:fillRect l="-14583" r="-14583"/>
            </a:stretch>
          </a:blipFill>
        </p:spPr>
        <p:txBody>
          <a:bodyPr/>
          <a:lstStyle/>
          <a:p>
            <a:endParaRPr lang="en-TO"/>
          </a:p>
        </p:txBody>
      </p:sp>
      <p:sp>
        <p:nvSpPr>
          <p:cNvPr id="14" name="Freeform 14"/>
          <p:cNvSpPr/>
          <p:nvPr/>
        </p:nvSpPr>
        <p:spPr>
          <a:xfrm>
            <a:off x="148455" y="7137744"/>
            <a:ext cx="3881706" cy="2486459"/>
          </a:xfrm>
          <a:custGeom>
            <a:avLst/>
            <a:gdLst/>
            <a:ahLst/>
            <a:cxnLst/>
            <a:rect l="l" t="t" r="r" b="b"/>
            <a:pathLst>
              <a:path w="3881706" h="2486459">
                <a:moveTo>
                  <a:pt x="0" y="0"/>
                </a:moveTo>
                <a:lnTo>
                  <a:pt x="3881706" y="0"/>
                </a:lnTo>
                <a:lnTo>
                  <a:pt x="3881706" y="2486458"/>
                </a:lnTo>
                <a:lnTo>
                  <a:pt x="0" y="2486458"/>
                </a:lnTo>
                <a:lnTo>
                  <a:pt x="0" y="0"/>
                </a:lnTo>
                <a:close/>
              </a:path>
            </a:pathLst>
          </a:custGeom>
          <a:blipFill>
            <a:blip r:embed="rId7"/>
            <a:stretch>
              <a:fillRect t="-17188" b="-17188"/>
            </a:stretch>
          </a:blipFill>
        </p:spPr>
        <p:txBody>
          <a:bodyPr/>
          <a:lstStyle/>
          <a:p>
            <a:endParaRPr lang="en-TO"/>
          </a:p>
        </p:txBody>
      </p:sp>
      <p:sp>
        <p:nvSpPr>
          <p:cNvPr id="15" name="Freeform 15"/>
          <p:cNvSpPr/>
          <p:nvPr/>
        </p:nvSpPr>
        <p:spPr>
          <a:xfrm>
            <a:off x="5210906" y="7123380"/>
            <a:ext cx="3512370" cy="2507587"/>
          </a:xfrm>
          <a:custGeom>
            <a:avLst/>
            <a:gdLst/>
            <a:ahLst/>
            <a:cxnLst/>
            <a:rect l="l" t="t" r="r" b="b"/>
            <a:pathLst>
              <a:path w="3512370" h="2507587">
                <a:moveTo>
                  <a:pt x="0" y="0"/>
                </a:moveTo>
                <a:lnTo>
                  <a:pt x="3512370" y="0"/>
                </a:lnTo>
                <a:lnTo>
                  <a:pt x="3512370" y="2507587"/>
                </a:lnTo>
                <a:lnTo>
                  <a:pt x="0" y="2507587"/>
                </a:lnTo>
                <a:lnTo>
                  <a:pt x="0" y="0"/>
                </a:lnTo>
                <a:close/>
              </a:path>
            </a:pathLst>
          </a:custGeom>
          <a:blipFill>
            <a:blip r:embed="rId8"/>
            <a:stretch>
              <a:fillRect b="-5052"/>
            </a:stretch>
          </a:blipFill>
        </p:spPr>
        <p:txBody>
          <a:bodyPr/>
          <a:lstStyle/>
          <a:p>
            <a:endParaRPr lang="en-TO"/>
          </a:p>
        </p:txBody>
      </p:sp>
      <p:grpSp>
        <p:nvGrpSpPr>
          <p:cNvPr id="16" name="Group 16"/>
          <p:cNvGrpSpPr/>
          <p:nvPr/>
        </p:nvGrpSpPr>
        <p:grpSpPr>
          <a:xfrm>
            <a:off x="6908829" y="8030626"/>
            <a:ext cx="921638" cy="693096"/>
            <a:chOff x="0" y="0"/>
            <a:chExt cx="1228850" cy="924128"/>
          </a:xfrm>
        </p:grpSpPr>
        <p:sp>
          <p:nvSpPr>
            <p:cNvPr id="17" name="Freeform 17"/>
            <p:cNvSpPr/>
            <p:nvPr/>
          </p:nvSpPr>
          <p:spPr>
            <a:xfrm>
              <a:off x="0" y="0"/>
              <a:ext cx="1228852" cy="924179"/>
            </a:xfrm>
            <a:custGeom>
              <a:avLst/>
              <a:gdLst/>
              <a:ahLst/>
              <a:cxnLst/>
              <a:rect l="l" t="t" r="r" b="b"/>
              <a:pathLst>
                <a:path w="1228852" h="924179">
                  <a:moveTo>
                    <a:pt x="0" y="462026"/>
                  </a:moveTo>
                  <a:cubicBezTo>
                    <a:pt x="0" y="185420"/>
                    <a:pt x="300355" y="0"/>
                    <a:pt x="614426" y="0"/>
                  </a:cubicBezTo>
                  <a:cubicBezTo>
                    <a:pt x="928497" y="0"/>
                    <a:pt x="1228852" y="185420"/>
                    <a:pt x="1228852" y="462026"/>
                  </a:cubicBezTo>
                  <a:lnTo>
                    <a:pt x="1152652" y="462026"/>
                  </a:lnTo>
                  <a:lnTo>
                    <a:pt x="1228852" y="462026"/>
                  </a:lnTo>
                  <a:cubicBezTo>
                    <a:pt x="1228852" y="738632"/>
                    <a:pt x="928497" y="924052"/>
                    <a:pt x="614426" y="924052"/>
                  </a:cubicBezTo>
                  <a:lnTo>
                    <a:pt x="614426" y="847852"/>
                  </a:lnTo>
                  <a:lnTo>
                    <a:pt x="614426" y="924052"/>
                  </a:lnTo>
                  <a:cubicBezTo>
                    <a:pt x="300355" y="924179"/>
                    <a:pt x="0" y="738759"/>
                    <a:pt x="0" y="462026"/>
                  </a:cubicBezTo>
                  <a:lnTo>
                    <a:pt x="76200" y="462026"/>
                  </a:lnTo>
                  <a:lnTo>
                    <a:pt x="152400" y="462026"/>
                  </a:lnTo>
                  <a:lnTo>
                    <a:pt x="76200" y="462026"/>
                  </a:lnTo>
                  <a:lnTo>
                    <a:pt x="0" y="462026"/>
                  </a:lnTo>
                  <a:moveTo>
                    <a:pt x="152400" y="462026"/>
                  </a:moveTo>
                  <a:cubicBezTo>
                    <a:pt x="152400" y="504063"/>
                    <a:pt x="118237" y="538226"/>
                    <a:pt x="76200" y="538226"/>
                  </a:cubicBezTo>
                  <a:cubicBezTo>
                    <a:pt x="34163" y="538226"/>
                    <a:pt x="0" y="504063"/>
                    <a:pt x="0" y="462026"/>
                  </a:cubicBezTo>
                  <a:cubicBezTo>
                    <a:pt x="0" y="419989"/>
                    <a:pt x="34163" y="385826"/>
                    <a:pt x="76200" y="385826"/>
                  </a:cubicBezTo>
                  <a:cubicBezTo>
                    <a:pt x="118237" y="385826"/>
                    <a:pt x="152400" y="419989"/>
                    <a:pt x="152400" y="462026"/>
                  </a:cubicBezTo>
                  <a:cubicBezTo>
                    <a:pt x="152400" y="611632"/>
                    <a:pt x="334010" y="771652"/>
                    <a:pt x="614426" y="771652"/>
                  </a:cubicBezTo>
                  <a:cubicBezTo>
                    <a:pt x="894842" y="771652"/>
                    <a:pt x="1076452" y="611632"/>
                    <a:pt x="1076452" y="462026"/>
                  </a:cubicBezTo>
                  <a:cubicBezTo>
                    <a:pt x="1076452" y="312420"/>
                    <a:pt x="894842" y="152400"/>
                    <a:pt x="614426" y="152400"/>
                  </a:cubicBezTo>
                  <a:lnTo>
                    <a:pt x="614426" y="76200"/>
                  </a:lnTo>
                  <a:lnTo>
                    <a:pt x="614426" y="152400"/>
                  </a:lnTo>
                  <a:cubicBezTo>
                    <a:pt x="334010" y="152400"/>
                    <a:pt x="152400" y="312547"/>
                    <a:pt x="152400" y="462026"/>
                  </a:cubicBezTo>
                  <a:close/>
                </a:path>
              </a:pathLst>
            </a:custGeom>
            <a:solidFill>
              <a:srgbClr val="FF0000"/>
            </a:solidFill>
          </p:spPr>
          <p:txBody>
            <a:bodyPr/>
            <a:lstStyle/>
            <a:p>
              <a:endParaRPr lang="en-TO"/>
            </a:p>
          </p:txBody>
        </p:sp>
      </p:grpSp>
      <p:sp>
        <p:nvSpPr>
          <p:cNvPr id="18" name="Freeform 18" descr="An aerial view of a town  Description automatically generated"/>
          <p:cNvSpPr/>
          <p:nvPr/>
        </p:nvSpPr>
        <p:spPr>
          <a:xfrm>
            <a:off x="9109246" y="7055513"/>
            <a:ext cx="3317684" cy="2507587"/>
          </a:xfrm>
          <a:custGeom>
            <a:avLst/>
            <a:gdLst/>
            <a:ahLst/>
            <a:cxnLst/>
            <a:rect l="l" t="t" r="r" b="b"/>
            <a:pathLst>
              <a:path w="3317684" h="2507587">
                <a:moveTo>
                  <a:pt x="0" y="0"/>
                </a:moveTo>
                <a:lnTo>
                  <a:pt x="3317683" y="0"/>
                </a:lnTo>
                <a:lnTo>
                  <a:pt x="3317683" y="2507587"/>
                </a:lnTo>
                <a:lnTo>
                  <a:pt x="0" y="2507587"/>
                </a:lnTo>
                <a:lnTo>
                  <a:pt x="0" y="0"/>
                </a:lnTo>
                <a:close/>
              </a:path>
            </a:pathLst>
          </a:custGeom>
          <a:blipFill>
            <a:blip r:embed="rId9"/>
            <a:stretch>
              <a:fillRect l="-439" r="-439"/>
            </a:stretch>
          </a:blipFill>
        </p:spPr>
        <p:txBody>
          <a:bodyPr/>
          <a:lstStyle/>
          <a:p>
            <a:endParaRPr lang="en-TO"/>
          </a:p>
        </p:txBody>
      </p:sp>
      <p:sp>
        <p:nvSpPr>
          <p:cNvPr id="19" name="Freeform 19" descr="A group of people walking on a street"/>
          <p:cNvSpPr/>
          <p:nvPr/>
        </p:nvSpPr>
        <p:spPr>
          <a:xfrm>
            <a:off x="12688900" y="3819897"/>
            <a:ext cx="3116118" cy="3793298"/>
          </a:xfrm>
          <a:custGeom>
            <a:avLst/>
            <a:gdLst/>
            <a:ahLst/>
            <a:cxnLst/>
            <a:rect l="l" t="t" r="r" b="b"/>
            <a:pathLst>
              <a:path w="3116118" h="3793298">
                <a:moveTo>
                  <a:pt x="0" y="0"/>
                </a:moveTo>
                <a:lnTo>
                  <a:pt x="3116118" y="0"/>
                </a:lnTo>
                <a:lnTo>
                  <a:pt x="3116118" y="3793297"/>
                </a:lnTo>
                <a:lnTo>
                  <a:pt x="0" y="3793297"/>
                </a:lnTo>
                <a:lnTo>
                  <a:pt x="0" y="0"/>
                </a:lnTo>
                <a:close/>
              </a:path>
            </a:pathLst>
          </a:custGeom>
          <a:blipFill>
            <a:blip r:embed="rId10"/>
            <a:stretch>
              <a:fillRect t="-22486" b="-22486"/>
            </a:stretch>
          </a:blipFill>
        </p:spPr>
        <p:txBody>
          <a:bodyPr/>
          <a:lstStyle/>
          <a:p>
            <a:endParaRPr lang="en-TO"/>
          </a:p>
        </p:txBody>
      </p:sp>
      <p:grpSp>
        <p:nvGrpSpPr>
          <p:cNvPr id="20" name="Group 20"/>
          <p:cNvGrpSpPr/>
          <p:nvPr/>
        </p:nvGrpSpPr>
        <p:grpSpPr>
          <a:xfrm>
            <a:off x="4153943" y="4777288"/>
            <a:ext cx="924389" cy="732423"/>
            <a:chOff x="0" y="0"/>
            <a:chExt cx="1232518" cy="976564"/>
          </a:xfrm>
        </p:grpSpPr>
        <p:sp>
          <p:nvSpPr>
            <p:cNvPr id="21" name="Freeform 21"/>
            <p:cNvSpPr/>
            <p:nvPr/>
          </p:nvSpPr>
          <p:spPr>
            <a:xfrm>
              <a:off x="19050" y="19050"/>
              <a:ext cx="1194435" cy="938403"/>
            </a:xfrm>
            <a:custGeom>
              <a:avLst/>
              <a:gdLst/>
              <a:ahLst/>
              <a:cxnLst/>
              <a:rect l="l" t="t" r="r" b="b"/>
              <a:pathLst>
                <a:path w="1194435" h="938403">
                  <a:moveTo>
                    <a:pt x="0" y="234569"/>
                  </a:moveTo>
                  <a:lnTo>
                    <a:pt x="29591" y="234569"/>
                  </a:lnTo>
                  <a:lnTo>
                    <a:pt x="29591" y="703834"/>
                  </a:lnTo>
                  <a:lnTo>
                    <a:pt x="0" y="703834"/>
                  </a:lnTo>
                  <a:close/>
                  <a:moveTo>
                    <a:pt x="59182" y="703834"/>
                  </a:moveTo>
                  <a:lnTo>
                    <a:pt x="118364" y="703834"/>
                  </a:lnTo>
                  <a:lnTo>
                    <a:pt x="59182" y="703834"/>
                  </a:lnTo>
                  <a:close/>
                  <a:moveTo>
                    <a:pt x="147955" y="703834"/>
                  </a:moveTo>
                  <a:lnTo>
                    <a:pt x="721233" y="703834"/>
                  </a:lnTo>
                  <a:lnTo>
                    <a:pt x="721233" y="0"/>
                  </a:lnTo>
                  <a:lnTo>
                    <a:pt x="1194435" y="469265"/>
                  </a:lnTo>
                  <a:lnTo>
                    <a:pt x="721233" y="938403"/>
                  </a:lnTo>
                  <a:lnTo>
                    <a:pt x="721233" y="703834"/>
                  </a:lnTo>
                  <a:lnTo>
                    <a:pt x="147828" y="703834"/>
                  </a:lnTo>
                  <a:close/>
                </a:path>
              </a:pathLst>
            </a:custGeom>
            <a:solidFill>
              <a:srgbClr val="D1D1D1"/>
            </a:solidFill>
          </p:spPr>
          <p:txBody>
            <a:bodyPr/>
            <a:lstStyle/>
            <a:p>
              <a:endParaRPr lang="en-TO"/>
            </a:p>
          </p:txBody>
        </p:sp>
        <p:sp>
          <p:nvSpPr>
            <p:cNvPr id="22" name="Freeform 22"/>
            <p:cNvSpPr/>
            <p:nvPr/>
          </p:nvSpPr>
          <p:spPr>
            <a:xfrm>
              <a:off x="0" y="-1397"/>
              <a:ext cx="1232408" cy="979424"/>
            </a:xfrm>
            <a:custGeom>
              <a:avLst/>
              <a:gdLst/>
              <a:ahLst/>
              <a:cxnLst/>
              <a:rect l="l" t="t" r="r" b="b"/>
              <a:pathLst>
                <a:path w="1232408" h="979424">
                  <a:moveTo>
                    <a:pt x="19050" y="235966"/>
                  </a:moveTo>
                  <a:lnTo>
                    <a:pt x="48641" y="235966"/>
                  </a:lnTo>
                  <a:cubicBezTo>
                    <a:pt x="59182" y="235966"/>
                    <a:pt x="67691" y="244475"/>
                    <a:pt x="67691" y="255016"/>
                  </a:cubicBezTo>
                  <a:lnTo>
                    <a:pt x="67691" y="724281"/>
                  </a:lnTo>
                  <a:cubicBezTo>
                    <a:pt x="67691" y="734822"/>
                    <a:pt x="59182" y="743331"/>
                    <a:pt x="48641" y="743331"/>
                  </a:cubicBezTo>
                  <a:lnTo>
                    <a:pt x="19050" y="743331"/>
                  </a:lnTo>
                  <a:cubicBezTo>
                    <a:pt x="8509" y="743331"/>
                    <a:pt x="0" y="734822"/>
                    <a:pt x="0" y="724281"/>
                  </a:cubicBezTo>
                  <a:lnTo>
                    <a:pt x="0" y="255016"/>
                  </a:lnTo>
                  <a:cubicBezTo>
                    <a:pt x="0" y="244475"/>
                    <a:pt x="8509" y="235966"/>
                    <a:pt x="19050" y="235966"/>
                  </a:cubicBezTo>
                  <a:moveTo>
                    <a:pt x="19050" y="274066"/>
                  </a:moveTo>
                  <a:lnTo>
                    <a:pt x="19050" y="255016"/>
                  </a:lnTo>
                  <a:lnTo>
                    <a:pt x="38100" y="255016"/>
                  </a:lnTo>
                  <a:lnTo>
                    <a:pt x="38100" y="724281"/>
                  </a:lnTo>
                  <a:lnTo>
                    <a:pt x="19050" y="724281"/>
                  </a:lnTo>
                  <a:lnTo>
                    <a:pt x="19050" y="705231"/>
                  </a:lnTo>
                  <a:lnTo>
                    <a:pt x="48641" y="705231"/>
                  </a:lnTo>
                  <a:lnTo>
                    <a:pt x="48641" y="724281"/>
                  </a:lnTo>
                  <a:lnTo>
                    <a:pt x="29591" y="724281"/>
                  </a:lnTo>
                  <a:lnTo>
                    <a:pt x="29591" y="255016"/>
                  </a:lnTo>
                  <a:lnTo>
                    <a:pt x="48641" y="255016"/>
                  </a:lnTo>
                  <a:lnTo>
                    <a:pt x="48641" y="274066"/>
                  </a:lnTo>
                  <a:lnTo>
                    <a:pt x="19050" y="274066"/>
                  </a:lnTo>
                  <a:close/>
                  <a:moveTo>
                    <a:pt x="78232" y="235966"/>
                  </a:moveTo>
                  <a:lnTo>
                    <a:pt x="137414" y="235966"/>
                  </a:lnTo>
                  <a:cubicBezTo>
                    <a:pt x="147955" y="235966"/>
                    <a:pt x="156464" y="244475"/>
                    <a:pt x="156464" y="255016"/>
                  </a:cubicBezTo>
                  <a:lnTo>
                    <a:pt x="156464" y="724281"/>
                  </a:lnTo>
                  <a:cubicBezTo>
                    <a:pt x="156464" y="734822"/>
                    <a:pt x="147955" y="743331"/>
                    <a:pt x="137414" y="743331"/>
                  </a:cubicBezTo>
                  <a:lnTo>
                    <a:pt x="78232" y="743331"/>
                  </a:lnTo>
                  <a:cubicBezTo>
                    <a:pt x="67691" y="743331"/>
                    <a:pt x="59182" y="734822"/>
                    <a:pt x="59182" y="724281"/>
                  </a:cubicBezTo>
                  <a:lnTo>
                    <a:pt x="59182" y="255016"/>
                  </a:lnTo>
                  <a:cubicBezTo>
                    <a:pt x="59182" y="244475"/>
                    <a:pt x="67691" y="235966"/>
                    <a:pt x="78232" y="235966"/>
                  </a:cubicBezTo>
                  <a:moveTo>
                    <a:pt x="78232" y="274066"/>
                  </a:moveTo>
                  <a:lnTo>
                    <a:pt x="78232" y="255016"/>
                  </a:lnTo>
                  <a:lnTo>
                    <a:pt x="97282" y="255016"/>
                  </a:lnTo>
                  <a:lnTo>
                    <a:pt x="97282" y="724281"/>
                  </a:lnTo>
                  <a:lnTo>
                    <a:pt x="78232" y="724281"/>
                  </a:lnTo>
                  <a:lnTo>
                    <a:pt x="78232" y="705231"/>
                  </a:lnTo>
                  <a:lnTo>
                    <a:pt x="137414" y="705231"/>
                  </a:lnTo>
                  <a:lnTo>
                    <a:pt x="137414" y="724281"/>
                  </a:lnTo>
                  <a:lnTo>
                    <a:pt x="118237" y="724281"/>
                  </a:lnTo>
                  <a:lnTo>
                    <a:pt x="118237" y="255016"/>
                  </a:lnTo>
                  <a:lnTo>
                    <a:pt x="137287" y="255016"/>
                  </a:lnTo>
                  <a:lnTo>
                    <a:pt x="137287" y="274066"/>
                  </a:lnTo>
                  <a:lnTo>
                    <a:pt x="78232" y="274066"/>
                  </a:lnTo>
                  <a:close/>
                  <a:moveTo>
                    <a:pt x="167005" y="235966"/>
                  </a:moveTo>
                  <a:lnTo>
                    <a:pt x="740283" y="235966"/>
                  </a:lnTo>
                  <a:lnTo>
                    <a:pt x="740283" y="255016"/>
                  </a:lnTo>
                  <a:lnTo>
                    <a:pt x="721233" y="255016"/>
                  </a:lnTo>
                  <a:lnTo>
                    <a:pt x="721233" y="20447"/>
                  </a:lnTo>
                  <a:cubicBezTo>
                    <a:pt x="721233" y="12700"/>
                    <a:pt x="725805" y="5842"/>
                    <a:pt x="732917" y="2921"/>
                  </a:cubicBezTo>
                  <a:cubicBezTo>
                    <a:pt x="740029" y="0"/>
                    <a:pt x="748157" y="1524"/>
                    <a:pt x="753618" y="6985"/>
                  </a:cubicBezTo>
                  <a:lnTo>
                    <a:pt x="1226820" y="476123"/>
                  </a:lnTo>
                  <a:cubicBezTo>
                    <a:pt x="1230376" y="479679"/>
                    <a:pt x="1232408" y="484632"/>
                    <a:pt x="1232408" y="489712"/>
                  </a:cubicBezTo>
                  <a:cubicBezTo>
                    <a:pt x="1232408" y="494792"/>
                    <a:pt x="1230376" y="499618"/>
                    <a:pt x="1226820" y="503301"/>
                  </a:cubicBezTo>
                  <a:lnTo>
                    <a:pt x="753745" y="972439"/>
                  </a:lnTo>
                  <a:cubicBezTo>
                    <a:pt x="748284" y="977900"/>
                    <a:pt x="740156" y="979424"/>
                    <a:pt x="733044" y="976503"/>
                  </a:cubicBezTo>
                  <a:cubicBezTo>
                    <a:pt x="725932" y="973582"/>
                    <a:pt x="721360" y="966597"/>
                    <a:pt x="721360" y="958977"/>
                  </a:cubicBezTo>
                  <a:lnTo>
                    <a:pt x="721360" y="724281"/>
                  </a:lnTo>
                  <a:lnTo>
                    <a:pt x="740410" y="724281"/>
                  </a:lnTo>
                  <a:lnTo>
                    <a:pt x="740410" y="743331"/>
                  </a:lnTo>
                  <a:lnTo>
                    <a:pt x="166878" y="743331"/>
                  </a:lnTo>
                  <a:cubicBezTo>
                    <a:pt x="156337" y="743331"/>
                    <a:pt x="147828" y="734822"/>
                    <a:pt x="147828" y="724281"/>
                  </a:cubicBezTo>
                  <a:lnTo>
                    <a:pt x="147828" y="255016"/>
                  </a:lnTo>
                  <a:cubicBezTo>
                    <a:pt x="147828" y="244475"/>
                    <a:pt x="156337" y="235966"/>
                    <a:pt x="166878" y="235966"/>
                  </a:cubicBezTo>
                  <a:moveTo>
                    <a:pt x="166878" y="274066"/>
                  </a:moveTo>
                  <a:lnTo>
                    <a:pt x="166878" y="255016"/>
                  </a:lnTo>
                  <a:lnTo>
                    <a:pt x="185928" y="255016"/>
                  </a:lnTo>
                  <a:lnTo>
                    <a:pt x="185928" y="724281"/>
                  </a:lnTo>
                  <a:lnTo>
                    <a:pt x="166878" y="724281"/>
                  </a:lnTo>
                  <a:lnTo>
                    <a:pt x="166878" y="705231"/>
                  </a:lnTo>
                  <a:lnTo>
                    <a:pt x="740283" y="705231"/>
                  </a:lnTo>
                  <a:cubicBezTo>
                    <a:pt x="750824" y="705231"/>
                    <a:pt x="759333" y="713740"/>
                    <a:pt x="759333" y="724281"/>
                  </a:cubicBezTo>
                  <a:lnTo>
                    <a:pt x="759333" y="958850"/>
                  </a:lnTo>
                  <a:lnTo>
                    <a:pt x="740283" y="958850"/>
                  </a:lnTo>
                  <a:lnTo>
                    <a:pt x="726821" y="945261"/>
                  </a:lnTo>
                  <a:lnTo>
                    <a:pt x="1200023" y="476123"/>
                  </a:lnTo>
                  <a:lnTo>
                    <a:pt x="1213485" y="489712"/>
                  </a:lnTo>
                  <a:lnTo>
                    <a:pt x="1200023" y="503301"/>
                  </a:lnTo>
                  <a:lnTo>
                    <a:pt x="726821" y="34036"/>
                  </a:lnTo>
                  <a:lnTo>
                    <a:pt x="740283" y="20447"/>
                  </a:lnTo>
                  <a:lnTo>
                    <a:pt x="759333" y="20447"/>
                  </a:lnTo>
                  <a:lnTo>
                    <a:pt x="759333" y="255016"/>
                  </a:lnTo>
                  <a:cubicBezTo>
                    <a:pt x="759333" y="265557"/>
                    <a:pt x="750824" y="274066"/>
                    <a:pt x="740283" y="274066"/>
                  </a:cubicBezTo>
                  <a:lnTo>
                    <a:pt x="166878" y="274066"/>
                  </a:lnTo>
                  <a:close/>
                </a:path>
              </a:pathLst>
            </a:custGeom>
            <a:solidFill>
              <a:srgbClr val="042433"/>
            </a:solidFill>
          </p:spPr>
          <p:txBody>
            <a:bodyPr/>
            <a:lstStyle/>
            <a:p>
              <a:endParaRPr lang="en-TO"/>
            </a:p>
          </p:txBody>
        </p:sp>
      </p:grpSp>
      <p:grpSp>
        <p:nvGrpSpPr>
          <p:cNvPr id="23" name="Group 23"/>
          <p:cNvGrpSpPr/>
          <p:nvPr/>
        </p:nvGrpSpPr>
        <p:grpSpPr>
          <a:xfrm>
            <a:off x="4142426" y="8014761"/>
            <a:ext cx="924389" cy="732423"/>
            <a:chOff x="0" y="0"/>
            <a:chExt cx="1232518" cy="976564"/>
          </a:xfrm>
        </p:grpSpPr>
        <p:sp>
          <p:nvSpPr>
            <p:cNvPr id="24" name="Freeform 24"/>
            <p:cNvSpPr/>
            <p:nvPr/>
          </p:nvSpPr>
          <p:spPr>
            <a:xfrm>
              <a:off x="19050" y="19050"/>
              <a:ext cx="1194435" cy="938403"/>
            </a:xfrm>
            <a:custGeom>
              <a:avLst/>
              <a:gdLst/>
              <a:ahLst/>
              <a:cxnLst/>
              <a:rect l="l" t="t" r="r" b="b"/>
              <a:pathLst>
                <a:path w="1194435" h="938403">
                  <a:moveTo>
                    <a:pt x="0" y="234569"/>
                  </a:moveTo>
                  <a:lnTo>
                    <a:pt x="29591" y="234569"/>
                  </a:lnTo>
                  <a:lnTo>
                    <a:pt x="29591" y="703834"/>
                  </a:lnTo>
                  <a:lnTo>
                    <a:pt x="0" y="703834"/>
                  </a:lnTo>
                  <a:close/>
                  <a:moveTo>
                    <a:pt x="59182" y="703834"/>
                  </a:moveTo>
                  <a:lnTo>
                    <a:pt x="118364" y="703834"/>
                  </a:lnTo>
                  <a:lnTo>
                    <a:pt x="59182" y="703834"/>
                  </a:lnTo>
                  <a:close/>
                  <a:moveTo>
                    <a:pt x="147955" y="703834"/>
                  </a:moveTo>
                  <a:lnTo>
                    <a:pt x="721233" y="703834"/>
                  </a:lnTo>
                  <a:lnTo>
                    <a:pt x="721233" y="0"/>
                  </a:lnTo>
                  <a:lnTo>
                    <a:pt x="1194435" y="469265"/>
                  </a:lnTo>
                  <a:lnTo>
                    <a:pt x="721233" y="938403"/>
                  </a:lnTo>
                  <a:lnTo>
                    <a:pt x="721233" y="703834"/>
                  </a:lnTo>
                  <a:lnTo>
                    <a:pt x="147828" y="703834"/>
                  </a:lnTo>
                  <a:close/>
                </a:path>
              </a:pathLst>
            </a:custGeom>
            <a:solidFill>
              <a:srgbClr val="D1D1D1"/>
            </a:solidFill>
          </p:spPr>
          <p:txBody>
            <a:bodyPr/>
            <a:lstStyle/>
            <a:p>
              <a:endParaRPr lang="en-TO"/>
            </a:p>
          </p:txBody>
        </p:sp>
        <p:sp>
          <p:nvSpPr>
            <p:cNvPr id="25" name="Freeform 25"/>
            <p:cNvSpPr/>
            <p:nvPr/>
          </p:nvSpPr>
          <p:spPr>
            <a:xfrm>
              <a:off x="0" y="-1397"/>
              <a:ext cx="1232408" cy="979424"/>
            </a:xfrm>
            <a:custGeom>
              <a:avLst/>
              <a:gdLst/>
              <a:ahLst/>
              <a:cxnLst/>
              <a:rect l="l" t="t" r="r" b="b"/>
              <a:pathLst>
                <a:path w="1232408" h="979424">
                  <a:moveTo>
                    <a:pt x="19050" y="235966"/>
                  </a:moveTo>
                  <a:lnTo>
                    <a:pt x="48641" y="235966"/>
                  </a:lnTo>
                  <a:cubicBezTo>
                    <a:pt x="59182" y="235966"/>
                    <a:pt x="67691" y="244475"/>
                    <a:pt x="67691" y="255016"/>
                  </a:cubicBezTo>
                  <a:lnTo>
                    <a:pt x="67691" y="724281"/>
                  </a:lnTo>
                  <a:cubicBezTo>
                    <a:pt x="67691" y="734822"/>
                    <a:pt x="59182" y="743331"/>
                    <a:pt x="48641" y="743331"/>
                  </a:cubicBezTo>
                  <a:lnTo>
                    <a:pt x="19050" y="743331"/>
                  </a:lnTo>
                  <a:cubicBezTo>
                    <a:pt x="8509" y="743331"/>
                    <a:pt x="0" y="734822"/>
                    <a:pt x="0" y="724281"/>
                  </a:cubicBezTo>
                  <a:lnTo>
                    <a:pt x="0" y="255016"/>
                  </a:lnTo>
                  <a:cubicBezTo>
                    <a:pt x="0" y="244475"/>
                    <a:pt x="8509" y="235966"/>
                    <a:pt x="19050" y="235966"/>
                  </a:cubicBezTo>
                  <a:moveTo>
                    <a:pt x="19050" y="274066"/>
                  </a:moveTo>
                  <a:lnTo>
                    <a:pt x="19050" y="255016"/>
                  </a:lnTo>
                  <a:lnTo>
                    <a:pt x="38100" y="255016"/>
                  </a:lnTo>
                  <a:lnTo>
                    <a:pt x="38100" y="724281"/>
                  </a:lnTo>
                  <a:lnTo>
                    <a:pt x="19050" y="724281"/>
                  </a:lnTo>
                  <a:lnTo>
                    <a:pt x="19050" y="705231"/>
                  </a:lnTo>
                  <a:lnTo>
                    <a:pt x="48641" y="705231"/>
                  </a:lnTo>
                  <a:lnTo>
                    <a:pt x="48641" y="724281"/>
                  </a:lnTo>
                  <a:lnTo>
                    <a:pt x="29591" y="724281"/>
                  </a:lnTo>
                  <a:lnTo>
                    <a:pt x="29591" y="255016"/>
                  </a:lnTo>
                  <a:lnTo>
                    <a:pt x="48641" y="255016"/>
                  </a:lnTo>
                  <a:lnTo>
                    <a:pt x="48641" y="274066"/>
                  </a:lnTo>
                  <a:lnTo>
                    <a:pt x="19050" y="274066"/>
                  </a:lnTo>
                  <a:close/>
                  <a:moveTo>
                    <a:pt x="78232" y="235966"/>
                  </a:moveTo>
                  <a:lnTo>
                    <a:pt x="137414" y="235966"/>
                  </a:lnTo>
                  <a:cubicBezTo>
                    <a:pt x="147955" y="235966"/>
                    <a:pt x="156464" y="244475"/>
                    <a:pt x="156464" y="255016"/>
                  </a:cubicBezTo>
                  <a:lnTo>
                    <a:pt x="156464" y="724281"/>
                  </a:lnTo>
                  <a:cubicBezTo>
                    <a:pt x="156464" y="734822"/>
                    <a:pt x="147955" y="743331"/>
                    <a:pt x="137414" y="743331"/>
                  </a:cubicBezTo>
                  <a:lnTo>
                    <a:pt x="78232" y="743331"/>
                  </a:lnTo>
                  <a:cubicBezTo>
                    <a:pt x="67691" y="743331"/>
                    <a:pt x="59182" y="734822"/>
                    <a:pt x="59182" y="724281"/>
                  </a:cubicBezTo>
                  <a:lnTo>
                    <a:pt x="59182" y="255016"/>
                  </a:lnTo>
                  <a:cubicBezTo>
                    <a:pt x="59182" y="244475"/>
                    <a:pt x="67691" y="235966"/>
                    <a:pt x="78232" y="235966"/>
                  </a:cubicBezTo>
                  <a:moveTo>
                    <a:pt x="78232" y="274066"/>
                  </a:moveTo>
                  <a:lnTo>
                    <a:pt x="78232" y="255016"/>
                  </a:lnTo>
                  <a:lnTo>
                    <a:pt x="97282" y="255016"/>
                  </a:lnTo>
                  <a:lnTo>
                    <a:pt x="97282" y="724281"/>
                  </a:lnTo>
                  <a:lnTo>
                    <a:pt x="78232" y="724281"/>
                  </a:lnTo>
                  <a:lnTo>
                    <a:pt x="78232" y="705231"/>
                  </a:lnTo>
                  <a:lnTo>
                    <a:pt x="137414" y="705231"/>
                  </a:lnTo>
                  <a:lnTo>
                    <a:pt x="137414" y="724281"/>
                  </a:lnTo>
                  <a:lnTo>
                    <a:pt x="118237" y="724281"/>
                  </a:lnTo>
                  <a:lnTo>
                    <a:pt x="118237" y="255016"/>
                  </a:lnTo>
                  <a:lnTo>
                    <a:pt x="137287" y="255016"/>
                  </a:lnTo>
                  <a:lnTo>
                    <a:pt x="137287" y="274066"/>
                  </a:lnTo>
                  <a:lnTo>
                    <a:pt x="78232" y="274066"/>
                  </a:lnTo>
                  <a:close/>
                  <a:moveTo>
                    <a:pt x="167005" y="235966"/>
                  </a:moveTo>
                  <a:lnTo>
                    <a:pt x="740283" y="235966"/>
                  </a:lnTo>
                  <a:lnTo>
                    <a:pt x="740283" y="255016"/>
                  </a:lnTo>
                  <a:lnTo>
                    <a:pt x="721233" y="255016"/>
                  </a:lnTo>
                  <a:lnTo>
                    <a:pt x="721233" y="20447"/>
                  </a:lnTo>
                  <a:cubicBezTo>
                    <a:pt x="721233" y="12700"/>
                    <a:pt x="725805" y="5842"/>
                    <a:pt x="732917" y="2921"/>
                  </a:cubicBezTo>
                  <a:cubicBezTo>
                    <a:pt x="740029" y="0"/>
                    <a:pt x="748157" y="1524"/>
                    <a:pt x="753618" y="6985"/>
                  </a:cubicBezTo>
                  <a:lnTo>
                    <a:pt x="1226820" y="476123"/>
                  </a:lnTo>
                  <a:cubicBezTo>
                    <a:pt x="1230376" y="479679"/>
                    <a:pt x="1232408" y="484632"/>
                    <a:pt x="1232408" y="489712"/>
                  </a:cubicBezTo>
                  <a:cubicBezTo>
                    <a:pt x="1232408" y="494792"/>
                    <a:pt x="1230376" y="499618"/>
                    <a:pt x="1226820" y="503301"/>
                  </a:cubicBezTo>
                  <a:lnTo>
                    <a:pt x="753745" y="972439"/>
                  </a:lnTo>
                  <a:cubicBezTo>
                    <a:pt x="748284" y="977900"/>
                    <a:pt x="740156" y="979424"/>
                    <a:pt x="733044" y="976503"/>
                  </a:cubicBezTo>
                  <a:cubicBezTo>
                    <a:pt x="725932" y="973582"/>
                    <a:pt x="721360" y="966597"/>
                    <a:pt x="721360" y="958977"/>
                  </a:cubicBezTo>
                  <a:lnTo>
                    <a:pt x="721360" y="724281"/>
                  </a:lnTo>
                  <a:lnTo>
                    <a:pt x="740410" y="724281"/>
                  </a:lnTo>
                  <a:lnTo>
                    <a:pt x="740410" y="743331"/>
                  </a:lnTo>
                  <a:lnTo>
                    <a:pt x="166878" y="743331"/>
                  </a:lnTo>
                  <a:cubicBezTo>
                    <a:pt x="156337" y="743331"/>
                    <a:pt x="147828" y="734822"/>
                    <a:pt x="147828" y="724281"/>
                  </a:cubicBezTo>
                  <a:lnTo>
                    <a:pt x="147828" y="255016"/>
                  </a:lnTo>
                  <a:cubicBezTo>
                    <a:pt x="147828" y="244475"/>
                    <a:pt x="156337" y="235966"/>
                    <a:pt x="166878" y="235966"/>
                  </a:cubicBezTo>
                  <a:moveTo>
                    <a:pt x="166878" y="274066"/>
                  </a:moveTo>
                  <a:lnTo>
                    <a:pt x="166878" y="255016"/>
                  </a:lnTo>
                  <a:lnTo>
                    <a:pt x="185928" y="255016"/>
                  </a:lnTo>
                  <a:lnTo>
                    <a:pt x="185928" y="724281"/>
                  </a:lnTo>
                  <a:lnTo>
                    <a:pt x="166878" y="724281"/>
                  </a:lnTo>
                  <a:lnTo>
                    <a:pt x="166878" y="705231"/>
                  </a:lnTo>
                  <a:lnTo>
                    <a:pt x="740283" y="705231"/>
                  </a:lnTo>
                  <a:cubicBezTo>
                    <a:pt x="750824" y="705231"/>
                    <a:pt x="759333" y="713740"/>
                    <a:pt x="759333" y="724281"/>
                  </a:cubicBezTo>
                  <a:lnTo>
                    <a:pt x="759333" y="958850"/>
                  </a:lnTo>
                  <a:lnTo>
                    <a:pt x="740283" y="958850"/>
                  </a:lnTo>
                  <a:lnTo>
                    <a:pt x="726821" y="945261"/>
                  </a:lnTo>
                  <a:lnTo>
                    <a:pt x="1200023" y="476123"/>
                  </a:lnTo>
                  <a:lnTo>
                    <a:pt x="1213485" y="489712"/>
                  </a:lnTo>
                  <a:lnTo>
                    <a:pt x="1200023" y="503301"/>
                  </a:lnTo>
                  <a:lnTo>
                    <a:pt x="726821" y="34036"/>
                  </a:lnTo>
                  <a:lnTo>
                    <a:pt x="740283" y="20447"/>
                  </a:lnTo>
                  <a:lnTo>
                    <a:pt x="759333" y="20447"/>
                  </a:lnTo>
                  <a:lnTo>
                    <a:pt x="759333" y="255016"/>
                  </a:lnTo>
                  <a:cubicBezTo>
                    <a:pt x="759333" y="265557"/>
                    <a:pt x="750824" y="274066"/>
                    <a:pt x="740283" y="274066"/>
                  </a:cubicBezTo>
                  <a:lnTo>
                    <a:pt x="166878" y="274066"/>
                  </a:lnTo>
                  <a:close/>
                </a:path>
              </a:pathLst>
            </a:custGeom>
            <a:solidFill>
              <a:srgbClr val="042433"/>
            </a:solidFill>
          </p:spPr>
          <p:txBody>
            <a:bodyPr/>
            <a:lstStyle/>
            <a:p>
              <a:endParaRPr lang="en-TO"/>
            </a:p>
          </p:txBody>
        </p:sp>
      </p:grpSp>
      <p:sp>
        <p:nvSpPr>
          <p:cNvPr id="26" name="TextBox 26"/>
          <p:cNvSpPr txBox="1"/>
          <p:nvPr/>
        </p:nvSpPr>
        <p:spPr>
          <a:xfrm>
            <a:off x="744589" y="6363060"/>
            <a:ext cx="3135718" cy="781838"/>
          </a:xfrm>
          <a:prstGeom prst="rect">
            <a:avLst/>
          </a:prstGeom>
        </p:spPr>
        <p:txBody>
          <a:bodyPr lIns="0" tIns="0" rIns="0" bIns="0" rtlCol="0" anchor="t">
            <a:spAutoFit/>
          </a:bodyPr>
          <a:lstStyle/>
          <a:p>
            <a:pPr algn="l">
              <a:lnSpc>
                <a:spcPts val="4860"/>
              </a:lnSpc>
            </a:pPr>
            <a:r>
              <a:rPr lang="en-US" sz="2700" b="1" dirty="0">
                <a:solidFill>
                  <a:srgbClr val="000000"/>
                </a:solidFill>
                <a:latin typeface="Arimo Bold"/>
                <a:ea typeface="Arimo Bold"/>
                <a:cs typeface="Arimo Bold"/>
                <a:sym typeface="Arimo Bold"/>
              </a:rPr>
              <a:t>Drone Footage</a:t>
            </a:r>
          </a:p>
        </p:txBody>
      </p:sp>
      <p:sp>
        <p:nvSpPr>
          <p:cNvPr id="27" name="TextBox 27"/>
          <p:cNvSpPr txBox="1"/>
          <p:nvPr/>
        </p:nvSpPr>
        <p:spPr>
          <a:xfrm>
            <a:off x="733703" y="3136385"/>
            <a:ext cx="3135718" cy="781838"/>
          </a:xfrm>
          <a:prstGeom prst="rect">
            <a:avLst/>
          </a:prstGeom>
        </p:spPr>
        <p:txBody>
          <a:bodyPr lIns="0" tIns="0" rIns="0" bIns="0" rtlCol="0" anchor="t">
            <a:spAutoFit/>
          </a:bodyPr>
          <a:lstStyle/>
          <a:p>
            <a:pPr algn="l">
              <a:lnSpc>
                <a:spcPts val="4860"/>
              </a:lnSpc>
            </a:pPr>
            <a:r>
              <a:rPr lang="en-US" sz="2700" b="1" dirty="0">
                <a:solidFill>
                  <a:srgbClr val="000000"/>
                </a:solidFill>
                <a:latin typeface="Arimo Bold"/>
                <a:ea typeface="Arimo Bold"/>
                <a:cs typeface="Arimo Bold"/>
                <a:sym typeface="Arimo Bold"/>
              </a:rPr>
              <a:t>Data Collection</a:t>
            </a:r>
          </a:p>
        </p:txBody>
      </p:sp>
      <p:sp>
        <p:nvSpPr>
          <p:cNvPr id="28" name="Freeform 28" descr="The Tonga eruption explained, from tsunami warnings to sonic booms"/>
          <p:cNvSpPr/>
          <p:nvPr/>
        </p:nvSpPr>
        <p:spPr>
          <a:xfrm>
            <a:off x="0" y="1895004"/>
            <a:ext cx="4343400" cy="1161777"/>
          </a:xfrm>
          <a:custGeom>
            <a:avLst/>
            <a:gdLst/>
            <a:ahLst/>
            <a:cxnLst/>
            <a:rect l="l" t="t" r="r" b="b"/>
            <a:pathLst>
              <a:path w="4343400" h="1161777">
                <a:moveTo>
                  <a:pt x="0" y="0"/>
                </a:moveTo>
                <a:lnTo>
                  <a:pt x="4343400" y="0"/>
                </a:lnTo>
                <a:lnTo>
                  <a:pt x="4343400" y="1161777"/>
                </a:lnTo>
                <a:lnTo>
                  <a:pt x="0" y="1161777"/>
                </a:lnTo>
                <a:lnTo>
                  <a:pt x="0" y="0"/>
                </a:lnTo>
                <a:close/>
              </a:path>
            </a:pathLst>
          </a:custGeom>
          <a:blipFill>
            <a:blip r:embed="rId11"/>
            <a:stretch>
              <a:fillRect b="-149238"/>
            </a:stretch>
          </a:blipFill>
        </p:spPr>
        <p:txBody>
          <a:bodyPr/>
          <a:lstStyle/>
          <a:p>
            <a:endParaRPr lang="en-TO"/>
          </a:p>
        </p:txBody>
      </p:sp>
      <p:grpSp>
        <p:nvGrpSpPr>
          <p:cNvPr id="29" name="Group 29"/>
          <p:cNvGrpSpPr/>
          <p:nvPr/>
        </p:nvGrpSpPr>
        <p:grpSpPr>
          <a:xfrm>
            <a:off x="-43502" y="1903036"/>
            <a:ext cx="4371975" cy="1190352"/>
            <a:chOff x="0" y="0"/>
            <a:chExt cx="5829300" cy="1587136"/>
          </a:xfrm>
        </p:grpSpPr>
        <p:sp>
          <p:nvSpPr>
            <p:cNvPr id="30" name="Freeform 30"/>
            <p:cNvSpPr/>
            <p:nvPr/>
          </p:nvSpPr>
          <p:spPr>
            <a:xfrm>
              <a:off x="19050" y="19050"/>
              <a:ext cx="5791200" cy="1549019"/>
            </a:xfrm>
            <a:custGeom>
              <a:avLst/>
              <a:gdLst/>
              <a:ahLst/>
              <a:cxnLst/>
              <a:rect l="l" t="t" r="r" b="b"/>
              <a:pathLst>
                <a:path w="5791200" h="1549019">
                  <a:moveTo>
                    <a:pt x="0" y="0"/>
                  </a:moveTo>
                  <a:lnTo>
                    <a:pt x="5791200" y="0"/>
                  </a:lnTo>
                  <a:lnTo>
                    <a:pt x="5791200" y="1549019"/>
                  </a:lnTo>
                  <a:lnTo>
                    <a:pt x="0" y="1549019"/>
                  </a:lnTo>
                  <a:close/>
                </a:path>
              </a:pathLst>
            </a:custGeom>
            <a:solidFill>
              <a:srgbClr val="0D0D0D">
                <a:alpha val="50980"/>
              </a:srgbClr>
            </a:solidFill>
          </p:spPr>
          <p:txBody>
            <a:bodyPr/>
            <a:lstStyle/>
            <a:p>
              <a:endParaRPr lang="en-TO"/>
            </a:p>
          </p:txBody>
        </p:sp>
        <p:sp>
          <p:nvSpPr>
            <p:cNvPr id="31" name="Freeform 31"/>
            <p:cNvSpPr/>
            <p:nvPr/>
          </p:nvSpPr>
          <p:spPr>
            <a:xfrm>
              <a:off x="0" y="0"/>
              <a:ext cx="5829300" cy="1587119"/>
            </a:xfrm>
            <a:custGeom>
              <a:avLst/>
              <a:gdLst/>
              <a:ahLst/>
              <a:cxnLst/>
              <a:rect l="l" t="t" r="r" b="b"/>
              <a:pathLst>
                <a:path w="5829300" h="1587119">
                  <a:moveTo>
                    <a:pt x="19050" y="0"/>
                  </a:moveTo>
                  <a:lnTo>
                    <a:pt x="5810250" y="0"/>
                  </a:lnTo>
                  <a:cubicBezTo>
                    <a:pt x="5820791" y="0"/>
                    <a:pt x="5829300" y="8509"/>
                    <a:pt x="5829300" y="19050"/>
                  </a:cubicBezTo>
                  <a:lnTo>
                    <a:pt x="5829300" y="1568069"/>
                  </a:lnTo>
                  <a:cubicBezTo>
                    <a:pt x="5829300" y="1578610"/>
                    <a:pt x="5820791" y="1587119"/>
                    <a:pt x="5810250" y="1587119"/>
                  </a:cubicBezTo>
                  <a:lnTo>
                    <a:pt x="19050" y="1587119"/>
                  </a:lnTo>
                  <a:cubicBezTo>
                    <a:pt x="8509" y="1587119"/>
                    <a:pt x="0" y="1578610"/>
                    <a:pt x="0" y="1568069"/>
                  </a:cubicBezTo>
                  <a:lnTo>
                    <a:pt x="0" y="19050"/>
                  </a:lnTo>
                  <a:cubicBezTo>
                    <a:pt x="0" y="8509"/>
                    <a:pt x="8509" y="0"/>
                    <a:pt x="19050" y="0"/>
                  </a:cubicBezTo>
                  <a:moveTo>
                    <a:pt x="19050" y="38100"/>
                  </a:moveTo>
                  <a:lnTo>
                    <a:pt x="19050" y="19050"/>
                  </a:lnTo>
                  <a:lnTo>
                    <a:pt x="38100" y="19050"/>
                  </a:lnTo>
                  <a:lnTo>
                    <a:pt x="38100" y="1568069"/>
                  </a:lnTo>
                  <a:lnTo>
                    <a:pt x="19050" y="1568069"/>
                  </a:lnTo>
                  <a:lnTo>
                    <a:pt x="19050" y="1549019"/>
                  </a:lnTo>
                  <a:lnTo>
                    <a:pt x="5810250" y="1549019"/>
                  </a:lnTo>
                  <a:lnTo>
                    <a:pt x="5810250" y="1568069"/>
                  </a:lnTo>
                  <a:lnTo>
                    <a:pt x="5791200" y="1568069"/>
                  </a:lnTo>
                  <a:lnTo>
                    <a:pt x="5791200" y="19050"/>
                  </a:lnTo>
                  <a:lnTo>
                    <a:pt x="5810250" y="19050"/>
                  </a:lnTo>
                  <a:lnTo>
                    <a:pt x="5810250" y="38100"/>
                  </a:lnTo>
                  <a:lnTo>
                    <a:pt x="19050" y="38100"/>
                  </a:lnTo>
                  <a:close/>
                </a:path>
              </a:pathLst>
            </a:custGeom>
            <a:solidFill>
              <a:srgbClr val="042433"/>
            </a:solidFill>
          </p:spPr>
          <p:txBody>
            <a:bodyPr/>
            <a:lstStyle/>
            <a:p>
              <a:endParaRPr lang="en-TO"/>
            </a:p>
          </p:txBody>
        </p:sp>
      </p:grpSp>
      <p:sp>
        <p:nvSpPr>
          <p:cNvPr id="32" name="TextBox 32"/>
          <p:cNvSpPr txBox="1"/>
          <p:nvPr/>
        </p:nvSpPr>
        <p:spPr>
          <a:xfrm>
            <a:off x="521448" y="2032760"/>
            <a:ext cx="2963994" cy="863501"/>
          </a:xfrm>
          <a:prstGeom prst="rect">
            <a:avLst/>
          </a:prstGeom>
        </p:spPr>
        <p:txBody>
          <a:bodyPr lIns="0" tIns="0" rIns="0" bIns="0" rtlCol="0" anchor="t">
            <a:spAutoFit/>
          </a:bodyPr>
          <a:lstStyle/>
          <a:p>
            <a:pPr algn="ctr">
              <a:lnSpc>
                <a:spcPts val="5400"/>
              </a:lnSpc>
            </a:pPr>
            <a:r>
              <a:rPr lang="en-US" sz="3000" b="1">
                <a:solidFill>
                  <a:srgbClr val="FFFFFF"/>
                </a:solidFill>
                <a:latin typeface="Arimo Bold"/>
                <a:ea typeface="Arimo Bold"/>
                <a:cs typeface="Arimo Bold"/>
                <a:sym typeface="Arimo Bold"/>
              </a:rPr>
              <a:t>GIS in NDRMO</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082294" y="0"/>
            <a:ext cx="1205706" cy="7058829"/>
            <a:chOff x="0" y="0"/>
            <a:chExt cx="1607608" cy="9411772"/>
          </a:xfrm>
        </p:grpSpPr>
        <p:sp>
          <p:nvSpPr>
            <p:cNvPr id="3" name="Freeform 3"/>
            <p:cNvSpPr/>
            <p:nvPr/>
          </p:nvSpPr>
          <p:spPr>
            <a:xfrm>
              <a:off x="0" y="0"/>
              <a:ext cx="1607566" cy="9411716"/>
            </a:xfrm>
            <a:custGeom>
              <a:avLst/>
              <a:gdLst/>
              <a:ahLst/>
              <a:cxnLst/>
              <a:rect l="l" t="t" r="r" b="b"/>
              <a:pathLst>
                <a:path w="1607566" h="9411716">
                  <a:moveTo>
                    <a:pt x="0" y="0"/>
                  </a:moveTo>
                  <a:lnTo>
                    <a:pt x="1607566" y="0"/>
                  </a:lnTo>
                  <a:lnTo>
                    <a:pt x="1607566" y="9411716"/>
                  </a:lnTo>
                  <a:lnTo>
                    <a:pt x="0" y="9411716"/>
                  </a:lnTo>
                  <a:lnTo>
                    <a:pt x="0" y="0"/>
                  </a:lnTo>
                  <a:close/>
                </a:path>
              </a:pathLst>
            </a:custGeom>
            <a:blipFill>
              <a:blip r:embed="rId3"/>
              <a:stretch>
                <a:fillRect l="-21700" r="-21703"/>
              </a:stretch>
            </a:blipFill>
          </p:spPr>
          <p:txBody>
            <a:bodyPr/>
            <a:lstStyle/>
            <a:p>
              <a:endParaRPr lang="en-TO"/>
            </a:p>
          </p:txBody>
        </p:sp>
      </p:grpSp>
      <p:grpSp>
        <p:nvGrpSpPr>
          <p:cNvPr id="4" name="Group 4"/>
          <p:cNvGrpSpPr/>
          <p:nvPr/>
        </p:nvGrpSpPr>
        <p:grpSpPr>
          <a:xfrm>
            <a:off x="17069752" y="6160520"/>
            <a:ext cx="1205706" cy="4147566"/>
            <a:chOff x="0" y="0"/>
            <a:chExt cx="1607608" cy="5530088"/>
          </a:xfrm>
        </p:grpSpPr>
        <p:sp>
          <p:nvSpPr>
            <p:cNvPr id="5" name="Freeform 5"/>
            <p:cNvSpPr/>
            <p:nvPr/>
          </p:nvSpPr>
          <p:spPr>
            <a:xfrm>
              <a:off x="0" y="0"/>
              <a:ext cx="1607566" cy="5530088"/>
            </a:xfrm>
            <a:custGeom>
              <a:avLst/>
              <a:gdLst/>
              <a:ahLst/>
              <a:cxnLst/>
              <a:rect l="l" t="t" r="r" b="b"/>
              <a:pathLst>
                <a:path w="1607566" h="5530088">
                  <a:moveTo>
                    <a:pt x="0" y="0"/>
                  </a:moveTo>
                  <a:lnTo>
                    <a:pt x="1607566" y="0"/>
                  </a:lnTo>
                  <a:lnTo>
                    <a:pt x="1607566" y="5530088"/>
                  </a:lnTo>
                  <a:lnTo>
                    <a:pt x="0" y="5530088"/>
                  </a:lnTo>
                  <a:lnTo>
                    <a:pt x="0" y="0"/>
                  </a:lnTo>
                  <a:close/>
                </a:path>
              </a:pathLst>
            </a:custGeom>
            <a:blipFill>
              <a:blip r:embed="rId3"/>
              <a:stretch>
                <a:fillRect t="-9341" r="-2" b="-9341"/>
              </a:stretch>
            </a:blipFill>
          </p:spPr>
          <p:txBody>
            <a:bodyPr/>
            <a:lstStyle/>
            <a:p>
              <a:endParaRPr lang="en-TO"/>
            </a:p>
          </p:txBody>
        </p:sp>
      </p:grpSp>
      <p:sp>
        <p:nvSpPr>
          <p:cNvPr id="6" name="Freeform 6" descr="The Tonga eruption explained, from tsunami warnings to sonic booms"/>
          <p:cNvSpPr/>
          <p:nvPr/>
        </p:nvSpPr>
        <p:spPr>
          <a:xfrm>
            <a:off x="0" y="1606176"/>
            <a:ext cx="4343400" cy="1161777"/>
          </a:xfrm>
          <a:custGeom>
            <a:avLst/>
            <a:gdLst/>
            <a:ahLst/>
            <a:cxnLst/>
            <a:rect l="l" t="t" r="r" b="b"/>
            <a:pathLst>
              <a:path w="4343400" h="1161777">
                <a:moveTo>
                  <a:pt x="0" y="0"/>
                </a:moveTo>
                <a:lnTo>
                  <a:pt x="4343400" y="0"/>
                </a:lnTo>
                <a:lnTo>
                  <a:pt x="4343400" y="1161777"/>
                </a:lnTo>
                <a:lnTo>
                  <a:pt x="0" y="1161777"/>
                </a:lnTo>
                <a:lnTo>
                  <a:pt x="0" y="0"/>
                </a:lnTo>
                <a:close/>
              </a:path>
            </a:pathLst>
          </a:custGeom>
          <a:blipFill>
            <a:blip r:embed="rId4"/>
            <a:stretch>
              <a:fillRect b="-149238"/>
            </a:stretch>
          </a:blipFill>
        </p:spPr>
        <p:txBody>
          <a:bodyPr/>
          <a:lstStyle/>
          <a:p>
            <a:endParaRPr lang="en-TO"/>
          </a:p>
        </p:txBody>
      </p:sp>
      <p:grpSp>
        <p:nvGrpSpPr>
          <p:cNvPr id="7" name="Group 7"/>
          <p:cNvGrpSpPr/>
          <p:nvPr/>
        </p:nvGrpSpPr>
        <p:grpSpPr>
          <a:xfrm>
            <a:off x="0" y="150242"/>
            <a:ext cx="2841588" cy="1455934"/>
            <a:chOff x="0" y="0"/>
            <a:chExt cx="3788784" cy="1941246"/>
          </a:xfrm>
        </p:grpSpPr>
        <p:sp>
          <p:nvSpPr>
            <p:cNvPr id="8" name="Freeform 8"/>
            <p:cNvSpPr/>
            <p:nvPr/>
          </p:nvSpPr>
          <p:spPr>
            <a:xfrm>
              <a:off x="0" y="0"/>
              <a:ext cx="3788791" cy="1941195"/>
            </a:xfrm>
            <a:custGeom>
              <a:avLst/>
              <a:gdLst/>
              <a:ahLst/>
              <a:cxnLst/>
              <a:rect l="l" t="t" r="r" b="b"/>
              <a:pathLst>
                <a:path w="3788791" h="1941195">
                  <a:moveTo>
                    <a:pt x="0" y="0"/>
                  </a:moveTo>
                  <a:lnTo>
                    <a:pt x="3788791" y="0"/>
                  </a:lnTo>
                  <a:lnTo>
                    <a:pt x="3788791" y="1941195"/>
                  </a:lnTo>
                  <a:lnTo>
                    <a:pt x="0" y="1941195"/>
                  </a:lnTo>
                  <a:lnTo>
                    <a:pt x="0" y="0"/>
                  </a:lnTo>
                  <a:close/>
                </a:path>
              </a:pathLst>
            </a:custGeom>
            <a:blipFill>
              <a:blip r:embed="rId5"/>
              <a:stretch>
                <a:fillRect t="-3561" b="-3563"/>
              </a:stretch>
            </a:blipFill>
          </p:spPr>
          <p:txBody>
            <a:bodyPr/>
            <a:lstStyle/>
            <a:p>
              <a:endParaRPr lang="en-TO"/>
            </a:p>
          </p:txBody>
        </p:sp>
      </p:grpSp>
      <p:grpSp>
        <p:nvGrpSpPr>
          <p:cNvPr id="10" name="Group 10"/>
          <p:cNvGrpSpPr/>
          <p:nvPr/>
        </p:nvGrpSpPr>
        <p:grpSpPr>
          <a:xfrm>
            <a:off x="-14288" y="1604237"/>
            <a:ext cx="4371975" cy="1190352"/>
            <a:chOff x="0" y="0"/>
            <a:chExt cx="5829300" cy="1587136"/>
          </a:xfrm>
        </p:grpSpPr>
        <p:sp>
          <p:nvSpPr>
            <p:cNvPr id="11" name="Freeform 11"/>
            <p:cNvSpPr/>
            <p:nvPr/>
          </p:nvSpPr>
          <p:spPr>
            <a:xfrm>
              <a:off x="19050" y="19050"/>
              <a:ext cx="5791200" cy="1549019"/>
            </a:xfrm>
            <a:custGeom>
              <a:avLst/>
              <a:gdLst/>
              <a:ahLst/>
              <a:cxnLst/>
              <a:rect l="l" t="t" r="r" b="b"/>
              <a:pathLst>
                <a:path w="5791200" h="1549019">
                  <a:moveTo>
                    <a:pt x="0" y="0"/>
                  </a:moveTo>
                  <a:lnTo>
                    <a:pt x="5791200" y="0"/>
                  </a:lnTo>
                  <a:lnTo>
                    <a:pt x="5791200" y="1549019"/>
                  </a:lnTo>
                  <a:lnTo>
                    <a:pt x="0" y="1549019"/>
                  </a:lnTo>
                  <a:close/>
                </a:path>
              </a:pathLst>
            </a:custGeom>
            <a:solidFill>
              <a:srgbClr val="0D0D0D">
                <a:alpha val="50980"/>
              </a:srgbClr>
            </a:solidFill>
          </p:spPr>
          <p:txBody>
            <a:bodyPr/>
            <a:lstStyle/>
            <a:p>
              <a:endParaRPr lang="en-TO"/>
            </a:p>
          </p:txBody>
        </p:sp>
        <p:sp>
          <p:nvSpPr>
            <p:cNvPr id="12" name="Freeform 12"/>
            <p:cNvSpPr/>
            <p:nvPr/>
          </p:nvSpPr>
          <p:spPr>
            <a:xfrm>
              <a:off x="0" y="0"/>
              <a:ext cx="5829300" cy="1587119"/>
            </a:xfrm>
            <a:custGeom>
              <a:avLst/>
              <a:gdLst/>
              <a:ahLst/>
              <a:cxnLst/>
              <a:rect l="l" t="t" r="r" b="b"/>
              <a:pathLst>
                <a:path w="5829300" h="1587119">
                  <a:moveTo>
                    <a:pt x="19050" y="0"/>
                  </a:moveTo>
                  <a:lnTo>
                    <a:pt x="5810250" y="0"/>
                  </a:lnTo>
                  <a:cubicBezTo>
                    <a:pt x="5820791" y="0"/>
                    <a:pt x="5829300" y="8509"/>
                    <a:pt x="5829300" y="19050"/>
                  </a:cubicBezTo>
                  <a:lnTo>
                    <a:pt x="5829300" y="1568069"/>
                  </a:lnTo>
                  <a:cubicBezTo>
                    <a:pt x="5829300" y="1578610"/>
                    <a:pt x="5820791" y="1587119"/>
                    <a:pt x="5810250" y="1587119"/>
                  </a:cubicBezTo>
                  <a:lnTo>
                    <a:pt x="19050" y="1587119"/>
                  </a:lnTo>
                  <a:cubicBezTo>
                    <a:pt x="8509" y="1587119"/>
                    <a:pt x="0" y="1578610"/>
                    <a:pt x="0" y="1568069"/>
                  </a:cubicBezTo>
                  <a:lnTo>
                    <a:pt x="0" y="19050"/>
                  </a:lnTo>
                  <a:cubicBezTo>
                    <a:pt x="0" y="8509"/>
                    <a:pt x="8509" y="0"/>
                    <a:pt x="19050" y="0"/>
                  </a:cubicBezTo>
                  <a:moveTo>
                    <a:pt x="19050" y="38100"/>
                  </a:moveTo>
                  <a:lnTo>
                    <a:pt x="19050" y="19050"/>
                  </a:lnTo>
                  <a:lnTo>
                    <a:pt x="38100" y="19050"/>
                  </a:lnTo>
                  <a:lnTo>
                    <a:pt x="38100" y="1568069"/>
                  </a:lnTo>
                  <a:lnTo>
                    <a:pt x="19050" y="1568069"/>
                  </a:lnTo>
                  <a:lnTo>
                    <a:pt x="19050" y="1549019"/>
                  </a:lnTo>
                  <a:lnTo>
                    <a:pt x="5810250" y="1549019"/>
                  </a:lnTo>
                  <a:lnTo>
                    <a:pt x="5810250" y="1568069"/>
                  </a:lnTo>
                  <a:lnTo>
                    <a:pt x="5791200" y="1568069"/>
                  </a:lnTo>
                  <a:lnTo>
                    <a:pt x="5791200" y="19050"/>
                  </a:lnTo>
                  <a:lnTo>
                    <a:pt x="5810250" y="19050"/>
                  </a:lnTo>
                  <a:lnTo>
                    <a:pt x="5810250" y="38100"/>
                  </a:lnTo>
                  <a:lnTo>
                    <a:pt x="19050" y="38100"/>
                  </a:lnTo>
                  <a:close/>
                </a:path>
              </a:pathLst>
            </a:custGeom>
            <a:solidFill>
              <a:srgbClr val="042433"/>
            </a:solidFill>
          </p:spPr>
          <p:txBody>
            <a:bodyPr/>
            <a:lstStyle/>
            <a:p>
              <a:endParaRPr lang="en-TO"/>
            </a:p>
          </p:txBody>
        </p:sp>
      </p:grpSp>
      <p:sp>
        <p:nvSpPr>
          <p:cNvPr id="13" name="TextBox 13"/>
          <p:cNvSpPr txBox="1"/>
          <p:nvPr/>
        </p:nvSpPr>
        <p:spPr>
          <a:xfrm>
            <a:off x="689702" y="1821312"/>
            <a:ext cx="2963994" cy="863500"/>
          </a:xfrm>
          <a:prstGeom prst="rect">
            <a:avLst/>
          </a:prstGeom>
        </p:spPr>
        <p:txBody>
          <a:bodyPr lIns="0" tIns="0" rIns="0" bIns="0" rtlCol="0" anchor="t">
            <a:spAutoFit/>
          </a:bodyPr>
          <a:lstStyle/>
          <a:p>
            <a:pPr algn="ctr">
              <a:lnSpc>
                <a:spcPts val="5400"/>
              </a:lnSpc>
            </a:pPr>
            <a:r>
              <a:rPr lang="en-US" sz="3000" b="1" dirty="0">
                <a:solidFill>
                  <a:srgbClr val="FFFFFF"/>
                </a:solidFill>
                <a:latin typeface="Arimo Bold"/>
                <a:ea typeface="Arimo Bold"/>
                <a:cs typeface="Arimo Bold"/>
                <a:sym typeface="Arimo Bold"/>
              </a:rPr>
              <a:t>GIS in NDRMO</a:t>
            </a:r>
          </a:p>
        </p:txBody>
      </p:sp>
      <p:sp>
        <p:nvSpPr>
          <p:cNvPr id="14" name="Freeform 14" descr="A map of the united states  Description automatically generated"/>
          <p:cNvSpPr/>
          <p:nvPr/>
        </p:nvSpPr>
        <p:spPr>
          <a:xfrm>
            <a:off x="11143073" y="2835872"/>
            <a:ext cx="5694568" cy="3689219"/>
          </a:xfrm>
          <a:custGeom>
            <a:avLst/>
            <a:gdLst/>
            <a:ahLst/>
            <a:cxnLst/>
            <a:rect l="l" t="t" r="r" b="b"/>
            <a:pathLst>
              <a:path w="5694568" h="3689219">
                <a:moveTo>
                  <a:pt x="0" y="0"/>
                </a:moveTo>
                <a:lnTo>
                  <a:pt x="5694568" y="0"/>
                </a:lnTo>
                <a:lnTo>
                  <a:pt x="5694568" y="3689220"/>
                </a:lnTo>
                <a:lnTo>
                  <a:pt x="0" y="3689220"/>
                </a:lnTo>
                <a:lnTo>
                  <a:pt x="0" y="0"/>
                </a:lnTo>
                <a:close/>
              </a:path>
            </a:pathLst>
          </a:custGeom>
          <a:blipFill>
            <a:blip r:embed="rId6"/>
            <a:stretch>
              <a:fillRect t="-4569" b="-4569"/>
            </a:stretch>
          </a:blipFill>
        </p:spPr>
        <p:txBody>
          <a:bodyPr/>
          <a:lstStyle/>
          <a:p>
            <a:endParaRPr lang="en-TO"/>
          </a:p>
        </p:txBody>
      </p:sp>
      <p:sp>
        <p:nvSpPr>
          <p:cNvPr id="15" name="Freeform 15" descr="A map of land with text  Description automatically generated with medium confidence"/>
          <p:cNvSpPr/>
          <p:nvPr/>
        </p:nvSpPr>
        <p:spPr>
          <a:xfrm>
            <a:off x="12542" y="6416118"/>
            <a:ext cx="5966762" cy="3866112"/>
          </a:xfrm>
          <a:custGeom>
            <a:avLst/>
            <a:gdLst/>
            <a:ahLst/>
            <a:cxnLst/>
            <a:rect l="l" t="t" r="r" b="b"/>
            <a:pathLst>
              <a:path w="5966762" h="3866112">
                <a:moveTo>
                  <a:pt x="0" y="0"/>
                </a:moveTo>
                <a:lnTo>
                  <a:pt x="5966761" y="0"/>
                </a:lnTo>
                <a:lnTo>
                  <a:pt x="5966761" y="3866112"/>
                </a:lnTo>
                <a:lnTo>
                  <a:pt x="0" y="3866112"/>
                </a:lnTo>
                <a:lnTo>
                  <a:pt x="0" y="0"/>
                </a:lnTo>
                <a:close/>
              </a:path>
            </a:pathLst>
          </a:custGeom>
          <a:blipFill>
            <a:blip r:embed="rId7"/>
            <a:stretch>
              <a:fillRect t="-4569" b="-4569"/>
            </a:stretch>
          </a:blipFill>
        </p:spPr>
        <p:txBody>
          <a:bodyPr/>
          <a:lstStyle/>
          <a:p>
            <a:endParaRPr lang="en-TO"/>
          </a:p>
        </p:txBody>
      </p:sp>
      <p:sp>
        <p:nvSpPr>
          <p:cNvPr id="16" name="Freeform 16" descr="A map of a climate change tree planting programme  Description automatically generated"/>
          <p:cNvSpPr/>
          <p:nvPr/>
        </p:nvSpPr>
        <p:spPr>
          <a:xfrm>
            <a:off x="5931669" y="6525092"/>
            <a:ext cx="5589560" cy="3621706"/>
          </a:xfrm>
          <a:custGeom>
            <a:avLst/>
            <a:gdLst/>
            <a:ahLst/>
            <a:cxnLst/>
            <a:rect l="l" t="t" r="r" b="b"/>
            <a:pathLst>
              <a:path w="5589560" h="3621706">
                <a:moveTo>
                  <a:pt x="0" y="0"/>
                </a:moveTo>
                <a:lnTo>
                  <a:pt x="5589560" y="0"/>
                </a:lnTo>
                <a:lnTo>
                  <a:pt x="5589560" y="3621705"/>
                </a:lnTo>
                <a:lnTo>
                  <a:pt x="0" y="3621705"/>
                </a:lnTo>
                <a:lnTo>
                  <a:pt x="0" y="0"/>
                </a:lnTo>
                <a:close/>
              </a:path>
            </a:pathLst>
          </a:custGeom>
          <a:blipFill>
            <a:blip r:embed="rId8"/>
            <a:stretch>
              <a:fillRect t="-4569" b="-4569"/>
            </a:stretch>
          </a:blipFill>
        </p:spPr>
        <p:txBody>
          <a:bodyPr/>
          <a:lstStyle/>
          <a:p>
            <a:endParaRPr lang="en-TO"/>
          </a:p>
        </p:txBody>
      </p:sp>
      <p:sp>
        <p:nvSpPr>
          <p:cNvPr id="17" name="Freeform 17" descr="A map of a city  Description automatically generated"/>
          <p:cNvSpPr/>
          <p:nvPr/>
        </p:nvSpPr>
        <p:spPr>
          <a:xfrm>
            <a:off x="11511078" y="6525092"/>
            <a:ext cx="5375398" cy="3621706"/>
          </a:xfrm>
          <a:custGeom>
            <a:avLst/>
            <a:gdLst/>
            <a:ahLst/>
            <a:cxnLst/>
            <a:rect l="l" t="t" r="r" b="b"/>
            <a:pathLst>
              <a:path w="5375398" h="3621706">
                <a:moveTo>
                  <a:pt x="0" y="0"/>
                </a:moveTo>
                <a:lnTo>
                  <a:pt x="5375398" y="0"/>
                </a:lnTo>
                <a:lnTo>
                  <a:pt x="5375398" y="3621705"/>
                </a:lnTo>
                <a:lnTo>
                  <a:pt x="0" y="3621705"/>
                </a:lnTo>
                <a:lnTo>
                  <a:pt x="0" y="0"/>
                </a:lnTo>
                <a:close/>
              </a:path>
            </a:pathLst>
          </a:custGeom>
          <a:blipFill>
            <a:blip r:embed="rId9"/>
            <a:stretch>
              <a:fillRect t="-4569" b="-4569"/>
            </a:stretch>
          </a:blipFill>
        </p:spPr>
        <p:txBody>
          <a:bodyPr/>
          <a:lstStyle/>
          <a:p>
            <a:endParaRPr lang="en-TO"/>
          </a:p>
        </p:txBody>
      </p:sp>
      <p:sp>
        <p:nvSpPr>
          <p:cNvPr id="18" name="Freeform 18" descr="A map of a large island  Description automatically generated"/>
          <p:cNvSpPr/>
          <p:nvPr/>
        </p:nvSpPr>
        <p:spPr>
          <a:xfrm>
            <a:off x="129083" y="3009750"/>
            <a:ext cx="5139248" cy="3379907"/>
          </a:xfrm>
          <a:custGeom>
            <a:avLst/>
            <a:gdLst/>
            <a:ahLst/>
            <a:cxnLst/>
            <a:rect l="l" t="t" r="r" b="b"/>
            <a:pathLst>
              <a:path w="5139248" h="3379907">
                <a:moveTo>
                  <a:pt x="0" y="0"/>
                </a:moveTo>
                <a:lnTo>
                  <a:pt x="5139248" y="0"/>
                </a:lnTo>
                <a:lnTo>
                  <a:pt x="5139248" y="3379907"/>
                </a:lnTo>
                <a:lnTo>
                  <a:pt x="0" y="3379907"/>
                </a:lnTo>
                <a:lnTo>
                  <a:pt x="0" y="0"/>
                </a:lnTo>
                <a:close/>
              </a:path>
            </a:pathLst>
          </a:custGeom>
          <a:blipFill>
            <a:blip r:embed="rId10"/>
            <a:stretch>
              <a:fillRect t="-4569" b="-4569"/>
            </a:stretch>
          </a:blipFill>
        </p:spPr>
        <p:txBody>
          <a:bodyPr/>
          <a:lstStyle/>
          <a:p>
            <a:endParaRPr lang="en-TO"/>
          </a:p>
        </p:txBody>
      </p:sp>
      <p:sp>
        <p:nvSpPr>
          <p:cNvPr id="19" name="Freeform 19"/>
          <p:cNvSpPr/>
          <p:nvPr/>
        </p:nvSpPr>
        <p:spPr>
          <a:xfrm>
            <a:off x="5337257" y="2767953"/>
            <a:ext cx="5922360" cy="3621706"/>
          </a:xfrm>
          <a:custGeom>
            <a:avLst/>
            <a:gdLst/>
            <a:ahLst/>
            <a:cxnLst/>
            <a:rect l="l" t="t" r="r" b="b"/>
            <a:pathLst>
              <a:path w="5922360" h="3621706">
                <a:moveTo>
                  <a:pt x="0" y="0"/>
                </a:moveTo>
                <a:lnTo>
                  <a:pt x="5922359" y="0"/>
                </a:lnTo>
                <a:lnTo>
                  <a:pt x="5922359" y="3621706"/>
                </a:lnTo>
                <a:lnTo>
                  <a:pt x="0" y="3621706"/>
                </a:lnTo>
                <a:lnTo>
                  <a:pt x="0" y="0"/>
                </a:lnTo>
                <a:close/>
              </a:path>
            </a:pathLst>
          </a:custGeom>
          <a:blipFill>
            <a:blip r:embed="rId11"/>
            <a:stretch>
              <a:fillRect t="-7568" b="-7568"/>
            </a:stretch>
          </a:blipFill>
        </p:spPr>
        <p:txBody>
          <a:bodyPr/>
          <a:lstStyle/>
          <a:p>
            <a:endParaRPr lang="en-TO"/>
          </a:p>
        </p:txBody>
      </p:sp>
      <p:sp>
        <p:nvSpPr>
          <p:cNvPr id="20" name="TextBox 20"/>
          <p:cNvSpPr txBox="1"/>
          <p:nvPr/>
        </p:nvSpPr>
        <p:spPr>
          <a:xfrm>
            <a:off x="4774142" y="1707290"/>
            <a:ext cx="10335498" cy="692497"/>
          </a:xfrm>
          <a:prstGeom prst="rect">
            <a:avLst/>
          </a:prstGeom>
        </p:spPr>
        <p:txBody>
          <a:bodyPr lIns="0" tIns="0" rIns="0" bIns="0" rtlCol="0" anchor="t">
            <a:spAutoFit/>
          </a:bodyPr>
          <a:lstStyle/>
          <a:p>
            <a:pPr algn="ctr">
              <a:lnSpc>
                <a:spcPts val="5400"/>
              </a:lnSpc>
            </a:pPr>
            <a:r>
              <a:rPr lang="en-US" sz="4500" b="1" dirty="0">
                <a:solidFill>
                  <a:srgbClr val="000000"/>
                </a:solidFill>
                <a:latin typeface="Fraunces"/>
                <a:ea typeface="Fraunces"/>
                <a:cs typeface="Fraunces"/>
                <a:sym typeface="Fraunces"/>
              </a:rPr>
              <a:t>NDRMO GIS Community of Practice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5A379-89B7-AA13-D5AD-AD28ABD74FA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ABEE248-CB12-B8FA-EAE3-69C106F1D162}"/>
              </a:ext>
            </a:extLst>
          </p:cNvPr>
          <p:cNvGrpSpPr/>
          <p:nvPr/>
        </p:nvGrpSpPr>
        <p:grpSpPr>
          <a:xfrm>
            <a:off x="17082294" y="0"/>
            <a:ext cx="1205706" cy="7058829"/>
            <a:chOff x="0" y="0"/>
            <a:chExt cx="1607608" cy="9411772"/>
          </a:xfrm>
        </p:grpSpPr>
        <p:sp>
          <p:nvSpPr>
            <p:cNvPr id="3" name="Freeform 3">
              <a:extLst>
                <a:ext uri="{FF2B5EF4-FFF2-40B4-BE49-F238E27FC236}">
                  <a16:creationId xmlns:a16="http://schemas.microsoft.com/office/drawing/2014/main" id="{6B164655-3EBF-8F64-49DC-84C18188CFE8}"/>
                </a:ext>
              </a:extLst>
            </p:cNvPr>
            <p:cNvSpPr/>
            <p:nvPr/>
          </p:nvSpPr>
          <p:spPr>
            <a:xfrm>
              <a:off x="0" y="0"/>
              <a:ext cx="1607566" cy="9411716"/>
            </a:xfrm>
            <a:custGeom>
              <a:avLst/>
              <a:gdLst/>
              <a:ahLst/>
              <a:cxnLst/>
              <a:rect l="l" t="t" r="r" b="b"/>
              <a:pathLst>
                <a:path w="1607566" h="9411716">
                  <a:moveTo>
                    <a:pt x="0" y="0"/>
                  </a:moveTo>
                  <a:lnTo>
                    <a:pt x="1607566" y="0"/>
                  </a:lnTo>
                  <a:lnTo>
                    <a:pt x="1607566" y="9411716"/>
                  </a:lnTo>
                  <a:lnTo>
                    <a:pt x="0" y="9411716"/>
                  </a:lnTo>
                  <a:lnTo>
                    <a:pt x="0" y="0"/>
                  </a:lnTo>
                  <a:close/>
                </a:path>
              </a:pathLst>
            </a:custGeom>
            <a:blipFill>
              <a:blip r:embed="rId3"/>
              <a:stretch>
                <a:fillRect l="-21700" r="-21703"/>
              </a:stretch>
            </a:blipFill>
          </p:spPr>
          <p:txBody>
            <a:bodyPr/>
            <a:lstStyle/>
            <a:p>
              <a:endParaRPr lang="en-TO"/>
            </a:p>
          </p:txBody>
        </p:sp>
      </p:grpSp>
      <p:grpSp>
        <p:nvGrpSpPr>
          <p:cNvPr id="4" name="Group 4">
            <a:extLst>
              <a:ext uri="{FF2B5EF4-FFF2-40B4-BE49-F238E27FC236}">
                <a16:creationId xmlns:a16="http://schemas.microsoft.com/office/drawing/2014/main" id="{9DCEC202-EF20-1FF8-EFCF-A3273938C292}"/>
              </a:ext>
            </a:extLst>
          </p:cNvPr>
          <p:cNvGrpSpPr/>
          <p:nvPr/>
        </p:nvGrpSpPr>
        <p:grpSpPr>
          <a:xfrm>
            <a:off x="17069752" y="6160520"/>
            <a:ext cx="1205706" cy="4147566"/>
            <a:chOff x="0" y="0"/>
            <a:chExt cx="1607608" cy="5530088"/>
          </a:xfrm>
        </p:grpSpPr>
        <p:sp>
          <p:nvSpPr>
            <p:cNvPr id="5" name="Freeform 5">
              <a:extLst>
                <a:ext uri="{FF2B5EF4-FFF2-40B4-BE49-F238E27FC236}">
                  <a16:creationId xmlns:a16="http://schemas.microsoft.com/office/drawing/2014/main" id="{1855B35B-023C-4DDE-834F-CF8A045A3F10}"/>
                </a:ext>
              </a:extLst>
            </p:cNvPr>
            <p:cNvSpPr/>
            <p:nvPr/>
          </p:nvSpPr>
          <p:spPr>
            <a:xfrm>
              <a:off x="0" y="0"/>
              <a:ext cx="1607566" cy="5530088"/>
            </a:xfrm>
            <a:custGeom>
              <a:avLst/>
              <a:gdLst/>
              <a:ahLst/>
              <a:cxnLst/>
              <a:rect l="l" t="t" r="r" b="b"/>
              <a:pathLst>
                <a:path w="1607566" h="5530088">
                  <a:moveTo>
                    <a:pt x="0" y="0"/>
                  </a:moveTo>
                  <a:lnTo>
                    <a:pt x="1607566" y="0"/>
                  </a:lnTo>
                  <a:lnTo>
                    <a:pt x="1607566" y="5530088"/>
                  </a:lnTo>
                  <a:lnTo>
                    <a:pt x="0" y="5530088"/>
                  </a:lnTo>
                  <a:lnTo>
                    <a:pt x="0" y="0"/>
                  </a:lnTo>
                  <a:close/>
                </a:path>
              </a:pathLst>
            </a:custGeom>
            <a:blipFill>
              <a:blip r:embed="rId3"/>
              <a:stretch>
                <a:fillRect t="-9341" r="-2" b="-9341"/>
              </a:stretch>
            </a:blipFill>
          </p:spPr>
          <p:txBody>
            <a:bodyPr/>
            <a:lstStyle/>
            <a:p>
              <a:endParaRPr lang="en-TO"/>
            </a:p>
          </p:txBody>
        </p:sp>
      </p:grpSp>
      <p:sp>
        <p:nvSpPr>
          <p:cNvPr id="6" name="Freeform 6" descr="The Tonga eruption explained, from tsunami warnings to sonic booms">
            <a:extLst>
              <a:ext uri="{FF2B5EF4-FFF2-40B4-BE49-F238E27FC236}">
                <a16:creationId xmlns:a16="http://schemas.microsoft.com/office/drawing/2014/main" id="{89EB787E-041F-97D0-9862-5C894978C064}"/>
              </a:ext>
            </a:extLst>
          </p:cNvPr>
          <p:cNvSpPr/>
          <p:nvPr/>
        </p:nvSpPr>
        <p:spPr>
          <a:xfrm>
            <a:off x="0" y="1606176"/>
            <a:ext cx="4343400" cy="1161777"/>
          </a:xfrm>
          <a:custGeom>
            <a:avLst/>
            <a:gdLst/>
            <a:ahLst/>
            <a:cxnLst/>
            <a:rect l="l" t="t" r="r" b="b"/>
            <a:pathLst>
              <a:path w="4343400" h="1161777">
                <a:moveTo>
                  <a:pt x="0" y="0"/>
                </a:moveTo>
                <a:lnTo>
                  <a:pt x="4343400" y="0"/>
                </a:lnTo>
                <a:lnTo>
                  <a:pt x="4343400" y="1161777"/>
                </a:lnTo>
                <a:lnTo>
                  <a:pt x="0" y="1161777"/>
                </a:lnTo>
                <a:lnTo>
                  <a:pt x="0" y="0"/>
                </a:lnTo>
                <a:close/>
              </a:path>
            </a:pathLst>
          </a:custGeom>
          <a:blipFill>
            <a:blip r:embed="rId4"/>
            <a:stretch>
              <a:fillRect b="-149238"/>
            </a:stretch>
          </a:blipFill>
        </p:spPr>
        <p:txBody>
          <a:bodyPr/>
          <a:lstStyle/>
          <a:p>
            <a:endParaRPr lang="en-TO"/>
          </a:p>
        </p:txBody>
      </p:sp>
      <p:grpSp>
        <p:nvGrpSpPr>
          <p:cNvPr id="7" name="Group 7">
            <a:extLst>
              <a:ext uri="{FF2B5EF4-FFF2-40B4-BE49-F238E27FC236}">
                <a16:creationId xmlns:a16="http://schemas.microsoft.com/office/drawing/2014/main" id="{A551C0C5-B74B-2AAD-5483-DC047BE12FE2}"/>
              </a:ext>
            </a:extLst>
          </p:cNvPr>
          <p:cNvGrpSpPr/>
          <p:nvPr/>
        </p:nvGrpSpPr>
        <p:grpSpPr>
          <a:xfrm>
            <a:off x="0" y="150242"/>
            <a:ext cx="2841588" cy="1455934"/>
            <a:chOff x="0" y="0"/>
            <a:chExt cx="3788784" cy="1941246"/>
          </a:xfrm>
        </p:grpSpPr>
        <p:sp>
          <p:nvSpPr>
            <p:cNvPr id="8" name="Freeform 8">
              <a:extLst>
                <a:ext uri="{FF2B5EF4-FFF2-40B4-BE49-F238E27FC236}">
                  <a16:creationId xmlns:a16="http://schemas.microsoft.com/office/drawing/2014/main" id="{42625636-7190-B2C5-0B79-3DB616F661C7}"/>
                </a:ext>
              </a:extLst>
            </p:cNvPr>
            <p:cNvSpPr/>
            <p:nvPr/>
          </p:nvSpPr>
          <p:spPr>
            <a:xfrm>
              <a:off x="0" y="0"/>
              <a:ext cx="3788791" cy="1941195"/>
            </a:xfrm>
            <a:custGeom>
              <a:avLst/>
              <a:gdLst/>
              <a:ahLst/>
              <a:cxnLst/>
              <a:rect l="l" t="t" r="r" b="b"/>
              <a:pathLst>
                <a:path w="3788791" h="1941195">
                  <a:moveTo>
                    <a:pt x="0" y="0"/>
                  </a:moveTo>
                  <a:lnTo>
                    <a:pt x="3788791" y="0"/>
                  </a:lnTo>
                  <a:lnTo>
                    <a:pt x="3788791" y="1941195"/>
                  </a:lnTo>
                  <a:lnTo>
                    <a:pt x="0" y="1941195"/>
                  </a:lnTo>
                  <a:lnTo>
                    <a:pt x="0" y="0"/>
                  </a:lnTo>
                  <a:close/>
                </a:path>
              </a:pathLst>
            </a:custGeom>
            <a:blipFill>
              <a:blip r:embed="rId5"/>
              <a:stretch>
                <a:fillRect t="-3561" b="-3563"/>
              </a:stretch>
            </a:blipFill>
          </p:spPr>
          <p:txBody>
            <a:bodyPr/>
            <a:lstStyle/>
            <a:p>
              <a:endParaRPr lang="en-TO"/>
            </a:p>
          </p:txBody>
        </p:sp>
      </p:grpSp>
      <p:grpSp>
        <p:nvGrpSpPr>
          <p:cNvPr id="10" name="Group 10">
            <a:extLst>
              <a:ext uri="{FF2B5EF4-FFF2-40B4-BE49-F238E27FC236}">
                <a16:creationId xmlns:a16="http://schemas.microsoft.com/office/drawing/2014/main" id="{56C16F18-8C65-AD2D-66F5-99276EBAF664}"/>
              </a:ext>
            </a:extLst>
          </p:cNvPr>
          <p:cNvGrpSpPr/>
          <p:nvPr/>
        </p:nvGrpSpPr>
        <p:grpSpPr>
          <a:xfrm>
            <a:off x="-26829" y="1591888"/>
            <a:ext cx="4371975" cy="1190352"/>
            <a:chOff x="0" y="0"/>
            <a:chExt cx="5829300" cy="1587136"/>
          </a:xfrm>
        </p:grpSpPr>
        <p:sp>
          <p:nvSpPr>
            <p:cNvPr id="11" name="Freeform 11">
              <a:extLst>
                <a:ext uri="{FF2B5EF4-FFF2-40B4-BE49-F238E27FC236}">
                  <a16:creationId xmlns:a16="http://schemas.microsoft.com/office/drawing/2014/main" id="{AC16A6DC-E424-FBC3-F0C2-E3D7A6B53AB9}"/>
                </a:ext>
              </a:extLst>
            </p:cNvPr>
            <p:cNvSpPr/>
            <p:nvPr/>
          </p:nvSpPr>
          <p:spPr>
            <a:xfrm>
              <a:off x="19050" y="19050"/>
              <a:ext cx="5791200" cy="1549019"/>
            </a:xfrm>
            <a:custGeom>
              <a:avLst/>
              <a:gdLst/>
              <a:ahLst/>
              <a:cxnLst/>
              <a:rect l="l" t="t" r="r" b="b"/>
              <a:pathLst>
                <a:path w="5791200" h="1549019">
                  <a:moveTo>
                    <a:pt x="0" y="0"/>
                  </a:moveTo>
                  <a:lnTo>
                    <a:pt x="5791200" y="0"/>
                  </a:lnTo>
                  <a:lnTo>
                    <a:pt x="5791200" y="1549019"/>
                  </a:lnTo>
                  <a:lnTo>
                    <a:pt x="0" y="1549019"/>
                  </a:lnTo>
                  <a:close/>
                </a:path>
              </a:pathLst>
            </a:custGeom>
            <a:solidFill>
              <a:srgbClr val="0D0D0D">
                <a:alpha val="50980"/>
              </a:srgbClr>
            </a:solidFill>
          </p:spPr>
          <p:txBody>
            <a:bodyPr/>
            <a:lstStyle/>
            <a:p>
              <a:endParaRPr lang="en-TO"/>
            </a:p>
          </p:txBody>
        </p:sp>
        <p:sp>
          <p:nvSpPr>
            <p:cNvPr id="12" name="Freeform 12">
              <a:extLst>
                <a:ext uri="{FF2B5EF4-FFF2-40B4-BE49-F238E27FC236}">
                  <a16:creationId xmlns:a16="http://schemas.microsoft.com/office/drawing/2014/main" id="{B1E71923-EA0C-E51D-2102-CD2BA71B4044}"/>
                </a:ext>
              </a:extLst>
            </p:cNvPr>
            <p:cNvSpPr/>
            <p:nvPr/>
          </p:nvSpPr>
          <p:spPr>
            <a:xfrm>
              <a:off x="0" y="0"/>
              <a:ext cx="5829300" cy="1587119"/>
            </a:xfrm>
            <a:custGeom>
              <a:avLst/>
              <a:gdLst/>
              <a:ahLst/>
              <a:cxnLst/>
              <a:rect l="l" t="t" r="r" b="b"/>
              <a:pathLst>
                <a:path w="5829300" h="1587119">
                  <a:moveTo>
                    <a:pt x="19050" y="0"/>
                  </a:moveTo>
                  <a:lnTo>
                    <a:pt x="5810250" y="0"/>
                  </a:lnTo>
                  <a:cubicBezTo>
                    <a:pt x="5820791" y="0"/>
                    <a:pt x="5829300" y="8509"/>
                    <a:pt x="5829300" y="19050"/>
                  </a:cubicBezTo>
                  <a:lnTo>
                    <a:pt x="5829300" y="1568069"/>
                  </a:lnTo>
                  <a:cubicBezTo>
                    <a:pt x="5829300" y="1578610"/>
                    <a:pt x="5820791" y="1587119"/>
                    <a:pt x="5810250" y="1587119"/>
                  </a:cubicBezTo>
                  <a:lnTo>
                    <a:pt x="19050" y="1587119"/>
                  </a:lnTo>
                  <a:cubicBezTo>
                    <a:pt x="8509" y="1587119"/>
                    <a:pt x="0" y="1578610"/>
                    <a:pt x="0" y="1568069"/>
                  </a:cubicBezTo>
                  <a:lnTo>
                    <a:pt x="0" y="19050"/>
                  </a:lnTo>
                  <a:cubicBezTo>
                    <a:pt x="0" y="8509"/>
                    <a:pt x="8509" y="0"/>
                    <a:pt x="19050" y="0"/>
                  </a:cubicBezTo>
                  <a:moveTo>
                    <a:pt x="19050" y="38100"/>
                  </a:moveTo>
                  <a:lnTo>
                    <a:pt x="19050" y="19050"/>
                  </a:lnTo>
                  <a:lnTo>
                    <a:pt x="38100" y="19050"/>
                  </a:lnTo>
                  <a:lnTo>
                    <a:pt x="38100" y="1568069"/>
                  </a:lnTo>
                  <a:lnTo>
                    <a:pt x="19050" y="1568069"/>
                  </a:lnTo>
                  <a:lnTo>
                    <a:pt x="19050" y="1549019"/>
                  </a:lnTo>
                  <a:lnTo>
                    <a:pt x="5810250" y="1549019"/>
                  </a:lnTo>
                  <a:lnTo>
                    <a:pt x="5810250" y="1568069"/>
                  </a:lnTo>
                  <a:lnTo>
                    <a:pt x="5791200" y="1568069"/>
                  </a:lnTo>
                  <a:lnTo>
                    <a:pt x="5791200" y="19050"/>
                  </a:lnTo>
                  <a:lnTo>
                    <a:pt x="5810250" y="19050"/>
                  </a:lnTo>
                  <a:lnTo>
                    <a:pt x="5810250" y="38100"/>
                  </a:lnTo>
                  <a:lnTo>
                    <a:pt x="19050" y="38100"/>
                  </a:lnTo>
                  <a:close/>
                </a:path>
              </a:pathLst>
            </a:custGeom>
            <a:solidFill>
              <a:srgbClr val="042433"/>
            </a:solidFill>
          </p:spPr>
          <p:txBody>
            <a:bodyPr/>
            <a:lstStyle/>
            <a:p>
              <a:endParaRPr lang="en-TO"/>
            </a:p>
          </p:txBody>
        </p:sp>
      </p:grpSp>
      <p:sp>
        <p:nvSpPr>
          <p:cNvPr id="13" name="TextBox 13">
            <a:extLst>
              <a:ext uri="{FF2B5EF4-FFF2-40B4-BE49-F238E27FC236}">
                <a16:creationId xmlns:a16="http://schemas.microsoft.com/office/drawing/2014/main" id="{37F28529-964D-67F0-6B24-428C5F8C6593}"/>
              </a:ext>
            </a:extLst>
          </p:cNvPr>
          <p:cNvSpPr txBox="1"/>
          <p:nvPr/>
        </p:nvSpPr>
        <p:spPr>
          <a:xfrm>
            <a:off x="379460" y="1584213"/>
            <a:ext cx="3872500" cy="1093830"/>
          </a:xfrm>
          <a:prstGeom prst="rect">
            <a:avLst/>
          </a:prstGeom>
        </p:spPr>
        <p:txBody>
          <a:bodyPr lIns="0" tIns="0" rIns="0" bIns="0" rtlCol="0" anchor="t">
            <a:spAutoFit/>
          </a:bodyPr>
          <a:lstStyle/>
          <a:p>
            <a:pPr algn="l">
              <a:lnSpc>
                <a:spcPts val="3780"/>
              </a:lnSpc>
            </a:pPr>
            <a:r>
              <a:rPr lang="en-US" sz="2100" b="1">
                <a:solidFill>
                  <a:srgbClr val="FFFFFF"/>
                </a:solidFill>
                <a:latin typeface="Arimo Bold"/>
                <a:ea typeface="Arimo Bold"/>
                <a:cs typeface="Arimo Bold"/>
                <a:sym typeface="Arimo Bold"/>
              </a:rPr>
              <a:t>Leveraging into Modern Community of Practice </a:t>
            </a:r>
          </a:p>
        </p:txBody>
      </p:sp>
      <p:sp>
        <p:nvSpPr>
          <p:cNvPr id="14" name="Freeform 14">
            <a:extLst>
              <a:ext uri="{FF2B5EF4-FFF2-40B4-BE49-F238E27FC236}">
                <a16:creationId xmlns:a16="http://schemas.microsoft.com/office/drawing/2014/main" id="{82D7EECF-5440-A004-5C63-BC8794C3143C}"/>
              </a:ext>
            </a:extLst>
          </p:cNvPr>
          <p:cNvSpPr/>
          <p:nvPr/>
        </p:nvSpPr>
        <p:spPr>
          <a:xfrm>
            <a:off x="7093306" y="3685989"/>
            <a:ext cx="2814795" cy="3107041"/>
          </a:xfrm>
          <a:custGeom>
            <a:avLst/>
            <a:gdLst/>
            <a:ahLst/>
            <a:cxnLst/>
            <a:rect l="l" t="t" r="r" b="b"/>
            <a:pathLst>
              <a:path w="2814795" h="3107041">
                <a:moveTo>
                  <a:pt x="0" y="0"/>
                </a:moveTo>
                <a:lnTo>
                  <a:pt x="2814795" y="0"/>
                </a:lnTo>
                <a:lnTo>
                  <a:pt x="2814795" y="3107041"/>
                </a:lnTo>
                <a:lnTo>
                  <a:pt x="0" y="3107041"/>
                </a:lnTo>
                <a:lnTo>
                  <a:pt x="0" y="0"/>
                </a:lnTo>
                <a:close/>
              </a:path>
            </a:pathLst>
          </a:custGeom>
          <a:blipFill>
            <a:blip r:embed="rId6"/>
            <a:stretch>
              <a:fillRect/>
            </a:stretch>
          </a:blipFill>
        </p:spPr>
        <p:txBody>
          <a:bodyPr/>
          <a:lstStyle/>
          <a:p>
            <a:endParaRPr lang="en-TO"/>
          </a:p>
        </p:txBody>
      </p:sp>
      <p:sp>
        <p:nvSpPr>
          <p:cNvPr id="15" name="TextBox 15">
            <a:extLst>
              <a:ext uri="{FF2B5EF4-FFF2-40B4-BE49-F238E27FC236}">
                <a16:creationId xmlns:a16="http://schemas.microsoft.com/office/drawing/2014/main" id="{04022E4F-3313-1107-0899-6BC94DEECAE6}"/>
              </a:ext>
            </a:extLst>
          </p:cNvPr>
          <p:cNvSpPr txBox="1"/>
          <p:nvPr/>
        </p:nvSpPr>
        <p:spPr>
          <a:xfrm>
            <a:off x="5718782" y="-49251"/>
            <a:ext cx="8054745" cy="1106729"/>
          </a:xfrm>
          <a:prstGeom prst="rect">
            <a:avLst/>
          </a:prstGeom>
        </p:spPr>
        <p:txBody>
          <a:bodyPr lIns="0" tIns="0" rIns="0" bIns="0" rtlCol="0" anchor="t">
            <a:spAutoFit/>
          </a:bodyPr>
          <a:lstStyle/>
          <a:p>
            <a:pPr algn="ctr">
              <a:lnSpc>
                <a:spcPts val="7472"/>
              </a:lnSpc>
            </a:pPr>
            <a:r>
              <a:rPr lang="en-US" sz="4200" b="1">
                <a:solidFill>
                  <a:srgbClr val="000000"/>
                </a:solidFill>
                <a:latin typeface="Raleway Bold"/>
                <a:ea typeface="Raleway Bold"/>
                <a:cs typeface="Raleway Bold"/>
                <a:sym typeface="Raleway Bold"/>
              </a:rPr>
              <a:t>NDRMO GIS Milestones 2024 </a:t>
            </a:r>
          </a:p>
        </p:txBody>
      </p:sp>
      <p:sp>
        <p:nvSpPr>
          <p:cNvPr id="16" name="Freeform 16" descr="UN-SPIDER Regional Support Offices Meeting 2023 | UN-SPIDER Knowledge Portal">
            <a:extLst>
              <a:ext uri="{FF2B5EF4-FFF2-40B4-BE49-F238E27FC236}">
                <a16:creationId xmlns:a16="http://schemas.microsoft.com/office/drawing/2014/main" id="{6B900E15-0338-721F-2D7C-7B8E11A73AD6}"/>
              </a:ext>
            </a:extLst>
          </p:cNvPr>
          <p:cNvSpPr/>
          <p:nvPr/>
        </p:nvSpPr>
        <p:spPr>
          <a:xfrm>
            <a:off x="772209" y="3496436"/>
            <a:ext cx="5238750" cy="3486150"/>
          </a:xfrm>
          <a:custGeom>
            <a:avLst/>
            <a:gdLst/>
            <a:ahLst/>
            <a:cxnLst/>
            <a:rect l="l" t="t" r="r" b="b"/>
            <a:pathLst>
              <a:path w="5238750" h="3486150">
                <a:moveTo>
                  <a:pt x="0" y="0"/>
                </a:moveTo>
                <a:lnTo>
                  <a:pt x="5238750" y="0"/>
                </a:lnTo>
                <a:lnTo>
                  <a:pt x="5238750" y="3486150"/>
                </a:lnTo>
                <a:lnTo>
                  <a:pt x="0" y="3486150"/>
                </a:lnTo>
                <a:lnTo>
                  <a:pt x="0" y="0"/>
                </a:lnTo>
                <a:close/>
              </a:path>
            </a:pathLst>
          </a:custGeom>
          <a:blipFill>
            <a:blip r:embed="rId7"/>
            <a:stretch>
              <a:fillRect/>
            </a:stretch>
          </a:blipFill>
        </p:spPr>
        <p:txBody>
          <a:bodyPr/>
          <a:lstStyle/>
          <a:p>
            <a:endParaRPr lang="en-TO"/>
          </a:p>
        </p:txBody>
      </p:sp>
      <p:sp>
        <p:nvSpPr>
          <p:cNvPr id="17" name="Freeform 17" descr="CEOS Logo | CEOS | Committee on Earth Observation Satellites">
            <a:extLst>
              <a:ext uri="{FF2B5EF4-FFF2-40B4-BE49-F238E27FC236}">
                <a16:creationId xmlns:a16="http://schemas.microsoft.com/office/drawing/2014/main" id="{A0A8123A-A6E0-0FF9-78DC-7A2EABA6A013}"/>
              </a:ext>
            </a:extLst>
          </p:cNvPr>
          <p:cNvSpPr/>
          <p:nvPr/>
        </p:nvSpPr>
        <p:spPr>
          <a:xfrm>
            <a:off x="10652716" y="4053183"/>
            <a:ext cx="6241620" cy="1499079"/>
          </a:xfrm>
          <a:custGeom>
            <a:avLst/>
            <a:gdLst/>
            <a:ahLst/>
            <a:cxnLst/>
            <a:rect l="l" t="t" r="r" b="b"/>
            <a:pathLst>
              <a:path w="6241620" h="1499079">
                <a:moveTo>
                  <a:pt x="0" y="0"/>
                </a:moveTo>
                <a:lnTo>
                  <a:pt x="6241620" y="0"/>
                </a:lnTo>
                <a:lnTo>
                  <a:pt x="6241620" y="1499079"/>
                </a:lnTo>
                <a:lnTo>
                  <a:pt x="0" y="1499079"/>
                </a:lnTo>
                <a:lnTo>
                  <a:pt x="0" y="0"/>
                </a:lnTo>
                <a:close/>
              </a:path>
            </a:pathLst>
          </a:custGeom>
          <a:blipFill>
            <a:blip r:embed="rId8"/>
            <a:stretch>
              <a:fillRect/>
            </a:stretch>
          </a:blipFill>
        </p:spPr>
        <p:txBody>
          <a:bodyPr/>
          <a:lstStyle/>
          <a:p>
            <a:endParaRPr lang="en-TO"/>
          </a:p>
        </p:txBody>
      </p:sp>
      <p:sp>
        <p:nvSpPr>
          <p:cNvPr id="18" name="Freeform 18" descr="Sentinel Asia (@Sentinel_Asia) / X">
            <a:extLst>
              <a:ext uri="{FF2B5EF4-FFF2-40B4-BE49-F238E27FC236}">
                <a16:creationId xmlns:a16="http://schemas.microsoft.com/office/drawing/2014/main" id="{D18B6632-8A5C-C13F-A2FF-39292DCE82C8}"/>
              </a:ext>
            </a:extLst>
          </p:cNvPr>
          <p:cNvSpPr/>
          <p:nvPr/>
        </p:nvSpPr>
        <p:spPr>
          <a:xfrm>
            <a:off x="2782500" y="6570567"/>
            <a:ext cx="3566191" cy="3566192"/>
          </a:xfrm>
          <a:custGeom>
            <a:avLst/>
            <a:gdLst/>
            <a:ahLst/>
            <a:cxnLst/>
            <a:rect l="l" t="t" r="r" b="b"/>
            <a:pathLst>
              <a:path w="3566191" h="3566192">
                <a:moveTo>
                  <a:pt x="0" y="0"/>
                </a:moveTo>
                <a:lnTo>
                  <a:pt x="3566192" y="0"/>
                </a:lnTo>
                <a:lnTo>
                  <a:pt x="3566192" y="3566191"/>
                </a:lnTo>
                <a:lnTo>
                  <a:pt x="0" y="3566191"/>
                </a:lnTo>
                <a:lnTo>
                  <a:pt x="0" y="0"/>
                </a:lnTo>
                <a:close/>
              </a:path>
            </a:pathLst>
          </a:custGeom>
          <a:blipFill>
            <a:blip r:embed="rId9"/>
            <a:stretch>
              <a:fillRect/>
            </a:stretch>
          </a:blipFill>
        </p:spPr>
        <p:txBody>
          <a:bodyPr/>
          <a:lstStyle/>
          <a:p>
            <a:endParaRPr lang="en-TO"/>
          </a:p>
        </p:txBody>
      </p:sp>
      <p:sp>
        <p:nvSpPr>
          <p:cNvPr id="19" name="Freeform 19" descr="Pacific GIS &amp; Remote Sensing Council | LinkedIn">
            <a:extLst>
              <a:ext uri="{FF2B5EF4-FFF2-40B4-BE49-F238E27FC236}">
                <a16:creationId xmlns:a16="http://schemas.microsoft.com/office/drawing/2014/main" id="{48E3EC0A-5C71-3E0E-3698-C79526445B69}"/>
              </a:ext>
            </a:extLst>
          </p:cNvPr>
          <p:cNvSpPr/>
          <p:nvPr/>
        </p:nvSpPr>
        <p:spPr>
          <a:xfrm>
            <a:off x="11442496" y="6122950"/>
            <a:ext cx="3771900" cy="3771900"/>
          </a:xfrm>
          <a:custGeom>
            <a:avLst/>
            <a:gdLst/>
            <a:ahLst/>
            <a:cxnLst/>
            <a:rect l="l" t="t" r="r" b="b"/>
            <a:pathLst>
              <a:path w="3771900" h="3771900">
                <a:moveTo>
                  <a:pt x="0" y="0"/>
                </a:moveTo>
                <a:lnTo>
                  <a:pt x="3771900" y="0"/>
                </a:lnTo>
                <a:lnTo>
                  <a:pt x="3771900" y="3771900"/>
                </a:lnTo>
                <a:lnTo>
                  <a:pt x="0" y="3771900"/>
                </a:lnTo>
                <a:lnTo>
                  <a:pt x="0" y="0"/>
                </a:lnTo>
                <a:close/>
              </a:path>
            </a:pathLst>
          </a:custGeom>
          <a:blipFill>
            <a:blip r:embed="rId10"/>
            <a:stretch>
              <a:fillRect/>
            </a:stretch>
          </a:blipFill>
        </p:spPr>
        <p:txBody>
          <a:bodyPr/>
          <a:lstStyle/>
          <a:p>
            <a:endParaRPr lang="en-TO"/>
          </a:p>
        </p:txBody>
      </p:sp>
    </p:spTree>
    <p:extLst>
      <p:ext uri="{BB962C8B-B14F-4D97-AF65-F5344CB8AC3E}">
        <p14:creationId xmlns:p14="http://schemas.microsoft.com/office/powerpoint/2010/main" val="1912070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D39F4-AB66-BC97-C363-CE560ED6783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26EFF4B-1A68-6FFC-75B5-EACFB38D3409}"/>
              </a:ext>
            </a:extLst>
          </p:cNvPr>
          <p:cNvGrpSpPr/>
          <p:nvPr/>
        </p:nvGrpSpPr>
        <p:grpSpPr>
          <a:xfrm>
            <a:off x="17082294" y="0"/>
            <a:ext cx="1205706" cy="7058829"/>
            <a:chOff x="0" y="0"/>
            <a:chExt cx="1607608" cy="9411772"/>
          </a:xfrm>
        </p:grpSpPr>
        <p:sp>
          <p:nvSpPr>
            <p:cNvPr id="3" name="Freeform 3">
              <a:extLst>
                <a:ext uri="{FF2B5EF4-FFF2-40B4-BE49-F238E27FC236}">
                  <a16:creationId xmlns:a16="http://schemas.microsoft.com/office/drawing/2014/main" id="{8A5005AD-7F29-59DB-0681-655C6D2878FC}"/>
                </a:ext>
              </a:extLst>
            </p:cNvPr>
            <p:cNvSpPr/>
            <p:nvPr/>
          </p:nvSpPr>
          <p:spPr>
            <a:xfrm>
              <a:off x="0" y="0"/>
              <a:ext cx="1607566" cy="9411716"/>
            </a:xfrm>
            <a:custGeom>
              <a:avLst/>
              <a:gdLst/>
              <a:ahLst/>
              <a:cxnLst/>
              <a:rect l="l" t="t" r="r" b="b"/>
              <a:pathLst>
                <a:path w="1607566" h="9411716">
                  <a:moveTo>
                    <a:pt x="0" y="0"/>
                  </a:moveTo>
                  <a:lnTo>
                    <a:pt x="1607566" y="0"/>
                  </a:lnTo>
                  <a:lnTo>
                    <a:pt x="1607566" y="9411716"/>
                  </a:lnTo>
                  <a:lnTo>
                    <a:pt x="0" y="9411716"/>
                  </a:lnTo>
                  <a:lnTo>
                    <a:pt x="0" y="0"/>
                  </a:lnTo>
                  <a:close/>
                </a:path>
              </a:pathLst>
            </a:custGeom>
            <a:blipFill>
              <a:blip r:embed="rId3"/>
              <a:stretch>
                <a:fillRect l="-21700" r="-21703"/>
              </a:stretch>
            </a:blipFill>
          </p:spPr>
          <p:txBody>
            <a:bodyPr/>
            <a:lstStyle/>
            <a:p>
              <a:endParaRPr lang="en-TO"/>
            </a:p>
          </p:txBody>
        </p:sp>
      </p:grpSp>
      <p:grpSp>
        <p:nvGrpSpPr>
          <p:cNvPr id="4" name="Group 4">
            <a:extLst>
              <a:ext uri="{FF2B5EF4-FFF2-40B4-BE49-F238E27FC236}">
                <a16:creationId xmlns:a16="http://schemas.microsoft.com/office/drawing/2014/main" id="{ED34B41E-5506-351F-45CD-610EF02712C9}"/>
              </a:ext>
            </a:extLst>
          </p:cNvPr>
          <p:cNvGrpSpPr/>
          <p:nvPr/>
        </p:nvGrpSpPr>
        <p:grpSpPr>
          <a:xfrm>
            <a:off x="17069752" y="6160520"/>
            <a:ext cx="1205706" cy="4147566"/>
            <a:chOff x="0" y="0"/>
            <a:chExt cx="1607608" cy="5530088"/>
          </a:xfrm>
        </p:grpSpPr>
        <p:sp>
          <p:nvSpPr>
            <p:cNvPr id="5" name="Freeform 5">
              <a:extLst>
                <a:ext uri="{FF2B5EF4-FFF2-40B4-BE49-F238E27FC236}">
                  <a16:creationId xmlns:a16="http://schemas.microsoft.com/office/drawing/2014/main" id="{09963BDA-C4F5-6E46-04A9-884AEA3E3733}"/>
                </a:ext>
              </a:extLst>
            </p:cNvPr>
            <p:cNvSpPr/>
            <p:nvPr/>
          </p:nvSpPr>
          <p:spPr>
            <a:xfrm>
              <a:off x="0" y="0"/>
              <a:ext cx="1607566" cy="5530088"/>
            </a:xfrm>
            <a:custGeom>
              <a:avLst/>
              <a:gdLst/>
              <a:ahLst/>
              <a:cxnLst/>
              <a:rect l="l" t="t" r="r" b="b"/>
              <a:pathLst>
                <a:path w="1607566" h="5530088">
                  <a:moveTo>
                    <a:pt x="0" y="0"/>
                  </a:moveTo>
                  <a:lnTo>
                    <a:pt x="1607566" y="0"/>
                  </a:lnTo>
                  <a:lnTo>
                    <a:pt x="1607566" y="5530088"/>
                  </a:lnTo>
                  <a:lnTo>
                    <a:pt x="0" y="5530088"/>
                  </a:lnTo>
                  <a:lnTo>
                    <a:pt x="0" y="0"/>
                  </a:lnTo>
                  <a:close/>
                </a:path>
              </a:pathLst>
            </a:custGeom>
            <a:blipFill>
              <a:blip r:embed="rId3"/>
              <a:stretch>
                <a:fillRect t="-9341" r="-2" b="-9341"/>
              </a:stretch>
            </a:blipFill>
          </p:spPr>
          <p:txBody>
            <a:bodyPr/>
            <a:lstStyle/>
            <a:p>
              <a:endParaRPr lang="en-TO"/>
            </a:p>
          </p:txBody>
        </p:sp>
      </p:grpSp>
      <p:sp>
        <p:nvSpPr>
          <p:cNvPr id="6" name="Freeform 6" descr="The Tonga eruption explained, from tsunami warnings to sonic booms">
            <a:extLst>
              <a:ext uri="{FF2B5EF4-FFF2-40B4-BE49-F238E27FC236}">
                <a16:creationId xmlns:a16="http://schemas.microsoft.com/office/drawing/2014/main" id="{F5533CE6-BEE0-5FA0-4D50-BEF49251B492}"/>
              </a:ext>
            </a:extLst>
          </p:cNvPr>
          <p:cNvSpPr/>
          <p:nvPr/>
        </p:nvSpPr>
        <p:spPr>
          <a:xfrm>
            <a:off x="6694984" y="37038"/>
            <a:ext cx="4343400" cy="1161777"/>
          </a:xfrm>
          <a:custGeom>
            <a:avLst/>
            <a:gdLst/>
            <a:ahLst/>
            <a:cxnLst/>
            <a:rect l="l" t="t" r="r" b="b"/>
            <a:pathLst>
              <a:path w="4343400" h="1161777">
                <a:moveTo>
                  <a:pt x="0" y="0"/>
                </a:moveTo>
                <a:lnTo>
                  <a:pt x="4343400" y="0"/>
                </a:lnTo>
                <a:lnTo>
                  <a:pt x="4343400" y="1161777"/>
                </a:lnTo>
                <a:lnTo>
                  <a:pt x="0" y="1161777"/>
                </a:lnTo>
                <a:lnTo>
                  <a:pt x="0" y="0"/>
                </a:lnTo>
                <a:close/>
              </a:path>
            </a:pathLst>
          </a:custGeom>
          <a:blipFill>
            <a:blip r:embed="rId4"/>
            <a:stretch>
              <a:fillRect b="-149238"/>
            </a:stretch>
          </a:blipFill>
        </p:spPr>
        <p:txBody>
          <a:bodyPr/>
          <a:lstStyle/>
          <a:p>
            <a:endParaRPr lang="en-TO"/>
          </a:p>
        </p:txBody>
      </p:sp>
      <p:grpSp>
        <p:nvGrpSpPr>
          <p:cNvPr id="7" name="Group 7">
            <a:extLst>
              <a:ext uri="{FF2B5EF4-FFF2-40B4-BE49-F238E27FC236}">
                <a16:creationId xmlns:a16="http://schemas.microsoft.com/office/drawing/2014/main" id="{40563A3D-539D-9BA2-17CD-57A11961A258}"/>
              </a:ext>
            </a:extLst>
          </p:cNvPr>
          <p:cNvGrpSpPr/>
          <p:nvPr/>
        </p:nvGrpSpPr>
        <p:grpSpPr>
          <a:xfrm>
            <a:off x="0" y="150242"/>
            <a:ext cx="2841588" cy="1455934"/>
            <a:chOff x="0" y="0"/>
            <a:chExt cx="3788784" cy="1941246"/>
          </a:xfrm>
        </p:grpSpPr>
        <p:sp>
          <p:nvSpPr>
            <p:cNvPr id="8" name="Freeform 8">
              <a:extLst>
                <a:ext uri="{FF2B5EF4-FFF2-40B4-BE49-F238E27FC236}">
                  <a16:creationId xmlns:a16="http://schemas.microsoft.com/office/drawing/2014/main" id="{1BF45583-DB16-9722-386D-FCCD0333C50F}"/>
                </a:ext>
              </a:extLst>
            </p:cNvPr>
            <p:cNvSpPr/>
            <p:nvPr/>
          </p:nvSpPr>
          <p:spPr>
            <a:xfrm>
              <a:off x="0" y="0"/>
              <a:ext cx="3788791" cy="1941195"/>
            </a:xfrm>
            <a:custGeom>
              <a:avLst/>
              <a:gdLst/>
              <a:ahLst/>
              <a:cxnLst/>
              <a:rect l="l" t="t" r="r" b="b"/>
              <a:pathLst>
                <a:path w="3788791" h="1941195">
                  <a:moveTo>
                    <a:pt x="0" y="0"/>
                  </a:moveTo>
                  <a:lnTo>
                    <a:pt x="3788791" y="0"/>
                  </a:lnTo>
                  <a:lnTo>
                    <a:pt x="3788791" y="1941195"/>
                  </a:lnTo>
                  <a:lnTo>
                    <a:pt x="0" y="1941195"/>
                  </a:lnTo>
                  <a:lnTo>
                    <a:pt x="0" y="0"/>
                  </a:lnTo>
                  <a:close/>
                </a:path>
              </a:pathLst>
            </a:custGeom>
            <a:blipFill>
              <a:blip r:embed="rId5"/>
              <a:stretch>
                <a:fillRect t="-3561" b="-3563"/>
              </a:stretch>
            </a:blipFill>
          </p:spPr>
          <p:txBody>
            <a:bodyPr/>
            <a:lstStyle/>
            <a:p>
              <a:endParaRPr lang="en-TO"/>
            </a:p>
          </p:txBody>
        </p:sp>
      </p:grpSp>
      <p:grpSp>
        <p:nvGrpSpPr>
          <p:cNvPr id="10" name="Group 10">
            <a:extLst>
              <a:ext uri="{FF2B5EF4-FFF2-40B4-BE49-F238E27FC236}">
                <a16:creationId xmlns:a16="http://schemas.microsoft.com/office/drawing/2014/main" id="{61A8E036-F52B-2776-E25A-46675F3AF751}"/>
              </a:ext>
            </a:extLst>
          </p:cNvPr>
          <p:cNvGrpSpPr/>
          <p:nvPr/>
        </p:nvGrpSpPr>
        <p:grpSpPr>
          <a:xfrm>
            <a:off x="6680697" y="22750"/>
            <a:ext cx="4371975" cy="1190352"/>
            <a:chOff x="0" y="0"/>
            <a:chExt cx="5829300" cy="1587136"/>
          </a:xfrm>
        </p:grpSpPr>
        <p:sp>
          <p:nvSpPr>
            <p:cNvPr id="11" name="Freeform 11">
              <a:extLst>
                <a:ext uri="{FF2B5EF4-FFF2-40B4-BE49-F238E27FC236}">
                  <a16:creationId xmlns:a16="http://schemas.microsoft.com/office/drawing/2014/main" id="{6C6AF89D-61BE-8173-6361-0CF19937A6A1}"/>
                </a:ext>
              </a:extLst>
            </p:cNvPr>
            <p:cNvSpPr/>
            <p:nvPr/>
          </p:nvSpPr>
          <p:spPr>
            <a:xfrm>
              <a:off x="19050" y="19050"/>
              <a:ext cx="5791200" cy="1549019"/>
            </a:xfrm>
            <a:custGeom>
              <a:avLst/>
              <a:gdLst/>
              <a:ahLst/>
              <a:cxnLst/>
              <a:rect l="l" t="t" r="r" b="b"/>
              <a:pathLst>
                <a:path w="5791200" h="1549019">
                  <a:moveTo>
                    <a:pt x="0" y="0"/>
                  </a:moveTo>
                  <a:lnTo>
                    <a:pt x="5791200" y="0"/>
                  </a:lnTo>
                  <a:lnTo>
                    <a:pt x="5791200" y="1549019"/>
                  </a:lnTo>
                  <a:lnTo>
                    <a:pt x="0" y="1549019"/>
                  </a:lnTo>
                  <a:close/>
                </a:path>
              </a:pathLst>
            </a:custGeom>
            <a:solidFill>
              <a:srgbClr val="0D0D0D">
                <a:alpha val="50980"/>
              </a:srgbClr>
            </a:solidFill>
          </p:spPr>
          <p:txBody>
            <a:bodyPr/>
            <a:lstStyle/>
            <a:p>
              <a:endParaRPr lang="en-TO"/>
            </a:p>
          </p:txBody>
        </p:sp>
        <p:sp>
          <p:nvSpPr>
            <p:cNvPr id="12" name="Freeform 12">
              <a:extLst>
                <a:ext uri="{FF2B5EF4-FFF2-40B4-BE49-F238E27FC236}">
                  <a16:creationId xmlns:a16="http://schemas.microsoft.com/office/drawing/2014/main" id="{3AAF6B8B-1784-6161-DD80-B6F17A2353C0}"/>
                </a:ext>
              </a:extLst>
            </p:cNvPr>
            <p:cNvSpPr/>
            <p:nvPr/>
          </p:nvSpPr>
          <p:spPr>
            <a:xfrm>
              <a:off x="0" y="0"/>
              <a:ext cx="5829300" cy="1587119"/>
            </a:xfrm>
            <a:custGeom>
              <a:avLst/>
              <a:gdLst/>
              <a:ahLst/>
              <a:cxnLst/>
              <a:rect l="l" t="t" r="r" b="b"/>
              <a:pathLst>
                <a:path w="5829300" h="1587119">
                  <a:moveTo>
                    <a:pt x="19050" y="0"/>
                  </a:moveTo>
                  <a:lnTo>
                    <a:pt x="5810250" y="0"/>
                  </a:lnTo>
                  <a:cubicBezTo>
                    <a:pt x="5820791" y="0"/>
                    <a:pt x="5829300" y="8509"/>
                    <a:pt x="5829300" y="19050"/>
                  </a:cubicBezTo>
                  <a:lnTo>
                    <a:pt x="5829300" y="1568069"/>
                  </a:lnTo>
                  <a:cubicBezTo>
                    <a:pt x="5829300" y="1578610"/>
                    <a:pt x="5820791" y="1587119"/>
                    <a:pt x="5810250" y="1587119"/>
                  </a:cubicBezTo>
                  <a:lnTo>
                    <a:pt x="19050" y="1587119"/>
                  </a:lnTo>
                  <a:cubicBezTo>
                    <a:pt x="8509" y="1587119"/>
                    <a:pt x="0" y="1578610"/>
                    <a:pt x="0" y="1568069"/>
                  </a:cubicBezTo>
                  <a:lnTo>
                    <a:pt x="0" y="19050"/>
                  </a:lnTo>
                  <a:cubicBezTo>
                    <a:pt x="0" y="8509"/>
                    <a:pt x="8509" y="0"/>
                    <a:pt x="19050" y="0"/>
                  </a:cubicBezTo>
                  <a:moveTo>
                    <a:pt x="19050" y="38100"/>
                  </a:moveTo>
                  <a:lnTo>
                    <a:pt x="19050" y="19050"/>
                  </a:lnTo>
                  <a:lnTo>
                    <a:pt x="38100" y="19050"/>
                  </a:lnTo>
                  <a:lnTo>
                    <a:pt x="38100" y="1568069"/>
                  </a:lnTo>
                  <a:lnTo>
                    <a:pt x="19050" y="1568069"/>
                  </a:lnTo>
                  <a:lnTo>
                    <a:pt x="19050" y="1549019"/>
                  </a:lnTo>
                  <a:lnTo>
                    <a:pt x="5810250" y="1549019"/>
                  </a:lnTo>
                  <a:lnTo>
                    <a:pt x="5810250" y="1568069"/>
                  </a:lnTo>
                  <a:lnTo>
                    <a:pt x="5791200" y="1568069"/>
                  </a:lnTo>
                  <a:lnTo>
                    <a:pt x="5791200" y="19050"/>
                  </a:lnTo>
                  <a:lnTo>
                    <a:pt x="5810250" y="19050"/>
                  </a:lnTo>
                  <a:lnTo>
                    <a:pt x="5810250" y="38100"/>
                  </a:lnTo>
                  <a:lnTo>
                    <a:pt x="19050" y="38100"/>
                  </a:lnTo>
                  <a:close/>
                </a:path>
              </a:pathLst>
            </a:custGeom>
            <a:solidFill>
              <a:srgbClr val="042433"/>
            </a:solidFill>
          </p:spPr>
          <p:txBody>
            <a:bodyPr/>
            <a:lstStyle/>
            <a:p>
              <a:endParaRPr lang="en-TO"/>
            </a:p>
          </p:txBody>
        </p:sp>
      </p:grpSp>
      <p:sp>
        <p:nvSpPr>
          <p:cNvPr id="13" name="TextBox 13">
            <a:extLst>
              <a:ext uri="{FF2B5EF4-FFF2-40B4-BE49-F238E27FC236}">
                <a16:creationId xmlns:a16="http://schemas.microsoft.com/office/drawing/2014/main" id="{6F42FC89-9F8B-CBBC-92B7-304CD7EB7E38}"/>
              </a:ext>
            </a:extLst>
          </p:cNvPr>
          <p:cNvSpPr txBox="1"/>
          <p:nvPr/>
        </p:nvSpPr>
        <p:spPr>
          <a:xfrm>
            <a:off x="6972094" y="374262"/>
            <a:ext cx="4073433" cy="487313"/>
          </a:xfrm>
          <a:prstGeom prst="rect">
            <a:avLst/>
          </a:prstGeom>
        </p:spPr>
        <p:txBody>
          <a:bodyPr wrap="square" lIns="0" tIns="0" rIns="0" bIns="0" rtlCol="0" anchor="t">
            <a:spAutoFit/>
          </a:bodyPr>
          <a:lstStyle/>
          <a:p>
            <a:pPr algn="ctr">
              <a:lnSpc>
                <a:spcPts val="3780"/>
              </a:lnSpc>
            </a:pPr>
            <a:r>
              <a:rPr lang="en-US" sz="3200" b="1" dirty="0">
                <a:solidFill>
                  <a:srgbClr val="FFFFFF"/>
                </a:solidFill>
                <a:latin typeface="Arimo Bold"/>
                <a:ea typeface="Arimo Bold"/>
                <a:cs typeface="Arimo Bold"/>
                <a:sym typeface="Arimo Bold"/>
              </a:rPr>
              <a:t>Partnerships </a:t>
            </a:r>
          </a:p>
        </p:txBody>
      </p:sp>
      <p:pic>
        <p:nvPicPr>
          <p:cNvPr id="14" name="Picture 13" descr="A group of people posing for a photo&#10;&#10;Description automatically generated">
            <a:extLst>
              <a:ext uri="{FF2B5EF4-FFF2-40B4-BE49-F238E27FC236}">
                <a16:creationId xmlns:a16="http://schemas.microsoft.com/office/drawing/2014/main" id="{DEA62A83-ED3D-3EF5-A0CB-C0F58CCBBC66}"/>
              </a:ext>
            </a:extLst>
          </p:cNvPr>
          <p:cNvPicPr>
            <a:picLocks noChangeAspect="1"/>
          </p:cNvPicPr>
          <p:nvPr/>
        </p:nvPicPr>
        <p:blipFill>
          <a:blip r:embed="rId6">
            <a:extLst>
              <a:ext uri="{28A0092B-C50C-407E-A947-70E740481C1C}">
                <a14:useLocalDpi xmlns:a14="http://schemas.microsoft.com/office/drawing/2010/main" val="0"/>
              </a:ext>
            </a:extLst>
          </a:blip>
          <a:srcRect t="38148" b="22592"/>
          <a:stretch/>
        </p:blipFill>
        <p:spPr>
          <a:xfrm>
            <a:off x="468249" y="3499314"/>
            <a:ext cx="5322951" cy="4038600"/>
          </a:xfrm>
          <a:prstGeom prst="rect">
            <a:avLst/>
          </a:prstGeom>
        </p:spPr>
      </p:pic>
      <p:pic>
        <p:nvPicPr>
          <p:cNvPr id="17" name="Picture 16" descr="A person standing in front of a large screen&#10;&#10;Description automatically generated">
            <a:extLst>
              <a:ext uri="{FF2B5EF4-FFF2-40B4-BE49-F238E27FC236}">
                <a16:creationId xmlns:a16="http://schemas.microsoft.com/office/drawing/2014/main" id="{F1B0D67D-76E0-4A8B-8892-B61C35F5A9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40875" y="3499314"/>
            <a:ext cx="5005701" cy="4069467"/>
          </a:xfrm>
          <a:prstGeom prst="rect">
            <a:avLst/>
          </a:prstGeom>
        </p:spPr>
      </p:pic>
      <p:pic>
        <p:nvPicPr>
          <p:cNvPr id="21" name="Picture 20" descr="A group of people standing in front of a screen&#10;&#10;Description automatically generated">
            <a:extLst>
              <a:ext uri="{FF2B5EF4-FFF2-40B4-BE49-F238E27FC236}">
                <a16:creationId xmlns:a16="http://schemas.microsoft.com/office/drawing/2014/main" id="{9A2B8DB6-D291-FF3A-DF32-01FC5235520A}"/>
              </a:ext>
            </a:extLst>
          </p:cNvPr>
          <p:cNvPicPr>
            <a:picLocks noChangeAspect="1"/>
          </p:cNvPicPr>
          <p:nvPr/>
        </p:nvPicPr>
        <p:blipFill>
          <a:blip r:embed="rId8">
            <a:extLst>
              <a:ext uri="{28A0092B-C50C-407E-A947-70E740481C1C}">
                <a14:useLocalDpi xmlns:a14="http://schemas.microsoft.com/office/drawing/2010/main" val="0"/>
              </a:ext>
            </a:extLst>
          </a:blip>
          <a:srcRect t="15613" b="50000"/>
          <a:stretch/>
        </p:blipFill>
        <p:spPr>
          <a:xfrm>
            <a:off x="6300774" y="3468447"/>
            <a:ext cx="5131819" cy="4069467"/>
          </a:xfrm>
          <a:prstGeom prst="rect">
            <a:avLst/>
          </a:prstGeom>
        </p:spPr>
      </p:pic>
      <p:sp>
        <p:nvSpPr>
          <p:cNvPr id="22" name="TextBox 21">
            <a:extLst>
              <a:ext uri="{FF2B5EF4-FFF2-40B4-BE49-F238E27FC236}">
                <a16:creationId xmlns:a16="http://schemas.microsoft.com/office/drawing/2014/main" id="{964290FE-349C-8122-3293-9BFC810E8137}"/>
              </a:ext>
            </a:extLst>
          </p:cNvPr>
          <p:cNvSpPr txBox="1"/>
          <p:nvPr/>
        </p:nvSpPr>
        <p:spPr>
          <a:xfrm>
            <a:off x="2334570" y="2498949"/>
            <a:ext cx="1590307" cy="646331"/>
          </a:xfrm>
          <a:prstGeom prst="rect">
            <a:avLst/>
          </a:prstGeom>
          <a:noFill/>
        </p:spPr>
        <p:txBody>
          <a:bodyPr wrap="none" rtlCol="0">
            <a:spAutoFit/>
          </a:bodyPr>
          <a:lstStyle/>
          <a:p>
            <a:r>
              <a:rPr lang="en-US" sz="3600" b="1" dirty="0"/>
              <a:t>UNDAC</a:t>
            </a:r>
            <a:endParaRPr lang="en-TO" sz="3600" b="1" dirty="0"/>
          </a:p>
        </p:txBody>
      </p:sp>
      <p:sp>
        <p:nvSpPr>
          <p:cNvPr id="23" name="TextBox 22">
            <a:extLst>
              <a:ext uri="{FF2B5EF4-FFF2-40B4-BE49-F238E27FC236}">
                <a16:creationId xmlns:a16="http://schemas.microsoft.com/office/drawing/2014/main" id="{FCA84DAA-9730-7712-C12A-8C0E8AB19796}"/>
              </a:ext>
            </a:extLst>
          </p:cNvPr>
          <p:cNvSpPr txBox="1"/>
          <p:nvPr/>
        </p:nvSpPr>
        <p:spPr>
          <a:xfrm>
            <a:off x="6637436" y="2221951"/>
            <a:ext cx="4742747" cy="1200329"/>
          </a:xfrm>
          <a:prstGeom prst="rect">
            <a:avLst/>
          </a:prstGeom>
          <a:noFill/>
        </p:spPr>
        <p:txBody>
          <a:bodyPr wrap="square" rtlCol="0">
            <a:spAutoFit/>
          </a:bodyPr>
          <a:lstStyle/>
          <a:p>
            <a:pPr algn="ctr"/>
            <a:r>
              <a:rPr lang="en-US" sz="3600" b="1" dirty="0"/>
              <a:t>European Geospatial Summer School</a:t>
            </a:r>
            <a:endParaRPr lang="en-TO" sz="3600" b="1" dirty="0"/>
          </a:p>
        </p:txBody>
      </p:sp>
      <p:sp>
        <p:nvSpPr>
          <p:cNvPr id="24" name="TextBox 23">
            <a:extLst>
              <a:ext uri="{FF2B5EF4-FFF2-40B4-BE49-F238E27FC236}">
                <a16:creationId xmlns:a16="http://schemas.microsoft.com/office/drawing/2014/main" id="{3AC52603-DC7C-88E1-E7D0-8592B6B452D0}"/>
              </a:ext>
            </a:extLst>
          </p:cNvPr>
          <p:cNvSpPr txBox="1"/>
          <p:nvPr/>
        </p:nvSpPr>
        <p:spPr>
          <a:xfrm>
            <a:off x="11972351" y="2133839"/>
            <a:ext cx="4742747" cy="646331"/>
          </a:xfrm>
          <a:prstGeom prst="rect">
            <a:avLst/>
          </a:prstGeom>
          <a:noFill/>
        </p:spPr>
        <p:txBody>
          <a:bodyPr wrap="square" rtlCol="0">
            <a:spAutoFit/>
          </a:bodyPr>
          <a:lstStyle/>
          <a:p>
            <a:pPr algn="ctr"/>
            <a:r>
              <a:rPr lang="en-US" sz="3600" b="1" dirty="0"/>
              <a:t>Sentinel Asia</a:t>
            </a:r>
            <a:endParaRPr lang="en-TO" sz="3600" b="1" dirty="0"/>
          </a:p>
        </p:txBody>
      </p:sp>
    </p:spTree>
    <p:extLst>
      <p:ext uri="{BB962C8B-B14F-4D97-AF65-F5344CB8AC3E}">
        <p14:creationId xmlns:p14="http://schemas.microsoft.com/office/powerpoint/2010/main" val="4401449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067DC-A389-AB26-B592-9E10F9D1D2F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BD0585D-CB85-0A70-1C1D-8431D197EC39}"/>
              </a:ext>
            </a:extLst>
          </p:cNvPr>
          <p:cNvGrpSpPr/>
          <p:nvPr/>
        </p:nvGrpSpPr>
        <p:grpSpPr>
          <a:xfrm>
            <a:off x="17082294" y="0"/>
            <a:ext cx="1205706" cy="7058829"/>
            <a:chOff x="0" y="0"/>
            <a:chExt cx="1607608" cy="9411772"/>
          </a:xfrm>
        </p:grpSpPr>
        <p:sp>
          <p:nvSpPr>
            <p:cNvPr id="3" name="Freeform 3">
              <a:extLst>
                <a:ext uri="{FF2B5EF4-FFF2-40B4-BE49-F238E27FC236}">
                  <a16:creationId xmlns:a16="http://schemas.microsoft.com/office/drawing/2014/main" id="{D4B0356D-1796-9C70-21A6-81307CE844E4}"/>
                </a:ext>
              </a:extLst>
            </p:cNvPr>
            <p:cNvSpPr/>
            <p:nvPr/>
          </p:nvSpPr>
          <p:spPr>
            <a:xfrm>
              <a:off x="0" y="0"/>
              <a:ext cx="1607566" cy="9411716"/>
            </a:xfrm>
            <a:custGeom>
              <a:avLst/>
              <a:gdLst/>
              <a:ahLst/>
              <a:cxnLst/>
              <a:rect l="l" t="t" r="r" b="b"/>
              <a:pathLst>
                <a:path w="1607566" h="9411716">
                  <a:moveTo>
                    <a:pt x="0" y="0"/>
                  </a:moveTo>
                  <a:lnTo>
                    <a:pt x="1607566" y="0"/>
                  </a:lnTo>
                  <a:lnTo>
                    <a:pt x="1607566" y="9411716"/>
                  </a:lnTo>
                  <a:lnTo>
                    <a:pt x="0" y="9411716"/>
                  </a:lnTo>
                  <a:lnTo>
                    <a:pt x="0" y="0"/>
                  </a:lnTo>
                  <a:close/>
                </a:path>
              </a:pathLst>
            </a:custGeom>
            <a:blipFill>
              <a:blip r:embed="rId3"/>
              <a:stretch>
                <a:fillRect l="-21700" r="-21703"/>
              </a:stretch>
            </a:blipFill>
          </p:spPr>
          <p:txBody>
            <a:bodyPr/>
            <a:lstStyle/>
            <a:p>
              <a:endParaRPr lang="en-TO"/>
            </a:p>
          </p:txBody>
        </p:sp>
      </p:grpSp>
      <p:grpSp>
        <p:nvGrpSpPr>
          <p:cNvPr id="4" name="Group 4">
            <a:extLst>
              <a:ext uri="{FF2B5EF4-FFF2-40B4-BE49-F238E27FC236}">
                <a16:creationId xmlns:a16="http://schemas.microsoft.com/office/drawing/2014/main" id="{8BB27145-C884-8CC0-7893-9B70024E77BD}"/>
              </a:ext>
            </a:extLst>
          </p:cNvPr>
          <p:cNvGrpSpPr/>
          <p:nvPr/>
        </p:nvGrpSpPr>
        <p:grpSpPr>
          <a:xfrm>
            <a:off x="17069752" y="6160520"/>
            <a:ext cx="1205706" cy="4147566"/>
            <a:chOff x="0" y="0"/>
            <a:chExt cx="1607608" cy="5530088"/>
          </a:xfrm>
        </p:grpSpPr>
        <p:sp>
          <p:nvSpPr>
            <p:cNvPr id="5" name="Freeform 5">
              <a:extLst>
                <a:ext uri="{FF2B5EF4-FFF2-40B4-BE49-F238E27FC236}">
                  <a16:creationId xmlns:a16="http://schemas.microsoft.com/office/drawing/2014/main" id="{40174BFB-0342-3F78-AACE-62DD16BF7820}"/>
                </a:ext>
              </a:extLst>
            </p:cNvPr>
            <p:cNvSpPr/>
            <p:nvPr/>
          </p:nvSpPr>
          <p:spPr>
            <a:xfrm>
              <a:off x="0" y="0"/>
              <a:ext cx="1607566" cy="5530088"/>
            </a:xfrm>
            <a:custGeom>
              <a:avLst/>
              <a:gdLst/>
              <a:ahLst/>
              <a:cxnLst/>
              <a:rect l="l" t="t" r="r" b="b"/>
              <a:pathLst>
                <a:path w="1607566" h="5530088">
                  <a:moveTo>
                    <a:pt x="0" y="0"/>
                  </a:moveTo>
                  <a:lnTo>
                    <a:pt x="1607566" y="0"/>
                  </a:lnTo>
                  <a:lnTo>
                    <a:pt x="1607566" y="5530088"/>
                  </a:lnTo>
                  <a:lnTo>
                    <a:pt x="0" y="5530088"/>
                  </a:lnTo>
                  <a:lnTo>
                    <a:pt x="0" y="0"/>
                  </a:lnTo>
                  <a:close/>
                </a:path>
              </a:pathLst>
            </a:custGeom>
            <a:blipFill>
              <a:blip r:embed="rId3"/>
              <a:stretch>
                <a:fillRect t="-9341" r="-2" b="-9341"/>
              </a:stretch>
            </a:blipFill>
          </p:spPr>
          <p:txBody>
            <a:bodyPr/>
            <a:lstStyle/>
            <a:p>
              <a:endParaRPr lang="en-TO"/>
            </a:p>
          </p:txBody>
        </p:sp>
      </p:grpSp>
      <p:sp>
        <p:nvSpPr>
          <p:cNvPr id="6" name="Freeform 6" descr="The Tonga eruption explained, from tsunami warnings to sonic booms">
            <a:extLst>
              <a:ext uri="{FF2B5EF4-FFF2-40B4-BE49-F238E27FC236}">
                <a16:creationId xmlns:a16="http://schemas.microsoft.com/office/drawing/2014/main" id="{059EAC2D-05BC-25DC-5C0B-F69A48AB1037}"/>
              </a:ext>
            </a:extLst>
          </p:cNvPr>
          <p:cNvSpPr/>
          <p:nvPr/>
        </p:nvSpPr>
        <p:spPr>
          <a:xfrm>
            <a:off x="0" y="1606176"/>
            <a:ext cx="4343400" cy="1161777"/>
          </a:xfrm>
          <a:custGeom>
            <a:avLst/>
            <a:gdLst/>
            <a:ahLst/>
            <a:cxnLst/>
            <a:rect l="l" t="t" r="r" b="b"/>
            <a:pathLst>
              <a:path w="4343400" h="1161777">
                <a:moveTo>
                  <a:pt x="0" y="0"/>
                </a:moveTo>
                <a:lnTo>
                  <a:pt x="4343400" y="0"/>
                </a:lnTo>
                <a:lnTo>
                  <a:pt x="4343400" y="1161777"/>
                </a:lnTo>
                <a:lnTo>
                  <a:pt x="0" y="1161777"/>
                </a:lnTo>
                <a:lnTo>
                  <a:pt x="0" y="0"/>
                </a:lnTo>
                <a:close/>
              </a:path>
            </a:pathLst>
          </a:custGeom>
          <a:blipFill>
            <a:blip r:embed="rId4"/>
            <a:stretch>
              <a:fillRect b="-149238"/>
            </a:stretch>
          </a:blipFill>
        </p:spPr>
        <p:txBody>
          <a:bodyPr/>
          <a:lstStyle/>
          <a:p>
            <a:endParaRPr lang="en-TO"/>
          </a:p>
        </p:txBody>
      </p:sp>
      <p:grpSp>
        <p:nvGrpSpPr>
          <p:cNvPr id="7" name="Group 7">
            <a:extLst>
              <a:ext uri="{FF2B5EF4-FFF2-40B4-BE49-F238E27FC236}">
                <a16:creationId xmlns:a16="http://schemas.microsoft.com/office/drawing/2014/main" id="{827E0261-35A8-12A0-9344-1A7158F59D33}"/>
              </a:ext>
            </a:extLst>
          </p:cNvPr>
          <p:cNvGrpSpPr/>
          <p:nvPr/>
        </p:nvGrpSpPr>
        <p:grpSpPr>
          <a:xfrm>
            <a:off x="0" y="150242"/>
            <a:ext cx="2841588" cy="1455934"/>
            <a:chOff x="0" y="0"/>
            <a:chExt cx="3788784" cy="1941246"/>
          </a:xfrm>
        </p:grpSpPr>
        <p:sp>
          <p:nvSpPr>
            <p:cNvPr id="8" name="Freeform 8">
              <a:extLst>
                <a:ext uri="{FF2B5EF4-FFF2-40B4-BE49-F238E27FC236}">
                  <a16:creationId xmlns:a16="http://schemas.microsoft.com/office/drawing/2014/main" id="{E3797489-FBAF-2391-CDCD-7DED4C061277}"/>
                </a:ext>
              </a:extLst>
            </p:cNvPr>
            <p:cNvSpPr/>
            <p:nvPr/>
          </p:nvSpPr>
          <p:spPr>
            <a:xfrm>
              <a:off x="0" y="0"/>
              <a:ext cx="3788791" cy="1941195"/>
            </a:xfrm>
            <a:custGeom>
              <a:avLst/>
              <a:gdLst/>
              <a:ahLst/>
              <a:cxnLst/>
              <a:rect l="l" t="t" r="r" b="b"/>
              <a:pathLst>
                <a:path w="3788791" h="1941195">
                  <a:moveTo>
                    <a:pt x="0" y="0"/>
                  </a:moveTo>
                  <a:lnTo>
                    <a:pt x="3788791" y="0"/>
                  </a:lnTo>
                  <a:lnTo>
                    <a:pt x="3788791" y="1941195"/>
                  </a:lnTo>
                  <a:lnTo>
                    <a:pt x="0" y="1941195"/>
                  </a:lnTo>
                  <a:lnTo>
                    <a:pt x="0" y="0"/>
                  </a:lnTo>
                  <a:close/>
                </a:path>
              </a:pathLst>
            </a:custGeom>
            <a:blipFill>
              <a:blip r:embed="rId5"/>
              <a:stretch>
                <a:fillRect t="-3561" b="-3563"/>
              </a:stretch>
            </a:blipFill>
          </p:spPr>
          <p:txBody>
            <a:bodyPr/>
            <a:lstStyle/>
            <a:p>
              <a:endParaRPr lang="en-TO"/>
            </a:p>
          </p:txBody>
        </p:sp>
      </p:grpSp>
      <p:grpSp>
        <p:nvGrpSpPr>
          <p:cNvPr id="10" name="Group 10">
            <a:extLst>
              <a:ext uri="{FF2B5EF4-FFF2-40B4-BE49-F238E27FC236}">
                <a16:creationId xmlns:a16="http://schemas.microsoft.com/office/drawing/2014/main" id="{2D5D40C8-02C8-7187-774C-209E450405AD}"/>
              </a:ext>
            </a:extLst>
          </p:cNvPr>
          <p:cNvGrpSpPr/>
          <p:nvPr/>
        </p:nvGrpSpPr>
        <p:grpSpPr>
          <a:xfrm>
            <a:off x="-1746" y="1591888"/>
            <a:ext cx="4371975" cy="1190352"/>
            <a:chOff x="0" y="0"/>
            <a:chExt cx="5829300" cy="1587136"/>
          </a:xfrm>
        </p:grpSpPr>
        <p:sp>
          <p:nvSpPr>
            <p:cNvPr id="11" name="Freeform 11">
              <a:extLst>
                <a:ext uri="{FF2B5EF4-FFF2-40B4-BE49-F238E27FC236}">
                  <a16:creationId xmlns:a16="http://schemas.microsoft.com/office/drawing/2014/main" id="{1F3E6B17-4C15-F733-FB69-50C67D7DA838}"/>
                </a:ext>
              </a:extLst>
            </p:cNvPr>
            <p:cNvSpPr/>
            <p:nvPr/>
          </p:nvSpPr>
          <p:spPr>
            <a:xfrm>
              <a:off x="19050" y="19050"/>
              <a:ext cx="5791200" cy="1549019"/>
            </a:xfrm>
            <a:custGeom>
              <a:avLst/>
              <a:gdLst/>
              <a:ahLst/>
              <a:cxnLst/>
              <a:rect l="l" t="t" r="r" b="b"/>
              <a:pathLst>
                <a:path w="5791200" h="1549019">
                  <a:moveTo>
                    <a:pt x="0" y="0"/>
                  </a:moveTo>
                  <a:lnTo>
                    <a:pt x="5791200" y="0"/>
                  </a:lnTo>
                  <a:lnTo>
                    <a:pt x="5791200" y="1549019"/>
                  </a:lnTo>
                  <a:lnTo>
                    <a:pt x="0" y="1549019"/>
                  </a:lnTo>
                  <a:close/>
                </a:path>
              </a:pathLst>
            </a:custGeom>
            <a:solidFill>
              <a:srgbClr val="0D0D0D">
                <a:alpha val="50980"/>
              </a:srgbClr>
            </a:solidFill>
          </p:spPr>
          <p:txBody>
            <a:bodyPr/>
            <a:lstStyle/>
            <a:p>
              <a:endParaRPr lang="en-TO"/>
            </a:p>
          </p:txBody>
        </p:sp>
        <p:sp>
          <p:nvSpPr>
            <p:cNvPr id="12" name="Freeform 12">
              <a:extLst>
                <a:ext uri="{FF2B5EF4-FFF2-40B4-BE49-F238E27FC236}">
                  <a16:creationId xmlns:a16="http://schemas.microsoft.com/office/drawing/2014/main" id="{EFE38D83-3A69-CA8A-B461-D3C7A3810120}"/>
                </a:ext>
              </a:extLst>
            </p:cNvPr>
            <p:cNvSpPr/>
            <p:nvPr/>
          </p:nvSpPr>
          <p:spPr>
            <a:xfrm>
              <a:off x="0" y="0"/>
              <a:ext cx="5829300" cy="1587119"/>
            </a:xfrm>
            <a:custGeom>
              <a:avLst/>
              <a:gdLst/>
              <a:ahLst/>
              <a:cxnLst/>
              <a:rect l="l" t="t" r="r" b="b"/>
              <a:pathLst>
                <a:path w="5829300" h="1587119">
                  <a:moveTo>
                    <a:pt x="19050" y="0"/>
                  </a:moveTo>
                  <a:lnTo>
                    <a:pt x="5810250" y="0"/>
                  </a:lnTo>
                  <a:cubicBezTo>
                    <a:pt x="5820791" y="0"/>
                    <a:pt x="5829300" y="8509"/>
                    <a:pt x="5829300" y="19050"/>
                  </a:cubicBezTo>
                  <a:lnTo>
                    <a:pt x="5829300" y="1568069"/>
                  </a:lnTo>
                  <a:cubicBezTo>
                    <a:pt x="5829300" y="1578610"/>
                    <a:pt x="5820791" y="1587119"/>
                    <a:pt x="5810250" y="1587119"/>
                  </a:cubicBezTo>
                  <a:lnTo>
                    <a:pt x="19050" y="1587119"/>
                  </a:lnTo>
                  <a:cubicBezTo>
                    <a:pt x="8509" y="1587119"/>
                    <a:pt x="0" y="1578610"/>
                    <a:pt x="0" y="1568069"/>
                  </a:cubicBezTo>
                  <a:lnTo>
                    <a:pt x="0" y="19050"/>
                  </a:lnTo>
                  <a:cubicBezTo>
                    <a:pt x="0" y="8509"/>
                    <a:pt x="8509" y="0"/>
                    <a:pt x="19050" y="0"/>
                  </a:cubicBezTo>
                  <a:moveTo>
                    <a:pt x="19050" y="38100"/>
                  </a:moveTo>
                  <a:lnTo>
                    <a:pt x="19050" y="19050"/>
                  </a:lnTo>
                  <a:lnTo>
                    <a:pt x="38100" y="19050"/>
                  </a:lnTo>
                  <a:lnTo>
                    <a:pt x="38100" y="1568069"/>
                  </a:lnTo>
                  <a:lnTo>
                    <a:pt x="19050" y="1568069"/>
                  </a:lnTo>
                  <a:lnTo>
                    <a:pt x="19050" y="1549019"/>
                  </a:lnTo>
                  <a:lnTo>
                    <a:pt x="5810250" y="1549019"/>
                  </a:lnTo>
                  <a:lnTo>
                    <a:pt x="5810250" y="1568069"/>
                  </a:lnTo>
                  <a:lnTo>
                    <a:pt x="5791200" y="1568069"/>
                  </a:lnTo>
                  <a:lnTo>
                    <a:pt x="5791200" y="19050"/>
                  </a:lnTo>
                  <a:lnTo>
                    <a:pt x="5810250" y="19050"/>
                  </a:lnTo>
                  <a:lnTo>
                    <a:pt x="5810250" y="38100"/>
                  </a:lnTo>
                  <a:lnTo>
                    <a:pt x="19050" y="38100"/>
                  </a:lnTo>
                  <a:close/>
                </a:path>
              </a:pathLst>
            </a:custGeom>
            <a:solidFill>
              <a:srgbClr val="042433"/>
            </a:solidFill>
          </p:spPr>
          <p:txBody>
            <a:bodyPr/>
            <a:lstStyle/>
            <a:p>
              <a:endParaRPr lang="en-TO"/>
            </a:p>
          </p:txBody>
        </p:sp>
      </p:grpSp>
      <p:sp>
        <p:nvSpPr>
          <p:cNvPr id="13" name="TextBox 13">
            <a:extLst>
              <a:ext uri="{FF2B5EF4-FFF2-40B4-BE49-F238E27FC236}">
                <a16:creationId xmlns:a16="http://schemas.microsoft.com/office/drawing/2014/main" id="{A7B52809-86EB-86F5-3827-37CA5E8B42C5}"/>
              </a:ext>
            </a:extLst>
          </p:cNvPr>
          <p:cNvSpPr txBox="1"/>
          <p:nvPr/>
        </p:nvSpPr>
        <p:spPr>
          <a:xfrm>
            <a:off x="168895" y="1650003"/>
            <a:ext cx="4284956" cy="914096"/>
          </a:xfrm>
          <a:prstGeom prst="rect">
            <a:avLst/>
          </a:prstGeom>
        </p:spPr>
        <p:txBody>
          <a:bodyPr wrap="square" lIns="0" tIns="0" rIns="0" bIns="0" rtlCol="0" anchor="t">
            <a:spAutoFit/>
          </a:bodyPr>
          <a:lstStyle/>
          <a:p>
            <a:pPr algn="l">
              <a:lnSpc>
                <a:spcPts val="3780"/>
              </a:lnSpc>
            </a:pPr>
            <a:r>
              <a:rPr lang="en-US" sz="2100" b="1" dirty="0">
                <a:solidFill>
                  <a:srgbClr val="FFFFFF"/>
                </a:solidFill>
                <a:latin typeface="Arimo Bold"/>
                <a:ea typeface="Arimo Bold"/>
                <a:cs typeface="Arimo Bold"/>
                <a:sym typeface="Arimo Bold"/>
              </a:rPr>
              <a:t>Leveraging into Modern Community of Practice – Why?</a:t>
            </a:r>
          </a:p>
        </p:txBody>
      </p:sp>
      <p:sp>
        <p:nvSpPr>
          <p:cNvPr id="14" name="TextBox 14">
            <a:extLst>
              <a:ext uri="{FF2B5EF4-FFF2-40B4-BE49-F238E27FC236}">
                <a16:creationId xmlns:a16="http://schemas.microsoft.com/office/drawing/2014/main" id="{671D6730-AAFB-CA57-2610-5414FFD2FFCD}"/>
              </a:ext>
            </a:extLst>
          </p:cNvPr>
          <p:cNvSpPr txBox="1"/>
          <p:nvPr/>
        </p:nvSpPr>
        <p:spPr>
          <a:xfrm>
            <a:off x="836706" y="2860181"/>
            <a:ext cx="16003494" cy="6173228"/>
          </a:xfrm>
          <a:prstGeom prst="rect">
            <a:avLst/>
          </a:prstGeom>
        </p:spPr>
        <p:txBody>
          <a:bodyPr wrap="square" lIns="0" tIns="0" rIns="0" bIns="0" rtlCol="0" anchor="t">
            <a:spAutoFit/>
          </a:bodyPr>
          <a:lstStyle/>
          <a:p>
            <a:pPr marL="842012" lvl="1" indent="-421006" algn="l">
              <a:lnSpc>
                <a:spcPts val="7020"/>
              </a:lnSpc>
              <a:buAutoNum type="arabicPeriod"/>
            </a:pPr>
            <a:r>
              <a:rPr lang="en-US" sz="3900" b="1" dirty="0">
                <a:solidFill>
                  <a:srgbClr val="000000"/>
                </a:solidFill>
                <a:latin typeface="Arimo Bold"/>
                <a:ea typeface="Arimo Bold"/>
                <a:cs typeface="Arimo Bold"/>
                <a:sym typeface="Arimo Bold"/>
              </a:rPr>
              <a:t>Intensification of the scale of Hazards</a:t>
            </a:r>
          </a:p>
          <a:p>
            <a:pPr marL="842012" lvl="1" indent="-421006" algn="l">
              <a:lnSpc>
                <a:spcPts val="7020"/>
              </a:lnSpc>
              <a:buAutoNum type="arabicPeriod"/>
            </a:pPr>
            <a:r>
              <a:rPr lang="en-US" sz="3900" b="1" dirty="0">
                <a:solidFill>
                  <a:srgbClr val="000000"/>
                </a:solidFill>
                <a:latin typeface="Arimo Bold"/>
                <a:ea typeface="Arimo Bold"/>
                <a:cs typeface="Arimo Bold"/>
                <a:sym typeface="Arimo Bold"/>
              </a:rPr>
              <a:t>Multiple Hazards Occurrence </a:t>
            </a:r>
          </a:p>
          <a:p>
            <a:pPr marL="842012" lvl="1" indent="-421006" algn="l">
              <a:lnSpc>
                <a:spcPts val="7020"/>
              </a:lnSpc>
              <a:buAutoNum type="arabicPeriod"/>
            </a:pPr>
            <a:r>
              <a:rPr lang="en-US" sz="3900" b="1" dirty="0">
                <a:solidFill>
                  <a:srgbClr val="000000"/>
                </a:solidFill>
                <a:latin typeface="Arimo Bold"/>
                <a:ea typeface="Arimo Bold"/>
                <a:cs typeface="Arimo Bold"/>
                <a:sym typeface="Arimo Bold"/>
              </a:rPr>
              <a:t>Require Timely Response </a:t>
            </a:r>
          </a:p>
          <a:p>
            <a:pPr marL="842012" lvl="1" indent="-421006" algn="l">
              <a:lnSpc>
                <a:spcPts val="7020"/>
              </a:lnSpc>
              <a:buAutoNum type="arabicPeriod"/>
            </a:pPr>
            <a:r>
              <a:rPr lang="en-US" sz="3900" b="1" dirty="0">
                <a:solidFill>
                  <a:srgbClr val="000000"/>
                </a:solidFill>
                <a:latin typeface="Arimo Bold"/>
                <a:ea typeface="Arimo Bold"/>
                <a:cs typeface="Arimo Bold"/>
                <a:sym typeface="Arimo Bold"/>
              </a:rPr>
              <a:t>Robust Visualization to facilitate prioritized areas affected </a:t>
            </a:r>
          </a:p>
          <a:p>
            <a:pPr marL="842012" lvl="1" indent="-421006" algn="l">
              <a:lnSpc>
                <a:spcPts val="7020"/>
              </a:lnSpc>
              <a:buAutoNum type="arabicPeriod"/>
            </a:pPr>
            <a:r>
              <a:rPr lang="en-US" sz="3900" b="1" dirty="0">
                <a:solidFill>
                  <a:srgbClr val="000000"/>
                </a:solidFill>
                <a:latin typeface="Arimo Bold"/>
                <a:ea typeface="Arimo Bold"/>
                <a:cs typeface="Arimo Bold"/>
                <a:sym typeface="Arimo Bold"/>
              </a:rPr>
              <a:t>Quality Information for Critical Decision-making </a:t>
            </a:r>
          </a:p>
          <a:p>
            <a:pPr marL="842012" lvl="1" indent="-421006" algn="l">
              <a:lnSpc>
                <a:spcPts val="7020"/>
              </a:lnSpc>
              <a:buAutoNum type="arabicPeriod"/>
            </a:pPr>
            <a:r>
              <a:rPr lang="en-US" sz="3900" b="1" dirty="0">
                <a:solidFill>
                  <a:srgbClr val="000000"/>
                </a:solidFill>
                <a:latin typeface="Arimo Bold"/>
                <a:ea typeface="Arimo Bold"/>
                <a:cs typeface="Arimo Bold"/>
                <a:sym typeface="Arimo Bold"/>
              </a:rPr>
              <a:t>Transition from Tradition to Modern Visual Practices – RS as Geospatial Solution. </a:t>
            </a:r>
          </a:p>
        </p:txBody>
      </p:sp>
    </p:spTree>
    <p:extLst>
      <p:ext uri="{BB962C8B-B14F-4D97-AF65-F5344CB8AC3E}">
        <p14:creationId xmlns:p14="http://schemas.microsoft.com/office/powerpoint/2010/main" val="3472582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7D4FA-B475-6306-52BD-8AB5F4D0C24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B22A85C-477F-03A5-D778-74C1A7E9FE2B}"/>
              </a:ext>
            </a:extLst>
          </p:cNvPr>
          <p:cNvGrpSpPr/>
          <p:nvPr/>
        </p:nvGrpSpPr>
        <p:grpSpPr>
          <a:xfrm>
            <a:off x="17082294" y="0"/>
            <a:ext cx="1205706" cy="7058829"/>
            <a:chOff x="0" y="0"/>
            <a:chExt cx="1607608" cy="9411772"/>
          </a:xfrm>
        </p:grpSpPr>
        <p:sp>
          <p:nvSpPr>
            <p:cNvPr id="3" name="Freeform 3">
              <a:extLst>
                <a:ext uri="{FF2B5EF4-FFF2-40B4-BE49-F238E27FC236}">
                  <a16:creationId xmlns:a16="http://schemas.microsoft.com/office/drawing/2014/main" id="{7AED8061-E73D-CD9C-3AEE-FF1FA25FFB4C}"/>
                </a:ext>
              </a:extLst>
            </p:cNvPr>
            <p:cNvSpPr/>
            <p:nvPr/>
          </p:nvSpPr>
          <p:spPr>
            <a:xfrm>
              <a:off x="0" y="0"/>
              <a:ext cx="1607566" cy="9411716"/>
            </a:xfrm>
            <a:custGeom>
              <a:avLst/>
              <a:gdLst/>
              <a:ahLst/>
              <a:cxnLst/>
              <a:rect l="l" t="t" r="r" b="b"/>
              <a:pathLst>
                <a:path w="1607566" h="9411716">
                  <a:moveTo>
                    <a:pt x="0" y="0"/>
                  </a:moveTo>
                  <a:lnTo>
                    <a:pt x="1607566" y="0"/>
                  </a:lnTo>
                  <a:lnTo>
                    <a:pt x="1607566" y="9411716"/>
                  </a:lnTo>
                  <a:lnTo>
                    <a:pt x="0" y="9411716"/>
                  </a:lnTo>
                  <a:lnTo>
                    <a:pt x="0" y="0"/>
                  </a:lnTo>
                  <a:close/>
                </a:path>
              </a:pathLst>
            </a:custGeom>
            <a:blipFill>
              <a:blip r:embed="rId3"/>
              <a:stretch>
                <a:fillRect l="-21700" r="-21703"/>
              </a:stretch>
            </a:blipFill>
          </p:spPr>
          <p:txBody>
            <a:bodyPr/>
            <a:lstStyle/>
            <a:p>
              <a:endParaRPr lang="en-TO"/>
            </a:p>
          </p:txBody>
        </p:sp>
      </p:grpSp>
      <p:grpSp>
        <p:nvGrpSpPr>
          <p:cNvPr id="4" name="Group 4">
            <a:extLst>
              <a:ext uri="{FF2B5EF4-FFF2-40B4-BE49-F238E27FC236}">
                <a16:creationId xmlns:a16="http://schemas.microsoft.com/office/drawing/2014/main" id="{1DBB8F83-44AE-5980-1010-60306396CB54}"/>
              </a:ext>
            </a:extLst>
          </p:cNvPr>
          <p:cNvGrpSpPr/>
          <p:nvPr/>
        </p:nvGrpSpPr>
        <p:grpSpPr>
          <a:xfrm>
            <a:off x="17069752" y="6160520"/>
            <a:ext cx="1205706" cy="4147566"/>
            <a:chOff x="0" y="0"/>
            <a:chExt cx="1607608" cy="5530088"/>
          </a:xfrm>
        </p:grpSpPr>
        <p:sp>
          <p:nvSpPr>
            <p:cNvPr id="5" name="Freeform 5">
              <a:extLst>
                <a:ext uri="{FF2B5EF4-FFF2-40B4-BE49-F238E27FC236}">
                  <a16:creationId xmlns:a16="http://schemas.microsoft.com/office/drawing/2014/main" id="{7C2CCE42-B577-7B10-ABFC-735DA8124241}"/>
                </a:ext>
              </a:extLst>
            </p:cNvPr>
            <p:cNvSpPr/>
            <p:nvPr/>
          </p:nvSpPr>
          <p:spPr>
            <a:xfrm>
              <a:off x="0" y="0"/>
              <a:ext cx="1607566" cy="5530088"/>
            </a:xfrm>
            <a:custGeom>
              <a:avLst/>
              <a:gdLst/>
              <a:ahLst/>
              <a:cxnLst/>
              <a:rect l="l" t="t" r="r" b="b"/>
              <a:pathLst>
                <a:path w="1607566" h="5530088">
                  <a:moveTo>
                    <a:pt x="0" y="0"/>
                  </a:moveTo>
                  <a:lnTo>
                    <a:pt x="1607566" y="0"/>
                  </a:lnTo>
                  <a:lnTo>
                    <a:pt x="1607566" y="5530088"/>
                  </a:lnTo>
                  <a:lnTo>
                    <a:pt x="0" y="5530088"/>
                  </a:lnTo>
                  <a:lnTo>
                    <a:pt x="0" y="0"/>
                  </a:lnTo>
                  <a:close/>
                </a:path>
              </a:pathLst>
            </a:custGeom>
            <a:blipFill>
              <a:blip r:embed="rId3"/>
              <a:stretch>
                <a:fillRect t="-9341" r="-2" b="-9341"/>
              </a:stretch>
            </a:blipFill>
          </p:spPr>
          <p:txBody>
            <a:bodyPr/>
            <a:lstStyle/>
            <a:p>
              <a:endParaRPr lang="en-TO"/>
            </a:p>
          </p:txBody>
        </p:sp>
      </p:grpSp>
      <p:sp>
        <p:nvSpPr>
          <p:cNvPr id="6" name="Freeform 6" descr="The Tonga eruption explained, from tsunami warnings to sonic booms">
            <a:extLst>
              <a:ext uri="{FF2B5EF4-FFF2-40B4-BE49-F238E27FC236}">
                <a16:creationId xmlns:a16="http://schemas.microsoft.com/office/drawing/2014/main" id="{E95A498F-A197-75C7-AE25-7A17AAF840E8}"/>
              </a:ext>
            </a:extLst>
          </p:cNvPr>
          <p:cNvSpPr/>
          <p:nvPr/>
        </p:nvSpPr>
        <p:spPr>
          <a:xfrm>
            <a:off x="0" y="1606176"/>
            <a:ext cx="4343400" cy="1161777"/>
          </a:xfrm>
          <a:custGeom>
            <a:avLst/>
            <a:gdLst/>
            <a:ahLst/>
            <a:cxnLst/>
            <a:rect l="l" t="t" r="r" b="b"/>
            <a:pathLst>
              <a:path w="4343400" h="1161777">
                <a:moveTo>
                  <a:pt x="0" y="0"/>
                </a:moveTo>
                <a:lnTo>
                  <a:pt x="4343400" y="0"/>
                </a:lnTo>
                <a:lnTo>
                  <a:pt x="4343400" y="1161777"/>
                </a:lnTo>
                <a:lnTo>
                  <a:pt x="0" y="1161777"/>
                </a:lnTo>
                <a:lnTo>
                  <a:pt x="0" y="0"/>
                </a:lnTo>
                <a:close/>
              </a:path>
            </a:pathLst>
          </a:custGeom>
          <a:blipFill>
            <a:blip r:embed="rId4"/>
            <a:stretch>
              <a:fillRect b="-149238"/>
            </a:stretch>
          </a:blipFill>
        </p:spPr>
        <p:txBody>
          <a:bodyPr/>
          <a:lstStyle/>
          <a:p>
            <a:endParaRPr lang="en-TO"/>
          </a:p>
        </p:txBody>
      </p:sp>
      <p:grpSp>
        <p:nvGrpSpPr>
          <p:cNvPr id="7" name="Group 7">
            <a:extLst>
              <a:ext uri="{FF2B5EF4-FFF2-40B4-BE49-F238E27FC236}">
                <a16:creationId xmlns:a16="http://schemas.microsoft.com/office/drawing/2014/main" id="{33293608-0F65-C95D-5A8C-68F22872D913}"/>
              </a:ext>
            </a:extLst>
          </p:cNvPr>
          <p:cNvGrpSpPr/>
          <p:nvPr/>
        </p:nvGrpSpPr>
        <p:grpSpPr>
          <a:xfrm>
            <a:off x="0" y="150242"/>
            <a:ext cx="2841588" cy="1455934"/>
            <a:chOff x="0" y="0"/>
            <a:chExt cx="3788784" cy="1941246"/>
          </a:xfrm>
        </p:grpSpPr>
        <p:sp>
          <p:nvSpPr>
            <p:cNvPr id="8" name="Freeform 8">
              <a:extLst>
                <a:ext uri="{FF2B5EF4-FFF2-40B4-BE49-F238E27FC236}">
                  <a16:creationId xmlns:a16="http://schemas.microsoft.com/office/drawing/2014/main" id="{0D795845-7B19-224E-CA80-CCB56BC3202E}"/>
                </a:ext>
              </a:extLst>
            </p:cNvPr>
            <p:cNvSpPr/>
            <p:nvPr/>
          </p:nvSpPr>
          <p:spPr>
            <a:xfrm>
              <a:off x="0" y="0"/>
              <a:ext cx="3788791" cy="1941195"/>
            </a:xfrm>
            <a:custGeom>
              <a:avLst/>
              <a:gdLst/>
              <a:ahLst/>
              <a:cxnLst/>
              <a:rect l="l" t="t" r="r" b="b"/>
              <a:pathLst>
                <a:path w="3788791" h="1941195">
                  <a:moveTo>
                    <a:pt x="0" y="0"/>
                  </a:moveTo>
                  <a:lnTo>
                    <a:pt x="3788791" y="0"/>
                  </a:lnTo>
                  <a:lnTo>
                    <a:pt x="3788791" y="1941195"/>
                  </a:lnTo>
                  <a:lnTo>
                    <a:pt x="0" y="1941195"/>
                  </a:lnTo>
                  <a:lnTo>
                    <a:pt x="0" y="0"/>
                  </a:lnTo>
                  <a:close/>
                </a:path>
              </a:pathLst>
            </a:custGeom>
            <a:blipFill>
              <a:blip r:embed="rId5"/>
              <a:stretch>
                <a:fillRect t="-3561" b="-3563"/>
              </a:stretch>
            </a:blipFill>
          </p:spPr>
          <p:txBody>
            <a:bodyPr/>
            <a:lstStyle/>
            <a:p>
              <a:endParaRPr lang="en-TO"/>
            </a:p>
          </p:txBody>
        </p:sp>
      </p:grpSp>
      <p:grpSp>
        <p:nvGrpSpPr>
          <p:cNvPr id="10" name="Group 10">
            <a:extLst>
              <a:ext uri="{FF2B5EF4-FFF2-40B4-BE49-F238E27FC236}">
                <a16:creationId xmlns:a16="http://schemas.microsoft.com/office/drawing/2014/main" id="{61AD2FFE-E962-11D5-0B09-55C4B4BAC5F0}"/>
              </a:ext>
            </a:extLst>
          </p:cNvPr>
          <p:cNvGrpSpPr/>
          <p:nvPr/>
        </p:nvGrpSpPr>
        <p:grpSpPr>
          <a:xfrm>
            <a:off x="-14288" y="1591888"/>
            <a:ext cx="4371975" cy="1190352"/>
            <a:chOff x="0" y="0"/>
            <a:chExt cx="5829300" cy="1587136"/>
          </a:xfrm>
        </p:grpSpPr>
        <p:sp>
          <p:nvSpPr>
            <p:cNvPr id="11" name="Freeform 11">
              <a:extLst>
                <a:ext uri="{FF2B5EF4-FFF2-40B4-BE49-F238E27FC236}">
                  <a16:creationId xmlns:a16="http://schemas.microsoft.com/office/drawing/2014/main" id="{955FDEC2-C9D2-BF12-6939-CE9F82250A10}"/>
                </a:ext>
              </a:extLst>
            </p:cNvPr>
            <p:cNvSpPr/>
            <p:nvPr/>
          </p:nvSpPr>
          <p:spPr>
            <a:xfrm>
              <a:off x="19050" y="19050"/>
              <a:ext cx="5791200" cy="1549019"/>
            </a:xfrm>
            <a:custGeom>
              <a:avLst/>
              <a:gdLst/>
              <a:ahLst/>
              <a:cxnLst/>
              <a:rect l="l" t="t" r="r" b="b"/>
              <a:pathLst>
                <a:path w="5791200" h="1549019">
                  <a:moveTo>
                    <a:pt x="0" y="0"/>
                  </a:moveTo>
                  <a:lnTo>
                    <a:pt x="5791200" y="0"/>
                  </a:lnTo>
                  <a:lnTo>
                    <a:pt x="5791200" y="1549019"/>
                  </a:lnTo>
                  <a:lnTo>
                    <a:pt x="0" y="1549019"/>
                  </a:lnTo>
                  <a:close/>
                </a:path>
              </a:pathLst>
            </a:custGeom>
            <a:solidFill>
              <a:srgbClr val="0D0D0D">
                <a:alpha val="50980"/>
              </a:srgbClr>
            </a:solidFill>
          </p:spPr>
          <p:txBody>
            <a:bodyPr/>
            <a:lstStyle/>
            <a:p>
              <a:endParaRPr lang="en-TO"/>
            </a:p>
          </p:txBody>
        </p:sp>
        <p:sp>
          <p:nvSpPr>
            <p:cNvPr id="12" name="Freeform 12">
              <a:extLst>
                <a:ext uri="{FF2B5EF4-FFF2-40B4-BE49-F238E27FC236}">
                  <a16:creationId xmlns:a16="http://schemas.microsoft.com/office/drawing/2014/main" id="{1C92A2AC-EB13-EDD1-0F08-1274B2C74D5A}"/>
                </a:ext>
              </a:extLst>
            </p:cNvPr>
            <p:cNvSpPr/>
            <p:nvPr/>
          </p:nvSpPr>
          <p:spPr>
            <a:xfrm>
              <a:off x="0" y="0"/>
              <a:ext cx="5829300" cy="1587119"/>
            </a:xfrm>
            <a:custGeom>
              <a:avLst/>
              <a:gdLst/>
              <a:ahLst/>
              <a:cxnLst/>
              <a:rect l="l" t="t" r="r" b="b"/>
              <a:pathLst>
                <a:path w="5829300" h="1587119">
                  <a:moveTo>
                    <a:pt x="19050" y="0"/>
                  </a:moveTo>
                  <a:lnTo>
                    <a:pt x="5810250" y="0"/>
                  </a:lnTo>
                  <a:cubicBezTo>
                    <a:pt x="5820791" y="0"/>
                    <a:pt x="5829300" y="8509"/>
                    <a:pt x="5829300" y="19050"/>
                  </a:cubicBezTo>
                  <a:lnTo>
                    <a:pt x="5829300" y="1568069"/>
                  </a:lnTo>
                  <a:cubicBezTo>
                    <a:pt x="5829300" y="1578610"/>
                    <a:pt x="5820791" y="1587119"/>
                    <a:pt x="5810250" y="1587119"/>
                  </a:cubicBezTo>
                  <a:lnTo>
                    <a:pt x="19050" y="1587119"/>
                  </a:lnTo>
                  <a:cubicBezTo>
                    <a:pt x="8509" y="1587119"/>
                    <a:pt x="0" y="1578610"/>
                    <a:pt x="0" y="1568069"/>
                  </a:cubicBezTo>
                  <a:lnTo>
                    <a:pt x="0" y="19050"/>
                  </a:lnTo>
                  <a:cubicBezTo>
                    <a:pt x="0" y="8509"/>
                    <a:pt x="8509" y="0"/>
                    <a:pt x="19050" y="0"/>
                  </a:cubicBezTo>
                  <a:moveTo>
                    <a:pt x="19050" y="38100"/>
                  </a:moveTo>
                  <a:lnTo>
                    <a:pt x="19050" y="19050"/>
                  </a:lnTo>
                  <a:lnTo>
                    <a:pt x="38100" y="19050"/>
                  </a:lnTo>
                  <a:lnTo>
                    <a:pt x="38100" y="1568069"/>
                  </a:lnTo>
                  <a:lnTo>
                    <a:pt x="19050" y="1568069"/>
                  </a:lnTo>
                  <a:lnTo>
                    <a:pt x="19050" y="1549019"/>
                  </a:lnTo>
                  <a:lnTo>
                    <a:pt x="5810250" y="1549019"/>
                  </a:lnTo>
                  <a:lnTo>
                    <a:pt x="5810250" y="1568069"/>
                  </a:lnTo>
                  <a:lnTo>
                    <a:pt x="5791200" y="1568069"/>
                  </a:lnTo>
                  <a:lnTo>
                    <a:pt x="5791200" y="19050"/>
                  </a:lnTo>
                  <a:lnTo>
                    <a:pt x="5810250" y="19050"/>
                  </a:lnTo>
                  <a:lnTo>
                    <a:pt x="5810250" y="38100"/>
                  </a:lnTo>
                  <a:lnTo>
                    <a:pt x="19050" y="38100"/>
                  </a:lnTo>
                  <a:close/>
                </a:path>
              </a:pathLst>
            </a:custGeom>
            <a:solidFill>
              <a:srgbClr val="042433"/>
            </a:solidFill>
          </p:spPr>
          <p:txBody>
            <a:bodyPr/>
            <a:lstStyle/>
            <a:p>
              <a:endParaRPr lang="en-TO"/>
            </a:p>
          </p:txBody>
        </p:sp>
      </p:grpSp>
      <p:sp>
        <p:nvSpPr>
          <p:cNvPr id="13" name="Freeform 13" descr="South Pacific (Fiji and more) | Pacific map, Map, South pacific">
            <a:extLst>
              <a:ext uri="{FF2B5EF4-FFF2-40B4-BE49-F238E27FC236}">
                <a16:creationId xmlns:a16="http://schemas.microsoft.com/office/drawing/2014/main" id="{8144EE3E-674F-D325-37F9-77D7B98CB0F9}"/>
              </a:ext>
            </a:extLst>
          </p:cNvPr>
          <p:cNvSpPr/>
          <p:nvPr/>
        </p:nvSpPr>
        <p:spPr>
          <a:xfrm>
            <a:off x="4038551" y="2957386"/>
            <a:ext cx="10210897" cy="6833918"/>
          </a:xfrm>
          <a:custGeom>
            <a:avLst/>
            <a:gdLst/>
            <a:ahLst/>
            <a:cxnLst/>
            <a:rect l="l" t="t" r="r" b="b"/>
            <a:pathLst>
              <a:path w="10210897" h="6833918">
                <a:moveTo>
                  <a:pt x="0" y="0"/>
                </a:moveTo>
                <a:lnTo>
                  <a:pt x="10210898" y="0"/>
                </a:lnTo>
                <a:lnTo>
                  <a:pt x="10210898" y="6833919"/>
                </a:lnTo>
                <a:lnTo>
                  <a:pt x="0" y="6833919"/>
                </a:lnTo>
                <a:lnTo>
                  <a:pt x="0" y="0"/>
                </a:lnTo>
                <a:close/>
              </a:path>
            </a:pathLst>
          </a:custGeom>
          <a:blipFill>
            <a:blip r:embed="rId6"/>
            <a:stretch>
              <a:fillRect b="-4739"/>
            </a:stretch>
          </a:blipFill>
        </p:spPr>
        <p:txBody>
          <a:bodyPr/>
          <a:lstStyle/>
          <a:p>
            <a:endParaRPr lang="en-TO"/>
          </a:p>
        </p:txBody>
      </p:sp>
      <p:pic>
        <p:nvPicPr>
          <p:cNvPr id="14" name="Picture 14">
            <a:extLst>
              <a:ext uri="{FF2B5EF4-FFF2-40B4-BE49-F238E27FC236}">
                <a16:creationId xmlns:a16="http://schemas.microsoft.com/office/drawing/2014/main" id="{8ED112CD-91A3-3682-151E-3631F11E4604}"/>
              </a:ext>
            </a:extLst>
          </p:cNvPr>
          <p:cNvPicPr>
            <a:picLocks noChangeAspect="1"/>
          </p:cNvPicPr>
          <p:nvPr/>
        </p:nvPicPr>
        <p:blipFill>
          <a:blip r:embed="rId7"/>
          <a:srcRect/>
          <a:stretch>
            <a:fillRect/>
          </a:stretch>
        </p:blipFill>
        <p:spPr>
          <a:xfrm>
            <a:off x="9639603" y="6374346"/>
            <a:ext cx="753115" cy="753115"/>
          </a:xfrm>
          <a:prstGeom prst="rect">
            <a:avLst/>
          </a:prstGeom>
        </p:spPr>
      </p:pic>
      <p:sp>
        <p:nvSpPr>
          <p:cNvPr id="15" name="TextBox 15">
            <a:extLst>
              <a:ext uri="{FF2B5EF4-FFF2-40B4-BE49-F238E27FC236}">
                <a16:creationId xmlns:a16="http://schemas.microsoft.com/office/drawing/2014/main" id="{CEEF0B1B-5657-526B-AEB7-E389B1E3F089}"/>
              </a:ext>
            </a:extLst>
          </p:cNvPr>
          <p:cNvSpPr txBox="1"/>
          <p:nvPr/>
        </p:nvSpPr>
        <p:spPr>
          <a:xfrm>
            <a:off x="0" y="1415676"/>
            <a:ext cx="5097144" cy="1333500"/>
          </a:xfrm>
          <a:prstGeom prst="rect">
            <a:avLst/>
          </a:prstGeom>
        </p:spPr>
        <p:txBody>
          <a:bodyPr lIns="0" tIns="0" rIns="0" bIns="0" rtlCol="0" anchor="t">
            <a:spAutoFit/>
          </a:bodyPr>
          <a:lstStyle/>
          <a:p>
            <a:pPr algn="l">
              <a:lnSpc>
                <a:spcPts val="5400"/>
              </a:lnSpc>
            </a:pPr>
            <a:r>
              <a:rPr lang="en-US" sz="3000" b="1">
                <a:solidFill>
                  <a:srgbClr val="FFFFFF"/>
                </a:solidFill>
                <a:latin typeface="Arimo Bold"/>
                <a:ea typeface="Arimo Bold"/>
                <a:cs typeface="Arimo Bold"/>
                <a:sym typeface="Arimo Bold"/>
              </a:rPr>
              <a:t>Satellite Community of Practice in the Past</a:t>
            </a:r>
          </a:p>
        </p:txBody>
      </p:sp>
      <p:grpSp>
        <p:nvGrpSpPr>
          <p:cNvPr id="16" name="Group 16">
            <a:extLst>
              <a:ext uri="{FF2B5EF4-FFF2-40B4-BE49-F238E27FC236}">
                <a16:creationId xmlns:a16="http://schemas.microsoft.com/office/drawing/2014/main" id="{7C0BFBD6-E856-D9BB-B4F5-73C872FEFCFD}"/>
              </a:ext>
            </a:extLst>
          </p:cNvPr>
          <p:cNvGrpSpPr/>
          <p:nvPr/>
        </p:nvGrpSpPr>
        <p:grpSpPr>
          <a:xfrm>
            <a:off x="7778508" y="6160520"/>
            <a:ext cx="1861095" cy="506718"/>
            <a:chOff x="0" y="0"/>
            <a:chExt cx="5829300" cy="1587136"/>
          </a:xfrm>
        </p:grpSpPr>
        <p:sp>
          <p:nvSpPr>
            <p:cNvPr id="17" name="Freeform 17">
              <a:extLst>
                <a:ext uri="{FF2B5EF4-FFF2-40B4-BE49-F238E27FC236}">
                  <a16:creationId xmlns:a16="http://schemas.microsoft.com/office/drawing/2014/main" id="{2ECC4D5F-699D-42BE-F88B-4CA99E22C587}"/>
                </a:ext>
              </a:extLst>
            </p:cNvPr>
            <p:cNvSpPr/>
            <p:nvPr/>
          </p:nvSpPr>
          <p:spPr>
            <a:xfrm>
              <a:off x="19050" y="19050"/>
              <a:ext cx="5791200" cy="1549019"/>
            </a:xfrm>
            <a:custGeom>
              <a:avLst/>
              <a:gdLst/>
              <a:ahLst/>
              <a:cxnLst/>
              <a:rect l="l" t="t" r="r" b="b"/>
              <a:pathLst>
                <a:path w="5791200" h="1549019">
                  <a:moveTo>
                    <a:pt x="0" y="0"/>
                  </a:moveTo>
                  <a:lnTo>
                    <a:pt x="5791200" y="0"/>
                  </a:lnTo>
                  <a:lnTo>
                    <a:pt x="5791200" y="1549019"/>
                  </a:lnTo>
                  <a:lnTo>
                    <a:pt x="0" y="1549019"/>
                  </a:lnTo>
                  <a:close/>
                </a:path>
              </a:pathLst>
            </a:custGeom>
            <a:solidFill>
              <a:srgbClr val="0D0D0D">
                <a:alpha val="50980"/>
              </a:srgbClr>
            </a:solidFill>
          </p:spPr>
          <p:txBody>
            <a:bodyPr/>
            <a:lstStyle/>
            <a:p>
              <a:endParaRPr lang="en-TO"/>
            </a:p>
          </p:txBody>
        </p:sp>
        <p:sp>
          <p:nvSpPr>
            <p:cNvPr id="18" name="Freeform 18">
              <a:extLst>
                <a:ext uri="{FF2B5EF4-FFF2-40B4-BE49-F238E27FC236}">
                  <a16:creationId xmlns:a16="http://schemas.microsoft.com/office/drawing/2014/main" id="{82A79B96-08A9-526B-49F8-AAC6792A5A7A}"/>
                </a:ext>
              </a:extLst>
            </p:cNvPr>
            <p:cNvSpPr/>
            <p:nvPr/>
          </p:nvSpPr>
          <p:spPr>
            <a:xfrm>
              <a:off x="0" y="0"/>
              <a:ext cx="5829300" cy="1587119"/>
            </a:xfrm>
            <a:custGeom>
              <a:avLst/>
              <a:gdLst/>
              <a:ahLst/>
              <a:cxnLst/>
              <a:rect l="l" t="t" r="r" b="b"/>
              <a:pathLst>
                <a:path w="5829300" h="1587119">
                  <a:moveTo>
                    <a:pt x="19050" y="0"/>
                  </a:moveTo>
                  <a:lnTo>
                    <a:pt x="5810250" y="0"/>
                  </a:lnTo>
                  <a:cubicBezTo>
                    <a:pt x="5820791" y="0"/>
                    <a:pt x="5829300" y="8509"/>
                    <a:pt x="5829300" y="19050"/>
                  </a:cubicBezTo>
                  <a:lnTo>
                    <a:pt x="5829300" y="1568069"/>
                  </a:lnTo>
                  <a:cubicBezTo>
                    <a:pt x="5829300" y="1578610"/>
                    <a:pt x="5820791" y="1587119"/>
                    <a:pt x="5810250" y="1587119"/>
                  </a:cubicBezTo>
                  <a:lnTo>
                    <a:pt x="19050" y="1587119"/>
                  </a:lnTo>
                  <a:cubicBezTo>
                    <a:pt x="8509" y="1587119"/>
                    <a:pt x="0" y="1578610"/>
                    <a:pt x="0" y="1568069"/>
                  </a:cubicBezTo>
                  <a:lnTo>
                    <a:pt x="0" y="19050"/>
                  </a:lnTo>
                  <a:cubicBezTo>
                    <a:pt x="0" y="8509"/>
                    <a:pt x="8509" y="0"/>
                    <a:pt x="19050" y="0"/>
                  </a:cubicBezTo>
                  <a:moveTo>
                    <a:pt x="19050" y="38100"/>
                  </a:moveTo>
                  <a:lnTo>
                    <a:pt x="19050" y="19050"/>
                  </a:lnTo>
                  <a:lnTo>
                    <a:pt x="38100" y="19050"/>
                  </a:lnTo>
                  <a:lnTo>
                    <a:pt x="38100" y="1568069"/>
                  </a:lnTo>
                  <a:lnTo>
                    <a:pt x="19050" y="1568069"/>
                  </a:lnTo>
                  <a:lnTo>
                    <a:pt x="19050" y="1549019"/>
                  </a:lnTo>
                  <a:lnTo>
                    <a:pt x="5810250" y="1549019"/>
                  </a:lnTo>
                  <a:lnTo>
                    <a:pt x="5810250" y="1568069"/>
                  </a:lnTo>
                  <a:lnTo>
                    <a:pt x="5791200" y="1568069"/>
                  </a:lnTo>
                  <a:lnTo>
                    <a:pt x="5791200" y="19050"/>
                  </a:lnTo>
                  <a:lnTo>
                    <a:pt x="5810250" y="19050"/>
                  </a:lnTo>
                  <a:lnTo>
                    <a:pt x="5810250" y="38100"/>
                  </a:lnTo>
                  <a:lnTo>
                    <a:pt x="19050" y="38100"/>
                  </a:lnTo>
                  <a:close/>
                </a:path>
              </a:pathLst>
            </a:custGeom>
            <a:solidFill>
              <a:srgbClr val="042433"/>
            </a:solidFill>
          </p:spPr>
          <p:txBody>
            <a:bodyPr/>
            <a:lstStyle/>
            <a:p>
              <a:endParaRPr lang="en-TO"/>
            </a:p>
          </p:txBody>
        </p:sp>
      </p:grpSp>
      <p:sp>
        <p:nvSpPr>
          <p:cNvPr id="19" name="TextBox 19">
            <a:extLst>
              <a:ext uri="{FF2B5EF4-FFF2-40B4-BE49-F238E27FC236}">
                <a16:creationId xmlns:a16="http://schemas.microsoft.com/office/drawing/2014/main" id="{EF977590-FD33-1B96-66B9-61FDDDFA4B5F}"/>
              </a:ext>
            </a:extLst>
          </p:cNvPr>
          <p:cNvSpPr txBox="1"/>
          <p:nvPr/>
        </p:nvSpPr>
        <p:spPr>
          <a:xfrm>
            <a:off x="7703847" y="6092406"/>
            <a:ext cx="2010418" cy="440055"/>
          </a:xfrm>
          <a:prstGeom prst="rect">
            <a:avLst/>
          </a:prstGeom>
        </p:spPr>
        <p:txBody>
          <a:bodyPr lIns="0" tIns="0" rIns="0" bIns="0" rtlCol="0" anchor="t">
            <a:spAutoFit/>
          </a:bodyPr>
          <a:lstStyle/>
          <a:p>
            <a:pPr algn="ctr">
              <a:lnSpc>
                <a:spcPts val="3780"/>
              </a:lnSpc>
              <a:spcBef>
                <a:spcPct val="0"/>
              </a:spcBef>
            </a:pPr>
            <a:r>
              <a:rPr lang="en-US" sz="2100" b="1">
                <a:solidFill>
                  <a:srgbClr val="FFFFFF"/>
                </a:solidFill>
                <a:latin typeface="Arimo Bold"/>
                <a:ea typeface="Arimo Bold"/>
                <a:cs typeface="Arimo Bold"/>
                <a:sym typeface="Arimo Bold"/>
              </a:rPr>
              <a:t>Only Regional </a:t>
            </a:r>
          </a:p>
        </p:txBody>
      </p:sp>
    </p:spTree>
    <p:extLst>
      <p:ext uri="{BB962C8B-B14F-4D97-AF65-F5344CB8AC3E}">
        <p14:creationId xmlns:p14="http://schemas.microsoft.com/office/powerpoint/2010/main" val="737811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1723B-2A19-AEE1-0BCE-71ED82F0A59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BF6E12D-3E17-B0DC-C251-C120A9941B42}"/>
              </a:ext>
            </a:extLst>
          </p:cNvPr>
          <p:cNvGrpSpPr/>
          <p:nvPr/>
        </p:nvGrpSpPr>
        <p:grpSpPr>
          <a:xfrm>
            <a:off x="17082294" y="0"/>
            <a:ext cx="1205706" cy="7058829"/>
            <a:chOff x="0" y="0"/>
            <a:chExt cx="1607608" cy="9411772"/>
          </a:xfrm>
        </p:grpSpPr>
        <p:sp>
          <p:nvSpPr>
            <p:cNvPr id="3" name="Freeform 3">
              <a:extLst>
                <a:ext uri="{FF2B5EF4-FFF2-40B4-BE49-F238E27FC236}">
                  <a16:creationId xmlns:a16="http://schemas.microsoft.com/office/drawing/2014/main" id="{1875577C-6C79-ABCA-1600-CAF393C0DDE7}"/>
                </a:ext>
              </a:extLst>
            </p:cNvPr>
            <p:cNvSpPr/>
            <p:nvPr/>
          </p:nvSpPr>
          <p:spPr>
            <a:xfrm>
              <a:off x="0" y="0"/>
              <a:ext cx="1607566" cy="9411716"/>
            </a:xfrm>
            <a:custGeom>
              <a:avLst/>
              <a:gdLst/>
              <a:ahLst/>
              <a:cxnLst/>
              <a:rect l="l" t="t" r="r" b="b"/>
              <a:pathLst>
                <a:path w="1607566" h="9411716">
                  <a:moveTo>
                    <a:pt x="0" y="0"/>
                  </a:moveTo>
                  <a:lnTo>
                    <a:pt x="1607566" y="0"/>
                  </a:lnTo>
                  <a:lnTo>
                    <a:pt x="1607566" y="9411716"/>
                  </a:lnTo>
                  <a:lnTo>
                    <a:pt x="0" y="9411716"/>
                  </a:lnTo>
                  <a:lnTo>
                    <a:pt x="0" y="0"/>
                  </a:lnTo>
                  <a:close/>
                </a:path>
              </a:pathLst>
            </a:custGeom>
            <a:blipFill>
              <a:blip r:embed="rId3"/>
              <a:stretch>
                <a:fillRect l="-21700" r="-21703"/>
              </a:stretch>
            </a:blipFill>
          </p:spPr>
          <p:txBody>
            <a:bodyPr/>
            <a:lstStyle/>
            <a:p>
              <a:endParaRPr lang="en-TO"/>
            </a:p>
          </p:txBody>
        </p:sp>
      </p:grpSp>
      <p:grpSp>
        <p:nvGrpSpPr>
          <p:cNvPr id="4" name="Group 4">
            <a:extLst>
              <a:ext uri="{FF2B5EF4-FFF2-40B4-BE49-F238E27FC236}">
                <a16:creationId xmlns:a16="http://schemas.microsoft.com/office/drawing/2014/main" id="{B724C851-9721-11D5-6037-7D4EC57E2D6B}"/>
              </a:ext>
            </a:extLst>
          </p:cNvPr>
          <p:cNvGrpSpPr/>
          <p:nvPr/>
        </p:nvGrpSpPr>
        <p:grpSpPr>
          <a:xfrm>
            <a:off x="17069752" y="6160520"/>
            <a:ext cx="1205706" cy="4147566"/>
            <a:chOff x="0" y="0"/>
            <a:chExt cx="1607608" cy="5530088"/>
          </a:xfrm>
        </p:grpSpPr>
        <p:sp>
          <p:nvSpPr>
            <p:cNvPr id="5" name="Freeform 5">
              <a:extLst>
                <a:ext uri="{FF2B5EF4-FFF2-40B4-BE49-F238E27FC236}">
                  <a16:creationId xmlns:a16="http://schemas.microsoft.com/office/drawing/2014/main" id="{9C832910-39FB-9AD1-989E-E87669E6F197}"/>
                </a:ext>
              </a:extLst>
            </p:cNvPr>
            <p:cNvSpPr/>
            <p:nvPr/>
          </p:nvSpPr>
          <p:spPr>
            <a:xfrm>
              <a:off x="0" y="0"/>
              <a:ext cx="1607566" cy="5530088"/>
            </a:xfrm>
            <a:custGeom>
              <a:avLst/>
              <a:gdLst/>
              <a:ahLst/>
              <a:cxnLst/>
              <a:rect l="l" t="t" r="r" b="b"/>
              <a:pathLst>
                <a:path w="1607566" h="5530088">
                  <a:moveTo>
                    <a:pt x="0" y="0"/>
                  </a:moveTo>
                  <a:lnTo>
                    <a:pt x="1607566" y="0"/>
                  </a:lnTo>
                  <a:lnTo>
                    <a:pt x="1607566" y="5530088"/>
                  </a:lnTo>
                  <a:lnTo>
                    <a:pt x="0" y="5530088"/>
                  </a:lnTo>
                  <a:lnTo>
                    <a:pt x="0" y="0"/>
                  </a:lnTo>
                  <a:close/>
                </a:path>
              </a:pathLst>
            </a:custGeom>
            <a:blipFill>
              <a:blip r:embed="rId3"/>
              <a:stretch>
                <a:fillRect t="-9341" r="-2" b="-9341"/>
              </a:stretch>
            </a:blipFill>
          </p:spPr>
          <p:txBody>
            <a:bodyPr/>
            <a:lstStyle/>
            <a:p>
              <a:endParaRPr lang="en-TO"/>
            </a:p>
          </p:txBody>
        </p:sp>
      </p:grpSp>
      <p:sp>
        <p:nvSpPr>
          <p:cNvPr id="6" name="Freeform 6" descr="The Tonga eruption explained, from tsunami warnings to sonic booms">
            <a:extLst>
              <a:ext uri="{FF2B5EF4-FFF2-40B4-BE49-F238E27FC236}">
                <a16:creationId xmlns:a16="http://schemas.microsoft.com/office/drawing/2014/main" id="{1E2DCB66-764E-B6E1-3AFE-F8DFE50F7E14}"/>
              </a:ext>
            </a:extLst>
          </p:cNvPr>
          <p:cNvSpPr/>
          <p:nvPr/>
        </p:nvSpPr>
        <p:spPr>
          <a:xfrm>
            <a:off x="0" y="1606176"/>
            <a:ext cx="4343400" cy="1161777"/>
          </a:xfrm>
          <a:custGeom>
            <a:avLst/>
            <a:gdLst/>
            <a:ahLst/>
            <a:cxnLst/>
            <a:rect l="l" t="t" r="r" b="b"/>
            <a:pathLst>
              <a:path w="4343400" h="1161777">
                <a:moveTo>
                  <a:pt x="0" y="0"/>
                </a:moveTo>
                <a:lnTo>
                  <a:pt x="4343400" y="0"/>
                </a:lnTo>
                <a:lnTo>
                  <a:pt x="4343400" y="1161777"/>
                </a:lnTo>
                <a:lnTo>
                  <a:pt x="0" y="1161777"/>
                </a:lnTo>
                <a:lnTo>
                  <a:pt x="0" y="0"/>
                </a:lnTo>
                <a:close/>
              </a:path>
            </a:pathLst>
          </a:custGeom>
          <a:blipFill>
            <a:blip r:embed="rId4"/>
            <a:stretch>
              <a:fillRect b="-149238"/>
            </a:stretch>
          </a:blipFill>
        </p:spPr>
        <p:txBody>
          <a:bodyPr/>
          <a:lstStyle/>
          <a:p>
            <a:endParaRPr lang="en-TO"/>
          </a:p>
        </p:txBody>
      </p:sp>
      <p:grpSp>
        <p:nvGrpSpPr>
          <p:cNvPr id="7" name="Group 7">
            <a:extLst>
              <a:ext uri="{FF2B5EF4-FFF2-40B4-BE49-F238E27FC236}">
                <a16:creationId xmlns:a16="http://schemas.microsoft.com/office/drawing/2014/main" id="{75A8932F-68D2-B40B-04CD-ECB9CDCAF058}"/>
              </a:ext>
            </a:extLst>
          </p:cNvPr>
          <p:cNvGrpSpPr/>
          <p:nvPr/>
        </p:nvGrpSpPr>
        <p:grpSpPr>
          <a:xfrm>
            <a:off x="0" y="150242"/>
            <a:ext cx="2841588" cy="1455934"/>
            <a:chOff x="0" y="0"/>
            <a:chExt cx="3788784" cy="1941246"/>
          </a:xfrm>
        </p:grpSpPr>
        <p:sp>
          <p:nvSpPr>
            <p:cNvPr id="8" name="Freeform 8">
              <a:extLst>
                <a:ext uri="{FF2B5EF4-FFF2-40B4-BE49-F238E27FC236}">
                  <a16:creationId xmlns:a16="http://schemas.microsoft.com/office/drawing/2014/main" id="{F685DA18-0507-775B-C1F7-703DDB2E7BB5}"/>
                </a:ext>
              </a:extLst>
            </p:cNvPr>
            <p:cNvSpPr/>
            <p:nvPr/>
          </p:nvSpPr>
          <p:spPr>
            <a:xfrm>
              <a:off x="0" y="0"/>
              <a:ext cx="3788791" cy="1941195"/>
            </a:xfrm>
            <a:custGeom>
              <a:avLst/>
              <a:gdLst/>
              <a:ahLst/>
              <a:cxnLst/>
              <a:rect l="l" t="t" r="r" b="b"/>
              <a:pathLst>
                <a:path w="3788791" h="1941195">
                  <a:moveTo>
                    <a:pt x="0" y="0"/>
                  </a:moveTo>
                  <a:lnTo>
                    <a:pt x="3788791" y="0"/>
                  </a:lnTo>
                  <a:lnTo>
                    <a:pt x="3788791" y="1941195"/>
                  </a:lnTo>
                  <a:lnTo>
                    <a:pt x="0" y="1941195"/>
                  </a:lnTo>
                  <a:lnTo>
                    <a:pt x="0" y="0"/>
                  </a:lnTo>
                  <a:close/>
                </a:path>
              </a:pathLst>
            </a:custGeom>
            <a:blipFill>
              <a:blip r:embed="rId5"/>
              <a:stretch>
                <a:fillRect t="-3561" b="-3563"/>
              </a:stretch>
            </a:blipFill>
          </p:spPr>
          <p:txBody>
            <a:bodyPr/>
            <a:lstStyle/>
            <a:p>
              <a:endParaRPr lang="en-TO"/>
            </a:p>
          </p:txBody>
        </p:sp>
      </p:grpSp>
      <p:grpSp>
        <p:nvGrpSpPr>
          <p:cNvPr id="10" name="Group 10">
            <a:extLst>
              <a:ext uri="{FF2B5EF4-FFF2-40B4-BE49-F238E27FC236}">
                <a16:creationId xmlns:a16="http://schemas.microsoft.com/office/drawing/2014/main" id="{D3933D76-CDEA-2FB2-8ACE-5D47DABBAB79}"/>
              </a:ext>
            </a:extLst>
          </p:cNvPr>
          <p:cNvGrpSpPr/>
          <p:nvPr/>
        </p:nvGrpSpPr>
        <p:grpSpPr>
          <a:xfrm>
            <a:off x="-14288" y="1591888"/>
            <a:ext cx="4371975" cy="1190352"/>
            <a:chOff x="0" y="0"/>
            <a:chExt cx="5829300" cy="1587136"/>
          </a:xfrm>
        </p:grpSpPr>
        <p:sp>
          <p:nvSpPr>
            <p:cNvPr id="11" name="Freeform 11">
              <a:extLst>
                <a:ext uri="{FF2B5EF4-FFF2-40B4-BE49-F238E27FC236}">
                  <a16:creationId xmlns:a16="http://schemas.microsoft.com/office/drawing/2014/main" id="{554F747B-C543-61A9-54FF-FB3D7945F64E}"/>
                </a:ext>
              </a:extLst>
            </p:cNvPr>
            <p:cNvSpPr/>
            <p:nvPr/>
          </p:nvSpPr>
          <p:spPr>
            <a:xfrm>
              <a:off x="19050" y="19050"/>
              <a:ext cx="5791200" cy="1549019"/>
            </a:xfrm>
            <a:custGeom>
              <a:avLst/>
              <a:gdLst/>
              <a:ahLst/>
              <a:cxnLst/>
              <a:rect l="l" t="t" r="r" b="b"/>
              <a:pathLst>
                <a:path w="5791200" h="1549019">
                  <a:moveTo>
                    <a:pt x="0" y="0"/>
                  </a:moveTo>
                  <a:lnTo>
                    <a:pt x="5791200" y="0"/>
                  </a:lnTo>
                  <a:lnTo>
                    <a:pt x="5791200" y="1549019"/>
                  </a:lnTo>
                  <a:lnTo>
                    <a:pt x="0" y="1549019"/>
                  </a:lnTo>
                  <a:close/>
                </a:path>
              </a:pathLst>
            </a:custGeom>
            <a:solidFill>
              <a:srgbClr val="0D0D0D">
                <a:alpha val="50980"/>
              </a:srgbClr>
            </a:solidFill>
          </p:spPr>
          <p:txBody>
            <a:bodyPr/>
            <a:lstStyle/>
            <a:p>
              <a:endParaRPr lang="en-TO"/>
            </a:p>
          </p:txBody>
        </p:sp>
        <p:sp>
          <p:nvSpPr>
            <p:cNvPr id="12" name="Freeform 12">
              <a:extLst>
                <a:ext uri="{FF2B5EF4-FFF2-40B4-BE49-F238E27FC236}">
                  <a16:creationId xmlns:a16="http://schemas.microsoft.com/office/drawing/2014/main" id="{293098B9-61E6-B9EF-954F-EDB686510064}"/>
                </a:ext>
              </a:extLst>
            </p:cNvPr>
            <p:cNvSpPr/>
            <p:nvPr/>
          </p:nvSpPr>
          <p:spPr>
            <a:xfrm>
              <a:off x="0" y="0"/>
              <a:ext cx="5829300" cy="1587119"/>
            </a:xfrm>
            <a:custGeom>
              <a:avLst/>
              <a:gdLst/>
              <a:ahLst/>
              <a:cxnLst/>
              <a:rect l="l" t="t" r="r" b="b"/>
              <a:pathLst>
                <a:path w="5829300" h="1587119">
                  <a:moveTo>
                    <a:pt x="19050" y="0"/>
                  </a:moveTo>
                  <a:lnTo>
                    <a:pt x="5810250" y="0"/>
                  </a:lnTo>
                  <a:cubicBezTo>
                    <a:pt x="5820791" y="0"/>
                    <a:pt x="5829300" y="8509"/>
                    <a:pt x="5829300" y="19050"/>
                  </a:cubicBezTo>
                  <a:lnTo>
                    <a:pt x="5829300" y="1568069"/>
                  </a:lnTo>
                  <a:cubicBezTo>
                    <a:pt x="5829300" y="1578610"/>
                    <a:pt x="5820791" y="1587119"/>
                    <a:pt x="5810250" y="1587119"/>
                  </a:cubicBezTo>
                  <a:lnTo>
                    <a:pt x="19050" y="1587119"/>
                  </a:lnTo>
                  <a:cubicBezTo>
                    <a:pt x="8509" y="1587119"/>
                    <a:pt x="0" y="1578610"/>
                    <a:pt x="0" y="1568069"/>
                  </a:cubicBezTo>
                  <a:lnTo>
                    <a:pt x="0" y="19050"/>
                  </a:lnTo>
                  <a:cubicBezTo>
                    <a:pt x="0" y="8509"/>
                    <a:pt x="8509" y="0"/>
                    <a:pt x="19050" y="0"/>
                  </a:cubicBezTo>
                  <a:moveTo>
                    <a:pt x="19050" y="38100"/>
                  </a:moveTo>
                  <a:lnTo>
                    <a:pt x="19050" y="19050"/>
                  </a:lnTo>
                  <a:lnTo>
                    <a:pt x="38100" y="19050"/>
                  </a:lnTo>
                  <a:lnTo>
                    <a:pt x="38100" y="1568069"/>
                  </a:lnTo>
                  <a:lnTo>
                    <a:pt x="19050" y="1568069"/>
                  </a:lnTo>
                  <a:lnTo>
                    <a:pt x="19050" y="1549019"/>
                  </a:lnTo>
                  <a:lnTo>
                    <a:pt x="5810250" y="1549019"/>
                  </a:lnTo>
                  <a:lnTo>
                    <a:pt x="5810250" y="1568069"/>
                  </a:lnTo>
                  <a:lnTo>
                    <a:pt x="5791200" y="1568069"/>
                  </a:lnTo>
                  <a:lnTo>
                    <a:pt x="5791200" y="19050"/>
                  </a:lnTo>
                  <a:lnTo>
                    <a:pt x="5810250" y="19050"/>
                  </a:lnTo>
                  <a:lnTo>
                    <a:pt x="5810250" y="38100"/>
                  </a:lnTo>
                  <a:lnTo>
                    <a:pt x="19050" y="38100"/>
                  </a:lnTo>
                  <a:close/>
                </a:path>
              </a:pathLst>
            </a:custGeom>
            <a:solidFill>
              <a:srgbClr val="042433"/>
            </a:solidFill>
          </p:spPr>
          <p:txBody>
            <a:bodyPr/>
            <a:lstStyle/>
            <a:p>
              <a:endParaRPr lang="en-TO"/>
            </a:p>
          </p:txBody>
        </p:sp>
      </p:grpSp>
      <p:sp>
        <p:nvSpPr>
          <p:cNvPr id="13" name="TextBox 13">
            <a:extLst>
              <a:ext uri="{FF2B5EF4-FFF2-40B4-BE49-F238E27FC236}">
                <a16:creationId xmlns:a16="http://schemas.microsoft.com/office/drawing/2014/main" id="{561638F5-6F1F-7B28-2DAB-39B622F6AE70}"/>
              </a:ext>
            </a:extLst>
          </p:cNvPr>
          <p:cNvSpPr txBox="1"/>
          <p:nvPr/>
        </p:nvSpPr>
        <p:spPr>
          <a:xfrm>
            <a:off x="689703" y="1820612"/>
            <a:ext cx="2963994" cy="609081"/>
          </a:xfrm>
          <a:prstGeom prst="rect">
            <a:avLst/>
          </a:prstGeom>
        </p:spPr>
        <p:txBody>
          <a:bodyPr lIns="0" tIns="0" rIns="0" bIns="0" rtlCol="0" anchor="t">
            <a:spAutoFit/>
          </a:bodyPr>
          <a:lstStyle/>
          <a:p>
            <a:pPr algn="l">
              <a:lnSpc>
                <a:spcPts val="3780"/>
              </a:lnSpc>
            </a:pPr>
            <a:r>
              <a:rPr lang="en-US" sz="2100" b="1">
                <a:solidFill>
                  <a:srgbClr val="FFFFFF"/>
                </a:solidFill>
                <a:latin typeface="Arimo Bold"/>
                <a:ea typeface="Arimo Bold"/>
                <a:cs typeface="Arimo Bold"/>
                <a:sym typeface="Arimo Bold"/>
              </a:rPr>
              <a:t>Barriers of Past COP</a:t>
            </a:r>
          </a:p>
        </p:txBody>
      </p:sp>
      <p:sp>
        <p:nvSpPr>
          <p:cNvPr id="14" name="Freeform 14">
            <a:extLst>
              <a:ext uri="{FF2B5EF4-FFF2-40B4-BE49-F238E27FC236}">
                <a16:creationId xmlns:a16="http://schemas.microsoft.com/office/drawing/2014/main" id="{897EA6E3-CC2F-78F4-6B57-1ED2AAAA278F}"/>
              </a:ext>
            </a:extLst>
          </p:cNvPr>
          <p:cNvSpPr/>
          <p:nvPr/>
        </p:nvSpPr>
        <p:spPr>
          <a:xfrm>
            <a:off x="-2525" y="3060494"/>
            <a:ext cx="8691849" cy="5813889"/>
          </a:xfrm>
          <a:custGeom>
            <a:avLst/>
            <a:gdLst/>
            <a:ahLst/>
            <a:cxnLst/>
            <a:rect l="l" t="t" r="r" b="b"/>
            <a:pathLst>
              <a:path w="8691849" h="5813889">
                <a:moveTo>
                  <a:pt x="0" y="0"/>
                </a:moveTo>
                <a:lnTo>
                  <a:pt x="8691849" y="0"/>
                </a:lnTo>
                <a:lnTo>
                  <a:pt x="8691849" y="5813888"/>
                </a:lnTo>
                <a:lnTo>
                  <a:pt x="0" y="5813888"/>
                </a:lnTo>
                <a:lnTo>
                  <a:pt x="0" y="0"/>
                </a:lnTo>
                <a:close/>
              </a:path>
            </a:pathLst>
          </a:custGeom>
          <a:blipFill>
            <a:blip r:embed="rId6"/>
            <a:stretch>
              <a:fillRect b="-38231"/>
            </a:stretch>
          </a:blipFill>
        </p:spPr>
        <p:txBody>
          <a:bodyPr/>
          <a:lstStyle/>
          <a:p>
            <a:endParaRPr lang="en-TO"/>
          </a:p>
        </p:txBody>
      </p:sp>
      <p:sp>
        <p:nvSpPr>
          <p:cNvPr id="15" name="Freeform 15">
            <a:extLst>
              <a:ext uri="{FF2B5EF4-FFF2-40B4-BE49-F238E27FC236}">
                <a16:creationId xmlns:a16="http://schemas.microsoft.com/office/drawing/2014/main" id="{B057FBBA-ECDE-1C72-CFBB-8CC7E6A37348}"/>
              </a:ext>
            </a:extLst>
          </p:cNvPr>
          <p:cNvSpPr/>
          <p:nvPr/>
        </p:nvSpPr>
        <p:spPr>
          <a:xfrm>
            <a:off x="8777204" y="3060494"/>
            <a:ext cx="8217210" cy="5813888"/>
          </a:xfrm>
          <a:custGeom>
            <a:avLst/>
            <a:gdLst/>
            <a:ahLst/>
            <a:cxnLst/>
            <a:rect l="l" t="t" r="r" b="b"/>
            <a:pathLst>
              <a:path w="8217210" h="5813888">
                <a:moveTo>
                  <a:pt x="0" y="0"/>
                </a:moveTo>
                <a:lnTo>
                  <a:pt x="8217210" y="0"/>
                </a:lnTo>
                <a:lnTo>
                  <a:pt x="8217210" y="5813887"/>
                </a:lnTo>
                <a:lnTo>
                  <a:pt x="0" y="5813887"/>
                </a:lnTo>
                <a:lnTo>
                  <a:pt x="0" y="0"/>
                </a:lnTo>
                <a:close/>
              </a:path>
            </a:pathLst>
          </a:custGeom>
          <a:blipFill>
            <a:blip r:embed="rId7"/>
            <a:stretch>
              <a:fillRect/>
            </a:stretch>
          </a:blipFill>
        </p:spPr>
        <p:txBody>
          <a:bodyPr/>
          <a:lstStyle/>
          <a:p>
            <a:endParaRPr lang="en-TO"/>
          </a:p>
        </p:txBody>
      </p:sp>
    </p:spTree>
    <p:extLst>
      <p:ext uri="{BB962C8B-B14F-4D97-AF65-F5344CB8AC3E}">
        <p14:creationId xmlns:p14="http://schemas.microsoft.com/office/powerpoint/2010/main" val="1222393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082294" y="0"/>
            <a:ext cx="1205706" cy="7058829"/>
            <a:chOff x="0" y="0"/>
            <a:chExt cx="1607608" cy="9411772"/>
          </a:xfrm>
        </p:grpSpPr>
        <p:sp>
          <p:nvSpPr>
            <p:cNvPr id="3" name="Freeform 3"/>
            <p:cNvSpPr/>
            <p:nvPr/>
          </p:nvSpPr>
          <p:spPr>
            <a:xfrm>
              <a:off x="0" y="0"/>
              <a:ext cx="1607566" cy="9411716"/>
            </a:xfrm>
            <a:custGeom>
              <a:avLst/>
              <a:gdLst/>
              <a:ahLst/>
              <a:cxnLst/>
              <a:rect l="l" t="t" r="r" b="b"/>
              <a:pathLst>
                <a:path w="1607566" h="9411716">
                  <a:moveTo>
                    <a:pt x="0" y="0"/>
                  </a:moveTo>
                  <a:lnTo>
                    <a:pt x="1607566" y="0"/>
                  </a:lnTo>
                  <a:lnTo>
                    <a:pt x="1607566" y="9411716"/>
                  </a:lnTo>
                  <a:lnTo>
                    <a:pt x="0" y="9411716"/>
                  </a:lnTo>
                  <a:lnTo>
                    <a:pt x="0" y="0"/>
                  </a:lnTo>
                  <a:close/>
                </a:path>
              </a:pathLst>
            </a:custGeom>
            <a:blipFill>
              <a:blip r:embed="rId5"/>
              <a:stretch>
                <a:fillRect l="-21700" r="-21703"/>
              </a:stretch>
            </a:blipFill>
          </p:spPr>
          <p:txBody>
            <a:bodyPr/>
            <a:lstStyle/>
            <a:p>
              <a:endParaRPr lang="en-TO"/>
            </a:p>
          </p:txBody>
        </p:sp>
      </p:grpSp>
      <p:grpSp>
        <p:nvGrpSpPr>
          <p:cNvPr id="4" name="Group 4"/>
          <p:cNvGrpSpPr/>
          <p:nvPr/>
        </p:nvGrpSpPr>
        <p:grpSpPr>
          <a:xfrm>
            <a:off x="17069752" y="6160520"/>
            <a:ext cx="1205706" cy="4147566"/>
            <a:chOff x="0" y="0"/>
            <a:chExt cx="1607608" cy="5530088"/>
          </a:xfrm>
        </p:grpSpPr>
        <p:sp>
          <p:nvSpPr>
            <p:cNvPr id="5" name="Freeform 5"/>
            <p:cNvSpPr/>
            <p:nvPr/>
          </p:nvSpPr>
          <p:spPr>
            <a:xfrm>
              <a:off x="0" y="0"/>
              <a:ext cx="1607566" cy="5530088"/>
            </a:xfrm>
            <a:custGeom>
              <a:avLst/>
              <a:gdLst/>
              <a:ahLst/>
              <a:cxnLst/>
              <a:rect l="l" t="t" r="r" b="b"/>
              <a:pathLst>
                <a:path w="1607566" h="5530088">
                  <a:moveTo>
                    <a:pt x="0" y="0"/>
                  </a:moveTo>
                  <a:lnTo>
                    <a:pt x="1607566" y="0"/>
                  </a:lnTo>
                  <a:lnTo>
                    <a:pt x="1607566" y="5530088"/>
                  </a:lnTo>
                  <a:lnTo>
                    <a:pt x="0" y="5530088"/>
                  </a:lnTo>
                  <a:lnTo>
                    <a:pt x="0" y="0"/>
                  </a:lnTo>
                  <a:close/>
                </a:path>
              </a:pathLst>
            </a:custGeom>
            <a:blipFill>
              <a:blip r:embed="rId5"/>
              <a:stretch>
                <a:fillRect t="-9341" r="-2" b="-9341"/>
              </a:stretch>
            </a:blipFill>
          </p:spPr>
          <p:txBody>
            <a:bodyPr/>
            <a:lstStyle/>
            <a:p>
              <a:endParaRPr lang="en-TO"/>
            </a:p>
          </p:txBody>
        </p:sp>
      </p:grpSp>
      <p:sp>
        <p:nvSpPr>
          <p:cNvPr id="6" name="Freeform 6" descr="The Tonga eruption explained, from tsunami warnings to sonic booms"/>
          <p:cNvSpPr/>
          <p:nvPr/>
        </p:nvSpPr>
        <p:spPr>
          <a:xfrm>
            <a:off x="-1430" y="1708278"/>
            <a:ext cx="4332287" cy="1161777"/>
          </a:xfrm>
          <a:custGeom>
            <a:avLst/>
            <a:gdLst/>
            <a:ahLst/>
            <a:cxnLst/>
            <a:rect l="l" t="t" r="r" b="b"/>
            <a:pathLst>
              <a:path w="4343400" h="1161777">
                <a:moveTo>
                  <a:pt x="0" y="0"/>
                </a:moveTo>
                <a:lnTo>
                  <a:pt x="4343400" y="0"/>
                </a:lnTo>
                <a:lnTo>
                  <a:pt x="4343400" y="1161777"/>
                </a:lnTo>
                <a:lnTo>
                  <a:pt x="0" y="1161777"/>
                </a:lnTo>
                <a:lnTo>
                  <a:pt x="0" y="0"/>
                </a:lnTo>
                <a:close/>
              </a:path>
            </a:pathLst>
          </a:custGeom>
          <a:blipFill>
            <a:blip r:embed="rId6"/>
            <a:stretch>
              <a:fillRect b="-149238"/>
            </a:stretch>
          </a:blipFill>
        </p:spPr>
        <p:txBody>
          <a:bodyPr/>
          <a:lstStyle/>
          <a:p>
            <a:endParaRPr lang="en-TO"/>
          </a:p>
        </p:txBody>
      </p:sp>
      <p:grpSp>
        <p:nvGrpSpPr>
          <p:cNvPr id="7" name="Group 7"/>
          <p:cNvGrpSpPr/>
          <p:nvPr/>
        </p:nvGrpSpPr>
        <p:grpSpPr>
          <a:xfrm>
            <a:off x="11112" y="1710546"/>
            <a:ext cx="4319745" cy="1190352"/>
            <a:chOff x="0" y="0"/>
            <a:chExt cx="5829300" cy="1587136"/>
          </a:xfrm>
        </p:grpSpPr>
        <p:sp>
          <p:nvSpPr>
            <p:cNvPr id="8" name="Freeform 8"/>
            <p:cNvSpPr/>
            <p:nvPr/>
          </p:nvSpPr>
          <p:spPr>
            <a:xfrm>
              <a:off x="19050" y="19050"/>
              <a:ext cx="5791200" cy="1549019"/>
            </a:xfrm>
            <a:custGeom>
              <a:avLst/>
              <a:gdLst/>
              <a:ahLst/>
              <a:cxnLst/>
              <a:rect l="l" t="t" r="r" b="b"/>
              <a:pathLst>
                <a:path w="5791200" h="1549019">
                  <a:moveTo>
                    <a:pt x="0" y="0"/>
                  </a:moveTo>
                  <a:lnTo>
                    <a:pt x="5791200" y="0"/>
                  </a:lnTo>
                  <a:lnTo>
                    <a:pt x="5791200" y="1549019"/>
                  </a:lnTo>
                  <a:lnTo>
                    <a:pt x="0" y="1549019"/>
                  </a:lnTo>
                  <a:close/>
                </a:path>
              </a:pathLst>
            </a:custGeom>
            <a:solidFill>
              <a:srgbClr val="0D0D0D">
                <a:alpha val="50980"/>
              </a:srgbClr>
            </a:solidFill>
          </p:spPr>
          <p:txBody>
            <a:bodyPr/>
            <a:lstStyle/>
            <a:p>
              <a:endParaRPr lang="en-TO"/>
            </a:p>
          </p:txBody>
        </p:sp>
        <p:sp>
          <p:nvSpPr>
            <p:cNvPr id="9" name="Freeform 9"/>
            <p:cNvSpPr/>
            <p:nvPr/>
          </p:nvSpPr>
          <p:spPr>
            <a:xfrm>
              <a:off x="0" y="0"/>
              <a:ext cx="5829300" cy="1587119"/>
            </a:xfrm>
            <a:custGeom>
              <a:avLst/>
              <a:gdLst/>
              <a:ahLst/>
              <a:cxnLst/>
              <a:rect l="l" t="t" r="r" b="b"/>
              <a:pathLst>
                <a:path w="5829300" h="1587119">
                  <a:moveTo>
                    <a:pt x="19050" y="0"/>
                  </a:moveTo>
                  <a:lnTo>
                    <a:pt x="5810250" y="0"/>
                  </a:lnTo>
                  <a:cubicBezTo>
                    <a:pt x="5820791" y="0"/>
                    <a:pt x="5829300" y="8509"/>
                    <a:pt x="5829300" y="19050"/>
                  </a:cubicBezTo>
                  <a:lnTo>
                    <a:pt x="5829300" y="1568069"/>
                  </a:lnTo>
                  <a:cubicBezTo>
                    <a:pt x="5829300" y="1578610"/>
                    <a:pt x="5820791" y="1587119"/>
                    <a:pt x="5810250" y="1587119"/>
                  </a:cubicBezTo>
                  <a:lnTo>
                    <a:pt x="19050" y="1587119"/>
                  </a:lnTo>
                  <a:cubicBezTo>
                    <a:pt x="8509" y="1587119"/>
                    <a:pt x="0" y="1578610"/>
                    <a:pt x="0" y="1568069"/>
                  </a:cubicBezTo>
                  <a:lnTo>
                    <a:pt x="0" y="19050"/>
                  </a:lnTo>
                  <a:cubicBezTo>
                    <a:pt x="0" y="8509"/>
                    <a:pt x="8509" y="0"/>
                    <a:pt x="19050" y="0"/>
                  </a:cubicBezTo>
                  <a:moveTo>
                    <a:pt x="19050" y="38100"/>
                  </a:moveTo>
                  <a:lnTo>
                    <a:pt x="19050" y="19050"/>
                  </a:lnTo>
                  <a:lnTo>
                    <a:pt x="38100" y="19050"/>
                  </a:lnTo>
                  <a:lnTo>
                    <a:pt x="38100" y="1568069"/>
                  </a:lnTo>
                  <a:lnTo>
                    <a:pt x="19050" y="1568069"/>
                  </a:lnTo>
                  <a:lnTo>
                    <a:pt x="19050" y="1549019"/>
                  </a:lnTo>
                  <a:lnTo>
                    <a:pt x="5810250" y="1549019"/>
                  </a:lnTo>
                  <a:lnTo>
                    <a:pt x="5810250" y="1568069"/>
                  </a:lnTo>
                  <a:lnTo>
                    <a:pt x="5791200" y="1568069"/>
                  </a:lnTo>
                  <a:lnTo>
                    <a:pt x="5791200" y="19050"/>
                  </a:lnTo>
                  <a:lnTo>
                    <a:pt x="5810250" y="19050"/>
                  </a:lnTo>
                  <a:lnTo>
                    <a:pt x="5810250" y="38100"/>
                  </a:lnTo>
                  <a:lnTo>
                    <a:pt x="19050" y="38100"/>
                  </a:lnTo>
                  <a:close/>
                </a:path>
              </a:pathLst>
            </a:custGeom>
            <a:solidFill>
              <a:srgbClr val="042433"/>
            </a:solidFill>
          </p:spPr>
          <p:txBody>
            <a:bodyPr/>
            <a:lstStyle/>
            <a:p>
              <a:endParaRPr lang="en-TO"/>
            </a:p>
          </p:txBody>
        </p:sp>
      </p:grpSp>
      <p:grpSp>
        <p:nvGrpSpPr>
          <p:cNvPr id="11" name="Group 11"/>
          <p:cNvGrpSpPr/>
          <p:nvPr/>
        </p:nvGrpSpPr>
        <p:grpSpPr>
          <a:xfrm>
            <a:off x="0" y="150242"/>
            <a:ext cx="2841588" cy="1455934"/>
            <a:chOff x="0" y="0"/>
            <a:chExt cx="3788784" cy="1941246"/>
          </a:xfrm>
        </p:grpSpPr>
        <p:sp>
          <p:nvSpPr>
            <p:cNvPr id="12" name="Freeform 12"/>
            <p:cNvSpPr/>
            <p:nvPr/>
          </p:nvSpPr>
          <p:spPr>
            <a:xfrm>
              <a:off x="0" y="0"/>
              <a:ext cx="3788791" cy="1941195"/>
            </a:xfrm>
            <a:custGeom>
              <a:avLst/>
              <a:gdLst/>
              <a:ahLst/>
              <a:cxnLst/>
              <a:rect l="l" t="t" r="r" b="b"/>
              <a:pathLst>
                <a:path w="3788791" h="1941195">
                  <a:moveTo>
                    <a:pt x="0" y="0"/>
                  </a:moveTo>
                  <a:lnTo>
                    <a:pt x="3788791" y="0"/>
                  </a:lnTo>
                  <a:lnTo>
                    <a:pt x="3788791" y="1941195"/>
                  </a:lnTo>
                  <a:lnTo>
                    <a:pt x="0" y="1941195"/>
                  </a:lnTo>
                  <a:lnTo>
                    <a:pt x="0" y="0"/>
                  </a:lnTo>
                  <a:close/>
                </a:path>
              </a:pathLst>
            </a:custGeom>
            <a:blipFill>
              <a:blip r:embed="rId7"/>
              <a:stretch>
                <a:fillRect t="-3561" b="-3563"/>
              </a:stretch>
            </a:blipFill>
          </p:spPr>
          <p:txBody>
            <a:bodyPr/>
            <a:lstStyle/>
            <a:p>
              <a:endParaRPr lang="en-TO"/>
            </a:p>
          </p:txBody>
        </p:sp>
      </p:grpSp>
      <p:pic>
        <p:nvPicPr>
          <p:cNvPr id="14" name="where-is-tonga-located-1280-ytshorts.savetube.me" descr="where-is-tonga-located-1280-ytshorts.savetube.me">
            <a:hlinkClick r:id="" action="ppaction://media"/>
            <a:extLst>
              <a:ext uri="{FF2B5EF4-FFF2-40B4-BE49-F238E27FC236}">
                <a16:creationId xmlns:a16="http://schemas.microsoft.com/office/drawing/2014/main" id="{93AB13A8-BA3E-4B54-BFF5-02487AD6B9B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83606" y="1227164"/>
            <a:ext cx="10508825" cy="8644369"/>
          </a:xfrm>
          <a:prstGeom prst="rect">
            <a:avLst/>
          </a:prstGeom>
        </p:spPr>
      </p:pic>
      <p:sp>
        <p:nvSpPr>
          <p:cNvPr id="15" name="TextBox 10">
            <a:extLst>
              <a:ext uri="{FF2B5EF4-FFF2-40B4-BE49-F238E27FC236}">
                <a16:creationId xmlns:a16="http://schemas.microsoft.com/office/drawing/2014/main" id="{2CF0CAD6-04F2-FBC0-0B44-F0F591227B5B}"/>
              </a:ext>
            </a:extLst>
          </p:cNvPr>
          <p:cNvSpPr txBox="1"/>
          <p:nvPr/>
        </p:nvSpPr>
        <p:spPr>
          <a:xfrm>
            <a:off x="5410200" y="529216"/>
            <a:ext cx="8012817" cy="697948"/>
          </a:xfrm>
          <a:prstGeom prst="rect">
            <a:avLst/>
          </a:prstGeom>
        </p:spPr>
        <p:txBody>
          <a:bodyPr wrap="square" lIns="0" tIns="0" rIns="0" bIns="0" rtlCol="0" anchor="t">
            <a:spAutoFit/>
          </a:bodyPr>
          <a:lstStyle/>
          <a:p>
            <a:pPr algn="ctr">
              <a:lnSpc>
                <a:spcPts val="5759"/>
              </a:lnSpc>
            </a:pPr>
            <a:r>
              <a:rPr lang="en-US" sz="4800" b="1" dirty="0">
                <a:latin typeface="Arimo Bold"/>
                <a:ea typeface="Arimo Bold"/>
                <a:cs typeface="Arimo Bold"/>
                <a:sym typeface="Arimo Bold"/>
              </a:rPr>
              <a:t>Where is Tonga?</a:t>
            </a:r>
          </a:p>
        </p:txBody>
      </p:sp>
      <p:pic>
        <p:nvPicPr>
          <p:cNvPr id="1026" name="Picture 2" descr="Flag of Tonga | Meaning, History &amp; Colors | Britannica">
            <a:extLst>
              <a:ext uri="{FF2B5EF4-FFF2-40B4-BE49-F238E27FC236}">
                <a16:creationId xmlns:a16="http://schemas.microsoft.com/office/drawing/2014/main" id="{29C2CF7F-1192-964C-0081-2B0F80AD3EF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676043" y="2305715"/>
            <a:ext cx="1752600" cy="87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8343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9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repeatCount="indefinite" fill="hold" display="0">
                  <p:stCondLst>
                    <p:cond delay="indefinite"/>
                  </p:stCondLst>
                </p:cTn>
                <p:tgtEl>
                  <p:spTgt spid="1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CEA7A-F6FA-F7DC-C478-49D54F86164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57D2423-DD9B-C7CC-23E8-1E9D17EB8B18}"/>
              </a:ext>
            </a:extLst>
          </p:cNvPr>
          <p:cNvGrpSpPr/>
          <p:nvPr/>
        </p:nvGrpSpPr>
        <p:grpSpPr>
          <a:xfrm>
            <a:off x="17082294" y="0"/>
            <a:ext cx="1205706" cy="7058829"/>
            <a:chOff x="0" y="0"/>
            <a:chExt cx="1607608" cy="9411772"/>
          </a:xfrm>
        </p:grpSpPr>
        <p:sp>
          <p:nvSpPr>
            <p:cNvPr id="3" name="Freeform 3">
              <a:extLst>
                <a:ext uri="{FF2B5EF4-FFF2-40B4-BE49-F238E27FC236}">
                  <a16:creationId xmlns:a16="http://schemas.microsoft.com/office/drawing/2014/main" id="{CCE5A9A1-28DF-354B-2880-4B0A6BF1BA94}"/>
                </a:ext>
              </a:extLst>
            </p:cNvPr>
            <p:cNvSpPr/>
            <p:nvPr/>
          </p:nvSpPr>
          <p:spPr>
            <a:xfrm>
              <a:off x="0" y="0"/>
              <a:ext cx="1607566" cy="9411716"/>
            </a:xfrm>
            <a:custGeom>
              <a:avLst/>
              <a:gdLst/>
              <a:ahLst/>
              <a:cxnLst/>
              <a:rect l="l" t="t" r="r" b="b"/>
              <a:pathLst>
                <a:path w="1607566" h="9411716">
                  <a:moveTo>
                    <a:pt x="0" y="0"/>
                  </a:moveTo>
                  <a:lnTo>
                    <a:pt x="1607566" y="0"/>
                  </a:lnTo>
                  <a:lnTo>
                    <a:pt x="1607566" y="9411716"/>
                  </a:lnTo>
                  <a:lnTo>
                    <a:pt x="0" y="9411716"/>
                  </a:lnTo>
                  <a:lnTo>
                    <a:pt x="0" y="0"/>
                  </a:lnTo>
                  <a:close/>
                </a:path>
              </a:pathLst>
            </a:custGeom>
            <a:blipFill>
              <a:blip r:embed="rId3"/>
              <a:stretch>
                <a:fillRect l="-21700" r="-21703"/>
              </a:stretch>
            </a:blipFill>
          </p:spPr>
          <p:txBody>
            <a:bodyPr/>
            <a:lstStyle/>
            <a:p>
              <a:endParaRPr lang="en-TO"/>
            </a:p>
          </p:txBody>
        </p:sp>
      </p:grpSp>
      <p:grpSp>
        <p:nvGrpSpPr>
          <p:cNvPr id="4" name="Group 4">
            <a:extLst>
              <a:ext uri="{FF2B5EF4-FFF2-40B4-BE49-F238E27FC236}">
                <a16:creationId xmlns:a16="http://schemas.microsoft.com/office/drawing/2014/main" id="{10C6CCC3-36A4-A0D5-05F4-E0944C2D1851}"/>
              </a:ext>
            </a:extLst>
          </p:cNvPr>
          <p:cNvGrpSpPr/>
          <p:nvPr/>
        </p:nvGrpSpPr>
        <p:grpSpPr>
          <a:xfrm>
            <a:off x="17069752" y="6160520"/>
            <a:ext cx="1205706" cy="4147566"/>
            <a:chOff x="0" y="0"/>
            <a:chExt cx="1607608" cy="5530088"/>
          </a:xfrm>
        </p:grpSpPr>
        <p:sp>
          <p:nvSpPr>
            <p:cNvPr id="5" name="Freeform 5">
              <a:extLst>
                <a:ext uri="{FF2B5EF4-FFF2-40B4-BE49-F238E27FC236}">
                  <a16:creationId xmlns:a16="http://schemas.microsoft.com/office/drawing/2014/main" id="{D5AA99DC-9101-A97B-CEAF-2AA02B03A84C}"/>
                </a:ext>
              </a:extLst>
            </p:cNvPr>
            <p:cNvSpPr/>
            <p:nvPr/>
          </p:nvSpPr>
          <p:spPr>
            <a:xfrm>
              <a:off x="0" y="0"/>
              <a:ext cx="1607566" cy="5530088"/>
            </a:xfrm>
            <a:custGeom>
              <a:avLst/>
              <a:gdLst/>
              <a:ahLst/>
              <a:cxnLst/>
              <a:rect l="l" t="t" r="r" b="b"/>
              <a:pathLst>
                <a:path w="1607566" h="5530088">
                  <a:moveTo>
                    <a:pt x="0" y="0"/>
                  </a:moveTo>
                  <a:lnTo>
                    <a:pt x="1607566" y="0"/>
                  </a:lnTo>
                  <a:lnTo>
                    <a:pt x="1607566" y="5530088"/>
                  </a:lnTo>
                  <a:lnTo>
                    <a:pt x="0" y="5530088"/>
                  </a:lnTo>
                  <a:lnTo>
                    <a:pt x="0" y="0"/>
                  </a:lnTo>
                  <a:close/>
                </a:path>
              </a:pathLst>
            </a:custGeom>
            <a:blipFill>
              <a:blip r:embed="rId3"/>
              <a:stretch>
                <a:fillRect t="-9341" r="-2" b="-9341"/>
              </a:stretch>
            </a:blipFill>
          </p:spPr>
          <p:txBody>
            <a:bodyPr/>
            <a:lstStyle/>
            <a:p>
              <a:endParaRPr lang="en-TO"/>
            </a:p>
          </p:txBody>
        </p:sp>
      </p:grpSp>
      <p:sp>
        <p:nvSpPr>
          <p:cNvPr id="6" name="Freeform 6" descr="The Tonga eruption explained, from tsunami warnings to sonic booms">
            <a:extLst>
              <a:ext uri="{FF2B5EF4-FFF2-40B4-BE49-F238E27FC236}">
                <a16:creationId xmlns:a16="http://schemas.microsoft.com/office/drawing/2014/main" id="{2F2F799D-F376-7063-C25A-9A6926A25730}"/>
              </a:ext>
            </a:extLst>
          </p:cNvPr>
          <p:cNvSpPr/>
          <p:nvPr/>
        </p:nvSpPr>
        <p:spPr>
          <a:xfrm>
            <a:off x="6694984" y="37038"/>
            <a:ext cx="4343400" cy="1161777"/>
          </a:xfrm>
          <a:custGeom>
            <a:avLst/>
            <a:gdLst/>
            <a:ahLst/>
            <a:cxnLst/>
            <a:rect l="l" t="t" r="r" b="b"/>
            <a:pathLst>
              <a:path w="4343400" h="1161777">
                <a:moveTo>
                  <a:pt x="0" y="0"/>
                </a:moveTo>
                <a:lnTo>
                  <a:pt x="4343400" y="0"/>
                </a:lnTo>
                <a:lnTo>
                  <a:pt x="4343400" y="1161777"/>
                </a:lnTo>
                <a:lnTo>
                  <a:pt x="0" y="1161777"/>
                </a:lnTo>
                <a:lnTo>
                  <a:pt x="0" y="0"/>
                </a:lnTo>
                <a:close/>
              </a:path>
            </a:pathLst>
          </a:custGeom>
          <a:blipFill>
            <a:blip r:embed="rId4"/>
            <a:stretch>
              <a:fillRect b="-149238"/>
            </a:stretch>
          </a:blipFill>
        </p:spPr>
        <p:txBody>
          <a:bodyPr/>
          <a:lstStyle/>
          <a:p>
            <a:endParaRPr lang="en-TO"/>
          </a:p>
        </p:txBody>
      </p:sp>
      <p:grpSp>
        <p:nvGrpSpPr>
          <p:cNvPr id="7" name="Group 7">
            <a:extLst>
              <a:ext uri="{FF2B5EF4-FFF2-40B4-BE49-F238E27FC236}">
                <a16:creationId xmlns:a16="http://schemas.microsoft.com/office/drawing/2014/main" id="{493F86CC-A937-C976-A83B-D4F4C54A4D4A}"/>
              </a:ext>
            </a:extLst>
          </p:cNvPr>
          <p:cNvGrpSpPr/>
          <p:nvPr/>
        </p:nvGrpSpPr>
        <p:grpSpPr>
          <a:xfrm>
            <a:off x="0" y="150242"/>
            <a:ext cx="2841588" cy="1455934"/>
            <a:chOff x="0" y="0"/>
            <a:chExt cx="3788784" cy="1941246"/>
          </a:xfrm>
        </p:grpSpPr>
        <p:sp>
          <p:nvSpPr>
            <p:cNvPr id="8" name="Freeform 8">
              <a:extLst>
                <a:ext uri="{FF2B5EF4-FFF2-40B4-BE49-F238E27FC236}">
                  <a16:creationId xmlns:a16="http://schemas.microsoft.com/office/drawing/2014/main" id="{9B1E3539-777C-F8A4-D47B-6744F95BD0BA}"/>
                </a:ext>
              </a:extLst>
            </p:cNvPr>
            <p:cNvSpPr/>
            <p:nvPr/>
          </p:nvSpPr>
          <p:spPr>
            <a:xfrm>
              <a:off x="0" y="0"/>
              <a:ext cx="3788791" cy="1941195"/>
            </a:xfrm>
            <a:custGeom>
              <a:avLst/>
              <a:gdLst/>
              <a:ahLst/>
              <a:cxnLst/>
              <a:rect l="l" t="t" r="r" b="b"/>
              <a:pathLst>
                <a:path w="3788791" h="1941195">
                  <a:moveTo>
                    <a:pt x="0" y="0"/>
                  </a:moveTo>
                  <a:lnTo>
                    <a:pt x="3788791" y="0"/>
                  </a:lnTo>
                  <a:lnTo>
                    <a:pt x="3788791" y="1941195"/>
                  </a:lnTo>
                  <a:lnTo>
                    <a:pt x="0" y="1941195"/>
                  </a:lnTo>
                  <a:lnTo>
                    <a:pt x="0" y="0"/>
                  </a:lnTo>
                  <a:close/>
                </a:path>
              </a:pathLst>
            </a:custGeom>
            <a:blipFill>
              <a:blip r:embed="rId5"/>
              <a:stretch>
                <a:fillRect t="-3561" b="-3563"/>
              </a:stretch>
            </a:blipFill>
          </p:spPr>
          <p:txBody>
            <a:bodyPr/>
            <a:lstStyle/>
            <a:p>
              <a:endParaRPr lang="en-TO"/>
            </a:p>
          </p:txBody>
        </p:sp>
      </p:grpSp>
      <p:grpSp>
        <p:nvGrpSpPr>
          <p:cNvPr id="10" name="Group 10">
            <a:extLst>
              <a:ext uri="{FF2B5EF4-FFF2-40B4-BE49-F238E27FC236}">
                <a16:creationId xmlns:a16="http://schemas.microsoft.com/office/drawing/2014/main" id="{E66D4001-B103-31F8-86FC-664D06D3E18A}"/>
              </a:ext>
            </a:extLst>
          </p:cNvPr>
          <p:cNvGrpSpPr/>
          <p:nvPr/>
        </p:nvGrpSpPr>
        <p:grpSpPr>
          <a:xfrm>
            <a:off x="6680697" y="22750"/>
            <a:ext cx="4371975" cy="1190352"/>
            <a:chOff x="0" y="0"/>
            <a:chExt cx="5829300" cy="1587136"/>
          </a:xfrm>
        </p:grpSpPr>
        <p:sp>
          <p:nvSpPr>
            <p:cNvPr id="11" name="Freeform 11">
              <a:extLst>
                <a:ext uri="{FF2B5EF4-FFF2-40B4-BE49-F238E27FC236}">
                  <a16:creationId xmlns:a16="http://schemas.microsoft.com/office/drawing/2014/main" id="{0ABC9A98-86DA-6435-DEC7-8892D9E3D86B}"/>
                </a:ext>
              </a:extLst>
            </p:cNvPr>
            <p:cNvSpPr/>
            <p:nvPr/>
          </p:nvSpPr>
          <p:spPr>
            <a:xfrm>
              <a:off x="19050" y="19050"/>
              <a:ext cx="5791200" cy="1549019"/>
            </a:xfrm>
            <a:custGeom>
              <a:avLst/>
              <a:gdLst/>
              <a:ahLst/>
              <a:cxnLst/>
              <a:rect l="l" t="t" r="r" b="b"/>
              <a:pathLst>
                <a:path w="5791200" h="1549019">
                  <a:moveTo>
                    <a:pt x="0" y="0"/>
                  </a:moveTo>
                  <a:lnTo>
                    <a:pt x="5791200" y="0"/>
                  </a:lnTo>
                  <a:lnTo>
                    <a:pt x="5791200" y="1549019"/>
                  </a:lnTo>
                  <a:lnTo>
                    <a:pt x="0" y="1549019"/>
                  </a:lnTo>
                  <a:close/>
                </a:path>
              </a:pathLst>
            </a:custGeom>
            <a:solidFill>
              <a:srgbClr val="0D0D0D">
                <a:alpha val="50980"/>
              </a:srgbClr>
            </a:solidFill>
          </p:spPr>
          <p:txBody>
            <a:bodyPr/>
            <a:lstStyle/>
            <a:p>
              <a:endParaRPr lang="en-TO"/>
            </a:p>
          </p:txBody>
        </p:sp>
        <p:sp>
          <p:nvSpPr>
            <p:cNvPr id="12" name="Freeform 12">
              <a:extLst>
                <a:ext uri="{FF2B5EF4-FFF2-40B4-BE49-F238E27FC236}">
                  <a16:creationId xmlns:a16="http://schemas.microsoft.com/office/drawing/2014/main" id="{75AF40AD-E2EE-C446-9DFD-5197B33C232A}"/>
                </a:ext>
              </a:extLst>
            </p:cNvPr>
            <p:cNvSpPr/>
            <p:nvPr/>
          </p:nvSpPr>
          <p:spPr>
            <a:xfrm>
              <a:off x="0" y="0"/>
              <a:ext cx="5829300" cy="1587119"/>
            </a:xfrm>
            <a:custGeom>
              <a:avLst/>
              <a:gdLst/>
              <a:ahLst/>
              <a:cxnLst/>
              <a:rect l="l" t="t" r="r" b="b"/>
              <a:pathLst>
                <a:path w="5829300" h="1587119">
                  <a:moveTo>
                    <a:pt x="19050" y="0"/>
                  </a:moveTo>
                  <a:lnTo>
                    <a:pt x="5810250" y="0"/>
                  </a:lnTo>
                  <a:cubicBezTo>
                    <a:pt x="5820791" y="0"/>
                    <a:pt x="5829300" y="8509"/>
                    <a:pt x="5829300" y="19050"/>
                  </a:cubicBezTo>
                  <a:lnTo>
                    <a:pt x="5829300" y="1568069"/>
                  </a:lnTo>
                  <a:cubicBezTo>
                    <a:pt x="5829300" y="1578610"/>
                    <a:pt x="5820791" y="1587119"/>
                    <a:pt x="5810250" y="1587119"/>
                  </a:cubicBezTo>
                  <a:lnTo>
                    <a:pt x="19050" y="1587119"/>
                  </a:lnTo>
                  <a:cubicBezTo>
                    <a:pt x="8509" y="1587119"/>
                    <a:pt x="0" y="1578610"/>
                    <a:pt x="0" y="1568069"/>
                  </a:cubicBezTo>
                  <a:lnTo>
                    <a:pt x="0" y="19050"/>
                  </a:lnTo>
                  <a:cubicBezTo>
                    <a:pt x="0" y="8509"/>
                    <a:pt x="8509" y="0"/>
                    <a:pt x="19050" y="0"/>
                  </a:cubicBezTo>
                  <a:moveTo>
                    <a:pt x="19050" y="38100"/>
                  </a:moveTo>
                  <a:lnTo>
                    <a:pt x="19050" y="19050"/>
                  </a:lnTo>
                  <a:lnTo>
                    <a:pt x="38100" y="19050"/>
                  </a:lnTo>
                  <a:lnTo>
                    <a:pt x="38100" y="1568069"/>
                  </a:lnTo>
                  <a:lnTo>
                    <a:pt x="19050" y="1568069"/>
                  </a:lnTo>
                  <a:lnTo>
                    <a:pt x="19050" y="1549019"/>
                  </a:lnTo>
                  <a:lnTo>
                    <a:pt x="5810250" y="1549019"/>
                  </a:lnTo>
                  <a:lnTo>
                    <a:pt x="5810250" y="1568069"/>
                  </a:lnTo>
                  <a:lnTo>
                    <a:pt x="5791200" y="1568069"/>
                  </a:lnTo>
                  <a:lnTo>
                    <a:pt x="5791200" y="19050"/>
                  </a:lnTo>
                  <a:lnTo>
                    <a:pt x="5810250" y="19050"/>
                  </a:lnTo>
                  <a:lnTo>
                    <a:pt x="5810250" y="38100"/>
                  </a:lnTo>
                  <a:lnTo>
                    <a:pt x="19050" y="38100"/>
                  </a:lnTo>
                  <a:close/>
                </a:path>
              </a:pathLst>
            </a:custGeom>
            <a:solidFill>
              <a:srgbClr val="042433"/>
            </a:solidFill>
          </p:spPr>
          <p:txBody>
            <a:bodyPr/>
            <a:lstStyle/>
            <a:p>
              <a:endParaRPr lang="en-TO"/>
            </a:p>
          </p:txBody>
        </p:sp>
      </p:grpSp>
      <p:sp>
        <p:nvSpPr>
          <p:cNvPr id="13" name="TextBox 13">
            <a:extLst>
              <a:ext uri="{FF2B5EF4-FFF2-40B4-BE49-F238E27FC236}">
                <a16:creationId xmlns:a16="http://schemas.microsoft.com/office/drawing/2014/main" id="{1F9C9BB6-06BE-A1EA-7B5D-A5320C9118D7}"/>
              </a:ext>
            </a:extLst>
          </p:cNvPr>
          <p:cNvSpPr txBox="1"/>
          <p:nvPr/>
        </p:nvSpPr>
        <p:spPr>
          <a:xfrm>
            <a:off x="7432766" y="-78105"/>
            <a:ext cx="3422467" cy="1093830"/>
          </a:xfrm>
          <a:prstGeom prst="rect">
            <a:avLst/>
          </a:prstGeom>
        </p:spPr>
        <p:txBody>
          <a:bodyPr lIns="0" tIns="0" rIns="0" bIns="0" rtlCol="0" anchor="t">
            <a:spAutoFit/>
          </a:bodyPr>
          <a:lstStyle/>
          <a:p>
            <a:pPr algn="l">
              <a:lnSpc>
                <a:spcPts val="3780"/>
              </a:lnSpc>
            </a:pPr>
            <a:r>
              <a:rPr lang="en-US" sz="2100" b="1" dirty="0">
                <a:solidFill>
                  <a:srgbClr val="FFFFFF"/>
                </a:solidFill>
                <a:latin typeface="Arimo Bold"/>
                <a:ea typeface="Arimo Bold"/>
                <a:cs typeface="Arimo Bold"/>
                <a:sym typeface="Arimo Bold"/>
              </a:rPr>
              <a:t>Case Study – HTHH Volcanic Eruption 2022</a:t>
            </a:r>
          </a:p>
        </p:txBody>
      </p:sp>
      <p:sp>
        <p:nvSpPr>
          <p:cNvPr id="14" name="Freeform 14">
            <a:extLst>
              <a:ext uri="{FF2B5EF4-FFF2-40B4-BE49-F238E27FC236}">
                <a16:creationId xmlns:a16="http://schemas.microsoft.com/office/drawing/2014/main" id="{56299649-11CB-1333-4219-C9225551318B}"/>
              </a:ext>
            </a:extLst>
          </p:cNvPr>
          <p:cNvSpPr/>
          <p:nvPr/>
        </p:nvSpPr>
        <p:spPr>
          <a:xfrm>
            <a:off x="964072" y="1649473"/>
            <a:ext cx="15332532" cy="8487285"/>
          </a:xfrm>
          <a:custGeom>
            <a:avLst/>
            <a:gdLst/>
            <a:ahLst/>
            <a:cxnLst/>
            <a:rect l="l" t="t" r="r" b="b"/>
            <a:pathLst>
              <a:path w="15332532" h="8487285">
                <a:moveTo>
                  <a:pt x="0" y="0"/>
                </a:moveTo>
                <a:lnTo>
                  <a:pt x="15332532" y="0"/>
                </a:lnTo>
                <a:lnTo>
                  <a:pt x="15332532" y="8487285"/>
                </a:lnTo>
                <a:lnTo>
                  <a:pt x="0" y="8487285"/>
                </a:lnTo>
                <a:lnTo>
                  <a:pt x="0" y="0"/>
                </a:lnTo>
                <a:close/>
              </a:path>
            </a:pathLst>
          </a:custGeom>
          <a:blipFill>
            <a:blip r:embed="rId6"/>
            <a:stretch>
              <a:fillRect/>
            </a:stretch>
          </a:blipFill>
        </p:spPr>
        <p:txBody>
          <a:bodyPr/>
          <a:lstStyle/>
          <a:p>
            <a:endParaRPr lang="en-TO"/>
          </a:p>
        </p:txBody>
      </p:sp>
    </p:spTree>
    <p:extLst>
      <p:ext uri="{BB962C8B-B14F-4D97-AF65-F5344CB8AC3E}">
        <p14:creationId xmlns:p14="http://schemas.microsoft.com/office/powerpoint/2010/main" val="4230019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80250-E57C-94A9-F138-E66C4580B06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6A8EA0B-4A48-18ED-C0B8-878D5941BABA}"/>
              </a:ext>
            </a:extLst>
          </p:cNvPr>
          <p:cNvGrpSpPr/>
          <p:nvPr/>
        </p:nvGrpSpPr>
        <p:grpSpPr>
          <a:xfrm>
            <a:off x="17082294" y="0"/>
            <a:ext cx="1205706" cy="7058829"/>
            <a:chOff x="0" y="0"/>
            <a:chExt cx="1607608" cy="9411772"/>
          </a:xfrm>
        </p:grpSpPr>
        <p:sp>
          <p:nvSpPr>
            <p:cNvPr id="3" name="Freeform 3">
              <a:extLst>
                <a:ext uri="{FF2B5EF4-FFF2-40B4-BE49-F238E27FC236}">
                  <a16:creationId xmlns:a16="http://schemas.microsoft.com/office/drawing/2014/main" id="{4EDE5B59-C5E7-7145-918F-4276486F730B}"/>
                </a:ext>
              </a:extLst>
            </p:cNvPr>
            <p:cNvSpPr/>
            <p:nvPr/>
          </p:nvSpPr>
          <p:spPr>
            <a:xfrm>
              <a:off x="0" y="0"/>
              <a:ext cx="1607566" cy="9411716"/>
            </a:xfrm>
            <a:custGeom>
              <a:avLst/>
              <a:gdLst/>
              <a:ahLst/>
              <a:cxnLst/>
              <a:rect l="l" t="t" r="r" b="b"/>
              <a:pathLst>
                <a:path w="1607566" h="9411716">
                  <a:moveTo>
                    <a:pt x="0" y="0"/>
                  </a:moveTo>
                  <a:lnTo>
                    <a:pt x="1607566" y="0"/>
                  </a:lnTo>
                  <a:lnTo>
                    <a:pt x="1607566" y="9411716"/>
                  </a:lnTo>
                  <a:lnTo>
                    <a:pt x="0" y="9411716"/>
                  </a:lnTo>
                  <a:lnTo>
                    <a:pt x="0" y="0"/>
                  </a:lnTo>
                  <a:close/>
                </a:path>
              </a:pathLst>
            </a:custGeom>
            <a:blipFill>
              <a:blip r:embed="rId3"/>
              <a:stretch>
                <a:fillRect l="-21700" r="-21703"/>
              </a:stretch>
            </a:blipFill>
          </p:spPr>
          <p:txBody>
            <a:bodyPr/>
            <a:lstStyle/>
            <a:p>
              <a:endParaRPr lang="en-TO"/>
            </a:p>
          </p:txBody>
        </p:sp>
      </p:grpSp>
      <p:grpSp>
        <p:nvGrpSpPr>
          <p:cNvPr id="4" name="Group 4">
            <a:extLst>
              <a:ext uri="{FF2B5EF4-FFF2-40B4-BE49-F238E27FC236}">
                <a16:creationId xmlns:a16="http://schemas.microsoft.com/office/drawing/2014/main" id="{3F396474-EEF0-C3B2-A4A5-C9ACBAF3A324}"/>
              </a:ext>
            </a:extLst>
          </p:cNvPr>
          <p:cNvGrpSpPr/>
          <p:nvPr/>
        </p:nvGrpSpPr>
        <p:grpSpPr>
          <a:xfrm>
            <a:off x="17069752" y="6160520"/>
            <a:ext cx="1205706" cy="4147566"/>
            <a:chOff x="0" y="0"/>
            <a:chExt cx="1607608" cy="5530088"/>
          </a:xfrm>
        </p:grpSpPr>
        <p:sp>
          <p:nvSpPr>
            <p:cNvPr id="5" name="Freeform 5">
              <a:extLst>
                <a:ext uri="{FF2B5EF4-FFF2-40B4-BE49-F238E27FC236}">
                  <a16:creationId xmlns:a16="http://schemas.microsoft.com/office/drawing/2014/main" id="{17A959E5-6C7C-1ACE-B40C-1433F28B7B48}"/>
                </a:ext>
              </a:extLst>
            </p:cNvPr>
            <p:cNvSpPr/>
            <p:nvPr/>
          </p:nvSpPr>
          <p:spPr>
            <a:xfrm>
              <a:off x="0" y="0"/>
              <a:ext cx="1607566" cy="5530088"/>
            </a:xfrm>
            <a:custGeom>
              <a:avLst/>
              <a:gdLst/>
              <a:ahLst/>
              <a:cxnLst/>
              <a:rect l="l" t="t" r="r" b="b"/>
              <a:pathLst>
                <a:path w="1607566" h="5530088">
                  <a:moveTo>
                    <a:pt x="0" y="0"/>
                  </a:moveTo>
                  <a:lnTo>
                    <a:pt x="1607566" y="0"/>
                  </a:lnTo>
                  <a:lnTo>
                    <a:pt x="1607566" y="5530088"/>
                  </a:lnTo>
                  <a:lnTo>
                    <a:pt x="0" y="5530088"/>
                  </a:lnTo>
                  <a:lnTo>
                    <a:pt x="0" y="0"/>
                  </a:lnTo>
                  <a:close/>
                </a:path>
              </a:pathLst>
            </a:custGeom>
            <a:blipFill>
              <a:blip r:embed="rId3"/>
              <a:stretch>
                <a:fillRect t="-9341" r="-2" b="-9341"/>
              </a:stretch>
            </a:blipFill>
          </p:spPr>
          <p:txBody>
            <a:bodyPr/>
            <a:lstStyle/>
            <a:p>
              <a:endParaRPr lang="en-TO"/>
            </a:p>
          </p:txBody>
        </p:sp>
      </p:grpSp>
      <p:sp>
        <p:nvSpPr>
          <p:cNvPr id="6" name="Freeform 6" descr="The Tonga eruption explained, from tsunami warnings to sonic booms">
            <a:extLst>
              <a:ext uri="{FF2B5EF4-FFF2-40B4-BE49-F238E27FC236}">
                <a16:creationId xmlns:a16="http://schemas.microsoft.com/office/drawing/2014/main" id="{F0664704-95C0-E940-EE29-B59C6EEE7BE9}"/>
              </a:ext>
            </a:extLst>
          </p:cNvPr>
          <p:cNvSpPr/>
          <p:nvPr/>
        </p:nvSpPr>
        <p:spPr>
          <a:xfrm>
            <a:off x="6694984" y="37038"/>
            <a:ext cx="4343400" cy="1161777"/>
          </a:xfrm>
          <a:custGeom>
            <a:avLst/>
            <a:gdLst/>
            <a:ahLst/>
            <a:cxnLst/>
            <a:rect l="l" t="t" r="r" b="b"/>
            <a:pathLst>
              <a:path w="4343400" h="1161777">
                <a:moveTo>
                  <a:pt x="0" y="0"/>
                </a:moveTo>
                <a:lnTo>
                  <a:pt x="4343400" y="0"/>
                </a:lnTo>
                <a:lnTo>
                  <a:pt x="4343400" y="1161777"/>
                </a:lnTo>
                <a:lnTo>
                  <a:pt x="0" y="1161777"/>
                </a:lnTo>
                <a:lnTo>
                  <a:pt x="0" y="0"/>
                </a:lnTo>
                <a:close/>
              </a:path>
            </a:pathLst>
          </a:custGeom>
          <a:blipFill>
            <a:blip r:embed="rId4"/>
            <a:stretch>
              <a:fillRect b="-149238"/>
            </a:stretch>
          </a:blipFill>
        </p:spPr>
        <p:txBody>
          <a:bodyPr/>
          <a:lstStyle/>
          <a:p>
            <a:endParaRPr lang="en-TO"/>
          </a:p>
        </p:txBody>
      </p:sp>
      <p:grpSp>
        <p:nvGrpSpPr>
          <p:cNvPr id="7" name="Group 7">
            <a:extLst>
              <a:ext uri="{FF2B5EF4-FFF2-40B4-BE49-F238E27FC236}">
                <a16:creationId xmlns:a16="http://schemas.microsoft.com/office/drawing/2014/main" id="{09A3804D-85F1-D0E7-0773-83EBDDB62AB4}"/>
              </a:ext>
            </a:extLst>
          </p:cNvPr>
          <p:cNvGrpSpPr/>
          <p:nvPr/>
        </p:nvGrpSpPr>
        <p:grpSpPr>
          <a:xfrm>
            <a:off x="0" y="150242"/>
            <a:ext cx="2841588" cy="1455934"/>
            <a:chOff x="0" y="0"/>
            <a:chExt cx="3788784" cy="1941246"/>
          </a:xfrm>
        </p:grpSpPr>
        <p:sp>
          <p:nvSpPr>
            <p:cNvPr id="8" name="Freeform 8">
              <a:extLst>
                <a:ext uri="{FF2B5EF4-FFF2-40B4-BE49-F238E27FC236}">
                  <a16:creationId xmlns:a16="http://schemas.microsoft.com/office/drawing/2014/main" id="{96500E72-4A23-5378-92B3-1D70E155851A}"/>
                </a:ext>
              </a:extLst>
            </p:cNvPr>
            <p:cNvSpPr/>
            <p:nvPr/>
          </p:nvSpPr>
          <p:spPr>
            <a:xfrm>
              <a:off x="0" y="0"/>
              <a:ext cx="3788791" cy="1941195"/>
            </a:xfrm>
            <a:custGeom>
              <a:avLst/>
              <a:gdLst/>
              <a:ahLst/>
              <a:cxnLst/>
              <a:rect l="l" t="t" r="r" b="b"/>
              <a:pathLst>
                <a:path w="3788791" h="1941195">
                  <a:moveTo>
                    <a:pt x="0" y="0"/>
                  </a:moveTo>
                  <a:lnTo>
                    <a:pt x="3788791" y="0"/>
                  </a:lnTo>
                  <a:lnTo>
                    <a:pt x="3788791" y="1941195"/>
                  </a:lnTo>
                  <a:lnTo>
                    <a:pt x="0" y="1941195"/>
                  </a:lnTo>
                  <a:lnTo>
                    <a:pt x="0" y="0"/>
                  </a:lnTo>
                  <a:close/>
                </a:path>
              </a:pathLst>
            </a:custGeom>
            <a:blipFill>
              <a:blip r:embed="rId5"/>
              <a:stretch>
                <a:fillRect t="-3561" b="-3563"/>
              </a:stretch>
            </a:blipFill>
          </p:spPr>
          <p:txBody>
            <a:bodyPr/>
            <a:lstStyle/>
            <a:p>
              <a:endParaRPr lang="en-TO"/>
            </a:p>
          </p:txBody>
        </p:sp>
      </p:grpSp>
      <p:grpSp>
        <p:nvGrpSpPr>
          <p:cNvPr id="10" name="Group 10">
            <a:extLst>
              <a:ext uri="{FF2B5EF4-FFF2-40B4-BE49-F238E27FC236}">
                <a16:creationId xmlns:a16="http://schemas.microsoft.com/office/drawing/2014/main" id="{17099FB3-635D-F44C-AD66-0E7D14758949}"/>
              </a:ext>
            </a:extLst>
          </p:cNvPr>
          <p:cNvGrpSpPr/>
          <p:nvPr/>
        </p:nvGrpSpPr>
        <p:grpSpPr>
          <a:xfrm>
            <a:off x="6680697" y="22750"/>
            <a:ext cx="4371975" cy="1190352"/>
            <a:chOff x="0" y="0"/>
            <a:chExt cx="5829300" cy="1587136"/>
          </a:xfrm>
        </p:grpSpPr>
        <p:sp>
          <p:nvSpPr>
            <p:cNvPr id="11" name="Freeform 11">
              <a:extLst>
                <a:ext uri="{FF2B5EF4-FFF2-40B4-BE49-F238E27FC236}">
                  <a16:creationId xmlns:a16="http://schemas.microsoft.com/office/drawing/2014/main" id="{1D4863E3-6CBE-14A8-493C-AABED77BD04E}"/>
                </a:ext>
              </a:extLst>
            </p:cNvPr>
            <p:cNvSpPr/>
            <p:nvPr/>
          </p:nvSpPr>
          <p:spPr>
            <a:xfrm>
              <a:off x="19050" y="19050"/>
              <a:ext cx="5791200" cy="1549019"/>
            </a:xfrm>
            <a:custGeom>
              <a:avLst/>
              <a:gdLst/>
              <a:ahLst/>
              <a:cxnLst/>
              <a:rect l="l" t="t" r="r" b="b"/>
              <a:pathLst>
                <a:path w="5791200" h="1549019">
                  <a:moveTo>
                    <a:pt x="0" y="0"/>
                  </a:moveTo>
                  <a:lnTo>
                    <a:pt x="5791200" y="0"/>
                  </a:lnTo>
                  <a:lnTo>
                    <a:pt x="5791200" y="1549019"/>
                  </a:lnTo>
                  <a:lnTo>
                    <a:pt x="0" y="1549019"/>
                  </a:lnTo>
                  <a:close/>
                </a:path>
              </a:pathLst>
            </a:custGeom>
            <a:solidFill>
              <a:srgbClr val="0D0D0D">
                <a:alpha val="50980"/>
              </a:srgbClr>
            </a:solidFill>
          </p:spPr>
          <p:txBody>
            <a:bodyPr/>
            <a:lstStyle/>
            <a:p>
              <a:endParaRPr lang="en-TO"/>
            </a:p>
          </p:txBody>
        </p:sp>
        <p:sp>
          <p:nvSpPr>
            <p:cNvPr id="12" name="Freeform 12">
              <a:extLst>
                <a:ext uri="{FF2B5EF4-FFF2-40B4-BE49-F238E27FC236}">
                  <a16:creationId xmlns:a16="http://schemas.microsoft.com/office/drawing/2014/main" id="{F4F66621-FF21-2400-46F6-D1A5426D13FB}"/>
                </a:ext>
              </a:extLst>
            </p:cNvPr>
            <p:cNvSpPr/>
            <p:nvPr/>
          </p:nvSpPr>
          <p:spPr>
            <a:xfrm>
              <a:off x="0" y="0"/>
              <a:ext cx="5829300" cy="1587119"/>
            </a:xfrm>
            <a:custGeom>
              <a:avLst/>
              <a:gdLst/>
              <a:ahLst/>
              <a:cxnLst/>
              <a:rect l="l" t="t" r="r" b="b"/>
              <a:pathLst>
                <a:path w="5829300" h="1587119">
                  <a:moveTo>
                    <a:pt x="19050" y="0"/>
                  </a:moveTo>
                  <a:lnTo>
                    <a:pt x="5810250" y="0"/>
                  </a:lnTo>
                  <a:cubicBezTo>
                    <a:pt x="5820791" y="0"/>
                    <a:pt x="5829300" y="8509"/>
                    <a:pt x="5829300" y="19050"/>
                  </a:cubicBezTo>
                  <a:lnTo>
                    <a:pt x="5829300" y="1568069"/>
                  </a:lnTo>
                  <a:cubicBezTo>
                    <a:pt x="5829300" y="1578610"/>
                    <a:pt x="5820791" y="1587119"/>
                    <a:pt x="5810250" y="1587119"/>
                  </a:cubicBezTo>
                  <a:lnTo>
                    <a:pt x="19050" y="1587119"/>
                  </a:lnTo>
                  <a:cubicBezTo>
                    <a:pt x="8509" y="1587119"/>
                    <a:pt x="0" y="1578610"/>
                    <a:pt x="0" y="1568069"/>
                  </a:cubicBezTo>
                  <a:lnTo>
                    <a:pt x="0" y="19050"/>
                  </a:lnTo>
                  <a:cubicBezTo>
                    <a:pt x="0" y="8509"/>
                    <a:pt x="8509" y="0"/>
                    <a:pt x="19050" y="0"/>
                  </a:cubicBezTo>
                  <a:moveTo>
                    <a:pt x="19050" y="38100"/>
                  </a:moveTo>
                  <a:lnTo>
                    <a:pt x="19050" y="19050"/>
                  </a:lnTo>
                  <a:lnTo>
                    <a:pt x="38100" y="19050"/>
                  </a:lnTo>
                  <a:lnTo>
                    <a:pt x="38100" y="1568069"/>
                  </a:lnTo>
                  <a:lnTo>
                    <a:pt x="19050" y="1568069"/>
                  </a:lnTo>
                  <a:lnTo>
                    <a:pt x="19050" y="1549019"/>
                  </a:lnTo>
                  <a:lnTo>
                    <a:pt x="5810250" y="1549019"/>
                  </a:lnTo>
                  <a:lnTo>
                    <a:pt x="5810250" y="1568069"/>
                  </a:lnTo>
                  <a:lnTo>
                    <a:pt x="5791200" y="1568069"/>
                  </a:lnTo>
                  <a:lnTo>
                    <a:pt x="5791200" y="19050"/>
                  </a:lnTo>
                  <a:lnTo>
                    <a:pt x="5810250" y="19050"/>
                  </a:lnTo>
                  <a:lnTo>
                    <a:pt x="5810250" y="38100"/>
                  </a:lnTo>
                  <a:lnTo>
                    <a:pt x="19050" y="38100"/>
                  </a:lnTo>
                  <a:close/>
                </a:path>
              </a:pathLst>
            </a:custGeom>
            <a:solidFill>
              <a:srgbClr val="042433"/>
            </a:solidFill>
          </p:spPr>
          <p:txBody>
            <a:bodyPr/>
            <a:lstStyle/>
            <a:p>
              <a:endParaRPr lang="en-TO"/>
            </a:p>
          </p:txBody>
        </p:sp>
      </p:grpSp>
      <p:sp>
        <p:nvSpPr>
          <p:cNvPr id="13" name="TextBox 13">
            <a:extLst>
              <a:ext uri="{FF2B5EF4-FFF2-40B4-BE49-F238E27FC236}">
                <a16:creationId xmlns:a16="http://schemas.microsoft.com/office/drawing/2014/main" id="{1DA87017-7DEE-07E8-11D5-3F14125231F7}"/>
              </a:ext>
            </a:extLst>
          </p:cNvPr>
          <p:cNvSpPr txBox="1"/>
          <p:nvPr/>
        </p:nvSpPr>
        <p:spPr>
          <a:xfrm>
            <a:off x="7432766" y="-78105"/>
            <a:ext cx="3422467" cy="1093830"/>
          </a:xfrm>
          <a:prstGeom prst="rect">
            <a:avLst/>
          </a:prstGeom>
        </p:spPr>
        <p:txBody>
          <a:bodyPr lIns="0" tIns="0" rIns="0" bIns="0" rtlCol="0" anchor="t">
            <a:spAutoFit/>
          </a:bodyPr>
          <a:lstStyle/>
          <a:p>
            <a:pPr algn="l">
              <a:lnSpc>
                <a:spcPts val="3780"/>
              </a:lnSpc>
            </a:pPr>
            <a:r>
              <a:rPr lang="en-US" sz="2100" b="1">
                <a:solidFill>
                  <a:srgbClr val="FFFFFF"/>
                </a:solidFill>
                <a:latin typeface="Arimo Bold"/>
                <a:ea typeface="Arimo Bold"/>
                <a:cs typeface="Arimo Bold"/>
                <a:sym typeface="Arimo Bold"/>
              </a:rPr>
              <a:t>Case Study – HTHH Volcanic Eruption 2022</a:t>
            </a:r>
          </a:p>
        </p:txBody>
      </p:sp>
      <p:sp>
        <p:nvSpPr>
          <p:cNvPr id="14" name="Freeform 14">
            <a:extLst>
              <a:ext uri="{FF2B5EF4-FFF2-40B4-BE49-F238E27FC236}">
                <a16:creationId xmlns:a16="http://schemas.microsoft.com/office/drawing/2014/main" id="{7DED984B-3B07-45EF-D6A8-CD35F393B3B4}"/>
              </a:ext>
            </a:extLst>
          </p:cNvPr>
          <p:cNvSpPr/>
          <p:nvPr/>
        </p:nvSpPr>
        <p:spPr>
          <a:xfrm>
            <a:off x="964072" y="1717100"/>
            <a:ext cx="15332532" cy="8352031"/>
          </a:xfrm>
          <a:custGeom>
            <a:avLst/>
            <a:gdLst/>
            <a:ahLst/>
            <a:cxnLst/>
            <a:rect l="l" t="t" r="r" b="b"/>
            <a:pathLst>
              <a:path w="15332532" h="8352031">
                <a:moveTo>
                  <a:pt x="0" y="0"/>
                </a:moveTo>
                <a:lnTo>
                  <a:pt x="15332532" y="0"/>
                </a:lnTo>
                <a:lnTo>
                  <a:pt x="15332532" y="8352031"/>
                </a:lnTo>
                <a:lnTo>
                  <a:pt x="0" y="8352031"/>
                </a:lnTo>
                <a:lnTo>
                  <a:pt x="0" y="0"/>
                </a:lnTo>
                <a:close/>
              </a:path>
            </a:pathLst>
          </a:custGeom>
          <a:blipFill>
            <a:blip r:embed="rId6"/>
            <a:stretch>
              <a:fillRect/>
            </a:stretch>
          </a:blipFill>
        </p:spPr>
        <p:txBody>
          <a:bodyPr/>
          <a:lstStyle/>
          <a:p>
            <a:endParaRPr lang="en-TO"/>
          </a:p>
        </p:txBody>
      </p:sp>
    </p:spTree>
    <p:extLst>
      <p:ext uri="{BB962C8B-B14F-4D97-AF65-F5344CB8AC3E}">
        <p14:creationId xmlns:p14="http://schemas.microsoft.com/office/powerpoint/2010/main" val="902134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9682A-3293-88BE-2757-E75963DC015E}"/>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AEDA4D0D-D15B-B5A1-5FC5-2B4B822ABCFA}"/>
              </a:ext>
            </a:extLst>
          </p:cNvPr>
          <p:cNvPicPr>
            <a:picLocks noChangeAspect="1"/>
          </p:cNvPicPr>
          <p:nvPr/>
        </p:nvPicPr>
        <p:blipFill>
          <a:blip r:embed="rId3"/>
          <a:stretch>
            <a:fillRect/>
          </a:stretch>
        </p:blipFill>
        <p:spPr>
          <a:xfrm>
            <a:off x="7819830" y="1640226"/>
            <a:ext cx="4633134" cy="2665074"/>
          </a:xfrm>
          <a:prstGeom prst="rect">
            <a:avLst/>
          </a:prstGeom>
        </p:spPr>
      </p:pic>
      <p:grpSp>
        <p:nvGrpSpPr>
          <p:cNvPr id="2" name="Group 2">
            <a:extLst>
              <a:ext uri="{FF2B5EF4-FFF2-40B4-BE49-F238E27FC236}">
                <a16:creationId xmlns:a16="http://schemas.microsoft.com/office/drawing/2014/main" id="{66069B25-5E75-F8E4-B165-1CE3EC8FFFC8}"/>
              </a:ext>
            </a:extLst>
          </p:cNvPr>
          <p:cNvGrpSpPr/>
          <p:nvPr/>
        </p:nvGrpSpPr>
        <p:grpSpPr>
          <a:xfrm>
            <a:off x="17082294" y="0"/>
            <a:ext cx="1205706" cy="7058829"/>
            <a:chOff x="0" y="0"/>
            <a:chExt cx="1607608" cy="9411772"/>
          </a:xfrm>
        </p:grpSpPr>
        <p:sp>
          <p:nvSpPr>
            <p:cNvPr id="3" name="Freeform 3">
              <a:extLst>
                <a:ext uri="{FF2B5EF4-FFF2-40B4-BE49-F238E27FC236}">
                  <a16:creationId xmlns:a16="http://schemas.microsoft.com/office/drawing/2014/main" id="{C915F395-0101-5DEB-11B3-37DCF14340D2}"/>
                </a:ext>
              </a:extLst>
            </p:cNvPr>
            <p:cNvSpPr/>
            <p:nvPr/>
          </p:nvSpPr>
          <p:spPr>
            <a:xfrm>
              <a:off x="0" y="0"/>
              <a:ext cx="1607566" cy="9411716"/>
            </a:xfrm>
            <a:custGeom>
              <a:avLst/>
              <a:gdLst/>
              <a:ahLst/>
              <a:cxnLst/>
              <a:rect l="l" t="t" r="r" b="b"/>
              <a:pathLst>
                <a:path w="1607566" h="9411716">
                  <a:moveTo>
                    <a:pt x="0" y="0"/>
                  </a:moveTo>
                  <a:lnTo>
                    <a:pt x="1607566" y="0"/>
                  </a:lnTo>
                  <a:lnTo>
                    <a:pt x="1607566" y="9411716"/>
                  </a:lnTo>
                  <a:lnTo>
                    <a:pt x="0" y="9411716"/>
                  </a:lnTo>
                  <a:lnTo>
                    <a:pt x="0" y="0"/>
                  </a:lnTo>
                  <a:close/>
                </a:path>
              </a:pathLst>
            </a:custGeom>
            <a:blipFill>
              <a:blip r:embed="rId4"/>
              <a:stretch>
                <a:fillRect l="-21700" r="-21703"/>
              </a:stretch>
            </a:blipFill>
          </p:spPr>
          <p:txBody>
            <a:bodyPr/>
            <a:lstStyle/>
            <a:p>
              <a:endParaRPr lang="en-TO"/>
            </a:p>
          </p:txBody>
        </p:sp>
      </p:grpSp>
      <p:grpSp>
        <p:nvGrpSpPr>
          <p:cNvPr id="4" name="Group 4">
            <a:extLst>
              <a:ext uri="{FF2B5EF4-FFF2-40B4-BE49-F238E27FC236}">
                <a16:creationId xmlns:a16="http://schemas.microsoft.com/office/drawing/2014/main" id="{F09E4831-D821-6AB2-1B61-83068A2EBB95}"/>
              </a:ext>
            </a:extLst>
          </p:cNvPr>
          <p:cNvGrpSpPr/>
          <p:nvPr/>
        </p:nvGrpSpPr>
        <p:grpSpPr>
          <a:xfrm>
            <a:off x="17069752" y="6160520"/>
            <a:ext cx="1205706" cy="4147566"/>
            <a:chOff x="0" y="0"/>
            <a:chExt cx="1607608" cy="5530088"/>
          </a:xfrm>
        </p:grpSpPr>
        <p:sp>
          <p:nvSpPr>
            <p:cNvPr id="5" name="Freeform 5">
              <a:extLst>
                <a:ext uri="{FF2B5EF4-FFF2-40B4-BE49-F238E27FC236}">
                  <a16:creationId xmlns:a16="http://schemas.microsoft.com/office/drawing/2014/main" id="{CE6F21F2-C668-DE70-070A-8F093F614C00}"/>
                </a:ext>
              </a:extLst>
            </p:cNvPr>
            <p:cNvSpPr/>
            <p:nvPr/>
          </p:nvSpPr>
          <p:spPr>
            <a:xfrm>
              <a:off x="0" y="0"/>
              <a:ext cx="1607566" cy="5530088"/>
            </a:xfrm>
            <a:custGeom>
              <a:avLst/>
              <a:gdLst/>
              <a:ahLst/>
              <a:cxnLst/>
              <a:rect l="l" t="t" r="r" b="b"/>
              <a:pathLst>
                <a:path w="1607566" h="5530088">
                  <a:moveTo>
                    <a:pt x="0" y="0"/>
                  </a:moveTo>
                  <a:lnTo>
                    <a:pt x="1607566" y="0"/>
                  </a:lnTo>
                  <a:lnTo>
                    <a:pt x="1607566" y="5530088"/>
                  </a:lnTo>
                  <a:lnTo>
                    <a:pt x="0" y="5530088"/>
                  </a:lnTo>
                  <a:lnTo>
                    <a:pt x="0" y="0"/>
                  </a:lnTo>
                  <a:close/>
                </a:path>
              </a:pathLst>
            </a:custGeom>
            <a:blipFill>
              <a:blip r:embed="rId4"/>
              <a:stretch>
                <a:fillRect t="-9341" r="-2" b="-9341"/>
              </a:stretch>
            </a:blipFill>
          </p:spPr>
          <p:txBody>
            <a:bodyPr/>
            <a:lstStyle/>
            <a:p>
              <a:endParaRPr lang="en-TO"/>
            </a:p>
          </p:txBody>
        </p:sp>
      </p:grpSp>
      <p:sp>
        <p:nvSpPr>
          <p:cNvPr id="6" name="Freeform 6" descr="The Tonga eruption explained, from tsunami warnings to sonic booms">
            <a:extLst>
              <a:ext uri="{FF2B5EF4-FFF2-40B4-BE49-F238E27FC236}">
                <a16:creationId xmlns:a16="http://schemas.microsoft.com/office/drawing/2014/main" id="{F9DC06A9-FDE5-0EDD-0825-9113EBB827DE}"/>
              </a:ext>
            </a:extLst>
          </p:cNvPr>
          <p:cNvSpPr/>
          <p:nvPr/>
        </p:nvSpPr>
        <p:spPr>
          <a:xfrm>
            <a:off x="6694984" y="37038"/>
            <a:ext cx="4343400" cy="1161777"/>
          </a:xfrm>
          <a:custGeom>
            <a:avLst/>
            <a:gdLst/>
            <a:ahLst/>
            <a:cxnLst/>
            <a:rect l="l" t="t" r="r" b="b"/>
            <a:pathLst>
              <a:path w="4343400" h="1161777">
                <a:moveTo>
                  <a:pt x="0" y="0"/>
                </a:moveTo>
                <a:lnTo>
                  <a:pt x="4343400" y="0"/>
                </a:lnTo>
                <a:lnTo>
                  <a:pt x="4343400" y="1161777"/>
                </a:lnTo>
                <a:lnTo>
                  <a:pt x="0" y="1161777"/>
                </a:lnTo>
                <a:lnTo>
                  <a:pt x="0" y="0"/>
                </a:lnTo>
                <a:close/>
              </a:path>
            </a:pathLst>
          </a:custGeom>
          <a:blipFill>
            <a:blip r:embed="rId5"/>
            <a:stretch>
              <a:fillRect b="-149238"/>
            </a:stretch>
          </a:blipFill>
        </p:spPr>
        <p:txBody>
          <a:bodyPr/>
          <a:lstStyle/>
          <a:p>
            <a:endParaRPr lang="en-TO"/>
          </a:p>
        </p:txBody>
      </p:sp>
      <p:grpSp>
        <p:nvGrpSpPr>
          <p:cNvPr id="7" name="Group 7">
            <a:extLst>
              <a:ext uri="{FF2B5EF4-FFF2-40B4-BE49-F238E27FC236}">
                <a16:creationId xmlns:a16="http://schemas.microsoft.com/office/drawing/2014/main" id="{90CCB92E-C01C-A098-4886-E91AB5D3260F}"/>
              </a:ext>
            </a:extLst>
          </p:cNvPr>
          <p:cNvGrpSpPr/>
          <p:nvPr/>
        </p:nvGrpSpPr>
        <p:grpSpPr>
          <a:xfrm>
            <a:off x="0" y="150242"/>
            <a:ext cx="2841588" cy="1455934"/>
            <a:chOff x="0" y="0"/>
            <a:chExt cx="3788784" cy="1941246"/>
          </a:xfrm>
        </p:grpSpPr>
        <p:sp>
          <p:nvSpPr>
            <p:cNvPr id="8" name="Freeform 8">
              <a:extLst>
                <a:ext uri="{FF2B5EF4-FFF2-40B4-BE49-F238E27FC236}">
                  <a16:creationId xmlns:a16="http://schemas.microsoft.com/office/drawing/2014/main" id="{2FC263C9-7E60-F7EE-0427-320A64661363}"/>
                </a:ext>
              </a:extLst>
            </p:cNvPr>
            <p:cNvSpPr/>
            <p:nvPr/>
          </p:nvSpPr>
          <p:spPr>
            <a:xfrm>
              <a:off x="0" y="0"/>
              <a:ext cx="3788791" cy="1941195"/>
            </a:xfrm>
            <a:custGeom>
              <a:avLst/>
              <a:gdLst/>
              <a:ahLst/>
              <a:cxnLst/>
              <a:rect l="l" t="t" r="r" b="b"/>
              <a:pathLst>
                <a:path w="3788791" h="1941195">
                  <a:moveTo>
                    <a:pt x="0" y="0"/>
                  </a:moveTo>
                  <a:lnTo>
                    <a:pt x="3788791" y="0"/>
                  </a:lnTo>
                  <a:lnTo>
                    <a:pt x="3788791" y="1941195"/>
                  </a:lnTo>
                  <a:lnTo>
                    <a:pt x="0" y="1941195"/>
                  </a:lnTo>
                  <a:lnTo>
                    <a:pt x="0" y="0"/>
                  </a:lnTo>
                  <a:close/>
                </a:path>
              </a:pathLst>
            </a:custGeom>
            <a:blipFill>
              <a:blip r:embed="rId6"/>
              <a:stretch>
                <a:fillRect t="-3561" b="-3563"/>
              </a:stretch>
            </a:blipFill>
          </p:spPr>
          <p:txBody>
            <a:bodyPr/>
            <a:lstStyle/>
            <a:p>
              <a:endParaRPr lang="en-TO"/>
            </a:p>
          </p:txBody>
        </p:sp>
      </p:grpSp>
      <p:grpSp>
        <p:nvGrpSpPr>
          <p:cNvPr id="10" name="Group 10">
            <a:extLst>
              <a:ext uri="{FF2B5EF4-FFF2-40B4-BE49-F238E27FC236}">
                <a16:creationId xmlns:a16="http://schemas.microsoft.com/office/drawing/2014/main" id="{459AA0E4-2D09-68E5-32B1-D9439302E484}"/>
              </a:ext>
            </a:extLst>
          </p:cNvPr>
          <p:cNvGrpSpPr/>
          <p:nvPr/>
        </p:nvGrpSpPr>
        <p:grpSpPr>
          <a:xfrm>
            <a:off x="6680697" y="22750"/>
            <a:ext cx="4371975" cy="1190352"/>
            <a:chOff x="0" y="0"/>
            <a:chExt cx="5829300" cy="1587136"/>
          </a:xfrm>
        </p:grpSpPr>
        <p:sp>
          <p:nvSpPr>
            <p:cNvPr id="11" name="Freeform 11">
              <a:extLst>
                <a:ext uri="{FF2B5EF4-FFF2-40B4-BE49-F238E27FC236}">
                  <a16:creationId xmlns:a16="http://schemas.microsoft.com/office/drawing/2014/main" id="{563DE968-FBE6-C80C-5ADB-9D8909928E06}"/>
                </a:ext>
              </a:extLst>
            </p:cNvPr>
            <p:cNvSpPr/>
            <p:nvPr/>
          </p:nvSpPr>
          <p:spPr>
            <a:xfrm>
              <a:off x="19050" y="19050"/>
              <a:ext cx="5791200" cy="1549019"/>
            </a:xfrm>
            <a:custGeom>
              <a:avLst/>
              <a:gdLst/>
              <a:ahLst/>
              <a:cxnLst/>
              <a:rect l="l" t="t" r="r" b="b"/>
              <a:pathLst>
                <a:path w="5791200" h="1549019">
                  <a:moveTo>
                    <a:pt x="0" y="0"/>
                  </a:moveTo>
                  <a:lnTo>
                    <a:pt x="5791200" y="0"/>
                  </a:lnTo>
                  <a:lnTo>
                    <a:pt x="5791200" y="1549019"/>
                  </a:lnTo>
                  <a:lnTo>
                    <a:pt x="0" y="1549019"/>
                  </a:lnTo>
                  <a:close/>
                </a:path>
              </a:pathLst>
            </a:custGeom>
            <a:solidFill>
              <a:srgbClr val="0D0D0D">
                <a:alpha val="50980"/>
              </a:srgbClr>
            </a:solidFill>
          </p:spPr>
          <p:txBody>
            <a:bodyPr/>
            <a:lstStyle/>
            <a:p>
              <a:endParaRPr lang="en-TO"/>
            </a:p>
          </p:txBody>
        </p:sp>
        <p:sp>
          <p:nvSpPr>
            <p:cNvPr id="12" name="Freeform 12">
              <a:extLst>
                <a:ext uri="{FF2B5EF4-FFF2-40B4-BE49-F238E27FC236}">
                  <a16:creationId xmlns:a16="http://schemas.microsoft.com/office/drawing/2014/main" id="{BC802234-270F-62A6-6CB0-95341D91AD4F}"/>
                </a:ext>
              </a:extLst>
            </p:cNvPr>
            <p:cNvSpPr/>
            <p:nvPr/>
          </p:nvSpPr>
          <p:spPr>
            <a:xfrm>
              <a:off x="0" y="0"/>
              <a:ext cx="5829300" cy="1587119"/>
            </a:xfrm>
            <a:custGeom>
              <a:avLst/>
              <a:gdLst/>
              <a:ahLst/>
              <a:cxnLst/>
              <a:rect l="l" t="t" r="r" b="b"/>
              <a:pathLst>
                <a:path w="5829300" h="1587119">
                  <a:moveTo>
                    <a:pt x="19050" y="0"/>
                  </a:moveTo>
                  <a:lnTo>
                    <a:pt x="5810250" y="0"/>
                  </a:lnTo>
                  <a:cubicBezTo>
                    <a:pt x="5820791" y="0"/>
                    <a:pt x="5829300" y="8509"/>
                    <a:pt x="5829300" y="19050"/>
                  </a:cubicBezTo>
                  <a:lnTo>
                    <a:pt x="5829300" y="1568069"/>
                  </a:lnTo>
                  <a:cubicBezTo>
                    <a:pt x="5829300" y="1578610"/>
                    <a:pt x="5820791" y="1587119"/>
                    <a:pt x="5810250" y="1587119"/>
                  </a:cubicBezTo>
                  <a:lnTo>
                    <a:pt x="19050" y="1587119"/>
                  </a:lnTo>
                  <a:cubicBezTo>
                    <a:pt x="8509" y="1587119"/>
                    <a:pt x="0" y="1578610"/>
                    <a:pt x="0" y="1568069"/>
                  </a:cubicBezTo>
                  <a:lnTo>
                    <a:pt x="0" y="19050"/>
                  </a:lnTo>
                  <a:cubicBezTo>
                    <a:pt x="0" y="8509"/>
                    <a:pt x="8509" y="0"/>
                    <a:pt x="19050" y="0"/>
                  </a:cubicBezTo>
                  <a:moveTo>
                    <a:pt x="19050" y="38100"/>
                  </a:moveTo>
                  <a:lnTo>
                    <a:pt x="19050" y="19050"/>
                  </a:lnTo>
                  <a:lnTo>
                    <a:pt x="38100" y="19050"/>
                  </a:lnTo>
                  <a:lnTo>
                    <a:pt x="38100" y="1568069"/>
                  </a:lnTo>
                  <a:lnTo>
                    <a:pt x="19050" y="1568069"/>
                  </a:lnTo>
                  <a:lnTo>
                    <a:pt x="19050" y="1549019"/>
                  </a:lnTo>
                  <a:lnTo>
                    <a:pt x="5810250" y="1549019"/>
                  </a:lnTo>
                  <a:lnTo>
                    <a:pt x="5810250" y="1568069"/>
                  </a:lnTo>
                  <a:lnTo>
                    <a:pt x="5791200" y="1568069"/>
                  </a:lnTo>
                  <a:lnTo>
                    <a:pt x="5791200" y="19050"/>
                  </a:lnTo>
                  <a:lnTo>
                    <a:pt x="5810250" y="19050"/>
                  </a:lnTo>
                  <a:lnTo>
                    <a:pt x="5810250" y="38100"/>
                  </a:lnTo>
                  <a:lnTo>
                    <a:pt x="19050" y="38100"/>
                  </a:lnTo>
                  <a:close/>
                </a:path>
              </a:pathLst>
            </a:custGeom>
            <a:solidFill>
              <a:srgbClr val="042433"/>
            </a:solidFill>
          </p:spPr>
          <p:txBody>
            <a:bodyPr/>
            <a:lstStyle/>
            <a:p>
              <a:endParaRPr lang="en-TO"/>
            </a:p>
          </p:txBody>
        </p:sp>
      </p:grpSp>
      <p:sp>
        <p:nvSpPr>
          <p:cNvPr id="13" name="TextBox 13">
            <a:extLst>
              <a:ext uri="{FF2B5EF4-FFF2-40B4-BE49-F238E27FC236}">
                <a16:creationId xmlns:a16="http://schemas.microsoft.com/office/drawing/2014/main" id="{199C132E-264B-BD27-3F73-223D0EC2A91F}"/>
              </a:ext>
            </a:extLst>
          </p:cNvPr>
          <p:cNvSpPr txBox="1"/>
          <p:nvPr/>
        </p:nvSpPr>
        <p:spPr>
          <a:xfrm>
            <a:off x="6829967" y="374262"/>
            <a:ext cx="4073433" cy="487313"/>
          </a:xfrm>
          <a:prstGeom prst="rect">
            <a:avLst/>
          </a:prstGeom>
        </p:spPr>
        <p:txBody>
          <a:bodyPr wrap="square" lIns="0" tIns="0" rIns="0" bIns="0" rtlCol="0" anchor="t">
            <a:spAutoFit/>
          </a:bodyPr>
          <a:lstStyle/>
          <a:p>
            <a:pPr algn="l">
              <a:lnSpc>
                <a:spcPts val="3780"/>
              </a:lnSpc>
            </a:pPr>
            <a:r>
              <a:rPr lang="en-US" sz="3200" b="1" dirty="0">
                <a:solidFill>
                  <a:srgbClr val="FFFFFF"/>
                </a:solidFill>
                <a:latin typeface="Arimo Bold"/>
                <a:ea typeface="Arimo Bold"/>
                <a:cs typeface="Arimo Bold"/>
                <a:sym typeface="Arimo Bold"/>
              </a:rPr>
              <a:t>Current Project 2024</a:t>
            </a:r>
          </a:p>
        </p:txBody>
      </p:sp>
      <p:pic>
        <p:nvPicPr>
          <p:cNvPr id="18" name="Picture 17">
            <a:extLst>
              <a:ext uri="{FF2B5EF4-FFF2-40B4-BE49-F238E27FC236}">
                <a16:creationId xmlns:a16="http://schemas.microsoft.com/office/drawing/2014/main" id="{200C652C-4F64-54B8-50BB-31E987047B46}"/>
              </a:ext>
            </a:extLst>
          </p:cNvPr>
          <p:cNvPicPr>
            <a:picLocks noChangeAspect="1"/>
          </p:cNvPicPr>
          <p:nvPr/>
        </p:nvPicPr>
        <p:blipFill>
          <a:blip r:embed="rId7"/>
          <a:stretch>
            <a:fillRect/>
          </a:stretch>
        </p:blipFill>
        <p:spPr>
          <a:xfrm>
            <a:off x="990600" y="1640227"/>
            <a:ext cx="4191826" cy="2665073"/>
          </a:xfrm>
          <a:prstGeom prst="rect">
            <a:avLst/>
          </a:prstGeom>
        </p:spPr>
      </p:pic>
      <p:sp>
        <p:nvSpPr>
          <p:cNvPr id="19" name="Freeform 14" descr="A map of the united states  Description automatically generated">
            <a:extLst>
              <a:ext uri="{FF2B5EF4-FFF2-40B4-BE49-F238E27FC236}">
                <a16:creationId xmlns:a16="http://schemas.microsoft.com/office/drawing/2014/main" id="{B99A60EA-0540-81CB-B2B7-4C6EF1BF2A6A}"/>
              </a:ext>
            </a:extLst>
          </p:cNvPr>
          <p:cNvSpPr/>
          <p:nvPr/>
        </p:nvSpPr>
        <p:spPr>
          <a:xfrm>
            <a:off x="958516" y="4799303"/>
            <a:ext cx="4223910" cy="2665073"/>
          </a:xfrm>
          <a:custGeom>
            <a:avLst/>
            <a:gdLst/>
            <a:ahLst/>
            <a:cxnLst/>
            <a:rect l="l" t="t" r="r" b="b"/>
            <a:pathLst>
              <a:path w="5694568" h="3689219">
                <a:moveTo>
                  <a:pt x="0" y="0"/>
                </a:moveTo>
                <a:lnTo>
                  <a:pt x="5694568" y="0"/>
                </a:lnTo>
                <a:lnTo>
                  <a:pt x="5694568" y="3689220"/>
                </a:lnTo>
                <a:lnTo>
                  <a:pt x="0" y="3689220"/>
                </a:lnTo>
                <a:lnTo>
                  <a:pt x="0" y="0"/>
                </a:lnTo>
                <a:close/>
              </a:path>
            </a:pathLst>
          </a:custGeom>
          <a:blipFill>
            <a:blip r:embed="rId8"/>
            <a:stretch>
              <a:fillRect t="-4569" b="-4569"/>
            </a:stretch>
          </a:blipFill>
        </p:spPr>
        <p:txBody>
          <a:bodyPr/>
          <a:lstStyle/>
          <a:p>
            <a:endParaRPr lang="en-TO"/>
          </a:p>
        </p:txBody>
      </p:sp>
      <p:pic>
        <p:nvPicPr>
          <p:cNvPr id="1026" name="Picture 2" descr="No description available.">
            <a:extLst>
              <a:ext uri="{FF2B5EF4-FFF2-40B4-BE49-F238E27FC236}">
                <a16:creationId xmlns:a16="http://schemas.microsoft.com/office/drawing/2014/main" id="{AE6A7556-83B6-3AD5-1B68-7D575C6C5F9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27783" y="6753034"/>
            <a:ext cx="3973646" cy="19185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19A07A61-A8F1-ABEC-35A2-E11194647C1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13291848" y="6753034"/>
            <a:ext cx="3410712" cy="19185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D30DF132-BF7E-7487-0D6F-22773B645045}"/>
              </a:ext>
            </a:extLst>
          </p:cNvPr>
          <p:cNvPicPr>
            <a:picLocks noChangeAspect="1"/>
          </p:cNvPicPr>
          <p:nvPr/>
        </p:nvPicPr>
        <p:blipFill>
          <a:blip r:embed="rId11"/>
          <a:stretch>
            <a:fillRect/>
          </a:stretch>
        </p:blipFill>
        <p:spPr>
          <a:xfrm>
            <a:off x="448310" y="7953999"/>
            <a:ext cx="7289054" cy="1880018"/>
          </a:xfrm>
          <a:prstGeom prst="rect">
            <a:avLst/>
          </a:prstGeom>
        </p:spPr>
      </p:pic>
      <p:pic>
        <p:nvPicPr>
          <p:cNvPr id="23" name="Picture 22">
            <a:extLst>
              <a:ext uri="{FF2B5EF4-FFF2-40B4-BE49-F238E27FC236}">
                <a16:creationId xmlns:a16="http://schemas.microsoft.com/office/drawing/2014/main" id="{40A36368-3BD8-AC87-DE25-42DFB0682F2B}"/>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3186420" y="1198802"/>
            <a:ext cx="3410712" cy="4547617"/>
          </a:xfrm>
          <a:prstGeom prst="rect">
            <a:avLst/>
          </a:prstGeom>
        </p:spPr>
      </p:pic>
    </p:spTree>
    <p:extLst>
      <p:ext uri="{BB962C8B-B14F-4D97-AF65-F5344CB8AC3E}">
        <p14:creationId xmlns:p14="http://schemas.microsoft.com/office/powerpoint/2010/main" val="2570418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 calcmode="lin" valueType="num">
                                      <p:cBhvr additive="base">
                                        <p:cTn id="37" dur="500" fill="hold"/>
                                        <p:tgtEl>
                                          <p:spTgt spid="1026"/>
                                        </p:tgtEl>
                                        <p:attrNameLst>
                                          <p:attrName>ppt_x</p:attrName>
                                        </p:attrNameLst>
                                      </p:cBhvr>
                                      <p:tavLst>
                                        <p:tav tm="0">
                                          <p:val>
                                            <p:strVal val="#ppt_x"/>
                                          </p:val>
                                        </p:tav>
                                        <p:tav tm="100000">
                                          <p:val>
                                            <p:strVal val="#ppt_x"/>
                                          </p:val>
                                        </p:tav>
                                      </p:tavLst>
                                    </p:anim>
                                    <p:anim calcmode="lin" valueType="num">
                                      <p:cBhvr additive="base">
                                        <p:cTn id="38" dur="500" fill="hold"/>
                                        <p:tgtEl>
                                          <p:spTgt spid="102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2041E-6B05-30B0-2E06-7A22ADCA852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BB565C2-4613-D870-FDB4-E7BE8C0B816C}"/>
              </a:ext>
            </a:extLst>
          </p:cNvPr>
          <p:cNvGrpSpPr/>
          <p:nvPr/>
        </p:nvGrpSpPr>
        <p:grpSpPr>
          <a:xfrm>
            <a:off x="17082294" y="0"/>
            <a:ext cx="1205706" cy="7058829"/>
            <a:chOff x="0" y="0"/>
            <a:chExt cx="1607608" cy="9411772"/>
          </a:xfrm>
        </p:grpSpPr>
        <p:sp>
          <p:nvSpPr>
            <p:cNvPr id="3" name="Freeform 3">
              <a:extLst>
                <a:ext uri="{FF2B5EF4-FFF2-40B4-BE49-F238E27FC236}">
                  <a16:creationId xmlns:a16="http://schemas.microsoft.com/office/drawing/2014/main" id="{94D6DD64-521A-E7D0-01DF-3BBFB2BF2538}"/>
                </a:ext>
              </a:extLst>
            </p:cNvPr>
            <p:cNvSpPr/>
            <p:nvPr/>
          </p:nvSpPr>
          <p:spPr>
            <a:xfrm>
              <a:off x="0" y="0"/>
              <a:ext cx="1607566" cy="9411716"/>
            </a:xfrm>
            <a:custGeom>
              <a:avLst/>
              <a:gdLst/>
              <a:ahLst/>
              <a:cxnLst/>
              <a:rect l="l" t="t" r="r" b="b"/>
              <a:pathLst>
                <a:path w="1607566" h="9411716">
                  <a:moveTo>
                    <a:pt x="0" y="0"/>
                  </a:moveTo>
                  <a:lnTo>
                    <a:pt x="1607566" y="0"/>
                  </a:lnTo>
                  <a:lnTo>
                    <a:pt x="1607566" y="9411716"/>
                  </a:lnTo>
                  <a:lnTo>
                    <a:pt x="0" y="9411716"/>
                  </a:lnTo>
                  <a:lnTo>
                    <a:pt x="0" y="0"/>
                  </a:lnTo>
                  <a:close/>
                </a:path>
              </a:pathLst>
            </a:custGeom>
            <a:blipFill>
              <a:blip r:embed="rId3"/>
              <a:stretch>
                <a:fillRect l="-21700" r="-21703"/>
              </a:stretch>
            </a:blipFill>
          </p:spPr>
          <p:txBody>
            <a:bodyPr/>
            <a:lstStyle/>
            <a:p>
              <a:endParaRPr lang="en-TO"/>
            </a:p>
          </p:txBody>
        </p:sp>
      </p:grpSp>
      <p:grpSp>
        <p:nvGrpSpPr>
          <p:cNvPr id="4" name="Group 4">
            <a:extLst>
              <a:ext uri="{FF2B5EF4-FFF2-40B4-BE49-F238E27FC236}">
                <a16:creationId xmlns:a16="http://schemas.microsoft.com/office/drawing/2014/main" id="{E1D99F5C-2DE7-964E-1E7A-FE40AB4238D1}"/>
              </a:ext>
            </a:extLst>
          </p:cNvPr>
          <p:cNvGrpSpPr/>
          <p:nvPr/>
        </p:nvGrpSpPr>
        <p:grpSpPr>
          <a:xfrm>
            <a:off x="17069752" y="6160520"/>
            <a:ext cx="1205706" cy="4147566"/>
            <a:chOff x="0" y="0"/>
            <a:chExt cx="1607608" cy="5530088"/>
          </a:xfrm>
        </p:grpSpPr>
        <p:sp>
          <p:nvSpPr>
            <p:cNvPr id="5" name="Freeform 5">
              <a:extLst>
                <a:ext uri="{FF2B5EF4-FFF2-40B4-BE49-F238E27FC236}">
                  <a16:creationId xmlns:a16="http://schemas.microsoft.com/office/drawing/2014/main" id="{8E93A487-29EF-8FA1-37B7-5729B76761EF}"/>
                </a:ext>
              </a:extLst>
            </p:cNvPr>
            <p:cNvSpPr/>
            <p:nvPr/>
          </p:nvSpPr>
          <p:spPr>
            <a:xfrm>
              <a:off x="0" y="0"/>
              <a:ext cx="1607566" cy="5530088"/>
            </a:xfrm>
            <a:custGeom>
              <a:avLst/>
              <a:gdLst/>
              <a:ahLst/>
              <a:cxnLst/>
              <a:rect l="l" t="t" r="r" b="b"/>
              <a:pathLst>
                <a:path w="1607566" h="5530088">
                  <a:moveTo>
                    <a:pt x="0" y="0"/>
                  </a:moveTo>
                  <a:lnTo>
                    <a:pt x="1607566" y="0"/>
                  </a:lnTo>
                  <a:lnTo>
                    <a:pt x="1607566" y="5530088"/>
                  </a:lnTo>
                  <a:lnTo>
                    <a:pt x="0" y="5530088"/>
                  </a:lnTo>
                  <a:lnTo>
                    <a:pt x="0" y="0"/>
                  </a:lnTo>
                  <a:close/>
                </a:path>
              </a:pathLst>
            </a:custGeom>
            <a:blipFill>
              <a:blip r:embed="rId3"/>
              <a:stretch>
                <a:fillRect t="-9341" r="-2" b="-9341"/>
              </a:stretch>
            </a:blipFill>
          </p:spPr>
          <p:txBody>
            <a:bodyPr/>
            <a:lstStyle/>
            <a:p>
              <a:endParaRPr lang="en-TO"/>
            </a:p>
          </p:txBody>
        </p:sp>
      </p:grpSp>
      <p:sp>
        <p:nvSpPr>
          <p:cNvPr id="6" name="Freeform 6" descr="The Tonga eruption explained, from tsunami warnings to sonic booms">
            <a:extLst>
              <a:ext uri="{FF2B5EF4-FFF2-40B4-BE49-F238E27FC236}">
                <a16:creationId xmlns:a16="http://schemas.microsoft.com/office/drawing/2014/main" id="{DE2B892E-7D84-050B-A12E-6AD8E154B729}"/>
              </a:ext>
            </a:extLst>
          </p:cNvPr>
          <p:cNvSpPr/>
          <p:nvPr/>
        </p:nvSpPr>
        <p:spPr>
          <a:xfrm>
            <a:off x="6694984" y="37038"/>
            <a:ext cx="4343400" cy="1161777"/>
          </a:xfrm>
          <a:custGeom>
            <a:avLst/>
            <a:gdLst/>
            <a:ahLst/>
            <a:cxnLst/>
            <a:rect l="l" t="t" r="r" b="b"/>
            <a:pathLst>
              <a:path w="4343400" h="1161777">
                <a:moveTo>
                  <a:pt x="0" y="0"/>
                </a:moveTo>
                <a:lnTo>
                  <a:pt x="4343400" y="0"/>
                </a:lnTo>
                <a:lnTo>
                  <a:pt x="4343400" y="1161777"/>
                </a:lnTo>
                <a:lnTo>
                  <a:pt x="0" y="1161777"/>
                </a:lnTo>
                <a:lnTo>
                  <a:pt x="0" y="0"/>
                </a:lnTo>
                <a:close/>
              </a:path>
            </a:pathLst>
          </a:custGeom>
          <a:blipFill>
            <a:blip r:embed="rId4"/>
            <a:stretch>
              <a:fillRect b="-149238"/>
            </a:stretch>
          </a:blipFill>
        </p:spPr>
        <p:txBody>
          <a:bodyPr/>
          <a:lstStyle/>
          <a:p>
            <a:endParaRPr lang="en-TO"/>
          </a:p>
        </p:txBody>
      </p:sp>
      <p:grpSp>
        <p:nvGrpSpPr>
          <p:cNvPr id="7" name="Group 7">
            <a:extLst>
              <a:ext uri="{FF2B5EF4-FFF2-40B4-BE49-F238E27FC236}">
                <a16:creationId xmlns:a16="http://schemas.microsoft.com/office/drawing/2014/main" id="{77C60C66-4527-E044-60AD-321E24616EAF}"/>
              </a:ext>
            </a:extLst>
          </p:cNvPr>
          <p:cNvGrpSpPr/>
          <p:nvPr/>
        </p:nvGrpSpPr>
        <p:grpSpPr>
          <a:xfrm>
            <a:off x="0" y="150242"/>
            <a:ext cx="2841588" cy="1455934"/>
            <a:chOff x="0" y="0"/>
            <a:chExt cx="3788784" cy="1941246"/>
          </a:xfrm>
        </p:grpSpPr>
        <p:sp>
          <p:nvSpPr>
            <p:cNvPr id="8" name="Freeform 8">
              <a:extLst>
                <a:ext uri="{FF2B5EF4-FFF2-40B4-BE49-F238E27FC236}">
                  <a16:creationId xmlns:a16="http://schemas.microsoft.com/office/drawing/2014/main" id="{8E9DCDBB-E9F4-921D-A7AF-017DC8137B7C}"/>
                </a:ext>
              </a:extLst>
            </p:cNvPr>
            <p:cNvSpPr/>
            <p:nvPr/>
          </p:nvSpPr>
          <p:spPr>
            <a:xfrm>
              <a:off x="0" y="0"/>
              <a:ext cx="3788791" cy="1941195"/>
            </a:xfrm>
            <a:custGeom>
              <a:avLst/>
              <a:gdLst/>
              <a:ahLst/>
              <a:cxnLst/>
              <a:rect l="l" t="t" r="r" b="b"/>
              <a:pathLst>
                <a:path w="3788791" h="1941195">
                  <a:moveTo>
                    <a:pt x="0" y="0"/>
                  </a:moveTo>
                  <a:lnTo>
                    <a:pt x="3788791" y="0"/>
                  </a:lnTo>
                  <a:lnTo>
                    <a:pt x="3788791" y="1941195"/>
                  </a:lnTo>
                  <a:lnTo>
                    <a:pt x="0" y="1941195"/>
                  </a:lnTo>
                  <a:lnTo>
                    <a:pt x="0" y="0"/>
                  </a:lnTo>
                  <a:close/>
                </a:path>
              </a:pathLst>
            </a:custGeom>
            <a:blipFill>
              <a:blip r:embed="rId5"/>
              <a:stretch>
                <a:fillRect t="-3561" b="-3563"/>
              </a:stretch>
            </a:blipFill>
          </p:spPr>
          <p:txBody>
            <a:bodyPr/>
            <a:lstStyle/>
            <a:p>
              <a:endParaRPr lang="en-TO"/>
            </a:p>
          </p:txBody>
        </p:sp>
      </p:grpSp>
      <p:grpSp>
        <p:nvGrpSpPr>
          <p:cNvPr id="10" name="Group 10">
            <a:extLst>
              <a:ext uri="{FF2B5EF4-FFF2-40B4-BE49-F238E27FC236}">
                <a16:creationId xmlns:a16="http://schemas.microsoft.com/office/drawing/2014/main" id="{5938516F-A450-DE09-22F1-C95BDE906D20}"/>
              </a:ext>
            </a:extLst>
          </p:cNvPr>
          <p:cNvGrpSpPr/>
          <p:nvPr/>
        </p:nvGrpSpPr>
        <p:grpSpPr>
          <a:xfrm>
            <a:off x="6680697" y="22750"/>
            <a:ext cx="4371975" cy="1190352"/>
            <a:chOff x="0" y="0"/>
            <a:chExt cx="5829300" cy="1587136"/>
          </a:xfrm>
        </p:grpSpPr>
        <p:sp>
          <p:nvSpPr>
            <p:cNvPr id="11" name="Freeform 11">
              <a:extLst>
                <a:ext uri="{FF2B5EF4-FFF2-40B4-BE49-F238E27FC236}">
                  <a16:creationId xmlns:a16="http://schemas.microsoft.com/office/drawing/2014/main" id="{C290279A-7C11-DD68-A1EE-ED0CF68E406F}"/>
                </a:ext>
              </a:extLst>
            </p:cNvPr>
            <p:cNvSpPr/>
            <p:nvPr/>
          </p:nvSpPr>
          <p:spPr>
            <a:xfrm>
              <a:off x="19050" y="19050"/>
              <a:ext cx="5791200" cy="1549019"/>
            </a:xfrm>
            <a:custGeom>
              <a:avLst/>
              <a:gdLst/>
              <a:ahLst/>
              <a:cxnLst/>
              <a:rect l="l" t="t" r="r" b="b"/>
              <a:pathLst>
                <a:path w="5791200" h="1549019">
                  <a:moveTo>
                    <a:pt x="0" y="0"/>
                  </a:moveTo>
                  <a:lnTo>
                    <a:pt x="5791200" y="0"/>
                  </a:lnTo>
                  <a:lnTo>
                    <a:pt x="5791200" y="1549019"/>
                  </a:lnTo>
                  <a:lnTo>
                    <a:pt x="0" y="1549019"/>
                  </a:lnTo>
                  <a:close/>
                </a:path>
              </a:pathLst>
            </a:custGeom>
            <a:solidFill>
              <a:srgbClr val="0D0D0D">
                <a:alpha val="50980"/>
              </a:srgbClr>
            </a:solidFill>
          </p:spPr>
          <p:txBody>
            <a:bodyPr/>
            <a:lstStyle/>
            <a:p>
              <a:endParaRPr lang="en-TO"/>
            </a:p>
          </p:txBody>
        </p:sp>
        <p:sp>
          <p:nvSpPr>
            <p:cNvPr id="12" name="Freeform 12">
              <a:extLst>
                <a:ext uri="{FF2B5EF4-FFF2-40B4-BE49-F238E27FC236}">
                  <a16:creationId xmlns:a16="http://schemas.microsoft.com/office/drawing/2014/main" id="{5246A4DB-6027-DD3D-63CE-55B699697391}"/>
                </a:ext>
              </a:extLst>
            </p:cNvPr>
            <p:cNvSpPr/>
            <p:nvPr/>
          </p:nvSpPr>
          <p:spPr>
            <a:xfrm>
              <a:off x="0" y="0"/>
              <a:ext cx="5829300" cy="1587119"/>
            </a:xfrm>
            <a:custGeom>
              <a:avLst/>
              <a:gdLst/>
              <a:ahLst/>
              <a:cxnLst/>
              <a:rect l="l" t="t" r="r" b="b"/>
              <a:pathLst>
                <a:path w="5829300" h="1587119">
                  <a:moveTo>
                    <a:pt x="19050" y="0"/>
                  </a:moveTo>
                  <a:lnTo>
                    <a:pt x="5810250" y="0"/>
                  </a:lnTo>
                  <a:cubicBezTo>
                    <a:pt x="5820791" y="0"/>
                    <a:pt x="5829300" y="8509"/>
                    <a:pt x="5829300" y="19050"/>
                  </a:cubicBezTo>
                  <a:lnTo>
                    <a:pt x="5829300" y="1568069"/>
                  </a:lnTo>
                  <a:cubicBezTo>
                    <a:pt x="5829300" y="1578610"/>
                    <a:pt x="5820791" y="1587119"/>
                    <a:pt x="5810250" y="1587119"/>
                  </a:cubicBezTo>
                  <a:lnTo>
                    <a:pt x="19050" y="1587119"/>
                  </a:lnTo>
                  <a:cubicBezTo>
                    <a:pt x="8509" y="1587119"/>
                    <a:pt x="0" y="1578610"/>
                    <a:pt x="0" y="1568069"/>
                  </a:cubicBezTo>
                  <a:lnTo>
                    <a:pt x="0" y="19050"/>
                  </a:lnTo>
                  <a:cubicBezTo>
                    <a:pt x="0" y="8509"/>
                    <a:pt x="8509" y="0"/>
                    <a:pt x="19050" y="0"/>
                  </a:cubicBezTo>
                  <a:moveTo>
                    <a:pt x="19050" y="38100"/>
                  </a:moveTo>
                  <a:lnTo>
                    <a:pt x="19050" y="19050"/>
                  </a:lnTo>
                  <a:lnTo>
                    <a:pt x="38100" y="19050"/>
                  </a:lnTo>
                  <a:lnTo>
                    <a:pt x="38100" y="1568069"/>
                  </a:lnTo>
                  <a:lnTo>
                    <a:pt x="19050" y="1568069"/>
                  </a:lnTo>
                  <a:lnTo>
                    <a:pt x="19050" y="1549019"/>
                  </a:lnTo>
                  <a:lnTo>
                    <a:pt x="5810250" y="1549019"/>
                  </a:lnTo>
                  <a:lnTo>
                    <a:pt x="5810250" y="1568069"/>
                  </a:lnTo>
                  <a:lnTo>
                    <a:pt x="5791200" y="1568069"/>
                  </a:lnTo>
                  <a:lnTo>
                    <a:pt x="5791200" y="19050"/>
                  </a:lnTo>
                  <a:lnTo>
                    <a:pt x="5810250" y="19050"/>
                  </a:lnTo>
                  <a:lnTo>
                    <a:pt x="5810250" y="38100"/>
                  </a:lnTo>
                  <a:lnTo>
                    <a:pt x="19050" y="38100"/>
                  </a:lnTo>
                  <a:close/>
                </a:path>
              </a:pathLst>
            </a:custGeom>
            <a:solidFill>
              <a:srgbClr val="042433"/>
            </a:solidFill>
          </p:spPr>
          <p:txBody>
            <a:bodyPr/>
            <a:lstStyle/>
            <a:p>
              <a:endParaRPr lang="en-TO"/>
            </a:p>
          </p:txBody>
        </p:sp>
      </p:grpSp>
      <p:sp>
        <p:nvSpPr>
          <p:cNvPr id="13" name="TextBox 13">
            <a:extLst>
              <a:ext uri="{FF2B5EF4-FFF2-40B4-BE49-F238E27FC236}">
                <a16:creationId xmlns:a16="http://schemas.microsoft.com/office/drawing/2014/main" id="{0EC83598-D194-E164-E8A0-4122310F76B2}"/>
              </a:ext>
            </a:extLst>
          </p:cNvPr>
          <p:cNvSpPr txBox="1"/>
          <p:nvPr/>
        </p:nvSpPr>
        <p:spPr>
          <a:xfrm>
            <a:off x="6829967" y="374262"/>
            <a:ext cx="4073433" cy="487313"/>
          </a:xfrm>
          <a:prstGeom prst="rect">
            <a:avLst/>
          </a:prstGeom>
        </p:spPr>
        <p:txBody>
          <a:bodyPr wrap="square" lIns="0" tIns="0" rIns="0" bIns="0" rtlCol="0" anchor="t">
            <a:spAutoFit/>
          </a:bodyPr>
          <a:lstStyle/>
          <a:p>
            <a:pPr algn="l">
              <a:lnSpc>
                <a:spcPts val="3780"/>
              </a:lnSpc>
            </a:pPr>
            <a:r>
              <a:rPr lang="en-US" sz="3200" b="1" dirty="0">
                <a:solidFill>
                  <a:srgbClr val="FFFFFF"/>
                </a:solidFill>
                <a:latin typeface="Arimo Bold"/>
                <a:ea typeface="Arimo Bold"/>
                <a:cs typeface="Arimo Bold"/>
                <a:sym typeface="Arimo Bold"/>
              </a:rPr>
              <a:t>Current Project 2024</a:t>
            </a:r>
          </a:p>
        </p:txBody>
      </p:sp>
      <p:pic>
        <p:nvPicPr>
          <p:cNvPr id="14" name="Picture 13" descr="A screenshot of a computer&#10;&#10;Description automatically generated">
            <a:extLst>
              <a:ext uri="{FF2B5EF4-FFF2-40B4-BE49-F238E27FC236}">
                <a16:creationId xmlns:a16="http://schemas.microsoft.com/office/drawing/2014/main" id="{93DDC4E8-EFF6-6020-BEA2-B82010AF4D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1606138"/>
            <a:ext cx="7427311" cy="4857610"/>
          </a:xfrm>
          <a:prstGeom prst="rect">
            <a:avLst/>
          </a:prstGeom>
        </p:spPr>
      </p:pic>
      <p:pic>
        <p:nvPicPr>
          <p:cNvPr id="9" name="Content Placeholder 9">
            <a:extLst>
              <a:ext uri="{FF2B5EF4-FFF2-40B4-BE49-F238E27FC236}">
                <a16:creationId xmlns:a16="http://schemas.microsoft.com/office/drawing/2014/main" id="{C2DA79F0-2029-2280-AA68-5A370A1CF1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6217" y="1640227"/>
            <a:ext cx="8193172" cy="4857610"/>
          </a:xfrm>
          <a:prstGeom prst="rect">
            <a:avLst/>
          </a:prstGeom>
        </p:spPr>
      </p:pic>
      <p:pic>
        <p:nvPicPr>
          <p:cNvPr id="15" name="Content Placeholder 26">
            <a:extLst>
              <a:ext uri="{FF2B5EF4-FFF2-40B4-BE49-F238E27FC236}">
                <a16:creationId xmlns:a16="http://schemas.microsoft.com/office/drawing/2014/main" id="{21AAF4B8-84A4-9CAC-B325-558039698666}"/>
              </a:ext>
            </a:extLst>
          </p:cNvPr>
          <p:cNvPicPr>
            <a:picLocks noChangeAspect="1"/>
          </p:cNvPicPr>
          <p:nvPr/>
        </p:nvPicPr>
        <p:blipFill>
          <a:blip r:embed="rId8"/>
          <a:stretch>
            <a:fillRect/>
          </a:stretch>
        </p:blipFill>
        <p:spPr>
          <a:xfrm>
            <a:off x="2841593" y="3018179"/>
            <a:ext cx="11765371" cy="6891138"/>
          </a:xfrm>
          <a:prstGeom prst="rect">
            <a:avLst/>
          </a:prstGeom>
        </p:spPr>
      </p:pic>
    </p:spTree>
    <p:extLst>
      <p:ext uri="{BB962C8B-B14F-4D97-AF65-F5344CB8AC3E}">
        <p14:creationId xmlns:p14="http://schemas.microsoft.com/office/powerpoint/2010/main" val="3106442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52D17-5D5E-3ACA-3C6F-2E09B097801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9D94A5C-B8AF-A6A8-1BF3-B1B9B3C83607}"/>
              </a:ext>
            </a:extLst>
          </p:cNvPr>
          <p:cNvGrpSpPr/>
          <p:nvPr/>
        </p:nvGrpSpPr>
        <p:grpSpPr>
          <a:xfrm>
            <a:off x="17082294" y="0"/>
            <a:ext cx="1205706" cy="7058829"/>
            <a:chOff x="0" y="0"/>
            <a:chExt cx="1607608" cy="9411772"/>
          </a:xfrm>
        </p:grpSpPr>
        <p:sp>
          <p:nvSpPr>
            <p:cNvPr id="3" name="Freeform 3">
              <a:extLst>
                <a:ext uri="{FF2B5EF4-FFF2-40B4-BE49-F238E27FC236}">
                  <a16:creationId xmlns:a16="http://schemas.microsoft.com/office/drawing/2014/main" id="{78AAC112-D710-2132-6598-B2747122CADF}"/>
                </a:ext>
              </a:extLst>
            </p:cNvPr>
            <p:cNvSpPr/>
            <p:nvPr/>
          </p:nvSpPr>
          <p:spPr>
            <a:xfrm>
              <a:off x="0" y="0"/>
              <a:ext cx="1607566" cy="9411716"/>
            </a:xfrm>
            <a:custGeom>
              <a:avLst/>
              <a:gdLst/>
              <a:ahLst/>
              <a:cxnLst/>
              <a:rect l="l" t="t" r="r" b="b"/>
              <a:pathLst>
                <a:path w="1607566" h="9411716">
                  <a:moveTo>
                    <a:pt x="0" y="0"/>
                  </a:moveTo>
                  <a:lnTo>
                    <a:pt x="1607566" y="0"/>
                  </a:lnTo>
                  <a:lnTo>
                    <a:pt x="1607566" y="9411716"/>
                  </a:lnTo>
                  <a:lnTo>
                    <a:pt x="0" y="9411716"/>
                  </a:lnTo>
                  <a:lnTo>
                    <a:pt x="0" y="0"/>
                  </a:lnTo>
                  <a:close/>
                </a:path>
              </a:pathLst>
            </a:custGeom>
            <a:blipFill>
              <a:blip r:embed="rId3"/>
              <a:stretch>
                <a:fillRect l="-21700" r="-21703"/>
              </a:stretch>
            </a:blipFill>
          </p:spPr>
          <p:txBody>
            <a:bodyPr/>
            <a:lstStyle/>
            <a:p>
              <a:endParaRPr lang="en-TO"/>
            </a:p>
          </p:txBody>
        </p:sp>
      </p:grpSp>
      <p:grpSp>
        <p:nvGrpSpPr>
          <p:cNvPr id="4" name="Group 4">
            <a:extLst>
              <a:ext uri="{FF2B5EF4-FFF2-40B4-BE49-F238E27FC236}">
                <a16:creationId xmlns:a16="http://schemas.microsoft.com/office/drawing/2014/main" id="{3C94F135-7688-984E-2C29-527CA2C7B83B}"/>
              </a:ext>
            </a:extLst>
          </p:cNvPr>
          <p:cNvGrpSpPr/>
          <p:nvPr/>
        </p:nvGrpSpPr>
        <p:grpSpPr>
          <a:xfrm>
            <a:off x="17069752" y="6160520"/>
            <a:ext cx="1205706" cy="4147566"/>
            <a:chOff x="0" y="0"/>
            <a:chExt cx="1607608" cy="5530088"/>
          </a:xfrm>
        </p:grpSpPr>
        <p:sp>
          <p:nvSpPr>
            <p:cNvPr id="5" name="Freeform 5">
              <a:extLst>
                <a:ext uri="{FF2B5EF4-FFF2-40B4-BE49-F238E27FC236}">
                  <a16:creationId xmlns:a16="http://schemas.microsoft.com/office/drawing/2014/main" id="{78A88170-9B4B-75D0-A020-50A856D2D9E5}"/>
                </a:ext>
              </a:extLst>
            </p:cNvPr>
            <p:cNvSpPr/>
            <p:nvPr/>
          </p:nvSpPr>
          <p:spPr>
            <a:xfrm>
              <a:off x="0" y="0"/>
              <a:ext cx="1607566" cy="5530088"/>
            </a:xfrm>
            <a:custGeom>
              <a:avLst/>
              <a:gdLst/>
              <a:ahLst/>
              <a:cxnLst/>
              <a:rect l="l" t="t" r="r" b="b"/>
              <a:pathLst>
                <a:path w="1607566" h="5530088">
                  <a:moveTo>
                    <a:pt x="0" y="0"/>
                  </a:moveTo>
                  <a:lnTo>
                    <a:pt x="1607566" y="0"/>
                  </a:lnTo>
                  <a:lnTo>
                    <a:pt x="1607566" y="5530088"/>
                  </a:lnTo>
                  <a:lnTo>
                    <a:pt x="0" y="5530088"/>
                  </a:lnTo>
                  <a:lnTo>
                    <a:pt x="0" y="0"/>
                  </a:lnTo>
                  <a:close/>
                </a:path>
              </a:pathLst>
            </a:custGeom>
            <a:blipFill>
              <a:blip r:embed="rId3"/>
              <a:stretch>
                <a:fillRect t="-9341" r="-2" b="-9341"/>
              </a:stretch>
            </a:blipFill>
          </p:spPr>
          <p:txBody>
            <a:bodyPr/>
            <a:lstStyle/>
            <a:p>
              <a:endParaRPr lang="en-TO"/>
            </a:p>
          </p:txBody>
        </p:sp>
      </p:grpSp>
      <p:sp>
        <p:nvSpPr>
          <p:cNvPr id="6" name="Freeform 6" descr="The Tonga eruption explained, from tsunami warnings to sonic booms">
            <a:extLst>
              <a:ext uri="{FF2B5EF4-FFF2-40B4-BE49-F238E27FC236}">
                <a16:creationId xmlns:a16="http://schemas.microsoft.com/office/drawing/2014/main" id="{A192AE58-340E-B095-11A8-B690431460D7}"/>
              </a:ext>
            </a:extLst>
          </p:cNvPr>
          <p:cNvSpPr/>
          <p:nvPr/>
        </p:nvSpPr>
        <p:spPr>
          <a:xfrm>
            <a:off x="6694984" y="37038"/>
            <a:ext cx="4343400" cy="1161777"/>
          </a:xfrm>
          <a:custGeom>
            <a:avLst/>
            <a:gdLst/>
            <a:ahLst/>
            <a:cxnLst/>
            <a:rect l="l" t="t" r="r" b="b"/>
            <a:pathLst>
              <a:path w="4343400" h="1161777">
                <a:moveTo>
                  <a:pt x="0" y="0"/>
                </a:moveTo>
                <a:lnTo>
                  <a:pt x="4343400" y="0"/>
                </a:lnTo>
                <a:lnTo>
                  <a:pt x="4343400" y="1161777"/>
                </a:lnTo>
                <a:lnTo>
                  <a:pt x="0" y="1161777"/>
                </a:lnTo>
                <a:lnTo>
                  <a:pt x="0" y="0"/>
                </a:lnTo>
                <a:close/>
              </a:path>
            </a:pathLst>
          </a:custGeom>
          <a:blipFill>
            <a:blip r:embed="rId4"/>
            <a:stretch>
              <a:fillRect b="-149238"/>
            </a:stretch>
          </a:blipFill>
        </p:spPr>
        <p:txBody>
          <a:bodyPr/>
          <a:lstStyle/>
          <a:p>
            <a:endParaRPr lang="en-TO"/>
          </a:p>
        </p:txBody>
      </p:sp>
      <p:grpSp>
        <p:nvGrpSpPr>
          <p:cNvPr id="7" name="Group 7">
            <a:extLst>
              <a:ext uri="{FF2B5EF4-FFF2-40B4-BE49-F238E27FC236}">
                <a16:creationId xmlns:a16="http://schemas.microsoft.com/office/drawing/2014/main" id="{DC2B7892-EC1F-26A8-5A8D-F58F49D18629}"/>
              </a:ext>
            </a:extLst>
          </p:cNvPr>
          <p:cNvGrpSpPr/>
          <p:nvPr/>
        </p:nvGrpSpPr>
        <p:grpSpPr>
          <a:xfrm>
            <a:off x="0" y="150242"/>
            <a:ext cx="2841588" cy="1455934"/>
            <a:chOff x="0" y="0"/>
            <a:chExt cx="3788784" cy="1941246"/>
          </a:xfrm>
        </p:grpSpPr>
        <p:sp>
          <p:nvSpPr>
            <p:cNvPr id="8" name="Freeform 8">
              <a:extLst>
                <a:ext uri="{FF2B5EF4-FFF2-40B4-BE49-F238E27FC236}">
                  <a16:creationId xmlns:a16="http://schemas.microsoft.com/office/drawing/2014/main" id="{13313307-6B91-C45B-1DFB-7ADB448DF479}"/>
                </a:ext>
              </a:extLst>
            </p:cNvPr>
            <p:cNvSpPr/>
            <p:nvPr/>
          </p:nvSpPr>
          <p:spPr>
            <a:xfrm>
              <a:off x="0" y="0"/>
              <a:ext cx="3788791" cy="1941195"/>
            </a:xfrm>
            <a:custGeom>
              <a:avLst/>
              <a:gdLst/>
              <a:ahLst/>
              <a:cxnLst/>
              <a:rect l="l" t="t" r="r" b="b"/>
              <a:pathLst>
                <a:path w="3788791" h="1941195">
                  <a:moveTo>
                    <a:pt x="0" y="0"/>
                  </a:moveTo>
                  <a:lnTo>
                    <a:pt x="3788791" y="0"/>
                  </a:lnTo>
                  <a:lnTo>
                    <a:pt x="3788791" y="1941195"/>
                  </a:lnTo>
                  <a:lnTo>
                    <a:pt x="0" y="1941195"/>
                  </a:lnTo>
                  <a:lnTo>
                    <a:pt x="0" y="0"/>
                  </a:lnTo>
                  <a:close/>
                </a:path>
              </a:pathLst>
            </a:custGeom>
            <a:blipFill>
              <a:blip r:embed="rId5"/>
              <a:stretch>
                <a:fillRect t="-3561" b="-3563"/>
              </a:stretch>
            </a:blipFill>
          </p:spPr>
          <p:txBody>
            <a:bodyPr/>
            <a:lstStyle/>
            <a:p>
              <a:endParaRPr lang="en-TO"/>
            </a:p>
          </p:txBody>
        </p:sp>
      </p:grpSp>
      <p:grpSp>
        <p:nvGrpSpPr>
          <p:cNvPr id="10" name="Group 10">
            <a:extLst>
              <a:ext uri="{FF2B5EF4-FFF2-40B4-BE49-F238E27FC236}">
                <a16:creationId xmlns:a16="http://schemas.microsoft.com/office/drawing/2014/main" id="{DF084E92-BA4D-712B-340E-091105D9E000}"/>
              </a:ext>
            </a:extLst>
          </p:cNvPr>
          <p:cNvGrpSpPr/>
          <p:nvPr/>
        </p:nvGrpSpPr>
        <p:grpSpPr>
          <a:xfrm>
            <a:off x="6680697" y="22750"/>
            <a:ext cx="4371975" cy="1190352"/>
            <a:chOff x="0" y="0"/>
            <a:chExt cx="5829300" cy="1587136"/>
          </a:xfrm>
        </p:grpSpPr>
        <p:sp>
          <p:nvSpPr>
            <p:cNvPr id="11" name="Freeform 11">
              <a:extLst>
                <a:ext uri="{FF2B5EF4-FFF2-40B4-BE49-F238E27FC236}">
                  <a16:creationId xmlns:a16="http://schemas.microsoft.com/office/drawing/2014/main" id="{C3701909-5C36-2FF5-EBD2-B36070139133}"/>
                </a:ext>
              </a:extLst>
            </p:cNvPr>
            <p:cNvSpPr/>
            <p:nvPr/>
          </p:nvSpPr>
          <p:spPr>
            <a:xfrm>
              <a:off x="19050" y="19050"/>
              <a:ext cx="5791200" cy="1549019"/>
            </a:xfrm>
            <a:custGeom>
              <a:avLst/>
              <a:gdLst/>
              <a:ahLst/>
              <a:cxnLst/>
              <a:rect l="l" t="t" r="r" b="b"/>
              <a:pathLst>
                <a:path w="5791200" h="1549019">
                  <a:moveTo>
                    <a:pt x="0" y="0"/>
                  </a:moveTo>
                  <a:lnTo>
                    <a:pt x="5791200" y="0"/>
                  </a:lnTo>
                  <a:lnTo>
                    <a:pt x="5791200" y="1549019"/>
                  </a:lnTo>
                  <a:lnTo>
                    <a:pt x="0" y="1549019"/>
                  </a:lnTo>
                  <a:close/>
                </a:path>
              </a:pathLst>
            </a:custGeom>
            <a:solidFill>
              <a:srgbClr val="0D0D0D">
                <a:alpha val="50980"/>
              </a:srgbClr>
            </a:solidFill>
          </p:spPr>
          <p:txBody>
            <a:bodyPr/>
            <a:lstStyle/>
            <a:p>
              <a:endParaRPr lang="en-TO"/>
            </a:p>
          </p:txBody>
        </p:sp>
        <p:sp>
          <p:nvSpPr>
            <p:cNvPr id="12" name="Freeform 12">
              <a:extLst>
                <a:ext uri="{FF2B5EF4-FFF2-40B4-BE49-F238E27FC236}">
                  <a16:creationId xmlns:a16="http://schemas.microsoft.com/office/drawing/2014/main" id="{874FA880-B9C4-4CF1-3BD6-98EDE03B3CC7}"/>
                </a:ext>
              </a:extLst>
            </p:cNvPr>
            <p:cNvSpPr/>
            <p:nvPr/>
          </p:nvSpPr>
          <p:spPr>
            <a:xfrm>
              <a:off x="0" y="0"/>
              <a:ext cx="5829300" cy="1587119"/>
            </a:xfrm>
            <a:custGeom>
              <a:avLst/>
              <a:gdLst/>
              <a:ahLst/>
              <a:cxnLst/>
              <a:rect l="l" t="t" r="r" b="b"/>
              <a:pathLst>
                <a:path w="5829300" h="1587119">
                  <a:moveTo>
                    <a:pt x="19050" y="0"/>
                  </a:moveTo>
                  <a:lnTo>
                    <a:pt x="5810250" y="0"/>
                  </a:lnTo>
                  <a:cubicBezTo>
                    <a:pt x="5820791" y="0"/>
                    <a:pt x="5829300" y="8509"/>
                    <a:pt x="5829300" y="19050"/>
                  </a:cubicBezTo>
                  <a:lnTo>
                    <a:pt x="5829300" y="1568069"/>
                  </a:lnTo>
                  <a:cubicBezTo>
                    <a:pt x="5829300" y="1578610"/>
                    <a:pt x="5820791" y="1587119"/>
                    <a:pt x="5810250" y="1587119"/>
                  </a:cubicBezTo>
                  <a:lnTo>
                    <a:pt x="19050" y="1587119"/>
                  </a:lnTo>
                  <a:cubicBezTo>
                    <a:pt x="8509" y="1587119"/>
                    <a:pt x="0" y="1578610"/>
                    <a:pt x="0" y="1568069"/>
                  </a:cubicBezTo>
                  <a:lnTo>
                    <a:pt x="0" y="19050"/>
                  </a:lnTo>
                  <a:cubicBezTo>
                    <a:pt x="0" y="8509"/>
                    <a:pt x="8509" y="0"/>
                    <a:pt x="19050" y="0"/>
                  </a:cubicBezTo>
                  <a:moveTo>
                    <a:pt x="19050" y="38100"/>
                  </a:moveTo>
                  <a:lnTo>
                    <a:pt x="19050" y="19050"/>
                  </a:lnTo>
                  <a:lnTo>
                    <a:pt x="38100" y="19050"/>
                  </a:lnTo>
                  <a:lnTo>
                    <a:pt x="38100" y="1568069"/>
                  </a:lnTo>
                  <a:lnTo>
                    <a:pt x="19050" y="1568069"/>
                  </a:lnTo>
                  <a:lnTo>
                    <a:pt x="19050" y="1549019"/>
                  </a:lnTo>
                  <a:lnTo>
                    <a:pt x="5810250" y="1549019"/>
                  </a:lnTo>
                  <a:lnTo>
                    <a:pt x="5810250" y="1568069"/>
                  </a:lnTo>
                  <a:lnTo>
                    <a:pt x="5791200" y="1568069"/>
                  </a:lnTo>
                  <a:lnTo>
                    <a:pt x="5791200" y="19050"/>
                  </a:lnTo>
                  <a:lnTo>
                    <a:pt x="5810250" y="19050"/>
                  </a:lnTo>
                  <a:lnTo>
                    <a:pt x="5810250" y="38100"/>
                  </a:lnTo>
                  <a:lnTo>
                    <a:pt x="19050" y="38100"/>
                  </a:lnTo>
                  <a:close/>
                </a:path>
              </a:pathLst>
            </a:custGeom>
            <a:solidFill>
              <a:srgbClr val="042433"/>
            </a:solidFill>
          </p:spPr>
          <p:txBody>
            <a:bodyPr/>
            <a:lstStyle/>
            <a:p>
              <a:endParaRPr lang="en-TO"/>
            </a:p>
          </p:txBody>
        </p:sp>
      </p:grpSp>
      <p:sp>
        <p:nvSpPr>
          <p:cNvPr id="13" name="TextBox 13">
            <a:extLst>
              <a:ext uri="{FF2B5EF4-FFF2-40B4-BE49-F238E27FC236}">
                <a16:creationId xmlns:a16="http://schemas.microsoft.com/office/drawing/2014/main" id="{9AB781F8-2336-5C93-E361-DB78030FDDC5}"/>
              </a:ext>
            </a:extLst>
          </p:cNvPr>
          <p:cNvSpPr txBox="1"/>
          <p:nvPr/>
        </p:nvSpPr>
        <p:spPr>
          <a:xfrm>
            <a:off x="6829967" y="374262"/>
            <a:ext cx="4073433" cy="487313"/>
          </a:xfrm>
          <a:prstGeom prst="rect">
            <a:avLst/>
          </a:prstGeom>
        </p:spPr>
        <p:txBody>
          <a:bodyPr wrap="square" lIns="0" tIns="0" rIns="0" bIns="0" rtlCol="0" anchor="t">
            <a:spAutoFit/>
          </a:bodyPr>
          <a:lstStyle/>
          <a:p>
            <a:pPr algn="l">
              <a:lnSpc>
                <a:spcPts val="3780"/>
              </a:lnSpc>
            </a:pPr>
            <a:r>
              <a:rPr lang="en-US" sz="3200" b="1" dirty="0">
                <a:solidFill>
                  <a:srgbClr val="FFFFFF"/>
                </a:solidFill>
                <a:latin typeface="Arimo Bold"/>
                <a:ea typeface="Arimo Bold"/>
                <a:cs typeface="Arimo Bold"/>
                <a:sym typeface="Arimo Bold"/>
              </a:rPr>
              <a:t>Current Project 2024</a:t>
            </a:r>
          </a:p>
        </p:txBody>
      </p:sp>
      <p:pic>
        <p:nvPicPr>
          <p:cNvPr id="15" name="Picture 14" descr="A map of a city&#10;&#10;Description automatically generated">
            <a:extLst>
              <a:ext uri="{FF2B5EF4-FFF2-40B4-BE49-F238E27FC236}">
                <a16:creationId xmlns:a16="http://schemas.microsoft.com/office/drawing/2014/main" id="{C0C9B63C-BBED-1EBA-47A7-669D1F8873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9600" y="2552699"/>
            <a:ext cx="8590588" cy="6408665"/>
          </a:xfrm>
          <a:prstGeom prst="rect">
            <a:avLst/>
          </a:prstGeom>
        </p:spPr>
      </p:pic>
      <p:sp>
        <p:nvSpPr>
          <p:cNvPr id="16" name="Freeform 14" descr="A map of the united states  Description automatically generated">
            <a:extLst>
              <a:ext uri="{FF2B5EF4-FFF2-40B4-BE49-F238E27FC236}">
                <a16:creationId xmlns:a16="http://schemas.microsoft.com/office/drawing/2014/main" id="{DE55F3FF-000F-42B6-F53A-C926D2E52F34}"/>
              </a:ext>
            </a:extLst>
          </p:cNvPr>
          <p:cNvSpPr/>
          <p:nvPr/>
        </p:nvSpPr>
        <p:spPr>
          <a:xfrm>
            <a:off x="24604" y="2522620"/>
            <a:ext cx="7942889" cy="6408665"/>
          </a:xfrm>
          <a:custGeom>
            <a:avLst/>
            <a:gdLst/>
            <a:ahLst/>
            <a:cxnLst/>
            <a:rect l="l" t="t" r="r" b="b"/>
            <a:pathLst>
              <a:path w="5694568" h="3689219">
                <a:moveTo>
                  <a:pt x="0" y="0"/>
                </a:moveTo>
                <a:lnTo>
                  <a:pt x="5694568" y="0"/>
                </a:lnTo>
                <a:lnTo>
                  <a:pt x="5694568" y="3689220"/>
                </a:lnTo>
                <a:lnTo>
                  <a:pt x="0" y="3689220"/>
                </a:lnTo>
                <a:lnTo>
                  <a:pt x="0" y="0"/>
                </a:lnTo>
                <a:close/>
              </a:path>
            </a:pathLst>
          </a:custGeom>
          <a:blipFill>
            <a:blip r:embed="rId7"/>
            <a:stretch>
              <a:fillRect t="-4569" b="-4569"/>
            </a:stretch>
          </a:blipFill>
        </p:spPr>
        <p:txBody>
          <a:bodyPr/>
          <a:lstStyle/>
          <a:p>
            <a:endParaRPr lang="en-TO"/>
          </a:p>
        </p:txBody>
      </p:sp>
    </p:spTree>
    <p:extLst>
      <p:ext uri="{BB962C8B-B14F-4D97-AF65-F5344CB8AC3E}">
        <p14:creationId xmlns:p14="http://schemas.microsoft.com/office/powerpoint/2010/main" val="36430841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082294" y="0"/>
            <a:ext cx="1205706" cy="7058829"/>
            <a:chOff x="0" y="0"/>
            <a:chExt cx="1607608" cy="9411772"/>
          </a:xfrm>
        </p:grpSpPr>
        <p:sp>
          <p:nvSpPr>
            <p:cNvPr id="3" name="Freeform 3"/>
            <p:cNvSpPr/>
            <p:nvPr/>
          </p:nvSpPr>
          <p:spPr>
            <a:xfrm>
              <a:off x="0" y="0"/>
              <a:ext cx="1607566" cy="9411716"/>
            </a:xfrm>
            <a:custGeom>
              <a:avLst/>
              <a:gdLst/>
              <a:ahLst/>
              <a:cxnLst/>
              <a:rect l="l" t="t" r="r" b="b"/>
              <a:pathLst>
                <a:path w="1607566" h="9411716">
                  <a:moveTo>
                    <a:pt x="0" y="0"/>
                  </a:moveTo>
                  <a:lnTo>
                    <a:pt x="1607566" y="0"/>
                  </a:lnTo>
                  <a:lnTo>
                    <a:pt x="1607566" y="9411716"/>
                  </a:lnTo>
                  <a:lnTo>
                    <a:pt x="0" y="9411716"/>
                  </a:lnTo>
                  <a:lnTo>
                    <a:pt x="0" y="0"/>
                  </a:lnTo>
                  <a:close/>
                </a:path>
              </a:pathLst>
            </a:custGeom>
            <a:blipFill>
              <a:blip r:embed="rId3"/>
              <a:stretch>
                <a:fillRect l="-21700" r="-21703"/>
              </a:stretch>
            </a:blipFill>
          </p:spPr>
          <p:txBody>
            <a:bodyPr/>
            <a:lstStyle/>
            <a:p>
              <a:endParaRPr lang="en-TO"/>
            </a:p>
          </p:txBody>
        </p:sp>
      </p:grpSp>
      <p:grpSp>
        <p:nvGrpSpPr>
          <p:cNvPr id="4" name="Group 4"/>
          <p:cNvGrpSpPr/>
          <p:nvPr/>
        </p:nvGrpSpPr>
        <p:grpSpPr>
          <a:xfrm>
            <a:off x="17069752" y="6160520"/>
            <a:ext cx="1205706" cy="4147566"/>
            <a:chOff x="0" y="0"/>
            <a:chExt cx="1607608" cy="5530088"/>
          </a:xfrm>
        </p:grpSpPr>
        <p:sp>
          <p:nvSpPr>
            <p:cNvPr id="5" name="Freeform 5"/>
            <p:cNvSpPr/>
            <p:nvPr/>
          </p:nvSpPr>
          <p:spPr>
            <a:xfrm>
              <a:off x="0" y="0"/>
              <a:ext cx="1607566" cy="5530088"/>
            </a:xfrm>
            <a:custGeom>
              <a:avLst/>
              <a:gdLst/>
              <a:ahLst/>
              <a:cxnLst/>
              <a:rect l="l" t="t" r="r" b="b"/>
              <a:pathLst>
                <a:path w="1607566" h="5530088">
                  <a:moveTo>
                    <a:pt x="0" y="0"/>
                  </a:moveTo>
                  <a:lnTo>
                    <a:pt x="1607566" y="0"/>
                  </a:lnTo>
                  <a:lnTo>
                    <a:pt x="1607566" y="5530088"/>
                  </a:lnTo>
                  <a:lnTo>
                    <a:pt x="0" y="5530088"/>
                  </a:lnTo>
                  <a:lnTo>
                    <a:pt x="0" y="0"/>
                  </a:lnTo>
                  <a:close/>
                </a:path>
              </a:pathLst>
            </a:custGeom>
            <a:blipFill>
              <a:blip r:embed="rId3"/>
              <a:stretch>
                <a:fillRect t="-9341" r="-2" b="-9341"/>
              </a:stretch>
            </a:blipFill>
          </p:spPr>
          <p:txBody>
            <a:bodyPr/>
            <a:lstStyle/>
            <a:p>
              <a:endParaRPr lang="en-TO"/>
            </a:p>
          </p:txBody>
        </p:sp>
      </p:grpSp>
      <p:sp>
        <p:nvSpPr>
          <p:cNvPr id="6" name="Freeform 6" descr="The Tonga eruption explained, from tsunami warnings to sonic booms"/>
          <p:cNvSpPr/>
          <p:nvPr/>
        </p:nvSpPr>
        <p:spPr>
          <a:xfrm>
            <a:off x="0" y="1606176"/>
            <a:ext cx="4343400" cy="1161777"/>
          </a:xfrm>
          <a:custGeom>
            <a:avLst/>
            <a:gdLst/>
            <a:ahLst/>
            <a:cxnLst/>
            <a:rect l="l" t="t" r="r" b="b"/>
            <a:pathLst>
              <a:path w="4343400" h="1161777">
                <a:moveTo>
                  <a:pt x="0" y="0"/>
                </a:moveTo>
                <a:lnTo>
                  <a:pt x="4343400" y="0"/>
                </a:lnTo>
                <a:lnTo>
                  <a:pt x="4343400" y="1161777"/>
                </a:lnTo>
                <a:lnTo>
                  <a:pt x="0" y="1161777"/>
                </a:lnTo>
                <a:lnTo>
                  <a:pt x="0" y="0"/>
                </a:lnTo>
                <a:close/>
              </a:path>
            </a:pathLst>
          </a:custGeom>
          <a:blipFill>
            <a:blip r:embed="rId4"/>
            <a:stretch>
              <a:fillRect b="-149238"/>
            </a:stretch>
          </a:blipFill>
        </p:spPr>
        <p:txBody>
          <a:bodyPr/>
          <a:lstStyle/>
          <a:p>
            <a:endParaRPr lang="en-TO"/>
          </a:p>
        </p:txBody>
      </p:sp>
      <p:grpSp>
        <p:nvGrpSpPr>
          <p:cNvPr id="7" name="Group 7"/>
          <p:cNvGrpSpPr/>
          <p:nvPr/>
        </p:nvGrpSpPr>
        <p:grpSpPr>
          <a:xfrm>
            <a:off x="0" y="150242"/>
            <a:ext cx="2841588" cy="1455934"/>
            <a:chOff x="0" y="0"/>
            <a:chExt cx="3788784" cy="1941246"/>
          </a:xfrm>
        </p:grpSpPr>
        <p:sp>
          <p:nvSpPr>
            <p:cNvPr id="8" name="Freeform 8"/>
            <p:cNvSpPr/>
            <p:nvPr/>
          </p:nvSpPr>
          <p:spPr>
            <a:xfrm>
              <a:off x="0" y="0"/>
              <a:ext cx="3788791" cy="1941195"/>
            </a:xfrm>
            <a:custGeom>
              <a:avLst/>
              <a:gdLst/>
              <a:ahLst/>
              <a:cxnLst/>
              <a:rect l="l" t="t" r="r" b="b"/>
              <a:pathLst>
                <a:path w="3788791" h="1941195">
                  <a:moveTo>
                    <a:pt x="0" y="0"/>
                  </a:moveTo>
                  <a:lnTo>
                    <a:pt x="3788791" y="0"/>
                  </a:lnTo>
                  <a:lnTo>
                    <a:pt x="3788791" y="1941195"/>
                  </a:lnTo>
                  <a:lnTo>
                    <a:pt x="0" y="1941195"/>
                  </a:lnTo>
                  <a:lnTo>
                    <a:pt x="0" y="0"/>
                  </a:lnTo>
                  <a:close/>
                </a:path>
              </a:pathLst>
            </a:custGeom>
            <a:blipFill>
              <a:blip r:embed="rId5"/>
              <a:stretch>
                <a:fillRect t="-3561" b="-3563"/>
              </a:stretch>
            </a:blipFill>
          </p:spPr>
          <p:txBody>
            <a:bodyPr/>
            <a:lstStyle/>
            <a:p>
              <a:endParaRPr lang="en-TO"/>
            </a:p>
          </p:txBody>
        </p:sp>
      </p:grpSp>
      <p:grpSp>
        <p:nvGrpSpPr>
          <p:cNvPr id="10" name="Group 10"/>
          <p:cNvGrpSpPr/>
          <p:nvPr/>
        </p:nvGrpSpPr>
        <p:grpSpPr>
          <a:xfrm>
            <a:off x="-14288" y="1591888"/>
            <a:ext cx="4371975" cy="1190352"/>
            <a:chOff x="0" y="0"/>
            <a:chExt cx="5829300" cy="1587136"/>
          </a:xfrm>
        </p:grpSpPr>
        <p:sp>
          <p:nvSpPr>
            <p:cNvPr id="11" name="Freeform 11"/>
            <p:cNvSpPr/>
            <p:nvPr/>
          </p:nvSpPr>
          <p:spPr>
            <a:xfrm>
              <a:off x="19050" y="19050"/>
              <a:ext cx="5791200" cy="1549019"/>
            </a:xfrm>
            <a:custGeom>
              <a:avLst/>
              <a:gdLst/>
              <a:ahLst/>
              <a:cxnLst/>
              <a:rect l="l" t="t" r="r" b="b"/>
              <a:pathLst>
                <a:path w="5791200" h="1549019">
                  <a:moveTo>
                    <a:pt x="0" y="0"/>
                  </a:moveTo>
                  <a:lnTo>
                    <a:pt x="5791200" y="0"/>
                  </a:lnTo>
                  <a:lnTo>
                    <a:pt x="5791200" y="1549019"/>
                  </a:lnTo>
                  <a:lnTo>
                    <a:pt x="0" y="1549019"/>
                  </a:lnTo>
                  <a:close/>
                </a:path>
              </a:pathLst>
            </a:custGeom>
            <a:solidFill>
              <a:srgbClr val="0D0D0D">
                <a:alpha val="50980"/>
              </a:srgbClr>
            </a:solidFill>
          </p:spPr>
          <p:txBody>
            <a:bodyPr/>
            <a:lstStyle/>
            <a:p>
              <a:endParaRPr lang="en-TO"/>
            </a:p>
          </p:txBody>
        </p:sp>
        <p:sp>
          <p:nvSpPr>
            <p:cNvPr id="12" name="Freeform 12"/>
            <p:cNvSpPr/>
            <p:nvPr/>
          </p:nvSpPr>
          <p:spPr>
            <a:xfrm>
              <a:off x="0" y="0"/>
              <a:ext cx="5829300" cy="1587119"/>
            </a:xfrm>
            <a:custGeom>
              <a:avLst/>
              <a:gdLst/>
              <a:ahLst/>
              <a:cxnLst/>
              <a:rect l="l" t="t" r="r" b="b"/>
              <a:pathLst>
                <a:path w="5829300" h="1587119">
                  <a:moveTo>
                    <a:pt x="19050" y="0"/>
                  </a:moveTo>
                  <a:lnTo>
                    <a:pt x="5810250" y="0"/>
                  </a:lnTo>
                  <a:cubicBezTo>
                    <a:pt x="5820791" y="0"/>
                    <a:pt x="5829300" y="8509"/>
                    <a:pt x="5829300" y="19050"/>
                  </a:cubicBezTo>
                  <a:lnTo>
                    <a:pt x="5829300" y="1568069"/>
                  </a:lnTo>
                  <a:cubicBezTo>
                    <a:pt x="5829300" y="1578610"/>
                    <a:pt x="5820791" y="1587119"/>
                    <a:pt x="5810250" y="1587119"/>
                  </a:cubicBezTo>
                  <a:lnTo>
                    <a:pt x="19050" y="1587119"/>
                  </a:lnTo>
                  <a:cubicBezTo>
                    <a:pt x="8509" y="1587119"/>
                    <a:pt x="0" y="1578610"/>
                    <a:pt x="0" y="1568069"/>
                  </a:cubicBezTo>
                  <a:lnTo>
                    <a:pt x="0" y="19050"/>
                  </a:lnTo>
                  <a:cubicBezTo>
                    <a:pt x="0" y="8509"/>
                    <a:pt x="8509" y="0"/>
                    <a:pt x="19050" y="0"/>
                  </a:cubicBezTo>
                  <a:moveTo>
                    <a:pt x="19050" y="38100"/>
                  </a:moveTo>
                  <a:lnTo>
                    <a:pt x="19050" y="19050"/>
                  </a:lnTo>
                  <a:lnTo>
                    <a:pt x="38100" y="19050"/>
                  </a:lnTo>
                  <a:lnTo>
                    <a:pt x="38100" y="1568069"/>
                  </a:lnTo>
                  <a:lnTo>
                    <a:pt x="19050" y="1568069"/>
                  </a:lnTo>
                  <a:lnTo>
                    <a:pt x="19050" y="1549019"/>
                  </a:lnTo>
                  <a:lnTo>
                    <a:pt x="5810250" y="1549019"/>
                  </a:lnTo>
                  <a:lnTo>
                    <a:pt x="5810250" y="1568069"/>
                  </a:lnTo>
                  <a:lnTo>
                    <a:pt x="5791200" y="1568069"/>
                  </a:lnTo>
                  <a:lnTo>
                    <a:pt x="5791200" y="19050"/>
                  </a:lnTo>
                  <a:lnTo>
                    <a:pt x="5810250" y="19050"/>
                  </a:lnTo>
                  <a:lnTo>
                    <a:pt x="5810250" y="38100"/>
                  </a:lnTo>
                  <a:lnTo>
                    <a:pt x="19050" y="38100"/>
                  </a:lnTo>
                  <a:close/>
                </a:path>
              </a:pathLst>
            </a:custGeom>
            <a:solidFill>
              <a:srgbClr val="042433"/>
            </a:solidFill>
          </p:spPr>
          <p:txBody>
            <a:bodyPr/>
            <a:lstStyle/>
            <a:p>
              <a:endParaRPr lang="en-TO"/>
            </a:p>
          </p:txBody>
        </p:sp>
      </p:grpSp>
      <p:grpSp>
        <p:nvGrpSpPr>
          <p:cNvPr id="13" name="Group 13"/>
          <p:cNvGrpSpPr/>
          <p:nvPr/>
        </p:nvGrpSpPr>
        <p:grpSpPr>
          <a:xfrm>
            <a:off x="1926706" y="3046887"/>
            <a:ext cx="2215651" cy="3008031"/>
            <a:chOff x="0" y="0"/>
            <a:chExt cx="2954201" cy="4010708"/>
          </a:xfrm>
        </p:grpSpPr>
        <p:sp>
          <p:nvSpPr>
            <p:cNvPr id="14" name="Freeform 14"/>
            <p:cNvSpPr/>
            <p:nvPr/>
          </p:nvSpPr>
          <p:spPr>
            <a:xfrm>
              <a:off x="276020" y="652212"/>
              <a:ext cx="2678181" cy="2678181"/>
            </a:xfrm>
            <a:custGeom>
              <a:avLst/>
              <a:gdLst/>
              <a:ahLst/>
              <a:cxnLst/>
              <a:rect l="l" t="t" r="r" b="b"/>
              <a:pathLst>
                <a:path w="2678181" h="2678181">
                  <a:moveTo>
                    <a:pt x="0" y="0"/>
                  </a:moveTo>
                  <a:lnTo>
                    <a:pt x="2678181" y="0"/>
                  </a:lnTo>
                  <a:lnTo>
                    <a:pt x="2678181" y="2678180"/>
                  </a:lnTo>
                  <a:lnTo>
                    <a:pt x="0" y="2678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TO"/>
            </a:p>
          </p:txBody>
        </p:sp>
        <p:sp>
          <p:nvSpPr>
            <p:cNvPr id="15" name="Freeform 15"/>
            <p:cNvSpPr/>
            <p:nvPr/>
          </p:nvSpPr>
          <p:spPr>
            <a:xfrm>
              <a:off x="0" y="0"/>
              <a:ext cx="1195234" cy="972622"/>
            </a:xfrm>
            <a:custGeom>
              <a:avLst/>
              <a:gdLst/>
              <a:ahLst/>
              <a:cxnLst/>
              <a:rect l="l" t="t" r="r" b="b"/>
              <a:pathLst>
                <a:path w="1195234" h="972622">
                  <a:moveTo>
                    <a:pt x="0" y="0"/>
                  </a:moveTo>
                  <a:lnTo>
                    <a:pt x="1195234" y="0"/>
                  </a:lnTo>
                  <a:lnTo>
                    <a:pt x="1195234" y="972622"/>
                  </a:lnTo>
                  <a:lnTo>
                    <a:pt x="0" y="9726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TO"/>
            </a:p>
          </p:txBody>
        </p:sp>
        <p:sp>
          <p:nvSpPr>
            <p:cNvPr id="16" name="Freeform 16"/>
            <p:cNvSpPr/>
            <p:nvPr/>
          </p:nvSpPr>
          <p:spPr>
            <a:xfrm>
              <a:off x="132410" y="3171142"/>
              <a:ext cx="2821791" cy="839566"/>
            </a:xfrm>
            <a:custGeom>
              <a:avLst/>
              <a:gdLst/>
              <a:ahLst/>
              <a:cxnLst/>
              <a:rect l="l" t="t" r="r" b="b"/>
              <a:pathLst>
                <a:path w="2821791" h="839566">
                  <a:moveTo>
                    <a:pt x="0" y="0"/>
                  </a:moveTo>
                  <a:lnTo>
                    <a:pt x="2821791" y="0"/>
                  </a:lnTo>
                  <a:lnTo>
                    <a:pt x="2821791" y="839566"/>
                  </a:lnTo>
                  <a:lnTo>
                    <a:pt x="0" y="8395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TO"/>
            </a:p>
          </p:txBody>
        </p:sp>
        <p:sp>
          <p:nvSpPr>
            <p:cNvPr id="17" name="TextBox 17"/>
            <p:cNvSpPr txBox="1"/>
            <p:nvPr/>
          </p:nvSpPr>
          <p:spPr>
            <a:xfrm>
              <a:off x="271190" y="3168016"/>
              <a:ext cx="2544230" cy="750568"/>
            </a:xfrm>
            <a:prstGeom prst="rect">
              <a:avLst/>
            </a:prstGeom>
          </p:spPr>
          <p:txBody>
            <a:bodyPr lIns="0" tIns="0" rIns="0" bIns="0" rtlCol="0" anchor="t">
              <a:spAutoFit/>
            </a:bodyPr>
            <a:lstStyle/>
            <a:p>
              <a:pPr algn="ctr">
                <a:lnSpc>
                  <a:spcPts val="2340"/>
                </a:lnSpc>
                <a:spcBef>
                  <a:spcPct val="0"/>
                </a:spcBef>
              </a:pPr>
              <a:r>
                <a:rPr lang="en-US" sz="1300" b="1">
                  <a:solidFill>
                    <a:srgbClr val="000000"/>
                  </a:solidFill>
                  <a:latin typeface="Arimo Bold"/>
                  <a:ea typeface="Arimo Bold"/>
                  <a:cs typeface="Arimo Bold"/>
                  <a:sym typeface="Arimo Bold"/>
                </a:rPr>
                <a:t>Lack of awareness of satellite advancements</a:t>
              </a:r>
            </a:p>
          </p:txBody>
        </p:sp>
      </p:grpSp>
      <p:grpSp>
        <p:nvGrpSpPr>
          <p:cNvPr id="18" name="Group 18"/>
          <p:cNvGrpSpPr/>
          <p:nvPr/>
        </p:nvGrpSpPr>
        <p:grpSpPr>
          <a:xfrm>
            <a:off x="5868447" y="3776353"/>
            <a:ext cx="2116343" cy="2278565"/>
            <a:chOff x="0" y="0"/>
            <a:chExt cx="2821791" cy="3038086"/>
          </a:xfrm>
        </p:grpSpPr>
        <p:sp>
          <p:nvSpPr>
            <p:cNvPr id="19" name="Freeform 19"/>
            <p:cNvSpPr/>
            <p:nvPr/>
          </p:nvSpPr>
          <p:spPr>
            <a:xfrm>
              <a:off x="613405" y="0"/>
              <a:ext cx="1896851" cy="2487673"/>
            </a:xfrm>
            <a:custGeom>
              <a:avLst/>
              <a:gdLst/>
              <a:ahLst/>
              <a:cxnLst/>
              <a:rect l="l" t="t" r="r" b="b"/>
              <a:pathLst>
                <a:path w="1896851" h="2487673">
                  <a:moveTo>
                    <a:pt x="0" y="0"/>
                  </a:moveTo>
                  <a:lnTo>
                    <a:pt x="1896851" y="0"/>
                  </a:lnTo>
                  <a:lnTo>
                    <a:pt x="1896851" y="2487673"/>
                  </a:lnTo>
                  <a:lnTo>
                    <a:pt x="0" y="248767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TO"/>
            </a:p>
          </p:txBody>
        </p:sp>
        <p:sp>
          <p:nvSpPr>
            <p:cNvPr id="20" name="Freeform 20"/>
            <p:cNvSpPr/>
            <p:nvPr/>
          </p:nvSpPr>
          <p:spPr>
            <a:xfrm>
              <a:off x="0" y="2198520"/>
              <a:ext cx="2821791" cy="839566"/>
            </a:xfrm>
            <a:custGeom>
              <a:avLst/>
              <a:gdLst/>
              <a:ahLst/>
              <a:cxnLst/>
              <a:rect l="l" t="t" r="r" b="b"/>
              <a:pathLst>
                <a:path w="2821791" h="839566">
                  <a:moveTo>
                    <a:pt x="0" y="0"/>
                  </a:moveTo>
                  <a:lnTo>
                    <a:pt x="2821791" y="0"/>
                  </a:lnTo>
                  <a:lnTo>
                    <a:pt x="2821791" y="839566"/>
                  </a:lnTo>
                  <a:lnTo>
                    <a:pt x="0" y="8395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TO"/>
            </a:p>
          </p:txBody>
        </p:sp>
        <p:sp>
          <p:nvSpPr>
            <p:cNvPr id="21" name="TextBox 21"/>
            <p:cNvSpPr txBox="1"/>
            <p:nvPr/>
          </p:nvSpPr>
          <p:spPr>
            <a:xfrm>
              <a:off x="105032" y="2123816"/>
              <a:ext cx="2611727" cy="738835"/>
            </a:xfrm>
            <a:prstGeom prst="rect">
              <a:avLst/>
            </a:prstGeom>
          </p:spPr>
          <p:txBody>
            <a:bodyPr lIns="0" tIns="0" rIns="0" bIns="0" rtlCol="0" anchor="t">
              <a:spAutoFit/>
            </a:bodyPr>
            <a:lstStyle/>
            <a:p>
              <a:pPr marL="0" lvl="0" indent="0" algn="ctr">
                <a:lnSpc>
                  <a:spcPts val="2340"/>
                </a:lnSpc>
                <a:spcBef>
                  <a:spcPct val="0"/>
                </a:spcBef>
              </a:pPr>
              <a:r>
                <a:rPr lang="en-US" sz="1300" b="1" u="none" strike="noStrike" dirty="0">
                  <a:solidFill>
                    <a:srgbClr val="000000"/>
                  </a:solidFill>
                  <a:latin typeface="Arimo Bold"/>
                  <a:ea typeface="Arimo Bold"/>
                  <a:cs typeface="Arimo Bold"/>
                  <a:sym typeface="Arimo Bold"/>
                </a:rPr>
                <a:t>Lack of imagery analysis capacity</a:t>
              </a:r>
            </a:p>
          </p:txBody>
        </p:sp>
      </p:grpSp>
      <p:grpSp>
        <p:nvGrpSpPr>
          <p:cNvPr id="22" name="Group 22"/>
          <p:cNvGrpSpPr/>
          <p:nvPr/>
        </p:nvGrpSpPr>
        <p:grpSpPr>
          <a:xfrm>
            <a:off x="9708815" y="3841435"/>
            <a:ext cx="2116343" cy="2173198"/>
            <a:chOff x="0" y="0"/>
            <a:chExt cx="2821791" cy="2897598"/>
          </a:xfrm>
        </p:grpSpPr>
        <p:sp>
          <p:nvSpPr>
            <p:cNvPr id="23" name="Freeform 23"/>
            <p:cNvSpPr/>
            <p:nvPr/>
          </p:nvSpPr>
          <p:spPr>
            <a:xfrm>
              <a:off x="461698" y="0"/>
              <a:ext cx="2255061" cy="2255061"/>
            </a:xfrm>
            <a:custGeom>
              <a:avLst/>
              <a:gdLst/>
              <a:ahLst/>
              <a:cxnLst/>
              <a:rect l="l" t="t" r="r" b="b"/>
              <a:pathLst>
                <a:path w="2255061" h="2255061">
                  <a:moveTo>
                    <a:pt x="0" y="0"/>
                  </a:moveTo>
                  <a:lnTo>
                    <a:pt x="2255061" y="0"/>
                  </a:lnTo>
                  <a:lnTo>
                    <a:pt x="2255061" y="2255061"/>
                  </a:lnTo>
                  <a:lnTo>
                    <a:pt x="0" y="225506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TO"/>
            </a:p>
          </p:txBody>
        </p:sp>
        <p:sp>
          <p:nvSpPr>
            <p:cNvPr id="24" name="Freeform 24"/>
            <p:cNvSpPr/>
            <p:nvPr/>
          </p:nvSpPr>
          <p:spPr>
            <a:xfrm>
              <a:off x="0" y="2058032"/>
              <a:ext cx="2821791" cy="839566"/>
            </a:xfrm>
            <a:custGeom>
              <a:avLst/>
              <a:gdLst/>
              <a:ahLst/>
              <a:cxnLst/>
              <a:rect l="l" t="t" r="r" b="b"/>
              <a:pathLst>
                <a:path w="2821791" h="839566">
                  <a:moveTo>
                    <a:pt x="0" y="0"/>
                  </a:moveTo>
                  <a:lnTo>
                    <a:pt x="2821791" y="0"/>
                  </a:lnTo>
                  <a:lnTo>
                    <a:pt x="2821791" y="839566"/>
                  </a:lnTo>
                  <a:lnTo>
                    <a:pt x="0" y="8395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TO"/>
            </a:p>
          </p:txBody>
        </p:sp>
        <p:sp>
          <p:nvSpPr>
            <p:cNvPr id="25" name="TextBox 25"/>
            <p:cNvSpPr txBox="1"/>
            <p:nvPr/>
          </p:nvSpPr>
          <p:spPr>
            <a:xfrm>
              <a:off x="105032" y="2251756"/>
              <a:ext cx="2611727" cy="356868"/>
            </a:xfrm>
            <a:prstGeom prst="rect">
              <a:avLst/>
            </a:prstGeom>
          </p:spPr>
          <p:txBody>
            <a:bodyPr lIns="0" tIns="0" rIns="0" bIns="0" rtlCol="0" anchor="t">
              <a:spAutoFit/>
            </a:bodyPr>
            <a:lstStyle/>
            <a:p>
              <a:pPr marL="0" lvl="0" indent="0" algn="ctr">
                <a:lnSpc>
                  <a:spcPts val="2340"/>
                </a:lnSpc>
                <a:spcBef>
                  <a:spcPct val="0"/>
                </a:spcBef>
              </a:pPr>
              <a:r>
                <a:rPr lang="en-US" sz="1300" b="1">
                  <a:solidFill>
                    <a:srgbClr val="000000"/>
                  </a:solidFill>
                  <a:latin typeface="Arimo Bold"/>
                  <a:ea typeface="Arimo Bold"/>
                  <a:cs typeface="Arimo Bold"/>
                  <a:sym typeface="Arimo Bold"/>
                </a:rPr>
                <a:t>Timeliness</a:t>
              </a:r>
            </a:p>
          </p:txBody>
        </p:sp>
      </p:grpSp>
      <p:grpSp>
        <p:nvGrpSpPr>
          <p:cNvPr id="26" name="Group 26"/>
          <p:cNvGrpSpPr/>
          <p:nvPr/>
        </p:nvGrpSpPr>
        <p:grpSpPr>
          <a:xfrm>
            <a:off x="13263675" y="3999353"/>
            <a:ext cx="2116343" cy="2161166"/>
            <a:chOff x="0" y="0"/>
            <a:chExt cx="2821791" cy="2881555"/>
          </a:xfrm>
        </p:grpSpPr>
        <p:sp>
          <p:nvSpPr>
            <p:cNvPr id="27" name="Freeform 27"/>
            <p:cNvSpPr/>
            <p:nvPr/>
          </p:nvSpPr>
          <p:spPr>
            <a:xfrm>
              <a:off x="380677" y="0"/>
              <a:ext cx="2060437" cy="2060437"/>
            </a:xfrm>
            <a:custGeom>
              <a:avLst/>
              <a:gdLst/>
              <a:ahLst/>
              <a:cxnLst/>
              <a:rect l="l" t="t" r="r" b="b"/>
              <a:pathLst>
                <a:path w="2060437" h="2060437">
                  <a:moveTo>
                    <a:pt x="0" y="0"/>
                  </a:moveTo>
                  <a:lnTo>
                    <a:pt x="2060437" y="0"/>
                  </a:lnTo>
                  <a:lnTo>
                    <a:pt x="2060437" y="2060437"/>
                  </a:lnTo>
                  <a:lnTo>
                    <a:pt x="0" y="206043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TO"/>
            </a:p>
          </p:txBody>
        </p:sp>
        <p:sp>
          <p:nvSpPr>
            <p:cNvPr id="28" name="Freeform 28"/>
            <p:cNvSpPr/>
            <p:nvPr/>
          </p:nvSpPr>
          <p:spPr>
            <a:xfrm>
              <a:off x="0" y="2041989"/>
              <a:ext cx="2821791" cy="839566"/>
            </a:xfrm>
            <a:custGeom>
              <a:avLst/>
              <a:gdLst/>
              <a:ahLst/>
              <a:cxnLst/>
              <a:rect l="l" t="t" r="r" b="b"/>
              <a:pathLst>
                <a:path w="2821791" h="839566">
                  <a:moveTo>
                    <a:pt x="0" y="0"/>
                  </a:moveTo>
                  <a:lnTo>
                    <a:pt x="2821791" y="0"/>
                  </a:lnTo>
                  <a:lnTo>
                    <a:pt x="2821791" y="839566"/>
                  </a:lnTo>
                  <a:lnTo>
                    <a:pt x="0" y="8395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TO"/>
            </a:p>
          </p:txBody>
        </p:sp>
        <p:sp>
          <p:nvSpPr>
            <p:cNvPr id="29" name="TextBox 29"/>
            <p:cNvSpPr txBox="1"/>
            <p:nvPr/>
          </p:nvSpPr>
          <p:spPr>
            <a:xfrm>
              <a:off x="0" y="2038863"/>
              <a:ext cx="2611727" cy="750568"/>
            </a:xfrm>
            <a:prstGeom prst="rect">
              <a:avLst/>
            </a:prstGeom>
          </p:spPr>
          <p:txBody>
            <a:bodyPr lIns="0" tIns="0" rIns="0" bIns="0" rtlCol="0" anchor="t">
              <a:spAutoFit/>
            </a:bodyPr>
            <a:lstStyle/>
            <a:p>
              <a:pPr marL="0" lvl="0" indent="0" algn="ctr">
                <a:lnSpc>
                  <a:spcPts val="2340"/>
                </a:lnSpc>
                <a:spcBef>
                  <a:spcPct val="0"/>
                </a:spcBef>
              </a:pPr>
              <a:r>
                <a:rPr lang="en-US" sz="1300" b="1" u="none" strike="noStrike">
                  <a:solidFill>
                    <a:srgbClr val="000000"/>
                  </a:solidFill>
                  <a:latin typeface="Arimo Bold"/>
                  <a:ea typeface="Arimo Bold"/>
                  <a:cs typeface="Arimo Bold"/>
                  <a:sym typeface="Arimo Bold"/>
                </a:rPr>
                <a:t>Lack of  analysis capacity </a:t>
              </a:r>
            </a:p>
          </p:txBody>
        </p:sp>
      </p:grpSp>
      <p:sp>
        <p:nvSpPr>
          <p:cNvPr id="30" name="Freeform 30"/>
          <p:cNvSpPr/>
          <p:nvPr/>
        </p:nvSpPr>
        <p:spPr>
          <a:xfrm>
            <a:off x="2064935" y="7272263"/>
            <a:ext cx="1878055" cy="1582261"/>
          </a:xfrm>
          <a:custGeom>
            <a:avLst/>
            <a:gdLst/>
            <a:ahLst/>
            <a:cxnLst/>
            <a:rect l="l" t="t" r="r" b="b"/>
            <a:pathLst>
              <a:path w="1878055" h="1582261">
                <a:moveTo>
                  <a:pt x="0" y="0"/>
                </a:moveTo>
                <a:lnTo>
                  <a:pt x="1878055" y="0"/>
                </a:lnTo>
                <a:lnTo>
                  <a:pt x="1878055" y="1582262"/>
                </a:lnTo>
                <a:lnTo>
                  <a:pt x="0" y="158226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TO"/>
          </a:p>
        </p:txBody>
      </p:sp>
      <p:sp>
        <p:nvSpPr>
          <p:cNvPr id="31" name="Freeform 31"/>
          <p:cNvSpPr/>
          <p:nvPr/>
        </p:nvSpPr>
        <p:spPr>
          <a:xfrm>
            <a:off x="2004111" y="8854525"/>
            <a:ext cx="2116343" cy="629675"/>
          </a:xfrm>
          <a:custGeom>
            <a:avLst/>
            <a:gdLst/>
            <a:ahLst/>
            <a:cxnLst/>
            <a:rect l="l" t="t" r="r" b="b"/>
            <a:pathLst>
              <a:path w="2116343" h="629675">
                <a:moveTo>
                  <a:pt x="0" y="0"/>
                </a:moveTo>
                <a:lnTo>
                  <a:pt x="2116343" y="0"/>
                </a:lnTo>
                <a:lnTo>
                  <a:pt x="2116343" y="629674"/>
                </a:lnTo>
                <a:lnTo>
                  <a:pt x="0" y="6296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TO"/>
          </a:p>
        </p:txBody>
      </p:sp>
      <p:sp>
        <p:nvSpPr>
          <p:cNvPr id="32" name="TextBox 32"/>
          <p:cNvSpPr txBox="1"/>
          <p:nvPr/>
        </p:nvSpPr>
        <p:spPr>
          <a:xfrm>
            <a:off x="2073601" y="8862658"/>
            <a:ext cx="1878055" cy="527683"/>
          </a:xfrm>
          <a:prstGeom prst="rect">
            <a:avLst/>
          </a:prstGeom>
        </p:spPr>
        <p:txBody>
          <a:bodyPr lIns="0" tIns="0" rIns="0" bIns="0" rtlCol="0" anchor="t">
            <a:spAutoFit/>
          </a:bodyPr>
          <a:lstStyle/>
          <a:p>
            <a:pPr marL="0" lvl="0" indent="0" algn="ctr">
              <a:lnSpc>
                <a:spcPts val="2160"/>
              </a:lnSpc>
              <a:spcBef>
                <a:spcPct val="0"/>
              </a:spcBef>
            </a:pPr>
            <a:r>
              <a:rPr lang="en-US" sz="1200" b="1" u="none" strike="noStrike">
                <a:solidFill>
                  <a:srgbClr val="000000"/>
                </a:solidFill>
                <a:latin typeface="Arimo Bold"/>
                <a:ea typeface="Arimo Bold"/>
                <a:cs typeface="Arimo Bold"/>
                <a:sym typeface="Arimo Bold"/>
              </a:rPr>
              <a:t>Prolonged procedures for response &amp; prioritization </a:t>
            </a:r>
          </a:p>
        </p:txBody>
      </p:sp>
      <p:sp>
        <p:nvSpPr>
          <p:cNvPr id="33" name="Freeform 33"/>
          <p:cNvSpPr/>
          <p:nvPr/>
        </p:nvSpPr>
        <p:spPr>
          <a:xfrm>
            <a:off x="6071664" y="7272263"/>
            <a:ext cx="1666103" cy="1666103"/>
          </a:xfrm>
          <a:custGeom>
            <a:avLst/>
            <a:gdLst/>
            <a:ahLst/>
            <a:cxnLst/>
            <a:rect l="l" t="t" r="r" b="b"/>
            <a:pathLst>
              <a:path w="1666103" h="1666103">
                <a:moveTo>
                  <a:pt x="0" y="0"/>
                </a:moveTo>
                <a:lnTo>
                  <a:pt x="1666103" y="0"/>
                </a:lnTo>
                <a:lnTo>
                  <a:pt x="1666103" y="1666103"/>
                </a:lnTo>
                <a:lnTo>
                  <a:pt x="0" y="166610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TO"/>
          </a:p>
        </p:txBody>
      </p:sp>
      <p:sp>
        <p:nvSpPr>
          <p:cNvPr id="34" name="Freeform 34"/>
          <p:cNvSpPr/>
          <p:nvPr/>
        </p:nvSpPr>
        <p:spPr>
          <a:xfrm>
            <a:off x="9894323" y="7236844"/>
            <a:ext cx="1701521" cy="1701521"/>
          </a:xfrm>
          <a:custGeom>
            <a:avLst/>
            <a:gdLst/>
            <a:ahLst/>
            <a:cxnLst/>
            <a:rect l="l" t="t" r="r" b="b"/>
            <a:pathLst>
              <a:path w="1701521" h="1701521">
                <a:moveTo>
                  <a:pt x="0" y="0"/>
                </a:moveTo>
                <a:lnTo>
                  <a:pt x="1701521" y="0"/>
                </a:lnTo>
                <a:lnTo>
                  <a:pt x="1701521" y="1701522"/>
                </a:lnTo>
                <a:lnTo>
                  <a:pt x="0" y="170152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TO"/>
          </a:p>
        </p:txBody>
      </p:sp>
      <p:sp>
        <p:nvSpPr>
          <p:cNvPr id="35" name="Freeform 35"/>
          <p:cNvSpPr/>
          <p:nvPr/>
        </p:nvSpPr>
        <p:spPr>
          <a:xfrm>
            <a:off x="13363917" y="7266778"/>
            <a:ext cx="1915860" cy="1671588"/>
          </a:xfrm>
          <a:custGeom>
            <a:avLst/>
            <a:gdLst/>
            <a:ahLst/>
            <a:cxnLst/>
            <a:rect l="l" t="t" r="r" b="b"/>
            <a:pathLst>
              <a:path w="1915860" h="1671588">
                <a:moveTo>
                  <a:pt x="0" y="0"/>
                </a:moveTo>
                <a:lnTo>
                  <a:pt x="1915860" y="0"/>
                </a:lnTo>
                <a:lnTo>
                  <a:pt x="1915860" y="1671588"/>
                </a:lnTo>
                <a:lnTo>
                  <a:pt x="0" y="167158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TO"/>
          </a:p>
        </p:txBody>
      </p:sp>
      <p:sp>
        <p:nvSpPr>
          <p:cNvPr id="36" name="TextBox 36"/>
          <p:cNvSpPr txBox="1"/>
          <p:nvPr/>
        </p:nvSpPr>
        <p:spPr>
          <a:xfrm>
            <a:off x="1612992" y="1792545"/>
            <a:ext cx="1745443" cy="440055"/>
          </a:xfrm>
          <a:prstGeom prst="rect">
            <a:avLst/>
          </a:prstGeom>
        </p:spPr>
        <p:txBody>
          <a:bodyPr lIns="0" tIns="0" rIns="0" bIns="0" rtlCol="0" anchor="t">
            <a:spAutoFit/>
          </a:bodyPr>
          <a:lstStyle/>
          <a:p>
            <a:pPr algn="l">
              <a:lnSpc>
                <a:spcPts val="3780"/>
              </a:lnSpc>
            </a:pPr>
            <a:r>
              <a:rPr lang="en-US" sz="2100" b="1">
                <a:solidFill>
                  <a:srgbClr val="FFFFFF"/>
                </a:solidFill>
                <a:latin typeface="Arimo Bold"/>
                <a:ea typeface="Arimo Bold"/>
                <a:cs typeface="Arimo Bold"/>
                <a:sym typeface="Arimo Bold"/>
              </a:rPr>
              <a:t>Challenges</a:t>
            </a:r>
          </a:p>
        </p:txBody>
      </p:sp>
      <p:sp>
        <p:nvSpPr>
          <p:cNvPr id="37" name="Freeform 37"/>
          <p:cNvSpPr/>
          <p:nvPr/>
        </p:nvSpPr>
        <p:spPr>
          <a:xfrm>
            <a:off x="6006330" y="8854525"/>
            <a:ext cx="2431801" cy="723533"/>
          </a:xfrm>
          <a:custGeom>
            <a:avLst/>
            <a:gdLst/>
            <a:ahLst/>
            <a:cxnLst/>
            <a:rect l="l" t="t" r="r" b="b"/>
            <a:pathLst>
              <a:path w="2431801" h="723533">
                <a:moveTo>
                  <a:pt x="0" y="0"/>
                </a:moveTo>
                <a:lnTo>
                  <a:pt x="2431801" y="0"/>
                </a:lnTo>
                <a:lnTo>
                  <a:pt x="2431801" y="723532"/>
                </a:lnTo>
                <a:lnTo>
                  <a:pt x="0" y="7235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TO"/>
          </a:p>
        </p:txBody>
      </p:sp>
      <p:sp>
        <p:nvSpPr>
          <p:cNvPr id="38" name="Freeform 38"/>
          <p:cNvSpPr/>
          <p:nvPr/>
        </p:nvSpPr>
        <p:spPr>
          <a:xfrm>
            <a:off x="9686912" y="8854525"/>
            <a:ext cx="2116343" cy="629675"/>
          </a:xfrm>
          <a:custGeom>
            <a:avLst/>
            <a:gdLst/>
            <a:ahLst/>
            <a:cxnLst/>
            <a:rect l="l" t="t" r="r" b="b"/>
            <a:pathLst>
              <a:path w="2116343" h="629675">
                <a:moveTo>
                  <a:pt x="0" y="0"/>
                </a:moveTo>
                <a:lnTo>
                  <a:pt x="2116343" y="0"/>
                </a:lnTo>
                <a:lnTo>
                  <a:pt x="2116343" y="629674"/>
                </a:lnTo>
                <a:lnTo>
                  <a:pt x="0" y="6296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TO"/>
          </a:p>
        </p:txBody>
      </p:sp>
      <p:sp>
        <p:nvSpPr>
          <p:cNvPr id="39" name="Freeform 39"/>
          <p:cNvSpPr/>
          <p:nvPr/>
        </p:nvSpPr>
        <p:spPr>
          <a:xfrm>
            <a:off x="13263675" y="8948383"/>
            <a:ext cx="2116343" cy="629675"/>
          </a:xfrm>
          <a:custGeom>
            <a:avLst/>
            <a:gdLst/>
            <a:ahLst/>
            <a:cxnLst/>
            <a:rect l="l" t="t" r="r" b="b"/>
            <a:pathLst>
              <a:path w="2116343" h="629675">
                <a:moveTo>
                  <a:pt x="0" y="0"/>
                </a:moveTo>
                <a:lnTo>
                  <a:pt x="2116343" y="0"/>
                </a:lnTo>
                <a:lnTo>
                  <a:pt x="2116343" y="629674"/>
                </a:lnTo>
                <a:lnTo>
                  <a:pt x="0" y="6296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TO"/>
          </a:p>
        </p:txBody>
      </p:sp>
      <p:sp>
        <p:nvSpPr>
          <p:cNvPr id="40" name="TextBox 40"/>
          <p:cNvSpPr txBox="1"/>
          <p:nvPr/>
        </p:nvSpPr>
        <p:spPr>
          <a:xfrm>
            <a:off x="6071664" y="8923618"/>
            <a:ext cx="2366467" cy="527683"/>
          </a:xfrm>
          <a:prstGeom prst="rect">
            <a:avLst/>
          </a:prstGeom>
        </p:spPr>
        <p:txBody>
          <a:bodyPr lIns="0" tIns="0" rIns="0" bIns="0" rtlCol="0" anchor="t">
            <a:spAutoFit/>
          </a:bodyPr>
          <a:lstStyle/>
          <a:p>
            <a:pPr marL="0" lvl="0" indent="0" algn="ctr">
              <a:lnSpc>
                <a:spcPts val="2160"/>
              </a:lnSpc>
              <a:spcBef>
                <a:spcPct val="0"/>
              </a:spcBef>
            </a:pPr>
            <a:r>
              <a:rPr lang="en-US" sz="1200" b="1">
                <a:solidFill>
                  <a:srgbClr val="000000"/>
                </a:solidFill>
                <a:latin typeface="Arimo Bold"/>
                <a:ea typeface="Arimo Bold"/>
                <a:cs typeface="Arimo Bold"/>
                <a:sym typeface="Arimo Bold"/>
              </a:rPr>
              <a:t>Images are very costly for SID combating climate change</a:t>
            </a:r>
          </a:p>
        </p:txBody>
      </p:sp>
      <p:sp>
        <p:nvSpPr>
          <p:cNvPr id="41" name="TextBox 41"/>
          <p:cNvSpPr txBox="1"/>
          <p:nvPr/>
        </p:nvSpPr>
        <p:spPr>
          <a:xfrm>
            <a:off x="9894323" y="8893138"/>
            <a:ext cx="1878055" cy="527683"/>
          </a:xfrm>
          <a:prstGeom prst="rect">
            <a:avLst/>
          </a:prstGeom>
        </p:spPr>
        <p:txBody>
          <a:bodyPr lIns="0" tIns="0" rIns="0" bIns="0" rtlCol="0" anchor="t">
            <a:spAutoFit/>
          </a:bodyPr>
          <a:lstStyle/>
          <a:p>
            <a:pPr marL="0" lvl="0" indent="0" algn="ctr">
              <a:lnSpc>
                <a:spcPts val="2160"/>
              </a:lnSpc>
              <a:spcBef>
                <a:spcPct val="0"/>
              </a:spcBef>
            </a:pPr>
            <a:r>
              <a:rPr lang="en-US" sz="1200" b="1">
                <a:solidFill>
                  <a:srgbClr val="000000"/>
                </a:solidFill>
                <a:latin typeface="Arimo Bold"/>
                <a:ea typeface="Arimo Bold"/>
                <a:cs typeface="Arimo Bold"/>
                <a:sym typeface="Arimo Bold"/>
              </a:rPr>
              <a:t>Low  resolution imageries </a:t>
            </a:r>
          </a:p>
        </p:txBody>
      </p:sp>
      <p:sp>
        <p:nvSpPr>
          <p:cNvPr id="42" name="TextBox 42"/>
          <p:cNvSpPr txBox="1"/>
          <p:nvPr/>
        </p:nvSpPr>
        <p:spPr>
          <a:xfrm>
            <a:off x="13401722" y="9083637"/>
            <a:ext cx="1878055" cy="260983"/>
          </a:xfrm>
          <a:prstGeom prst="rect">
            <a:avLst/>
          </a:prstGeom>
        </p:spPr>
        <p:txBody>
          <a:bodyPr lIns="0" tIns="0" rIns="0" bIns="0" rtlCol="0" anchor="t">
            <a:spAutoFit/>
          </a:bodyPr>
          <a:lstStyle/>
          <a:p>
            <a:pPr marL="0" lvl="0" indent="0" algn="ctr">
              <a:lnSpc>
                <a:spcPts val="2160"/>
              </a:lnSpc>
              <a:spcBef>
                <a:spcPct val="0"/>
              </a:spcBef>
            </a:pPr>
            <a:r>
              <a:rPr lang="en-US" sz="1200" b="1">
                <a:solidFill>
                  <a:srgbClr val="000000"/>
                </a:solidFill>
                <a:latin typeface="Arimo Bold"/>
                <a:ea typeface="Arimo Bold"/>
                <a:cs typeface="Arimo Bold"/>
                <a:sym typeface="Arimo Bold"/>
              </a:rPr>
              <a:t>Accessisbility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082294" y="0"/>
            <a:ext cx="1205706" cy="7058829"/>
            <a:chOff x="0" y="0"/>
            <a:chExt cx="1607608" cy="9411772"/>
          </a:xfrm>
        </p:grpSpPr>
        <p:sp>
          <p:nvSpPr>
            <p:cNvPr id="3" name="Freeform 3"/>
            <p:cNvSpPr/>
            <p:nvPr/>
          </p:nvSpPr>
          <p:spPr>
            <a:xfrm>
              <a:off x="0" y="0"/>
              <a:ext cx="1607566" cy="9411716"/>
            </a:xfrm>
            <a:custGeom>
              <a:avLst/>
              <a:gdLst/>
              <a:ahLst/>
              <a:cxnLst/>
              <a:rect l="l" t="t" r="r" b="b"/>
              <a:pathLst>
                <a:path w="1607566" h="9411716">
                  <a:moveTo>
                    <a:pt x="0" y="0"/>
                  </a:moveTo>
                  <a:lnTo>
                    <a:pt x="1607566" y="0"/>
                  </a:lnTo>
                  <a:lnTo>
                    <a:pt x="1607566" y="9411716"/>
                  </a:lnTo>
                  <a:lnTo>
                    <a:pt x="0" y="9411716"/>
                  </a:lnTo>
                  <a:lnTo>
                    <a:pt x="0" y="0"/>
                  </a:lnTo>
                  <a:close/>
                </a:path>
              </a:pathLst>
            </a:custGeom>
            <a:blipFill>
              <a:blip r:embed="rId3"/>
              <a:stretch>
                <a:fillRect l="-21700" r="-21703"/>
              </a:stretch>
            </a:blipFill>
          </p:spPr>
          <p:txBody>
            <a:bodyPr/>
            <a:lstStyle/>
            <a:p>
              <a:endParaRPr lang="en-TO"/>
            </a:p>
          </p:txBody>
        </p:sp>
      </p:grpSp>
      <p:grpSp>
        <p:nvGrpSpPr>
          <p:cNvPr id="4" name="Group 4"/>
          <p:cNvGrpSpPr/>
          <p:nvPr/>
        </p:nvGrpSpPr>
        <p:grpSpPr>
          <a:xfrm>
            <a:off x="17069752" y="6160520"/>
            <a:ext cx="1205706" cy="4147566"/>
            <a:chOff x="0" y="0"/>
            <a:chExt cx="1607608" cy="5530088"/>
          </a:xfrm>
        </p:grpSpPr>
        <p:sp>
          <p:nvSpPr>
            <p:cNvPr id="5" name="Freeform 5"/>
            <p:cNvSpPr/>
            <p:nvPr/>
          </p:nvSpPr>
          <p:spPr>
            <a:xfrm>
              <a:off x="0" y="0"/>
              <a:ext cx="1607566" cy="5530088"/>
            </a:xfrm>
            <a:custGeom>
              <a:avLst/>
              <a:gdLst/>
              <a:ahLst/>
              <a:cxnLst/>
              <a:rect l="l" t="t" r="r" b="b"/>
              <a:pathLst>
                <a:path w="1607566" h="5530088">
                  <a:moveTo>
                    <a:pt x="0" y="0"/>
                  </a:moveTo>
                  <a:lnTo>
                    <a:pt x="1607566" y="0"/>
                  </a:lnTo>
                  <a:lnTo>
                    <a:pt x="1607566" y="5530088"/>
                  </a:lnTo>
                  <a:lnTo>
                    <a:pt x="0" y="5530088"/>
                  </a:lnTo>
                  <a:lnTo>
                    <a:pt x="0" y="0"/>
                  </a:lnTo>
                  <a:close/>
                </a:path>
              </a:pathLst>
            </a:custGeom>
            <a:blipFill>
              <a:blip r:embed="rId3"/>
              <a:stretch>
                <a:fillRect t="-9341" r="-2" b="-9341"/>
              </a:stretch>
            </a:blipFill>
          </p:spPr>
          <p:txBody>
            <a:bodyPr/>
            <a:lstStyle/>
            <a:p>
              <a:endParaRPr lang="en-TO"/>
            </a:p>
          </p:txBody>
        </p:sp>
      </p:grpSp>
      <p:sp>
        <p:nvSpPr>
          <p:cNvPr id="6" name="Freeform 6" descr="The Tonga eruption explained, from tsunami warnings to sonic booms"/>
          <p:cNvSpPr/>
          <p:nvPr/>
        </p:nvSpPr>
        <p:spPr>
          <a:xfrm>
            <a:off x="-31184" y="1769769"/>
            <a:ext cx="4343400" cy="1161777"/>
          </a:xfrm>
          <a:custGeom>
            <a:avLst/>
            <a:gdLst/>
            <a:ahLst/>
            <a:cxnLst/>
            <a:rect l="l" t="t" r="r" b="b"/>
            <a:pathLst>
              <a:path w="4343400" h="1161777">
                <a:moveTo>
                  <a:pt x="0" y="0"/>
                </a:moveTo>
                <a:lnTo>
                  <a:pt x="4343400" y="0"/>
                </a:lnTo>
                <a:lnTo>
                  <a:pt x="4343400" y="1161777"/>
                </a:lnTo>
                <a:lnTo>
                  <a:pt x="0" y="1161777"/>
                </a:lnTo>
                <a:lnTo>
                  <a:pt x="0" y="0"/>
                </a:lnTo>
                <a:close/>
              </a:path>
            </a:pathLst>
          </a:custGeom>
          <a:blipFill>
            <a:blip r:embed="rId4"/>
            <a:stretch>
              <a:fillRect b="-149238"/>
            </a:stretch>
          </a:blipFill>
        </p:spPr>
        <p:txBody>
          <a:bodyPr/>
          <a:lstStyle/>
          <a:p>
            <a:endParaRPr lang="en-TO"/>
          </a:p>
        </p:txBody>
      </p:sp>
      <p:grpSp>
        <p:nvGrpSpPr>
          <p:cNvPr id="7" name="Group 7"/>
          <p:cNvGrpSpPr/>
          <p:nvPr/>
        </p:nvGrpSpPr>
        <p:grpSpPr>
          <a:xfrm>
            <a:off x="0" y="150242"/>
            <a:ext cx="2841588" cy="1455934"/>
            <a:chOff x="0" y="0"/>
            <a:chExt cx="3788784" cy="1941246"/>
          </a:xfrm>
        </p:grpSpPr>
        <p:sp>
          <p:nvSpPr>
            <p:cNvPr id="8" name="Freeform 8"/>
            <p:cNvSpPr/>
            <p:nvPr/>
          </p:nvSpPr>
          <p:spPr>
            <a:xfrm>
              <a:off x="0" y="0"/>
              <a:ext cx="3788791" cy="1941195"/>
            </a:xfrm>
            <a:custGeom>
              <a:avLst/>
              <a:gdLst/>
              <a:ahLst/>
              <a:cxnLst/>
              <a:rect l="l" t="t" r="r" b="b"/>
              <a:pathLst>
                <a:path w="3788791" h="1941195">
                  <a:moveTo>
                    <a:pt x="0" y="0"/>
                  </a:moveTo>
                  <a:lnTo>
                    <a:pt x="3788791" y="0"/>
                  </a:lnTo>
                  <a:lnTo>
                    <a:pt x="3788791" y="1941195"/>
                  </a:lnTo>
                  <a:lnTo>
                    <a:pt x="0" y="1941195"/>
                  </a:lnTo>
                  <a:lnTo>
                    <a:pt x="0" y="0"/>
                  </a:lnTo>
                  <a:close/>
                </a:path>
              </a:pathLst>
            </a:custGeom>
            <a:blipFill>
              <a:blip r:embed="rId5"/>
              <a:stretch>
                <a:fillRect t="-3561" b="-3563"/>
              </a:stretch>
            </a:blipFill>
          </p:spPr>
          <p:txBody>
            <a:bodyPr/>
            <a:lstStyle/>
            <a:p>
              <a:endParaRPr lang="en-TO"/>
            </a:p>
          </p:txBody>
        </p:sp>
      </p:grpSp>
      <p:grpSp>
        <p:nvGrpSpPr>
          <p:cNvPr id="10" name="Group 10"/>
          <p:cNvGrpSpPr/>
          <p:nvPr/>
        </p:nvGrpSpPr>
        <p:grpSpPr>
          <a:xfrm>
            <a:off x="-31184" y="1769769"/>
            <a:ext cx="4371975" cy="1190352"/>
            <a:chOff x="0" y="0"/>
            <a:chExt cx="5829300" cy="1587136"/>
          </a:xfrm>
        </p:grpSpPr>
        <p:sp>
          <p:nvSpPr>
            <p:cNvPr id="11" name="Freeform 11"/>
            <p:cNvSpPr/>
            <p:nvPr/>
          </p:nvSpPr>
          <p:spPr>
            <a:xfrm>
              <a:off x="19050" y="19050"/>
              <a:ext cx="5791200" cy="1549019"/>
            </a:xfrm>
            <a:custGeom>
              <a:avLst/>
              <a:gdLst/>
              <a:ahLst/>
              <a:cxnLst/>
              <a:rect l="l" t="t" r="r" b="b"/>
              <a:pathLst>
                <a:path w="5791200" h="1549019">
                  <a:moveTo>
                    <a:pt x="0" y="0"/>
                  </a:moveTo>
                  <a:lnTo>
                    <a:pt x="5791200" y="0"/>
                  </a:lnTo>
                  <a:lnTo>
                    <a:pt x="5791200" y="1549019"/>
                  </a:lnTo>
                  <a:lnTo>
                    <a:pt x="0" y="1549019"/>
                  </a:lnTo>
                  <a:close/>
                </a:path>
              </a:pathLst>
            </a:custGeom>
            <a:solidFill>
              <a:srgbClr val="0D0D0D">
                <a:alpha val="50980"/>
              </a:srgbClr>
            </a:solidFill>
          </p:spPr>
          <p:txBody>
            <a:bodyPr/>
            <a:lstStyle/>
            <a:p>
              <a:endParaRPr lang="en-TO"/>
            </a:p>
          </p:txBody>
        </p:sp>
        <p:sp>
          <p:nvSpPr>
            <p:cNvPr id="12" name="Freeform 12"/>
            <p:cNvSpPr/>
            <p:nvPr/>
          </p:nvSpPr>
          <p:spPr>
            <a:xfrm>
              <a:off x="0" y="0"/>
              <a:ext cx="5829300" cy="1587119"/>
            </a:xfrm>
            <a:custGeom>
              <a:avLst/>
              <a:gdLst/>
              <a:ahLst/>
              <a:cxnLst/>
              <a:rect l="l" t="t" r="r" b="b"/>
              <a:pathLst>
                <a:path w="5829300" h="1587119">
                  <a:moveTo>
                    <a:pt x="19050" y="0"/>
                  </a:moveTo>
                  <a:lnTo>
                    <a:pt x="5810250" y="0"/>
                  </a:lnTo>
                  <a:cubicBezTo>
                    <a:pt x="5820791" y="0"/>
                    <a:pt x="5829300" y="8509"/>
                    <a:pt x="5829300" y="19050"/>
                  </a:cubicBezTo>
                  <a:lnTo>
                    <a:pt x="5829300" y="1568069"/>
                  </a:lnTo>
                  <a:cubicBezTo>
                    <a:pt x="5829300" y="1578610"/>
                    <a:pt x="5820791" y="1587119"/>
                    <a:pt x="5810250" y="1587119"/>
                  </a:cubicBezTo>
                  <a:lnTo>
                    <a:pt x="19050" y="1587119"/>
                  </a:lnTo>
                  <a:cubicBezTo>
                    <a:pt x="8509" y="1587119"/>
                    <a:pt x="0" y="1578610"/>
                    <a:pt x="0" y="1568069"/>
                  </a:cubicBezTo>
                  <a:lnTo>
                    <a:pt x="0" y="19050"/>
                  </a:lnTo>
                  <a:cubicBezTo>
                    <a:pt x="0" y="8509"/>
                    <a:pt x="8509" y="0"/>
                    <a:pt x="19050" y="0"/>
                  </a:cubicBezTo>
                  <a:moveTo>
                    <a:pt x="19050" y="38100"/>
                  </a:moveTo>
                  <a:lnTo>
                    <a:pt x="19050" y="19050"/>
                  </a:lnTo>
                  <a:lnTo>
                    <a:pt x="38100" y="19050"/>
                  </a:lnTo>
                  <a:lnTo>
                    <a:pt x="38100" y="1568069"/>
                  </a:lnTo>
                  <a:lnTo>
                    <a:pt x="19050" y="1568069"/>
                  </a:lnTo>
                  <a:lnTo>
                    <a:pt x="19050" y="1549019"/>
                  </a:lnTo>
                  <a:lnTo>
                    <a:pt x="5810250" y="1549019"/>
                  </a:lnTo>
                  <a:lnTo>
                    <a:pt x="5810250" y="1568069"/>
                  </a:lnTo>
                  <a:lnTo>
                    <a:pt x="5791200" y="1568069"/>
                  </a:lnTo>
                  <a:lnTo>
                    <a:pt x="5791200" y="19050"/>
                  </a:lnTo>
                  <a:lnTo>
                    <a:pt x="5810250" y="19050"/>
                  </a:lnTo>
                  <a:lnTo>
                    <a:pt x="5810250" y="38100"/>
                  </a:lnTo>
                  <a:lnTo>
                    <a:pt x="19050" y="38100"/>
                  </a:lnTo>
                  <a:close/>
                </a:path>
              </a:pathLst>
            </a:custGeom>
            <a:solidFill>
              <a:srgbClr val="042433"/>
            </a:solidFill>
          </p:spPr>
          <p:txBody>
            <a:bodyPr/>
            <a:lstStyle/>
            <a:p>
              <a:endParaRPr lang="en-TO"/>
            </a:p>
          </p:txBody>
        </p:sp>
      </p:grpSp>
      <p:sp>
        <p:nvSpPr>
          <p:cNvPr id="13" name="TextBox 13"/>
          <p:cNvSpPr txBox="1"/>
          <p:nvPr/>
        </p:nvSpPr>
        <p:spPr>
          <a:xfrm>
            <a:off x="685800" y="2060768"/>
            <a:ext cx="3422468" cy="609081"/>
          </a:xfrm>
          <a:prstGeom prst="rect">
            <a:avLst/>
          </a:prstGeom>
        </p:spPr>
        <p:txBody>
          <a:bodyPr lIns="0" tIns="0" rIns="0" bIns="0" rtlCol="0" anchor="t">
            <a:spAutoFit/>
          </a:bodyPr>
          <a:lstStyle/>
          <a:p>
            <a:pPr algn="l">
              <a:lnSpc>
                <a:spcPts val="3780"/>
              </a:lnSpc>
            </a:pPr>
            <a:r>
              <a:rPr lang="en-US" sz="2100" b="1" dirty="0">
                <a:solidFill>
                  <a:srgbClr val="FFFFFF"/>
                </a:solidFill>
                <a:latin typeface="Arimo Bold"/>
                <a:ea typeface="Arimo Bold"/>
                <a:cs typeface="Arimo Bold"/>
                <a:sym typeface="Arimo Bold"/>
              </a:rPr>
              <a:t>Recommendations</a:t>
            </a:r>
          </a:p>
        </p:txBody>
      </p:sp>
      <p:sp>
        <p:nvSpPr>
          <p:cNvPr id="14" name="TextBox 14"/>
          <p:cNvSpPr txBox="1"/>
          <p:nvPr/>
        </p:nvSpPr>
        <p:spPr>
          <a:xfrm>
            <a:off x="41602" y="3123739"/>
            <a:ext cx="16607177" cy="5840830"/>
          </a:xfrm>
          <a:prstGeom prst="rect">
            <a:avLst/>
          </a:prstGeom>
        </p:spPr>
        <p:txBody>
          <a:bodyPr lIns="0" tIns="0" rIns="0" bIns="0" rtlCol="0" anchor="t">
            <a:spAutoFit/>
          </a:bodyPr>
          <a:lstStyle/>
          <a:p>
            <a:pPr marL="217170" lvl="1" algn="l"/>
            <a:endParaRPr lang="en-US" sz="2400" b="1" dirty="0">
              <a:solidFill>
                <a:srgbClr val="000000"/>
              </a:solidFill>
              <a:latin typeface="Arimo Bold"/>
              <a:ea typeface="Arimo Bold"/>
              <a:cs typeface="Arimo Bold"/>
              <a:sym typeface="Arimo Bold"/>
            </a:endParaRPr>
          </a:p>
          <a:p>
            <a:pPr marL="674370" lvl="1" indent="-457200" algn="l">
              <a:lnSpc>
                <a:spcPct val="150000"/>
              </a:lnSpc>
              <a:buFont typeface="+mj-lt"/>
              <a:buAutoNum type="arabicPeriod"/>
            </a:pPr>
            <a:r>
              <a:rPr lang="en-US" sz="2400" dirty="0">
                <a:solidFill>
                  <a:srgbClr val="000000"/>
                </a:solidFill>
                <a:latin typeface="Arimo Bold"/>
                <a:ea typeface="Arimo Bold"/>
                <a:cs typeface="Arimo Bold"/>
                <a:sym typeface="Arimo Bold"/>
              </a:rPr>
              <a:t>Empower SID Disaster Management Officers: Enhance the capabilities of SID disaster management officers through advanced satellite technologies.</a:t>
            </a:r>
          </a:p>
          <a:p>
            <a:pPr marL="674370" lvl="1" indent="-457200" algn="l">
              <a:lnSpc>
                <a:spcPct val="150000"/>
              </a:lnSpc>
              <a:buFont typeface="+mj-lt"/>
              <a:buAutoNum type="arabicPeriod"/>
            </a:pPr>
            <a:r>
              <a:rPr lang="en-US" sz="2400" dirty="0">
                <a:solidFill>
                  <a:srgbClr val="000000"/>
                </a:solidFill>
                <a:latin typeface="Arimo Bold"/>
                <a:ea typeface="Arimo Bold"/>
                <a:cs typeface="Arimo Bold"/>
                <a:sym typeface="Arimo Bold"/>
              </a:rPr>
              <a:t>Strengthen GIS Capacity: Improve the skills of disaster management GIS officers in satellite analysis to enhance their effectiveness.</a:t>
            </a:r>
          </a:p>
          <a:p>
            <a:pPr marL="674370" lvl="1" indent="-457200" algn="l">
              <a:lnSpc>
                <a:spcPct val="150000"/>
              </a:lnSpc>
              <a:buFont typeface="+mj-lt"/>
              <a:buAutoNum type="arabicPeriod"/>
            </a:pPr>
            <a:r>
              <a:rPr lang="en-US" sz="2400" dirty="0">
                <a:solidFill>
                  <a:srgbClr val="000000"/>
                </a:solidFill>
                <a:latin typeface="Arimo Bold"/>
                <a:ea typeface="Arimo Bold"/>
                <a:cs typeface="Arimo Bold"/>
                <a:sym typeface="Arimo Bold"/>
              </a:rPr>
              <a:t>Accelerate Access to High-Resolution Images: Streamline the provision of high-resolution satellite imagery to support development in small island regions.</a:t>
            </a:r>
          </a:p>
          <a:p>
            <a:pPr marL="674370" lvl="1" indent="-457200" algn="l">
              <a:lnSpc>
                <a:spcPct val="150000"/>
              </a:lnSpc>
              <a:buFont typeface="+mj-lt"/>
              <a:buAutoNum type="arabicPeriod"/>
            </a:pPr>
            <a:r>
              <a:rPr lang="en-US" sz="2400" dirty="0">
                <a:solidFill>
                  <a:srgbClr val="000000"/>
                </a:solidFill>
                <a:latin typeface="Arimo Bold"/>
                <a:ea typeface="Arimo Bold"/>
                <a:cs typeface="Arimo Bold"/>
                <a:sym typeface="Arimo Bold"/>
              </a:rPr>
              <a:t>Enhance Satellite Archive Utilization: Improve the use of archived satellite data to better understand trends and support multi-hazard risk assessment in Tonga.</a:t>
            </a:r>
          </a:p>
          <a:p>
            <a:pPr marL="674370" lvl="1" indent="-457200" algn="l">
              <a:lnSpc>
                <a:spcPct val="150000"/>
              </a:lnSpc>
              <a:buFont typeface="+mj-lt"/>
              <a:buAutoNum type="arabicPeriod"/>
            </a:pPr>
            <a:r>
              <a:rPr lang="en-US" sz="2400" dirty="0">
                <a:solidFill>
                  <a:srgbClr val="000000"/>
                </a:solidFill>
                <a:latin typeface="Arimo Bold"/>
                <a:ea typeface="Arimo Bold"/>
                <a:cs typeface="Arimo Bold"/>
                <a:sym typeface="Arimo Bold"/>
              </a:rPr>
              <a:t>Mentorship and Internship Opportunities: Provide mentorship and internship programs for our GIS disaster management team to develop their analytical skills at the national level</a:t>
            </a:r>
            <a:r>
              <a:rPr lang="en-US" sz="2400" b="1" dirty="0">
                <a:solidFill>
                  <a:srgbClr val="000000"/>
                </a:solidFill>
                <a:latin typeface="Arimo Bold"/>
                <a:ea typeface="Arimo Bold"/>
                <a:cs typeface="Arimo Bold"/>
                <a:sym typeface="Arimo Bold"/>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082295" y="0"/>
            <a:ext cx="1205675" cy="7058787"/>
            <a:chOff x="0" y="0"/>
            <a:chExt cx="1607566" cy="9411716"/>
          </a:xfrm>
        </p:grpSpPr>
        <p:sp>
          <p:nvSpPr>
            <p:cNvPr id="3" name="Freeform 3"/>
            <p:cNvSpPr/>
            <p:nvPr/>
          </p:nvSpPr>
          <p:spPr>
            <a:xfrm>
              <a:off x="0" y="0"/>
              <a:ext cx="1607566" cy="9411716"/>
            </a:xfrm>
            <a:custGeom>
              <a:avLst/>
              <a:gdLst/>
              <a:ahLst/>
              <a:cxnLst/>
              <a:rect l="l" t="t" r="r" b="b"/>
              <a:pathLst>
                <a:path w="1607566" h="9411716">
                  <a:moveTo>
                    <a:pt x="0" y="0"/>
                  </a:moveTo>
                  <a:lnTo>
                    <a:pt x="1607566" y="0"/>
                  </a:lnTo>
                  <a:lnTo>
                    <a:pt x="1607566" y="9411716"/>
                  </a:lnTo>
                  <a:lnTo>
                    <a:pt x="0" y="9411716"/>
                  </a:lnTo>
                  <a:lnTo>
                    <a:pt x="0" y="0"/>
                  </a:lnTo>
                  <a:close/>
                </a:path>
              </a:pathLst>
            </a:custGeom>
            <a:blipFill>
              <a:blip r:embed="rId3"/>
              <a:stretch>
                <a:fillRect l="-21701" r="-21701"/>
              </a:stretch>
            </a:blipFill>
          </p:spPr>
          <p:txBody>
            <a:bodyPr/>
            <a:lstStyle/>
            <a:p>
              <a:endParaRPr lang="en-TO"/>
            </a:p>
          </p:txBody>
        </p:sp>
      </p:grpSp>
      <p:grpSp>
        <p:nvGrpSpPr>
          <p:cNvPr id="4" name="Group 4"/>
          <p:cNvGrpSpPr/>
          <p:nvPr/>
        </p:nvGrpSpPr>
        <p:grpSpPr>
          <a:xfrm>
            <a:off x="17069753" y="6160520"/>
            <a:ext cx="1205675" cy="4147566"/>
            <a:chOff x="0" y="0"/>
            <a:chExt cx="1607566" cy="5530088"/>
          </a:xfrm>
        </p:grpSpPr>
        <p:sp>
          <p:nvSpPr>
            <p:cNvPr id="5" name="Freeform 5"/>
            <p:cNvSpPr/>
            <p:nvPr/>
          </p:nvSpPr>
          <p:spPr>
            <a:xfrm>
              <a:off x="0" y="0"/>
              <a:ext cx="1607566" cy="5530088"/>
            </a:xfrm>
            <a:custGeom>
              <a:avLst/>
              <a:gdLst/>
              <a:ahLst/>
              <a:cxnLst/>
              <a:rect l="l" t="t" r="r" b="b"/>
              <a:pathLst>
                <a:path w="1607566" h="5530088">
                  <a:moveTo>
                    <a:pt x="0" y="0"/>
                  </a:moveTo>
                  <a:lnTo>
                    <a:pt x="1607566" y="0"/>
                  </a:lnTo>
                  <a:lnTo>
                    <a:pt x="1607566" y="5530088"/>
                  </a:lnTo>
                  <a:lnTo>
                    <a:pt x="0" y="5530088"/>
                  </a:lnTo>
                  <a:lnTo>
                    <a:pt x="0" y="0"/>
                  </a:lnTo>
                  <a:close/>
                </a:path>
              </a:pathLst>
            </a:custGeom>
            <a:blipFill>
              <a:blip r:embed="rId3"/>
              <a:stretch>
                <a:fillRect t="-9340" b="-9340"/>
              </a:stretch>
            </a:blipFill>
          </p:spPr>
          <p:txBody>
            <a:bodyPr/>
            <a:lstStyle/>
            <a:p>
              <a:endParaRPr lang="en-TO"/>
            </a:p>
          </p:txBody>
        </p:sp>
      </p:grpSp>
      <p:sp>
        <p:nvSpPr>
          <p:cNvPr id="6" name="Freeform 6"/>
          <p:cNvSpPr/>
          <p:nvPr/>
        </p:nvSpPr>
        <p:spPr>
          <a:xfrm>
            <a:off x="631893" y="0"/>
            <a:ext cx="2304609" cy="1265319"/>
          </a:xfrm>
          <a:custGeom>
            <a:avLst/>
            <a:gdLst/>
            <a:ahLst/>
            <a:cxnLst/>
            <a:rect l="l" t="t" r="r" b="b"/>
            <a:pathLst>
              <a:path w="2304609" h="1265319">
                <a:moveTo>
                  <a:pt x="0" y="0"/>
                </a:moveTo>
                <a:lnTo>
                  <a:pt x="2304610" y="0"/>
                </a:lnTo>
                <a:lnTo>
                  <a:pt x="2304610" y="1265319"/>
                </a:lnTo>
                <a:lnTo>
                  <a:pt x="0" y="1265319"/>
                </a:lnTo>
                <a:lnTo>
                  <a:pt x="0" y="0"/>
                </a:lnTo>
                <a:close/>
              </a:path>
            </a:pathLst>
          </a:custGeom>
          <a:blipFill>
            <a:blip r:embed="rId4"/>
            <a:stretch>
              <a:fillRect t="-52" b="-52"/>
            </a:stretch>
          </a:blipFill>
        </p:spPr>
        <p:txBody>
          <a:bodyPr/>
          <a:lstStyle/>
          <a:p>
            <a:endParaRPr lang="en-TO"/>
          </a:p>
        </p:txBody>
      </p:sp>
      <p:grpSp>
        <p:nvGrpSpPr>
          <p:cNvPr id="7" name="Group 7"/>
          <p:cNvGrpSpPr/>
          <p:nvPr/>
        </p:nvGrpSpPr>
        <p:grpSpPr>
          <a:xfrm>
            <a:off x="0" y="20420"/>
            <a:ext cx="631893" cy="1244900"/>
            <a:chOff x="0" y="0"/>
            <a:chExt cx="842524" cy="1659867"/>
          </a:xfrm>
        </p:grpSpPr>
        <p:sp>
          <p:nvSpPr>
            <p:cNvPr id="8" name="Freeform 8"/>
            <p:cNvSpPr/>
            <p:nvPr/>
          </p:nvSpPr>
          <p:spPr>
            <a:xfrm>
              <a:off x="0" y="0"/>
              <a:ext cx="842524" cy="1659867"/>
            </a:xfrm>
            <a:custGeom>
              <a:avLst/>
              <a:gdLst/>
              <a:ahLst/>
              <a:cxnLst/>
              <a:rect l="l" t="t" r="r" b="b"/>
              <a:pathLst>
                <a:path w="842524" h="1659867">
                  <a:moveTo>
                    <a:pt x="0" y="0"/>
                  </a:moveTo>
                  <a:lnTo>
                    <a:pt x="842524" y="0"/>
                  </a:lnTo>
                  <a:lnTo>
                    <a:pt x="842524" y="1659867"/>
                  </a:lnTo>
                  <a:lnTo>
                    <a:pt x="0" y="1659867"/>
                  </a:lnTo>
                  <a:lnTo>
                    <a:pt x="0" y="0"/>
                  </a:lnTo>
                  <a:close/>
                </a:path>
              </a:pathLst>
            </a:custGeom>
            <a:blipFill>
              <a:blip r:embed="rId3"/>
              <a:stretch>
                <a:fillRect t="-53614" b="-53614"/>
              </a:stretch>
            </a:blipFill>
          </p:spPr>
          <p:txBody>
            <a:bodyPr/>
            <a:lstStyle/>
            <a:p>
              <a:endParaRPr lang="en-TO"/>
            </a:p>
          </p:txBody>
        </p:sp>
      </p:grpSp>
      <p:sp>
        <p:nvSpPr>
          <p:cNvPr id="12" name="TextBox 12"/>
          <p:cNvSpPr txBox="1"/>
          <p:nvPr/>
        </p:nvSpPr>
        <p:spPr>
          <a:xfrm>
            <a:off x="3039749" y="163711"/>
            <a:ext cx="13062504" cy="3178755"/>
          </a:xfrm>
          <a:prstGeom prst="rect">
            <a:avLst/>
          </a:prstGeom>
        </p:spPr>
        <p:txBody>
          <a:bodyPr wrap="square" lIns="0" tIns="0" rIns="0" bIns="0" rtlCol="0" anchor="t">
            <a:spAutoFit/>
          </a:bodyPr>
          <a:lstStyle/>
          <a:p>
            <a:pPr algn="ctr">
              <a:lnSpc>
                <a:spcPts val="4199"/>
              </a:lnSpc>
              <a:spcBef>
                <a:spcPct val="0"/>
              </a:spcBef>
            </a:pPr>
            <a:r>
              <a:rPr lang="en-US" sz="5100" b="1" dirty="0">
                <a:solidFill>
                  <a:srgbClr val="000000"/>
                </a:solidFill>
                <a:latin typeface="Arimo Bold"/>
                <a:ea typeface="Arimo Bold"/>
                <a:cs typeface="Arimo Bold"/>
                <a:sym typeface="Times New Roman Bold"/>
              </a:rPr>
              <a:t>Malo ‘Aupito</a:t>
            </a:r>
          </a:p>
          <a:p>
            <a:pPr algn="ctr">
              <a:lnSpc>
                <a:spcPts val="4199"/>
              </a:lnSpc>
              <a:spcBef>
                <a:spcPct val="0"/>
              </a:spcBef>
            </a:pPr>
            <a:endParaRPr lang="en-US" sz="2801" b="1" dirty="0">
              <a:solidFill>
                <a:srgbClr val="000000"/>
              </a:solidFill>
              <a:latin typeface="Arimo Bold"/>
              <a:ea typeface="Arimo Bold"/>
              <a:cs typeface="Arimo Bold"/>
              <a:sym typeface="Times New Roman Bold"/>
            </a:endParaRPr>
          </a:p>
          <a:p>
            <a:pPr algn="ctr">
              <a:lnSpc>
                <a:spcPts val="4199"/>
              </a:lnSpc>
              <a:spcBef>
                <a:spcPct val="0"/>
              </a:spcBef>
            </a:pPr>
            <a:r>
              <a:rPr lang="en-US" sz="2801" b="1" dirty="0">
                <a:solidFill>
                  <a:srgbClr val="000000"/>
                </a:solidFill>
                <a:latin typeface="Arimo Bold"/>
                <a:ea typeface="Arimo Bold"/>
                <a:cs typeface="Arimo Bold"/>
                <a:sym typeface="Times New Roman Bold"/>
              </a:rPr>
              <a:t>Contacts: Free Toll 0800638 | Landline 26340</a:t>
            </a:r>
          </a:p>
          <a:p>
            <a:pPr algn="ctr">
              <a:lnSpc>
                <a:spcPts val="4199"/>
              </a:lnSpc>
              <a:spcBef>
                <a:spcPct val="0"/>
              </a:spcBef>
            </a:pPr>
            <a:r>
              <a:rPr lang="en-US" sz="2801" b="1" dirty="0">
                <a:solidFill>
                  <a:srgbClr val="000000"/>
                </a:solidFill>
                <a:latin typeface="Arimo Bold"/>
                <a:ea typeface="Arimo Bold"/>
                <a:cs typeface="Arimo Bold"/>
                <a:sym typeface="Times New Roman Bold"/>
              </a:rPr>
              <a:t>Email: nemo@mic.gov.to</a:t>
            </a:r>
          </a:p>
          <a:p>
            <a:pPr algn="ctr">
              <a:lnSpc>
                <a:spcPts val="4199"/>
              </a:lnSpc>
              <a:spcBef>
                <a:spcPct val="0"/>
              </a:spcBef>
            </a:pPr>
            <a:r>
              <a:rPr lang="en-US" sz="2801" b="1" dirty="0">
                <a:solidFill>
                  <a:srgbClr val="000000"/>
                </a:solidFill>
                <a:latin typeface="Arimo Bold"/>
                <a:ea typeface="Arimo Bold"/>
                <a:cs typeface="Arimo Bold"/>
                <a:sym typeface="Times New Roman Bold"/>
              </a:rPr>
              <a:t>Website: nemotonga.gov.to FB: National Emergency Management Office</a:t>
            </a:r>
          </a:p>
          <a:p>
            <a:pPr algn="ctr">
              <a:lnSpc>
                <a:spcPts val="4199"/>
              </a:lnSpc>
              <a:spcBef>
                <a:spcPct val="0"/>
              </a:spcBef>
            </a:pPr>
            <a:r>
              <a:rPr lang="en-US" sz="2801" b="1" dirty="0">
                <a:solidFill>
                  <a:srgbClr val="000000"/>
                </a:solidFill>
                <a:latin typeface="Arimo Bold"/>
                <a:ea typeface="Arimo Bold"/>
                <a:cs typeface="Arimo Bold"/>
                <a:sym typeface="Times New Roman Bold"/>
              </a:rPr>
              <a:t> </a:t>
            </a:r>
          </a:p>
        </p:txBody>
      </p:sp>
      <p:pic>
        <p:nvPicPr>
          <p:cNvPr id="2052" name="Picture 4" descr="No photo description available.">
            <a:extLst>
              <a:ext uri="{FF2B5EF4-FFF2-40B4-BE49-F238E27FC236}">
                <a16:creationId xmlns:a16="http://schemas.microsoft.com/office/drawing/2014/main" id="{5F8F769C-64AF-E52F-AE40-0C361A3EC6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75" y="4981219"/>
            <a:ext cx="2387262" cy="259022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BDB6FA7B-D5FD-5F1F-6869-32ECF9280236}"/>
              </a:ext>
            </a:extLst>
          </p:cNvPr>
          <p:cNvGrpSpPr/>
          <p:nvPr/>
        </p:nvGrpSpPr>
        <p:grpSpPr>
          <a:xfrm>
            <a:off x="0" y="3147976"/>
            <a:ext cx="17078781" cy="7160681"/>
            <a:chOff x="0" y="3147974"/>
            <a:chExt cx="17078781" cy="7160681"/>
          </a:xfrm>
        </p:grpSpPr>
        <p:pic>
          <p:nvPicPr>
            <p:cNvPr id="2050" name="Picture 2" descr="May be an image of 1 person, studying and text">
              <a:extLst>
                <a:ext uri="{FF2B5EF4-FFF2-40B4-BE49-F238E27FC236}">
                  <a16:creationId xmlns:a16="http://schemas.microsoft.com/office/drawing/2014/main" id="{B80713A8-AD01-5CCA-917D-085B7E5BB4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161731"/>
              <a:ext cx="2403348" cy="18287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ay be an image of 5 people, people studying, chess, table and text">
              <a:extLst>
                <a:ext uri="{FF2B5EF4-FFF2-40B4-BE49-F238E27FC236}">
                  <a16:creationId xmlns:a16="http://schemas.microsoft.com/office/drawing/2014/main" id="{477013DD-36F7-07E5-AC75-802EEA06426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99836" y="4977080"/>
              <a:ext cx="2002804" cy="260988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o photo description available.">
              <a:extLst>
                <a:ext uri="{FF2B5EF4-FFF2-40B4-BE49-F238E27FC236}">
                  <a16:creationId xmlns:a16="http://schemas.microsoft.com/office/drawing/2014/main" id="{37E3632A-4324-7C06-4CB5-05014CD7C09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02641" y="4953356"/>
              <a:ext cx="2309610" cy="259023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ay be an image of 8 people">
              <a:extLst>
                <a:ext uri="{FF2B5EF4-FFF2-40B4-BE49-F238E27FC236}">
                  <a16:creationId xmlns:a16="http://schemas.microsoft.com/office/drawing/2014/main" id="{DA3B3F8D-82B3-B2B6-20A5-2B3C04EFE8B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99836" y="3161731"/>
              <a:ext cx="2438399" cy="181328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No photo description available.">
              <a:extLst>
                <a:ext uri="{FF2B5EF4-FFF2-40B4-BE49-F238E27FC236}">
                  <a16:creationId xmlns:a16="http://schemas.microsoft.com/office/drawing/2014/main" id="{BAFC5941-6AA2-16B4-0BD9-BEEB9E12E12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88492" y="4975011"/>
              <a:ext cx="2309610" cy="259022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No photo description available.">
              <a:extLst>
                <a:ext uri="{FF2B5EF4-FFF2-40B4-BE49-F238E27FC236}">
                  <a16:creationId xmlns:a16="http://schemas.microsoft.com/office/drawing/2014/main" id="{40E6D06D-9AF7-F734-B640-A1FAA1ADD97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41749" y="3163800"/>
              <a:ext cx="2423224" cy="181328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No photo description available.">
              <a:extLst>
                <a:ext uri="{FF2B5EF4-FFF2-40B4-BE49-F238E27FC236}">
                  <a16:creationId xmlns:a16="http://schemas.microsoft.com/office/drawing/2014/main" id="{21F8081E-9BB2-02C1-D27A-AE5D7564CA4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87294" y="7565240"/>
              <a:ext cx="2044967" cy="272176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No photo description available.">
              <a:extLst>
                <a:ext uri="{FF2B5EF4-FFF2-40B4-BE49-F238E27FC236}">
                  <a16:creationId xmlns:a16="http://schemas.microsoft.com/office/drawing/2014/main" id="{B596F1E0-9544-C096-D060-8FD14CADA0A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254333" y="4969943"/>
              <a:ext cx="2257943" cy="2580885"/>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No photo description available.">
              <a:extLst>
                <a:ext uri="{FF2B5EF4-FFF2-40B4-BE49-F238E27FC236}">
                  <a16:creationId xmlns:a16="http://schemas.microsoft.com/office/drawing/2014/main" id="{8BE18B91-EA65-A1AE-A53F-E6B725167C9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512277" y="4969943"/>
              <a:ext cx="1956324" cy="2590229"/>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No photo description available.">
              <a:extLst>
                <a:ext uri="{FF2B5EF4-FFF2-40B4-BE49-F238E27FC236}">
                  <a16:creationId xmlns:a16="http://schemas.microsoft.com/office/drawing/2014/main" id="{88210071-4B90-2D52-B7FF-7F81AB0DB18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59284" y="3159662"/>
              <a:ext cx="2646715" cy="1828799"/>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No photo description available.">
              <a:extLst>
                <a:ext uri="{FF2B5EF4-FFF2-40B4-BE49-F238E27FC236}">
                  <a16:creationId xmlns:a16="http://schemas.microsoft.com/office/drawing/2014/main" id="{7109FF68-636D-8303-B225-662ABF58661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914157" y="3159662"/>
              <a:ext cx="2417707" cy="1828799"/>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No photo description available.">
              <a:extLst>
                <a:ext uri="{FF2B5EF4-FFF2-40B4-BE49-F238E27FC236}">
                  <a16:creationId xmlns:a16="http://schemas.microsoft.com/office/drawing/2014/main" id="{ABB182C0-71D4-7171-45AC-5E17BB3D606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468530" y="4969945"/>
              <a:ext cx="1610251" cy="2590227"/>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May be an image of 3 people, speaker and text">
              <a:extLst>
                <a:ext uri="{FF2B5EF4-FFF2-40B4-BE49-F238E27FC236}">
                  <a16:creationId xmlns:a16="http://schemas.microsoft.com/office/drawing/2014/main" id="{C5725C09-5C4A-48BB-4412-39E554EA4C4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2323534" y="3153043"/>
              <a:ext cx="2453523" cy="1811833"/>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No photo description available.">
              <a:extLst>
                <a:ext uri="{FF2B5EF4-FFF2-40B4-BE49-F238E27FC236}">
                  <a16:creationId xmlns:a16="http://schemas.microsoft.com/office/drawing/2014/main" id="{B535F2C9-53A5-D6C5-28D3-6070EDCA2872}"/>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4" y="7571447"/>
              <a:ext cx="2398990" cy="2737208"/>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No photo description available.">
              <a:extLst>
                <a:ext uri="{FF2B5EF4-FFF2-40B4-BE49-F238E27FC236}">
                  <a16:creationId xmlns:a16="http://schemas.microsoft.com/office/drawing/2014/main" id="{34ED16E3-B238-48EA-1674-D55637DFD827}"/>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415182" y="7514636"/>
              <a:ext cx="2273310" cy="2772363"/>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No photo description available.">
              <a:extLst>
                <a:ext uri="{FF2B5EF4-FFF2-40B4-BE49-F238E27FC236}">
                  <a16:creationId xmlns:a16="http://schemas.microsoft.com/office/drawing/2014/main" id="{D859B69F-CBB0-5525-4148-211B800F2033}"/>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4774103" y="3147974"/>
              <a:ext cx="2295649" cy="1840487"/>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No photo description available.">
              <a:extLst>
                <a:ext uri="{FF2B5EF4-FFF2-40B4-BE49-F238E27FC236}">
                  <a16:creationId xmlns:a16="http://schemas.microsoft.com/office/drawing/2014/main" id="{8BBD8D3B-D5D8-0CFF-0DF2-DCF7EF734A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674076" y="7543586"/>
              <a:ext cx="2288858" cy="2764500"/>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descr="No photo description available.">
              <a:extLst>
                <a:ext uri="{FF2B5EF4-FFF2-40B4-BE49-F238E27FC236}">
                  <a16:creationId xmlns:a16="http://schemas.microsoft.com/office/drawing/2014/main" id="{044250F6-5A85-986E-0E95-FCD6A085FBD6}"/>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985965" y="4989030"/>
              <a:ext cx="2317374" cy="2554556"/>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descr="May be an image of 6 people, people standing and outdoors">
              <a:extLst>
                <a:ext uri="{FF2B5EF4-FFF2-40B4-BE49-F238E27FC236}">
                  <a16:creationId xmlns:a16="http://schemas.microsoft.com/office/drawing/2014/main" id="{6E2BD9A1-C640-174B-1E02-A997565CC9BA}"/>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953752" y="7514636"/>
              <a:ext cx="2372618" cy="2793450"/>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No photo description available.">
              <a:extLst>
                <a:ext uri="{FF2B5EF4-FFF2-40B4-BE49-F238E27FC236}">
                  <a16:creationId xmlns:a16="http://schemas.microsoft.com/office/drawing/2014/main" id="{19980CA3-09A9-8239-0EF5-3E3DE3634E55}"/>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1303340" y="7545856"/>
              <a:ext cx="2208936" cy="2759616"/>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46" descr="No photo description available.">
              <a:extLst>
                <a:ext uri="{FF2B5EF4-FFF2-40B4-BE49-F238E27FC236}">
                  <a16:creationId xmlns:a16="http://schemas.microsoft.com/office/drawing/2014/main" id="{A9B83B4F-77BE-06E2-687C-8673EAF31E6E}"/>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3506372" y="7530638"/>
              <a:ext cx="1949616" cy="2756362"/>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descr="No photo description available.">
              <a:extLst>
                <a:ext uri="{FF2B5EF4-FFF2-40B4-BE49-F238E27FC236}">
                  <a16:creationId xmlns:a16="http://schemas.microsoft.com/office/drawing/2014/main" id="{6ACFF232-95B9-B2D2-8A7B-9C1A783D8DA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431531" y="7549110"/>
              <a:ext cx="1647250" cy="2756362"/>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a:extLst>
              <a:ext uri="{FF2B5EF4-FFF2-40B4-BE49-F238E27FC236}">
                <a16:creationId xmlns:a16="http://schemas.microsoft.com/office/drawing/2014/main" id="{F5270DE6-4A2E-41C0-A1AB-C703EB95B09C}"/>
              </a:ext>
            </a:extLst>
          </p:cNvPr>
          <p:cNvSpPr/>
          <p:nvPr/>
        </p:nvSpPr>
        <p:spPr>
          <a:xfrm>
            <a:off x="1" y="3120772"/>
            <a:ext cx="17111246" cy="7145808"/>
          </a:xfrm>
          <a:prstGeom prst="rect">
            <a:avLst/>
          </a:prstGeom>
          <a:solidFill>
            <a:schemeClr val="tx1">
              <a:lumMod val="50000"/>
              <a:lumOff val="50000"/>
              <a:alpha val="4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O"/>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82294" y="0"/>
            <a:ext cx="1205706" cy="7058829"/>
          </a:xfrm>
          <a:custGeom>
            <a:avLst/>
            <a:gdLst/>
            <a:ahLst/>
            <a:cxnLst/>
            <a:rect l="l" t="t" r="r" b="b"/>
            <a:pathLst>
              <a:path w="1205706" h="7058829">
                <a:moveTo>
                  <a:pt x="0" y="0"/>
                </a:moveTo>
                <a:lnTo>
                  <a:pt x="1205706" y="0"/>
                </a:lnTo>
                <a:lnTo>
                  <a:pt x="1205706" y="7058829"/>
                </a:lnTo>
                <a:lnTo>
                  <a:pt x="0" y="7058829"/>
                </a:lnTo>
                <a:lnTo>
                  <a:pt x="0" y="0"/>
                </a:lnTo>
                <a:close/>
              </a:path>
            </a:pathLst>
          </a:custGeom>
          <a:blipFill>
            <a:blip r:embed="rId2"/>
            <a:stretch>
              <a:fillRect l="-21700" r="-21700"/>
            </a:stretch>
          </a:blipFill>
        </p:spPr>
        <p:txBody>
          <a:bodyPr/>
          <a:lstStyle/>
          <a:p>
            <a:endParaRPr lang="en-TO"/>
          </a:p>
        </p:txBody>
      </p:sp>
      <p:sp>
        <p:nvSpPr>
          <p:cNvPr id="3" name="Freeform 3"/>
          <p:cNvSpPr/>
          <p:nvPr/>
        </p:nvSpPr>
        <p:spPr>
          <a:xfrm>
            <a:off x="17069752" y="6160520"/>
            <a:ext cx="1205706" cy="4147566"/>
          </a:xfrm>
          <a:custGeom>
            <a:avLst/>
            <a:gdLst/>
            <a:ahLst/>
            <a:cxnLst/>
            <a:rect l="l" t="t" r="r" b="b"/>
            <a:pathLst>
              <a:path w="1205706" h="4147566">
                <a:moveTo>
                  <a:pt x="0" y="0"/>
                </a:moveTo>
                <a:lnTo>
                  <a:pt x="1205706" y="0"/>
                </a:lnTo>
                <a:lnTo>
                  <a:pt x="1205706" y="4147565"/>
                </a:lnTo>
                <a:lnTo>
                  <a:pt x="0" y="4147565"/>
                </a:lnTo>
                <a:lnTo>
                  <a:pt x="0" y="0"/>
                </a:lnTo>
                <a:close/>
              </a:path>
            </a:pathLst>
          </a:custGeom>
          <a:blipFill>
            <a:blip r:embed="rId2"/>
            <a:stretch>
              <a:fillRect r="-43400" b="-70192"/>
            </a:stretch>
          </a:blipFill>
        </p:spPr>
        <p:txBody>
          <a:bodyPr/>
          <a:lstStyle/>
          <a:p>
            <a:endParaRPr lang="en-TO"/>
          </a:p>
        </p:txBody>
      </p:sp>
      <p:pic>
        <p:nvPicPr>
          <p:cNvPr id="6" name="Picture 6"/>
          <p:cNvPicPr>
            <a:picLocks noChangeAspect="1"/>
          </p:cNvPicPr>
          <p:nvPr/>
        </p:nvPicPr>
        <p:blipFill>
          <a:blip r:embed="rId3"/>
          <a:srcRect/>
          <a:stretch>
            <a:fillRect/>
          </a:stretch>
        </p:blipFill>
        <p:spPr>
          <a:xfrm>
            <a:off x="4057674" y="1566248"/>
            <a:ext cx="8528083" cy="8229600"/>
          </a:xfrm>
          <a:prstGeom prst="rect">
            <a:avLst/>
          </a:prstGeom>
        </p:spPr>
      </p:pic>
      <p:grpSp>
        <p:nvGrpSpPr>
          <p:cNvPr id="4" name="Group 11">
            <a:extLst>
              <a:ext uri="{FF2B5EF4-FFF2-40B4-BE49-F238E27FC236}">
                <a16:creationId xmlns:a16="http://schemas.microsoft.com/office/drawing/2014/main" id="{8D39A029-0397-1BF6-B700-FC1B4362A948}"/>
              </a:ext>
            </a:extLst>
          </p:cNvPr>
          <p:cNvGrpSpPr/>
          <p:nvPr/>
        </p:nvGrpSpPr>
        <p:grpSpPr>
          <a:xfrm>
            <a:off x="25400" y="144352"/>
            <a:ext cx="2841588" cy="1455934"/>
            <a:chOff x="0" y="0"/>
            <a:chExt cx="3788784" cy="1941246"/>
          </a:xfrm>
        </p:grpSpPr>
        <p:sp>
          <p:nvSpPr>
            <p:cNvPr id="5" name="Freeform 12">
              <a:extLst>
                <a:ext uri="{FF2B5EF4-FFF2-40B4-BE49-F238E27FC236}">
                  <a16:creationId xmlns:a16="http://schemas.microsoft.com/office/drawing/2014/main" id="{F1C644ED-CCEA-39D1-D4B7-194FD0FA72EB}"/>
                </a:ext>
              </a:extLst>
            </p:cNvPr>
            <p:cNvSpPr/>
            <p:nvPr/>
          </p:nvSpPr>
          <p:spPr>
            <a:xfrm>
              <a:off x="0" y="0"/>
              <a:ext cx="3788791" cy="1941195"/>
            </a:xfrm>
            <a:custGeom>
              <a:avLst/>
              <a:gdLst/>
              <a:ahLst/>
              <a:cxnLst/>
              <a:rect l="l" t="t" r="r" b="b"/>
              <a:pathLst>
                <a:path w="3788791" h="1941195">
                  <a:moveTo>
                    <a:pt x="0" y="0"/>
                  </a:moveTo>
                  <a:lnTo>
                    <a:pt x="3788791" y="0"/>
                  </a:lnTo>
                  <a:lnTo>
                    <a:pt x="3788791" y="1941195"/>
                  </a:lnTo>
                  <a:lnTo>
                    <a:pt x="0" y="1941195"/>
                  </a:lnTo>
                  <a:lnTo>
                    <a:pt x="0" y="0"/>
                  </a:lnTo>
                  <a:close/>
                </a:path>
              </a:pathLst>
            </a:custGeom>
            <a:blipFill>
              <a:blip r:embed="rId4"/>
              <a:stretch>
                <a:fillRect t="-3561" b="-3563"/>
              </a:stretch>
            </a:blipFill>
          </p:spPr>
          <p:txBody>
            <a:bodyPr/>
            <a:lstStyle/>
            <a:p>
              <a:endParaRPr lang="en-TO"/>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E4C41390-EC00-B99F-738C-D5F2AFC4EBA7}"/>
              </a:ext>
            </a:extLst>
          </p:cNvPr>
          <p:cNvSpPr/>
          <p:nvPr/>
        </p:nvSpPr>
        <p:spPr>
          <a:xfrm>
            <a:off x="6915541" y="2979088"/>
            <a:ext cx="4183229" cy="4058573"/>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a:p>
        </p:txBody>
      </p:sp>
      <p:sp>
        <p:nvSpPr>
          <p:cNvPr id="44" name="CuadroTexto 350">
            <a:extLst>
              <a:ext uri="{FF2B5EF4-FFF2-40B4-BE49-F238E27FC236}">
                <a16:creationId xmlns:a16="http://schemas.microsoft.com/office/drawing/2014/main" id="{EB85846B-B4DD-D346-BE0C-37F878C3F360}"/>
              </a:ext>
            </a:extLst>
          </p:cNvPr>
          <p:cNvSpPr txBox="1"/>
          <p:nvPr/>
        </p:nvSpPr>
        <p:spPr>
          <a:xfrm>
            <a:off x="7245471" y="3862112"/>
            <a:ext cx="3587814" cy="1015663"/>
          </a:xfrm>
          <a:prstGeom prst="rect">
            <a:avLst/>
          </a:prstGeom>
          <a:noFill/>
        </p:spPr>
        <p:txBody>
          <a:bodyPr wrap="square" rtlCol="0">
            <a:spAutoFit/>
          </a:bodyPr>
          <a:lstStyle/>
          <a:p>
            <a:pPr algn="ctr"/>
            <a:r>
              <a:rPr lang="en-US" sz="3000" b="1" dirty="0">
                <a:solidFill>
                  <a:schemeClr val="tx2"/>
                </a:solidFill>
                <a:latin typeface="Poppins" pitchFamily="2" charset="77"/>
                <a:ea typeface="Lato Heavy" charset="0"/>
                <a:cs typeface="Poppins" pitchFamily="2" charset="77"/>
              </a:rPr>
              <a:t>NDRMO Mandate</a:t>
            </a:r>
          </a:p>
          <a:p>
            <a:pPr algn="ctr"/>
            <a:r>
              <a:rPr lang="en-US" sz="3000" b="1" dirty="0">
                <a:solidFill>
                  <a:schemeClr val="tx2"/>
                </a:solidFill>
                <a:latin typeface="Poppins" pitchFamily="2" charset="77"/>
                <a:ea typeface="Lato Heavy" charset="0"/>
                <a:cs typeface="Poppins" pitchFamily="2" charset="77"/>
              </a:rPr>
              <a:t>(S.32 of DRM Act)</a:t>
            </a:r>
          </a:p>
        </p:txBody>
      </p:sp>
      <p:grpSp>
        <p:nvGrpSpPr>
          <p:cNvPr id="2" name="Grupo 1">
            <a:extLst>
              <a:ext uri="{FF2B5EF4-FFF2-40B4-BE49-F238E27FC236}">
                <a16:creationId xmlns:a16="http://schemas.microsoft.com/office/drawing/2014/main" id="{9D4B9BD7-21C1-CF4C-9F7E-A2DBCB924092}"/>
              </a:ext>
            </a:extLst>
          </p:cNvPr>
          <p:cNvGrpSpPr/>
          <p:nvPr/>
        </p:nvGrpSpPr>
        <p:grpSpPr>
          <a:xfrm>
            <a:off x="5485438" y="1750467"/>
            <a:ext cx="6786098" cy="6462771"/>
            <a:chOff x="4650944" y="2561570"/>
            <a:chExt cx="1213441" cy="1155626"/>
          </a:xfrm>
        </p:grpSpPr>
        <p:sp>
          <p:nvSpPr>
            <p:cNvPr id="26" name="Forma libre 25">
              <a:extLst>
                <a:ext uri="{FF2B5EF4-FFF2-40B4-BE49-F238E27FC236}">
                  <a16:creationId xmlns:a16="http://schemas.microsoft.com/office/drawing/2014/main" id="{538950D7-B2D3-FA49-90BB-FC0D8DB7F994}"/>
                </a:ext>
              </a:extLst>
            </p:cNvPr>
            <p:cNvSpPr/>
            <p:nvPr/>
          </p:nvSpPr>
          <p:spPr>
            <a:xfrm>
              <a:off x="5203645" y="2561570"/>
              <a:ext cx="495489" cy="330545"/>
            </a:xfrm>
            <a:custGeom>
              <a:avLst/>
              <a:gdLst>
                <a:gd name="connsiteX0" fmla="*/ 32 w 495488"/>
                <a:gd name="connsiteY0" fmla="*/ 6044 h 330544"/>
                <a:gd name="connsiteX1" fmla="*/ 495605 w 495488"/>
                <a:gd name="connsiteY1" fmla="*/ 173216 h 330544"/>
                <a:gd name="connsiteX2" fmla="*/ 335322 w 495488"/>
                <a:gd name="connsiteY2" fmla="*/ 330857 h 330544"/>
                <a:gd name="connsiteX3" fmla="*/ 70749 w 495488"/>
                <a:gd name="connsiteY3" fmla="*/ 225281 h 330544"/>
                <a:gd name="connsiteX4" fmla="*/ 32 w 495488"/>
                <a:gd name="connsiteY4" fmla="*/ 6043 h 33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488" h="330544">
                  <a:moveTo>
                    <a:pt x="32" y="6044"/>
                  </a:moveTo>
                  <a:cubicBezTo>
                    <a:pt x="183171" y="-20336"/>
                    <a:pt x="366007" y="40953"/>
                    <a:pt x="495605" y="173216"/>
                  </a:cubicBezTo>
                  <a:lnTo>
                    <a:pt x="335322" y="330857"/>
                  </a:lnTo>
                  <a:cubicBezTo>
                    <a:pt x="265363" y="259491"/>
                    <a:pt x="170373" y="222637"/>
                    <a:pt x="70749" y="225281"/>
                  </a:cubicBezTo>
                  <a:cubicBezTo>
                    <a:pt x="84434" y="145036"/>
                    <a:pt x="58027" y="63168"/>
                    <a:pt x="32" y="6043"/>
                  </a:cubicBezTo>
                  <a:close/>
                </a:path>
              </a:pathLst>
            </a:custGeom>
            <a:solidFill>
              <a:srgbClr val="002060"/>
            </a:solidFill>
            <a:ln w="641" cap="flat">
              <a:noFill/>
              <a:prstDash val="solid"/>
              <a:miter/>
            </a:ln>
          </p:spPr>
          <p:txBody>
            <a:bodyPr rtlCol="0" anchor="ctr"/>
            <a:lstStyle/>
            <a:p>
              <a:endParaRPr lang="es-MX" sz="1350"/>
            </a:p>
          </p:txBody>
        </p:sp>
        <p:sp>
          <p:nvSpPr>
            <p:cNvPr id="27" name="Forma libre 26">
              <a:extLst>
                <a:ext uri="{FF2B5EF4-FFF2-40B4-BE49-F238E27FC236}">
                  <a16:creationId xmlns:a16="http://schemas.microsoft.com/office/drawing/2014/main" id="{C3CEC89B-3106-424F-9181-D10C461ECEE2}"/>
                </a:ext>
              </a:extLst>
            </p:cNvPr>
            <p:cNvSpPr/>
            <p:nvPr/>
          </p:nvSpPr>
          <p:spPr>
            <a:xfrm>
              <a:off x="5538953" y="2734753"/>
              <a:ext cx="325405" cy="404356"/>
            </a:xfrm>
            <a:custGeom>
              <a:avLst/>
              <a:gdLst>
                <a:gd name="connsiteX0" fmla="*/ 160296 w 325405"/>
                <a:gd name="connsiteY0" fmla="*/ 32 h 404355"/>
                <a:gd name="connsiteX1" fmla="*/ 325823 w 325405"/>
                <a:gd name="connsiteY1" fmla="*/ 404491 h 404355"/>
                <a:gd name="connsiteX2" fmla="*/ 100388 w 325405"/>
                <a:gd name="connsiteY2" fmla="*/ 404491 h 404355"/>
                <a:gd name="connsiteX3" fmla="*/ 32 w 325405"/>
                <a:gd name="connsiteY3" fmla="*/ 157673 h 404355"/>
                <a:gd name="connsiteX4" fmla="*/ 160315 w 325405"/>
                <a:gd name="connsiteY4" fmla="*/ 32 h 40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05" h="404355">
                  <a:moveTo>
                    <a:pt x="160296" y="32"/>
                  </a:moveTo>
                  <a:cubicBezTo>
                    <a:pt x="266255" y="108169"/>
                    <a:pt x="325823" y="253018"/>
                    <a:pt x="325823" y="404491"/>
                  </a:cubicBezTo>
                  <a:lnTo>
                    <a:pt x="100388" y="404491"/>
                  </a:lnTo>
                  <a:cubicBezTo>
                    <a:pt x="100388" y="312471"/>
                    <a:pt x="64478" y="223448"/>
                    <a:pt x="32" y="157673"/>
                  </a:cubicBezTo>
                  <a:lnTo>
                    <a:pt x="160315" y="32"/>
                  </a:lnTo>
                  <a:close/>
                </a:path>
              </a:pathLst>
            </a:custGeom>
            <a:solidFill>
              <a:schemeClr val="accent5">
                <a:lumMod val="50000"/>
              </a:schemeClr>
            </a:solidFill>
            <a:ln w="641" cap="flat">
              <a:noFill/>
              <a:prstDash val="solid"/>
              <a:miter/>
            </a:ln>
          </p:spPr>
          <p:txBody>
            <a:bodyPr rtlCol="0" anchor="ctr"/>
            <a:lstStyle/>
            <a:p>
              <a:endParaRPr lang="es-MX" sz="1350"/>
            </a:p>
          </p:txBody>
        </p:sp>
        <p:sp>
          <p:nvSpPr>
            <p:cNvPr id="28" name="Forma libre 27">
              <a:extLst>
                <a:ext uri="{FF2B5EF4-FFF2-40B4-BE49-F238E27FC236}">
                  <a16:creationId xmlns:a16="http://schemas.microsoft.com/office/drawing/2014/main" id="{77311078-88BD-B546-9A65-6BC1BDEE7B3B}"/>
                </a:ext>
              </a:extLst>
            </p:cNvPr>
            <p:cNvSpPr/>
            <p:nvPr/>
          </p:nvSpPr>
          <p:spPr>
            <a:xfrm>
              <a:off x="5537054" y="3139211"/>
              <a:ext cx="327331" cy="406923"/>
            </a:xfrm>
            <a:custGeom>
              <a:avLst/>
              <a:gdLst>
                <a:gd name="connsiteX0" fmla="*/ 327723 w 327330"/>
                <a:gd name="connsiteY0" fmla="*/ 32 h 406922"/>
                <a:gd name="connsiteX1" fmla="*/ 159436 w 327330"/>
                <a:gd name="connsiteY1" fmla="*/ 407270 h 406922"/>
                <a:gd name="connsiteX2" fmla="*/ 32 w 327330"/>
                <a:gd name="connsiteY2" fmla="*/ 248737 h 406922"/>
                <a:gd name="connsiteX3" fmla="*/ 102288 w 327330"/>
                <a:gd name="connsiteY3" fmla="*/ 32 h 406922"/>
              </a:gdLst>
              <a:ahLst/>
              <a:cxnLst>
                <a:cxn ang="0">
                  <a:pos x="connsiteX0" y="connsiteY0"/>
                </a:cxn>
                <a:cxn ang="0">
                  <a:pos x="connsiteX1" y="connsiteY1"/>
                </a:cxn>
                <a:cxn ang="0">
                  <a:pos x="connsiteX2" y="connsiteY2"/>
                </a:cxn>
                <a:cxn ang="0">
                  <a:pos x="connsiteX3" y="connsiteY3"/>
                </a:cxn>
              </a:cxnLst>
              <a:rect l="l" t="t" r="r" b="b"/>
              <a:pathLst>
                <a:path w="327330" h="406922">
                  <a:moveTo>
                    <a:pt x="327723" y="32"/>
                  </a:moveTo>
                  <a:cubicBezTo>
                    <a:pt x="327723" y="152006"/>
                    <a:pt x="266525" y="299525"/>
                    <a:pt x="159436" y="407270"/>
                  </a:cubicBezTo>
                  <a:lnTo>
                    <a:pt x="32" y="248737"/>
                  </a:lnTo>
                  <a:cubicBezTo>
                    <a:pt x="66198" y="182172"/>
                    <a:pt x="102288" y="93824"/>
                    <a:pt x="102288" y="32"/>
                  </a:cubicBezTo>
                  <a:close/>
                </a:path>
              </a:pathLst>
            </a:custGeom>
            <a:solidFill>
              <a:schemeClr val="accent5">
                <a:lumMod val="75000"/>
              </a:schemeClr>
            </a:solidFill>
            <a:ln w="641" cap="flat">
              <a:noFill/>
              <a:prstDash val="solid"/>
              <a:miter/>
            </a:ln>
          </p:spPr>
          <p:txBody>
            <a:bodyPr rtlCol="0" anchor="ctr"/>
            <a:lstStyle/>
            <a:p>
              <a:endParaRPr lang="es-MX" sz="1350"/>
            </a:p>
          </p:txBody>
        </p:sp>
        <p:sp>
          <p:nvSpPr>
            <p:cNvPr id="29" name="Forma libre 28">
              <a:extLst>
                <a:ext uri="{FF2B5EF4-FFF2-40B4-BE49-F238E27FC236}">
                  <a16:creationId xmlns:a16="http://schemas.microsoft.com/office/drawing/2014/main" id="{00056253-2BB5-C94D-9DD7-3D50EFEF1340}"/>
                </a:ext>
              </a:extLst>
            </p:cNvPr>
            <p:cNvSpPr/>
            <p:nvPr/>
          </p:nvSpPr>
          <p:spPr>
            <a:xfrm>
              <a:off x="5286434" y="3387935"/>
              <a:ext cx="409484" cy="329261"/>
            </a:xfrm>
            <a:custGeom>
              <a:avLst/>
              <a:gdLst>
                <a:gd name="connsiteX0" fmla="*/ 410030 w 409484"/>
                <a:gd name="connsiteY0" fmla="*/ 158546 h 329261"/>
                <a:gd name="connsiteX1" fmla="*/ 321 w 409484"/>
                <a:gd name="connsiteY1" fmla="*/ 329306 h 329261"/>
                <a:gd name="connsiteX2" fmla="*/ 32 w 409484"/>
                <a:gd name="connsiteY2" fmla="*/ 103856 h 329261"/>
                <a:gd name="connsiteX3" fmla="*/ 250626 w 409484"/>
                <a:gd name="connsiteY3" fmla="*/ 32 h 329261"/>
                <a:gd name="connsiteX4" fmla="*/ 410030 w 409484"/>
                <a:gd name="connsiteY4" fmla="*/ 158565 h 329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84" h="329261">
                  <a:moveTo>
                    <a:pt x="410030" y="158546"/>
                  </a:moveTo>
                  <a:cubicBezTo>
                    <a:pt x="301709" y="267543"/>
                    <a:pt x="154045" y="329306"/>
                    <a:pt x="321" y="329306"/>
                  </a:cubicBezTo>
                  <a:lnTo>
                    <a:pt x="32" y="103856"/>
                  </a:lnTo>
                  <a:cubicBezTo>
                    <a:pt x="94259" y="103856"/>
                    <a:pt x="184146" y="66918"/>
                    <a:pt x="250626" y="32"/>
                  </a:cubicBezTo>
                  <a:lnTo>
                    <a:pt x="410030" y="158565"/>
                  </a:lnTo>
                  <a:close/>
                </a:path>
              </a:pathLst>
            </a:custGeom>
            <a:solidFill>
              <a:schemeClr val="accent5">
                <a:lumMod val="60000"/>
                <a:lumOff val="40000"/>
              </a:schemeClr>
            </a:solidFill>
            <a:ln w="641" cap="flat">
              <a:noFill/>
              <a:prstDash val="solid"/>
              <a:miter/>
            </a:ln>
          </p:spPr>
          <p:txBody>
            <a:bodyPr rtlCol="0" anchor="ctr"/>
            <a:lstStyle/>
            <a:p>
              <a:endParaRPr lang="es-MX" sz="1350"/>
            </a:p>
          </p:txBody>
        </p:sp>
        <p:sp>
          <p:nvSpPr>
            <p:cNvPr id="30" name="Forma libre 29">
              <a:extLst>
                <a:ext uri="{FF2B5EF4-FFF2-40B4-BE49-F238E27FC236}">
                  <a16:creationId xmlns:a16="http://schemas.microsoft.com/office/drawing/2014/main" id="{E128DCFB-B0F1-7C4C-97A1-257CC4CC6358}"/>
                </a:ext>
              </a:extLst>
            </p:cNvPr>
            <p:cNvSpPr/>
            <p:nvPr/>
          </p:nvSpPr>
          <p:spPr>
            <a:xfrm>
              <a:off x="4877027" y="3387909"/>
              <a:ext cx="409484" cy="329261"/>
            </a:xfrm>
            <a:custGeom>
              <a:avLst/>
              <a:gdLst>
                <a:gd name="connsiteX0" fmla="*/ 409754 w 409484"/>
                <a:gd name="connsiteY0" fmla="*/ 329332 h 329261"/>
                <a:gd name="connsiteX1" fmla="*/ 32 w 409484"/>
                <a:gd name="connsiteY1" fmla="*/ 158565 h 329261"/>
                <a:gd name="connsiteX2" fmla="*/ 159430 w 409484"/>
                <a:gd name="connsiteY2" fmla="*/ 32 h 329261"/>
                <a:gd name="connsiteX3" fmla="*/ 409741 w 409484"/>
                <a:gd name="connsiteY3" fmla="*/ 103869 h 329261"/>
                <a:gd name="connsiteX4" fmla="*/ 409741 w 409484"/>
                <a:gd name="connsiteY4" fmla="*/ 329319 h 329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84" h="329261">
                  <a:moveTo>
                    <a:pt x="409754" y="329332"/>
                  </a:moveTo>
                  <a:cubicBezTo>
                    <a:pt x="256024" y="329332"/>
                    <a:pt x="108353" y="267568"/>
                    <a:pt x="32" y="158565"/>
                  </a:cubicBezTo>
                  <a:lnTo>
                    <a:pt x="159430" y="32"/>
                  </a:lnTo>
                  <a:cubicBezTo>
                    <a:pt x="225769" y="66783"/>
                    <a:pt x="315701" y="103869"/>
                    <a:pt x="409741" y="103869"/>
                  </a:cubicBezTo>
                  <a:lnTo>
                    <a:pt x="409741" y="329319"/>
                  </a:lnTo>
                  <a:close/>
                </a:path>
              </a:pathLst>
            </a:custGeom>
            <a:solidFill>
              <a:schemeClr val="accent5">
                <a:lumMod val="40000"/>
                <a:lumOff val="60000"/>
              </a:schemeClr>
            </a:solidFill>
            <a:ln w="641" cap="flat">
              <a:noFill/>
              <a:prstDash val="solid"/>
              <a:miter/>
            </a:ln>
          </p:spPr>
          <p:txBody>
            <a:bodyPr rtlCol="0" anchor="ctr"/>
            <a:lstStyle/>
            <a:p>
              <a:endParaRPr lang="es-MX" sz="1350"/>
            </a:p>
          </p:txBody>
        </p:sp>
        <p:sp>
          <p:nvSpPr>
            <p:cNvPr id="31" name="Forma libre 30">
              <a:extLst>
                <a:ext uri="{FF2B5EF4-FFF2-40B4-BE49-F238E27FC236}">
                  <a16:creationId xmlns:a16="http://schemas.microsoft.com/office/drawing/2014/main" id="{7557987B-042B-874F-965F-A5058AB456FB}"/>
                </a:ext>
              </a:extLst>
            </p:cNvPr>
            <p:cNvSpPr/>
            <p:nvPr/>
          </p:nvSpPr>
          <p:spPr>
            <a:xfrm>
              <a:off x="4650944" y="2938125"/>
              <a:ext cx="385095" cy="607817"/>
            </a:xfrm>
            <a:custGeom>
              <a:avLst/>
              <a:gdLst>
                <a:gd name="connsiteX0" fmla="*/ 58060 w 385094"/>
                <a:gd name="connsiteY0" fmla="*/ 185895 h 607817"/>
                <a:gd name="connsiteX1" fmla="*/ 32 w 385094"/>
                <a:gd name="connsiteY1" fmla="*/ 214976 h 607817"/>
                <a:gd name="connsiteX2" fmla="*/ 32 w 385094"/>
                <a:gd name="connsiteY2" fmla="*/ 85871 h 607817"/>
                <a:gd name="connsiteX3" fmla="*/ 171708 w 385094"/>
                <a:gd name="connsiteY3" fmla="*/ 32 h 607817"/>
                <a:gd name="connsiteX4" fmla="*/ 343364 w 385094"/>
                <a:gd name="connsiteY4" fmla="*/ 85871 h 607817"/>
                <a:gd name="connsiteX5" fmla="*/ 343190 w 385094"/>
                <a:gd name="connsiteY5" fmla="*/ 214976 h 607817"/>
                <a:gd name="connsiteX6" fmla="*/ 283578 w 385094"/>
                <a:gd name="connsiteY6" fmla="*/ 185080 h 607817"/>
                <a:gd name="connsiteX7" fmla="*/ 385487 w 385094"/>
                <a:gd name="connsiteY7" fmla="*/ 449830 h 607817"/>
                <a:gd name="connsiteX8" fmla="*/ 226090 w 385094"/>
                <a:gd name="connsiteY8" fmla="*/ 608363 h 607817"/>
                <a:gd name="connsiteX9" fmla="*/ 58034 w 385094"/>
                <a:gd name="connsiteY9" fmla="*/ 185908 h 60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094" h="607817">
                  <a:moveTo>
                    <a:pt x="58060" y="185895"/>
                  </a:moveTo>
                  <a:lnTo>
                    <a:pt x="32" y="214976"/>
                  </a:lnTo>
                  <a:lnTo>
                    <a:pt x="32" y="85871"/>
                  </a:lnTo>
                  <a:lnTo>
                    <a:pt x="171708" y="32"/>
                  </a:lnTo>
                  <a:lnTo>
                    <a:pt x="343364" y="85871"/>
                  </a:lnTo>
                  <a:lnTo>
                    <a:pt x="343190" y="214976"/>
                  </a:lnTo>
                  <a:lnTo>
                    <a:pt x="283578" y="185080"/>
                  </a:lnTo>
                  <a:cubicBezTo>
                    <a:pt x="279521" y="284641"/>
                    <a:pt x="315027" y="378914"/>
                    <a:pt x="385487" y="449830"/>
                  </a:cubicBezTo>
                  <a:lnTo>
                    <a:pt x="226090" y="608363"/>
                  </a:lnTo>
                  <a:cubicBezTo>
                    <a:pt x="115657" y="497242"/>
                    <a:pt x="53503" y="342643"/>
                    <a:pt x="58034" y="185908"/>
                  </a:cubicBezTo>
                  <a:close/>
                </a:path>
              </a:pathLst>
            </a:custGeom>
            <a:solidFill>
              <a:schemeClr val="accent5">
                <a:lumMod val="20000"/>
                <a:lumOff val="80000"/>
              </a:schemeClr>
            </a:solidFill>
            <a:ln w="641" cap="flat">
              <a:noFill/>
              <a:prstDash val="solid"/>
              <a:miter/>
            </a:ln>
          </p:spPr>
          <p:txBody>
            <a:bodyPr rtlCol="0" anchor="ctr"/>
            <a:lstStyle/>
            <a:p>
              <a:endParaRPr lang="es-MX" sz="1350"/>
            </a:p>
          </p:txBody>
        </p:sp>
      </p:grpSp>
      <p:sp>
        <p:nvSpPr>
          <p:cNvPr id="43" name="TextBox 19">
            <a:extLst>
              <a:ext uri="{FF2B5EF4-FFF2-40B4-BE49-F238E27FC236}">
                <a16:creationId xmlns:a16="http://schemas.microsoft.com/office/drawing/2014/main" id="{A4D3032D-5E17-CF40-A4F2-9E642847A604}"/>
              </a:ext>
            </a:extLst>
          </p:cNvPr>
          <p:cNvSpPr txBox="1"/>
          <p:nvPr/>
        </p:nvSpPr>
        <p:spPr>
          <a:xfrm>
            <a:off x="10440956" y="873116"/>
            <a:ext cx="4316381" cy="1338828"/>
          </a:xfrm>
          <a:prstGeom prst="rect">
            <a:avLst/>
          </a:prstGeom>
          <a:noFill/>
        </p:spPr>
        <p:txBody>
          <a:bodyPr wrap="square" rtlCol="0">
            <a:spAutoFit/>
          </a:bodyPr>
          <a:lstStyle/>
          <a:p>
            <a:r>
              <a:rPr lang="en-US" sz="2700" dirty="0">
                <a:solidFill>
                  <a:schemeClr val="tx2"/>
                </a:solidFill>
                <a:latin typeface="Poppins Medium" pitchFamily="2" charset="77"/>
                <a:ea typeface="Lato" panose="020F0502020204030203" pitchFamily="34" charset="0"/>
                <a:cs typeface="Poppins Medium" pitchFamily="2" charset="77"/>
              </a:rPr>
              <a:t>Advisory role to decision makers on matters related to DRR</a:t>
            </a:r>
          </a:p>
        </p:txBody>
      </p:sp>
      <p:sp>
        <p:nvSpPr>
          <p:cNvPr id="3" name="TextBox 19">
            <a:extLst>
              <a:ext uri="{FF2B5EF4-FFF2-40B4-BE49-F238E27FC236}">
                <a16:creationId xmlns:a16="http://schemas.microsoft.com/office/drawing/2014/main" id="{680B39DA-2D0D-5FA2-2F5F-0872E953494C}"/>
              </a:ext>
            </a:extLst>
          </p:cNvPr>
          <p:cNvSpPr txBox="1"/>
          <p:nvPr/>
        </p:nvSpPr>
        <p:spPr>
          <a:xfrm>
            <a:off x="12204380" y="2668004"/>
            <a:ext cx="4316381" cy="1754326"/>
          </a:xfrm>
          <a:prstGeom prst="rect">
            <a:avLst/>
          </a:prstGeom>
          <a:noFill/>
        </p:spPr>
        <p:txBody>
          <a:bodyPr wrap="square" rtlCol="0">
            <a:spAutoFit/>
          </a:bodyPr>
          <a:lstStyle/>
          <a:p>
            <a:r>
              <a:rPr lang="en-US" sz="2700" b="1" dirty="0">
                <a:solidFill>
                  <a:schemeClr val="tx2"/>
                </a:solidFill>
                <a:latin typeface="Poppins Medium" pitchFamily="2" charset="77"/>
                <a:ea typeface="Lato" panose="020F0502020204030203" pitchFamily="34" charset="0"/>
                <a:cs typeface="Poppins Medium" pitchFamily="2" charset="77"/>
              </a:rPr>
              <a:t>Coordination of disaster preparedness, response, and recovery activities and process</a:t>
            </a:r>
          </a:p>
        </p:txBody>
      </p:sp>
      <p:sp>
        <p:nvSpPr>
          <p:cNvPr id="4" name="TextBox 19">
            <a:extLst>
              <a:ext uri="{FF2B5EF4-FFF2-40B4-BE49-F238E27FC236}">
                <a16:creationId xmlns:a16="http://schemas.microsoft.com/office/drawing/2014/main" id="{A2A4ED03-2FF2-C2E9-915B-F30C3B1696FB}"/>
              </a:ext>
            </a:extLst>
          </p:cNvPr>
          <p:cNvSpPr txBox="1"/>
          <p:nvPr/>
        </p:nvSpPr>
        <p:spPr>
          <a:xfrm>
            <a:off x="12152161" y="5796092"/>
            <a:ext cx="4316381" cy="1338828"/>
          </a:xfrm>
          <a:prstGeom prst="rect">
            <a:avLst/>
          </a:prstGeom>
          <a:noFill/>
        </p:spPr>
        <p:txBody>
          <a:bodyPr wrap="square" rtlCol="0">
            <a:spAutoFit/>
          </a:bodyPr>
          <a:lstStyle/>
          <a:p>
            <a:r>
              <a:rPr lang="en-US" sz="2700" dirty="0">
                <a:solidFill>
                  <a:schemeClr val="tx2"/>
                </a:solidFill>
                <a:latin typeface="Poppins Medium" pitchFamily="2" charset="77"/>
                <a:ea typeface="Lato" panose="020F0502020204030203" pitchFamily="34" charset="0"/>
                <a:cs typeface="Poppins Medium" pitchFamily="2" charset="77"/>
              </a:rPr>
              <a:t> Lead damage assessments and analysis </a:t>
            </a:r>
          </a:p>
        </p:txBody>
      </p:sp>
      <p:sp>
        <p:nvSpPr>
          <p:cNvPr id="5" name="TextBox 19">
            <a:extLst>
              <a:ext uri="{FF2B5EF4-FFF2-40B4-BE49-F238E27FC236}">
                <a16:creationId xmlns:a16="http://schemas.microsoft.com/office/drawing/2014/main" id="{DC1F9DAF-FD79-9416-4715-471D9FBE2221}"/>
              </a:ext>
            </a:extLst>
          </p:cNvPr>
          <p:cNvSpPr txBox="1"/>
          <p:nvPr/>
        </p:nvSpPr>
        <p:spPr>
          <a:xfrm>
            <a:off x="10123814" y="8062413"/>
            <a:ext cx="4316381" cy="507831"/>
          </a:xfrm>
          <a:prstGeom prst="rect">
            <a:avLst/>
          </a:prstGeom>
          <a:noFill/>
        </p:spPr>
        <p:txBody>
          <a:bodyPr wrap="square" rtlCol="0">
            <a:spAutoFit/>
          </a:bodyPr>
          <a:lstStyle/>
          <a:p>
            <a:r>
              <a:rPr lang="en-US" sz="2700" dirty="0">
                <a:solidFill>
                  <a:schemeClr val="tx2"/>
                </a:solidFill>
                <a:latin typeface="Poppins Medium" pitchFamily="2" charset="77"/>
                <a:ea typeface="Lato" panose="020F0502020204030203" pitchFamily="34" charset="0"/>
                <a:cs typeface="Poppins Medium" pitchFamily="2" charset="77"/>
              </a:rPr>
              <a:t>DRM Data Management </a:t>
            </a:r>
          </a:p>
        </p:txBody>
      </p:sp>
      <p:sp>
        <p:nvSpPr>
          <p:cNvPr id="6" name="TextBox 19">
            <a:extLst>
              <a:ext uri="{FF2B5EF4-FFF2-40B4-BE49-F238E27FC236}">
                <a16:creationId xmlns:a16="http://schemas.microsoft.com/office/drawing/2014/main" id="{FF149826-1973-BA6B-B929-68BF2F71F215}"/>
              </a:ext>
            </a:extLst>
          </p:cNvPr>
          <p:cNvSpPr txBox="1"/>
          <p:nvPr/>
        </p:nvSpPr>
        <p:spPr>
          <a:xfrm>
            <a:off x="4984667" y="8083694"/>
            <a:ext cx="4316381" cy="1338828"/>
          </a:xfrm>
          <a:prstGeom prst="rect">
            <a:avLst/>
          </a:prstGeom>
          <a:noFill/>
        </p:spPr>
        <p:txBody>
          <a:bodyPr wrap="square" rtlCol="0">
            <a:spAutoFit/>
          </a:bodyPr>
          <a:lstStyle/>
          <a:p>
            <a:r>
              <a:rPr lang="en-US" sz="2700" dirty="0">
                <a:solidFill>
                  <a:schemeClr val="tx2"/>
                </a:solidFill>
                <a:latin typeface="Poppins Medium" pitchFamily="2" charset="77"/>
                <a:ea typeface="Lato" panose="020F0502020204030203" pitchFamily="34" charset="0"/>
                <a:cs typeface="Poppins Medium" pitchFamily="2" charset="77"/>
              </a:rPr>
              <a:t>DRM Communication, Training and Awareness</a:t>
            </a:r>
          </a:p>
        </p:txBody>
      </p:sp>
      <p:sp>
        <p:nvSpPr>
          <p:cNvPr id="7" name="TextBox 19">
            <a:extLst>
              <a:ext uri="{FF2B5EF4-FFF2-40B4-BE49-F238E27FC236}">
                <a16:creationId xmlns:a16="http://schemas.microsoft.com/office/drawing/2014/main" id="{B1DC554E-F4BF-6A4E-A6A1-EAB64CCD978D}"/>
              </a:ext>
            </a:extLst>
          </p:cNvPr>
          <p:cNvSpPr txBox="1"/>
          <p:nvPr/>
        </p:nvSpPr>
        <p:spPr>
          <a:xfrm>
            <a:off x="3045456" y="5304859"/>
            <a:ext cx="3254865" cy="1754326"/>
          </a:xfrm>
          <a:prstGeom prst="rect">
            <a:avLst/>
          </a:prstGeom>
          <a:noFill/>
        </p:spPr>
        <p:txBody>
          <a:bodyPr wrap="square" rtlCol="0">
            <a:spAutoFit/>
          </a:bodyPr>
          <a:lstStyle/>
          <a:p>
            <a:r>
              <a:rPr lang="en-US" sz="2700" dirty="0">
                <a:solidFill>
                  <a:schemeClr val="tx2"/>
                </a:solidFill>
                <a:latin typeface="Poppins Medium" pitchFamily="2" charset="77"/>
                <a:ea typeface="Lato" panose="020F0502020204030203" pitchFamily="34" charset="0"/>
                <a:cs typeface="Poppins Medium" pitchFamily="2" charset="77"/>
              </a:rPr>
              <a:t>DRM Policy strengthening and mainstreaming</a:t>
            </a:r>
          </a:p>
        </p:txBody>
      </p:sp>
      <p:sp>
        <p:nvSpPr>
          <p:cNvPr id="9" name="CuadroTexto 350">
            <a:extLst>
              <a:ext uri="{FF2B5EF4-FFF2-40B4-BE49-F238E27FC236}">
                <a16:creationId xmlns:a16="http://schemas.microsoft.com/office/drawing/2014/main" id="{19C32FCD-5677-7E3A-E31C-1B61DBA938E9}"/>
              </a:ext>
            </a:extLst>
          </p:cNvPr>
          <p:cNvSpPr txBox="1"/>
          <p:nvPr/>
        </p:nvSpPr>
        <p:spPr>
          <a:xfrm>
            <a:off x="3901075" y="-19045"/>
            <a:ext cx="11598414" cy="830997"/>
          </a:xfrm>
          <a:prstGeom prst="rect">
            <a:avLst/>
          </a:prstGeom>
          <a:noFill/>
        </p:spPr>
        <p:txBody>
          <a:bodyPr wrap="square" rtlCol="0">
            <a:spAutoFit/>
          </a:bodyPr>
          <a:lstStyle/>
          <a:p>
            <a:pPr algn="ctr"/>
            <a:r>
              <a:rPr lang="en-US" sz="4800" b="1" dirty="0">
                <a:solidFill>
                  <a:schemeClr val="tx2"/>
                </a:solidFill>
                <a:latin typeface="Poppins" pitchFamily="2" charset="77"/>
                <a:ea typeface="Lato Heavy" charset="0"/>
                <a:cs typeface="Poppins" pitchFamily="2" charset="77"/>
              </a:rPr>
              <a:t>NDMRO Core Functions</a:t>
            </a:r>
          </a:p>
        </p:txBody>
      </p:sp>
      <p:pic>
        <p:nvPicPr>
          <p:cNvPr id="10" name="Picture 9">
            <a:extLst>
              <a:ext uri="{FF2B5EF4-FFF2-40B4-BE49-F238E27FC236}">
                <a16:creationId xmlns:a16="http://schemas.microsoft.com/office/drawing/2014/main" id="{1E101ADB-EC4B-7285-E7FA-C636B8F582C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89559" y="976160"/>
            <a:ext cx="3594243" cy="3267326"/>
          </a:xfrm>
          <a:prstGeom prst="rect">
            <a:avLst/>
          </a:prstGeom>
        </p:spPr>
      </p:pic>
      <p:pic>
        <p:nvPicPr>
          <p:cNvPr id="1026" name="Picture 2" descr="Framework for Resilient Development in the Pacific (FRDP): An Integrated  Approach to Address Climate Change and Disaster Risk Management | SPC  Geoscience, Energy and Maritime Division">
            <a:extLst>
              <a:ext uri="{FF2B5EF4-FFF2-40B4-BE49-F238E27FC236}">
                <a16:creationId xmlns:a16="http://schemas.microsoft.com/office/drawing/2014/main" id="{8684AF06-DCF8-AFDD-4B15-3286D6D7A8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979" y="3862112"/>
            <a:ext cx="2528711" cy="339339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21AF79FE-C5D8-662F-5032-7F317DA63143}"/>
              </a:ext>
            </a:extLst>
          </p:cNvPr>
          <p:cNvPicPr>
            <a:picLocks noChangeAspect="1"/>
          </p:cNvPicPr>
          <p:nvPr/>
        </p:nvPicPr>
        <p:blipFill>
          <a:blip r:embed="rId6">
            <a:alphaModFix amt="70000"/>
          </a:blip>
          <a:stretch>
            <a:fillRect/>
          </a:stretch>
        </p:blipFill>
        <p:spPr>
          <a:xfrm>
            <a:off x="16558971" y="-21351"/>
            <a:ext cx="1729029" cy="7059011"/>
          </a:xfrm>
          <a:prstGeom prst="rect">
            <a:avLst/>
          </a:prstGeom>
        </p:spPr>
      </p:pic>
      <p:pic>
        <p:nvPicPr>
          <p:cNvPr id="42" name="Picture 41">
            <a:extLst>
              <a:ext uri="{FF2B5EF4-FFF2-40B4-BE49-F238E27FC236}">
                <a16:creationId xmlns:a16="http://schemas.microsoft.com/office/drawing/2014/main" id="{152BFB20-5DC9-5E87-DECB-40E068E362C2}"/>
              </a:ext>
            </a:extLst>
          </p:cNvPr>
          <p:cNvPicPr>
            <a:picLocks noChangeAspect="1"/>
          </p:cNvPicPr>
          <p:nvPr/>
        </p:nvPicPr>
        <p:blipFill rotWithShape="1">
          <a:blip r:embed="rId6">
            <a:alphaModFix amt="70000"/>
          </a:blip>
          <a:srcRect b="41243"/>
          <a:stretch/>
        </p:blipFill>
        <p:spPr>
          <a:xfrm>
            <a:off x="16540986" y="6139328"/>
            <a:ext cx="1729029" cy="4147673"/>
          </a:xfrm>
          <a:prstGeom prst="rect">
            <a:avLst/>
          </a:prstGeom>
        </p:spPr>
      </p:pic>
      <p:grpSp>
        <p:nvGrpSpPr>
          <p:cNvPr id="25" name="Group 11">
            <a:extLst>
              <a:ext uri="{FF2B5EF4-FFF2-40B4-BE49-F238E27FC236}">
                <a16:creationId xmlns:a16="http://schemas.microsoft.com/office/drawing/2014/main" id="{AF490F4E-1F4C-C44D-A60E-23DF9CC59254}"/>
              </a:ext>
            </a:extLst>
          </p:cNvPr>
          <p:cNvGrpSpPr/>
          <p:nvPr/>
        </p:nvGrpSpPr>
        <p:grpSpPr>
          <a:xfrm>
            <a:off x="0" y="150242"/>
            <a:ext cx="2841588" cy="1455934"/>
            <a:chOff x="0" y="0"/>
            <a:chExt cx="3788784" cy="1941246"/>
          </a:xfrm>
        </p:grpSpPr>
        <p:sp>
          <p:nvSpPr>
            <p:cNvPr id="32" name="Freeform 12">
              <a:extLst>
                <a:ext uri="{FF2B5EF4-FFF2-40B4-BE49-F238E27FC236}">
                  <a16:creationId xmlns:a16="http://schemas.microsoft.com/office/drawing/2014/main" id="{D1F83342-D552-E644-AE2C-718D6A07C89A}"/>
                </a:ext>
              </a:extLst>
            </p:cNvPr>
            <p:cNvSpPr/>
            <p:nvPr/>
          </p:nvSpPr>
          <p:spPr>
            <a:xfrm>
              <a:off x="0" y="0"/>
              <a:ext cx="3788791" cy="1941195"/>
            </a:xfrm>
            <a:custGeom>
              <a:avLst/>
              <a:gdLst/>
              <a:ahLst/>
              <a:cxnLst/>
              <a:rect l="l" t="t" r="r" b="b"/>
              <a:pathLst>
                <a:path w="3788791" h="1941195">
                  <a:moveTo>
                    <a:pt x="0" y="0"/>
                  </a:moveTo>
                  <a:lnTo>
                    <a:pt x="3788791" y="0"/>
                  </a:lnTo>
                  <a:lnTo>
                    <a:pt x="3788791" y="1941195"/>
                  </a:lnTo>
                  <a:lnTo>
                    <a:pt x="0" y="1941195"/>
                  </a:lnTo>
                  <a:lnTo>
                    <a:pt x="0" y="0"/>
                  </a:lnTo>
                  <a:close/>
                </a:path>
              </a:pathLst>
            </a:custGeom>
            <a:blipFill>
              <a:blip r:embed="rId7"/>
              <a:stretch>
                <a:fillRect t="-3561" b="-3563"/>
              </a:stretch>
            </a:blipFill>
          </p:spPr>
          <p:txBody>
            <a:bodyPr/>
            <a:lstStyle/>
            <a:p>
              <a:endParaRPr lang="en-TO"/>
            </a:p>
          </p:txBody>
        </p:sp>
      </p:grpSp>
    </p:spTree>
    <p:extLst>
      <p:ext uri="{BB962C8B-B14F-4D97-AF65-F5344CB8AC3E}">
        <p14:creationId xmlns:p14="http://schemas.microsoft.com/office/powerpoint/2010/main" val="1983931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0725A-FBDE-4BD1-0DEC-32A6C51D0A74}"/>
              </a:ext>
            </a:extLst>
          </p:cNvPr>
          <p:cNvSpPr>
            <a:spLocks noGrp="1"/>
          </p:cNvSpPr>
          <p:nvPr>
            <p:ph type="title"/>
          </p:nvPr>
        </p:nvSpPr>
        <p:spPr>
          <a:xfrm rot="16200000">
            <a:off x="-3059683" y="4768380"/>
            <a:ext cx="8281937" cy="1647525"/>
          </a:xfrm>
        </p:spPr>
        <p:txBody>
          <a:bodyPr vert="horz" lIns="137160" tIns="68580" rIns="137160" bIns="68580" rtlCol="0" anchor="ctr">
            <a:normAutofit/>
          </a:bodyPr>
          <a:lstStyle/>
          <a:p>
            <a:pPr algn="ctr"/>
            <a:r>
              <a:rPr lang="en-US" sz="7800" b="1" dirty="0"/>
              <a:t>DRM Structure</a:t>
            </a:r>
          </a:p>
        </p:txBody>
      </p:sp>
      <p:pic>
        <p:nvPicPr>
          <p:cNvPr id="9" name="Picture 8">
            <a:extLst>
              <a:ext uri="{FF2B5EF4-FFF2-40B4-BE49-F238E27FC236}">
                <a16:creationId xmlns:a16="http://schemas.microsoft.com/office/drawing/2014/main" id="{C533EA65-BAFC-97AA-0564-BA1E764392B5}"/>
              </a:ext>
            </a:extLst>
          </p:cNvPr>
          <p:cNvPicPr>
            <a:picLocks noChangeAspect="1"/>
          </p:cNvPicPr>
          <p:nvPr/>
        </p:nvPicPr>
        <p:blipFill>
          <a:blip r:embed="rId2"/>
          <a:stretch>
            <a:fillRect/>
          </a:stretch>
        </p:blipFill>
        <p:spPr>
          <a:xfrm>
            <a:off x="1905048" y="1998"/>
            <a:ext cx="14468979" cy="10287000"/>
          </a:xfrm>
          <a:prstGeom prst="rect">
            <a:avLst/>
          </a:prstGeom>
        </p:spPr>
      </p:pic>
      <p:pic>
        <p:nvPicPr>
          <p:cNvPr id="6" name="Picture 5">
            <a:extLst>
              <a:ext uri="{FF2B5EF4-FFF2-40B4-BE49-F238E27FC236}">
                <a16:creationId xmlns:a16="http://schemas.microsoft.com/office/drawing/2014/main" id="{BE6A8AF5-57F8-B043-829D-5A8B0FC06901}"/>
              </a:ext>
            </a:extLst>
          </p:cNvPr>
          <p:cNvPicPr>
            <a:picLocks noChangeAspect="1"/>
          </p:cNvPicPr>
          <p:nvPr/>
        </p:nvPicPr>
        <p:blipFill>
          <a:blip r:embed="rId3">
            <a:alphaModFix amt="70000"/>
          </a:blip>
          <a:stretch>
            <a:fillRect/>
          </a:stretch>
        </p:blipFill>
        <p:spPr>
          <a:xfrm>
            <a:off x="17278815" y="-21351"/>
            <a:ext cx="1009185" cy="7059011"/>
          </a:xfrm>
          <a:prstGeom prst="rect">
            <a:avLst/>
          </a:prstGeom>
        </p:spPr>
      </p:pic>
      <p:pic>
        <p:nvPicPr>
          <p:cNvPr id="7" name="Picture 6">
            <a:extLst>
              <a:ext uri="{FF2B5EF4-FFF2-40B4-BE49-F238E27FC236}">
                <a16:creationId xmlns:a16="http://schemas.microsoft.com/office/drawing/2014/main" id="{112EF2F6-B538-6741-A9EF-229A8AC66E68}"/>
              </a:ext>
            </a:extLst>
          </p:cNvPr>
          <p:cNvPicPr>
            <a:picLocks noChangeAspect="1"/>
          </p:cNvPicPr>
          <p:nvPr/>
        </p:nvPicPr>
        <p:blipFill rotWithShape="1">
          <a:blip r:embed="rId3">
            <a:alphaModFix amt="70000"/>
          </a:blip>
          <a:srcRect b="41243"/>
          <a:stretch/>
        </p:blipFill>
        <p:spPr>
          <a:xfrm>
            <a:off x="17278815" y="6139328"/>
            <a:ext cx="991200" cy="4147673"/>
          </a:xfrm>
          <a:prstGeom prst="rect">
            <a:avLst/>
          </a:prstGeom>
        </p:spPr>
      </p:pic>
      <p:grpSp>
        <p:nvGrpSpPr>
          <p:cNvPr id="8" name="Group 11">
            <a:extLst>
              <a:ext uri="{FF2B5EF4-FFF2-40B4-BE49-F238E27FC236}">
                <a16:creationId xmlns:a16="http://schemas.microsoft.com/office/drawing/2014/main" id="{BD28DBD5-1755-C242-945A-67487CDAB7D7}"/>
              </a:ext>
            </a:extLst>
          </p:cNvPr>
          <p:cNvGrpSpPr/>
          <p:nvPr/>
        </p:nvGrpSpPr>
        <p:grpSpPr>
          <a:xfrm>
            <a:off x="0" y="150242"/>
            <a:ext cx="2841588" cy="1455934"/>
            <a:chOff x="0" y="0"/>
            <a:chExt cx="3788784" cy="1941246"/>
          </a:xfrm>
        </p:grpSpPr>
        <p:sp>
          <p:nvSpPr>
            <p:cNvPr id="10" name="Freeform 12">
              <a:extLst>
                <a:ext uri="{FF2B5EF4-FFF2-40B4-BE49-F238E27FC236}">
                  <a16:creationId xmlns:a16="http://schemas.microsoft.com/office/drawing/2014/main" id="{C3937A27-899A-3242-96E6-E1D4692EC3C5}"/>
                </a:ext>
              </a:extLst>
            </p:cNvPr>
            <p:cNvSpPr/>
            <p:nvPr/>
          </p:nvSpPr>
          <p:spPr>
            <a:xfrm>
              <a:off x="0" y="0"/>
              <a:ext cx="3788791" cy="1941195"/>
            </a:xfrm>
            <a:custGeom>
              <a:avLst/>
              <a:gdLst/>
              <a:ahLst/>
              <a:cxnLst/>
              <a:rect l="l" t="t" r="r" b="b"/>
              <a:pathLst>
                <a:path w="3788791" h="1941195">
                  <a:moveTo>
                    <a:pt x="0" y="0"/>
                  </a:moveTo>
                  <a:lnTo>
                    <a:pt x="3788791" y="0"/>
                  </a:lnTo>
                  <a:lnTo>
                    <a:pt x="3788791" y="1941195"/>
                  </a:lnTo>
                  <a:lnTo>
                    <a:pt x="0" y="1941195"/>
                  </a:lnTo>
                  <a:lnTo>
                    <a:pt x="0" y="0"/>
                  </a:lnTo>
                  <a:close/>
                </a:path>
              </a:pathLst>
            </a:custGeom>
            <a:blipFill>
              <a:blip r:embed="rId4"/>
              <a:stretch>
                <a:fillRect t="-3561" b="-3563"/>
              </a:stretch>
            </a:blipFill>
          </p:spPr>
          <p:txBody>
            <a:bodyPr/>
            <a:lstStyle/>
            <a:p>
              <a:endParaRPr lang="en-TO"/>
            </a:p>
          </p:txBody>
        </p:sp>
      </p:grpSp>
    </p:spTree>
    <p:extLst>
      <p:ext uri="{BB962C8B-B14F-4D97-AF65-F5344CB8AC3E}">
        <p14:creationId xmlns:p14="http://schemas.microsoft.com/office/powerpoint/2010/main" val="2107922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adroTexto 350">
            <a:extLst>
              <a:ext uri="{FF2B5EF4-FFF2-40B4-BE49-F238E27FC236}">
                <a16:creationId xmlns:a16="http://schemas.microsoft.com/office/drawing/2014/main" id="{EB85846B-B4DD-D346-BE0C-37F878C3F360}"/>
              </a:ext>
            </a:extLst>
          </p:cNvPr>
          <p:cNvSpPr txBox="1"/>
          <p:nvPr/>
        </p:nvSpPr>
        <p:spPr>
          <a:xfrm>
            <a:off x="2747780" y="291446"/>
            <a:ext cx="11598414" cy="1569660"/>
          </a:xfrm>
          <a:prstGeom prst="rect">
            <a:avLst/>
          </a:prstGeom>
          <a:noFill/>
        </p:spPr>
        <p:txBody>
          <a:bodyPr wrap="square" rtlCol="0">
            <a:spAutoFit/>
          </a:bodyPr>
          <a:lstStyle/>
          <a:p>
            <a:pPr algn="ctr"/>
            <a:r>
              <a:rPr lang="en-US" sz="4800" b="1" dirty="0">
                <a:solidFill>
                  <a:schemeClr val="tx2"/>
                </a:solidFill>
                <a:latin typeface="Poppins" pitchFamily="2" charset="77"/>
                <a:ea typeface="Lato Heavy" charset="0"/>
                <a:cs typeface="Poppins" pitchFamily="2" charset="77"/>
              </a:rPr>
              <a:t>Central  Coordination Mechanism formalized through the Act</a:t>
            </a:r>
          </a:p>
        </p:txBody>
      </p:sp>
      <p:pic>
        <p:nvPicPr>
          <p:cNvPr id="8" name="Content Placeholder 5">
            <a:extLst>
              <a:ext uri="{FF2B5EF4-FFF2-40B4-BE49-F238E27FC236}">
                <a16:creationId xmlns:a16="http://schemas.microsoft.com/office/drawing/2014/main" id="{80139B28-14EE-8326-3CB7-25509B54C1AB}"/>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2852531" y="1907273"/>
            <a:ext cx="12582939" cy="7927011"/>
          </a:xfrm>
          <a:prstGeom prst="rect">
            <a:avLst/>
          </a:prstGeom>
        </p:spPr>
      </p:pic>
      <p:pic>
        <p:nvPicPr>
          <p:cNvPr id="2" name="Picture 1">
            <a:extLst>
              <a:ext uri="{FF2B5EF4-FFF2-40B4-BE49-F238E27FC236}">
                <a16:creationId xmlns:a16="http://schemas.microsoft.com/office/drawing/2014/main" id="{5E87EBF4-34D1-94D7-D9C7-2C24EAF1CAD0}"/>
              </a:ext>
            </a:extLst>
          </p:cNvPr>
          <p:cNvPicPr>
            <a:picLocks noChangeAspect="1"/>
          </p:cNvPicPr>
          <p:nvPr/>
        </p:nvPicPr>
        <p:blipFill>
          <a:blip r:embed="rId4">
            <a:alphaModFix amt="70000"/>
          </a:blip>
          <a:stretch>
            <a:fillRect/>
          </a:stretch>
        </p:blipFill>
        <p:spPr>
          <a:xfrm>
            <a:off x="16558971" y="-21351"/>
            <a:ext cx="1729029" cy="7059011"/>
          </a:xfrm>
          <a:prstGeom prst="rect">
            <a:avLst/>
          </a:prstGeom>
        </p:spPr>
      </p:pic>
      <p:pic>
        <p:nvPicPr>
          <p:cNvPr id="3" name="Picture 2">
            <a:extLst>
              <a:ext uri="{FF2B5EF4-FFF2-40B4-BE49-F238E27FC236}">
                <a16:creationId xmlns:a16="http://schemas.microsoft.com/office/drawing/2014/main" id="{5D5E5EEF-8713-1D5E-F6EA-89598CF978C7}"/>
              </a:ext>
            </a:extLst>
          </p:cNvPr>
          <p:cNvPicPr>
            <a:picLocks noChangeAspect="1"/>
          </p:cNvPicPr>
          <p:nvPr/>
        </p:nvPicPr>
        <p:blipFill rotWithShape="1">
          <a:blip r:embed="rId4">
            <a:alphaModFix amt="70000"/>
          </a:blip>
          <a:srcRect b="41243"/>
          <a:stretch/>
        </p:blipFill>
        <p:spPr>
          <a:xfrm>
            <a:off x="16540986" y="6139328"/>
            <a:ext cx="1729029" cy="4147673"/>
          </a:xfrm>
          <a:prstGeom prst="rect">
            <a:avLst/>
          </a:prstGeom>
        </p:spPr>
      </p:pic>
      <p:grpSp>
        <p:nvGrpSpPr>
          <p:cNvPr id="9" name="Group 11">
            <a:extLst>
              <a:ext uri="{FF2B5EF4-FFF2-40B4-BE49-F238E27FC236}">
                <a16:creationId xmlns:a16="http://schemas.microsoft.com/office/drawing/2014/main" id="{CEA3D1A2-F73E-E548-8A2C-1F080D1C17D4}"/>
              </a:ext>
            </a:extLst>
          </p:cNvPr>
          <p:cNvGrpSpPr/>
          <p:nvPr/>
        </p:nvGrpSpPr>
        <p:grpSpPr>
          <a:xfrm>
            <a:off x="0" y="410966"/>
            <a:ext cx="2841588" cy="1455934"/>
            <a:chOff x="0" y="0"/>
            <a:chExt cx="3788784" cy="1941246"/>
          </a:xfrm>
        </p:grpSpPr>
        <p:sp>
          <p:nvSpPr>
            <p:cNvPr id="10" name="Freeform 12">
              <a:extLst>
                <a:ext uri="{FF2B5EF4-FFF2-40B4-BE49-F238E27FC236}">
                  <a16:creationId xmlns:a16="http://schemas.microsoft.com/office/drawing/2014/main" id="{0079D5A6-2125-5A4C-9956-AB9C7D8BF375}"/>
                </a:ext>
              </a:extLst>
            </p:cNvPr>
            <p:cNvSpPr/>
            <p:nvPr/>
          </p:nvSpPr>
          <p:spPr>
            <a:xfrm>
              <a:off x="0" y="0"/>
              <a:ext cx="3788791" cy="1941195"/>
            </a:xfrm>
            <a:custGeom>
              <a:avLst/>
              <a:gdLst/>
              <a:ahLst/>
              <a:cxnLst/>
              <a:rect l="l" t="t" r="r" b="b"/>
              <a:pathLst>
                <a:path w="3788791" h="1941195">
                  <a:moveTo>
                    <a:pt x="0" y="0"/>
                  </a:moveTo>
                  <a:lnTo>
                    <a:pt x="3788791" y="0"/>
                  </a:lnTo>
                  <a:lnTo>
                    <a:pt x="3788791" y="1941195"/>
                  </a:lnTo>
                  <a:lnTo>
                    <a:pt x="0" y="1941195"/>
                  </a:lnTo>
                  <a:lnTo>
                    <a:pt x="0" y="0"/>
                  </a:lnTo>
                  <a:close/>
                </a:path>
              </a:pathLst>
            </a:custGeom>
            <a:blipFill>
              <a:blip r:embed="rId5"/>
              <a:stretch>
                <a:fillRect t="-3561" b="-3563"/>
              </a:stretch>
            </a:blipFill>
          </p:spPr>
          <p:txBody>
            <a:bodyPr/>
            <a:lstStyle/>
            <a:p>
              <a:endParaRPr lang="en-TO"/>
            </a:p>
          </p:txBody>
        </p:sp>
      </p:grpSp>
    </p:spTree>
    <p:extLst>
      <p:ext uri="{BB962C8B-B14F-4D97-AF65-F5344CB8AC3E}">
        <p14:creationId xmlns:p14="http://schemas.microsoft.com/office/powerpoint/2010/main" val="1153243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096581" y="-21086"/>
            <a:ext cx="1205706" cy="7058829"/>
            <a:chOff x="0" y="0"/>
            <a:chExt cx="1607608" cy="9411772"/>
          </a:xfrm>
        </p:grpSpPr>
        <p:sp>
          <p:nvSpPr>
            <p:cNvPr id="3" name="Freeform 3"/>
            <p:cNvSpPr/>
            <p:nvPr/>
          </p:nvSpPr>
          <p:spPr>
            <a:xfrm>
              <a:off x="0" y="0"/>
              <a:ext cx="1607566" cy="9411716"/>
            </a:xfrm>
            <a:custGeom>
              <a:avLst/>
              <a:gdLst/>
              <a:ahLst/>
              <a:cxnLst/>
              <a:rect l="l" t="t" r="r" b="b"/>
              <a:pathLst>
                <a:path w="1607566" h="9411716">
                  <a:moveTo>
                    <a:pt x="0" y="0"/>
                  </a:moveTo>
                  <a:lnTo>
                    <a:pt x="1607566" y="0"/>
                  </a:lnTo>
                  <a:lnTo>
                    <a:pt x="1607566" y="9411716"/>
                  </a:lnTo>
                  <a:lnTo>
                    <a:pt x="0" y="9411716"/>
                  </a:lnTo>
                  <a:lnTo>
                    <a:pt x="0" y="0"/>
                  </a:lnTo>
                  <a:close/>
                </a:path>
              </a:pathLst>
            </a:custGeom>
            <a:blipFill>
              <a:blip r:embed="rId3"/>
              <a:stretch>
                <a:fillRect l="-21700" r="-21703"/>
              </a:stretch>
            </a:blipFill>
          </p:spPr>
          <p:txBody>
            <a:bodyPr/>
            <a:lstStyle/>
            <a:p>
              <a:endParaRPr lang="en-TO"/>
            </a:p>
          </p:txBody>
        </p:sp>
      </p:grpSp>
      <p:grpSp>
        <p:nvGrpSpPr>
          <p:cNvPr id="4" name="Group 4"/>
          <p:cNvGrpSpPr/>
          <p:nvPr/>
        </p:nvGrpSpPr>
        <p:grpSpPr>
          <a:xfrm>
            <a:off x="17084040" y="6139434"/>
            <a:ext cx="1205706" cy="4147566"/>
            <a:chOff x="0" y="0"/>
            <a:chExt cx="1607608" cy="5530088"/>
          </a:xfrm>
        </p:grpSpPr>
        <p:sp>
          <p:nvSpPr>
            <p:cNvPr id="5" name="Freeform 5"/>
            <p:cNvSpPr/>
            <p:nvPr/>
          </p:nvSpPr>
          <p:spPr>
            <a:xfrm>
              <a:off x="0" y="0"/>
              <a:ext cx="1607566" cy="5530088"/>
            </a:xfrm>
            <a:custGeom>
              <a:avLst/>
              <a:gdLst/>
              <a:ahLst/>
              <a:cxnLst/>
              <a:rect l="l" t="t" r="r" b="b"/>
              <a:pathLst>
                <a:path w="1607566" h="5530088">
                  <a:moveTo>
                    <a:pt x="0" y="0"/>
                  </a:moveTo>
                  <a:lnTo>
                    <a:pt x="1607566" y="0"/>
                  </a:lnTo>
                  <a:lnTo>
                    <a:pt x="1607566" y="5530088"/>
                  </a:lnTo>
                  <a:lnTo>
                    <a:pt x="0" y="5530088"/>
                  </a:lnTo>
                  <a:lnTo>
                    <a:pt x="0" y="0"/>
                  </a:lnTo>
                  <a:close/>
                </a:path>
              </a:pathLst>
            </a:custGeom>
            <a:blipFill>
              <a:blip r:embed="rId3"/>
              <a:stretch>
                <a:fillRect t="-9341" r="-2" b="-9341"/>
              </a:stretch>
            </a:blipFill>
          </p:spPr>
          <p:txBody>
            <a:bodyPr/>
            <a:lstStyle/>
            <a:p>
              <a:endParaRPr lang="en-TO"/>
            </a:p>
          </p:txBody>
        </p:sp>
      </p:grpSp>
      <p:sp>
        <p:nvSpPr>
          <p:cNvPr id="6" name="Freeform 6" descr="The Tonga eruption explained, from tsunami warnings to sonic booms"/>
          <p:cNvSpPr/>
          <p:nvPr/>
        </p:nvSpPr>
        <p:spPr>
          <a:xfrm>
            <a:off x="1746" y="1687192"/>
            <a:ext cx="4343400" cy="1161777"/>
          </a:xfrm>
          <a:custGeom>
            <a:avLst/>
            <a:gdLst/>
            <a:ahLst/>
            <a:cxnLst/>
            <a:rect l="l" t="t" r="r" b="b"/>
            <a:pathLst>
              <a:path w="4343400" h="1161777">
                <a:moveTo>
                  <a:pt x="0" y="0"/>
                </a:moveTo>
                <a:lnTo>
                  <a:pt x="4343400" y="0"/>
                </a:lnTo>
                <a:lnTo>
                  <a:pt x="4343400" y="1161777"/>
                </a:lnTo>
                <a:lnTo>
                  <a:pt x="0" y="1161777"/>
                </a:lnTo>
                <a:lnTo>
                  <a:pt x="0" y="0"/>
                </a:lnTo>
                <a:close/>
              </a:path>
            </a:pathLst>
          </a:custGeom>
          <a:blipFill>
            <a:blip r:embed="rId4"/>
            <a:stretch>
              <a:fillRect b="-149238"/>
            </a:stretch>
          </a:blipFill>
        </p:spPr>
        <p:txBody>
          <a:bodyPr/>
          <a:lstStyle/>
          <a:p>
            <a:endParaRPr lang="en-TO"/>
          </a:p>
        </p:txBody>
      </p:sp>
      <p:grpSp>
        <p:nvGrpSpPr>
          <p:cNvPr id="7" name="Group 7"/>
          <p:cNvGrpSpPr/>
          <p:nvPr/>
        </p:nvGrpSpPr>
        <p:grpSpPr>
          <a:xfrm>
            <a:off x="0" y="1672905"/>
            <a:ext cx="4371975" cy="1190352"/>
            <a:chOff x="0" y="0"/>
            <a:chExt cx="5829300" cy="1587136"/>
          </a:xfrm>
        </p:grpSpPr>
        <p:sp>
          <p:nvSpPr>
            <p:cNvPr id="8" name="Freeform 8"/>
            <p:cNvSpPr/>
            <p:nvPr/>
          </p:nvSpPr>
          <p:spPr>
            <a:xfrm>
              <a:off x="19050" y="19050"/>
              <a:ext cx="5791200" cy="1549019"/>
            </a:xfrm>
            <a:custGeom>
              <a:avLst/>
              <a:gdLst/>
              <a:ahLst/>
              <a:cxnLst/>
              <a:rect l="l" t="t" r="r" b="b"/>
              <a:pathLst>
                <a:path w="5791200" h="1549019">
                  <a:moveTo>
                    <a:pt x="0" y="0"/>
                  </a:moveTo>
                  <a:lnTo>
                    <a:pt x="5791200" y="0"/>
                  </a:lnTo>
                  <a:lnTo>
                    <a:pt x="5791200" y="1549019"/>
                  </a:lnTo>
                  <a:lnTo>
                    <a:pt x="0" y="1549019"/>
                  </a:lnTo>
                  <a:close/>
                </a:path>
              </a:pathLst>
            </a:custGeom>
            <a:solidFill>
              <a:srgbClr val="0D0D0D">
                <a:alpha val="50980"/>
              </a:srgbClr>
            </a:solidFill>
          </p:spPr>
          <p:txBody>
            <a:bodyPr/>
            <a:lstStyle/>
            <a:p>
              <a:endParaRPr lang="en-TO"/>
            </a:p>
          </p:txBody>
        </p:sp>
        <p:sp>
          <p:nvSpPr>
            <p:cNvPr id="9" name="Freeform 9"/>
            <p:cNvSpPr/>
            <p:nvPr/>
          </p:nvSpPr>
          <p:spPr>
            <a:xfrm>
              <a:off x="0" y="0"/>
              <a:ext cx="5829300" cy="1587119"/>
            </a:xfrm>
            <a:custGeom>
              <a:avLst/>
              <a:gdLst/>
              <a:ahLst/>
              <a:cxnLst/>
              <a:rect l="l" t="t" r="r" b="b"/>
              <a:pathLst>
                <a:path w="5829300" h="1587119">
                  <a:moveTo>
                    <a:pt x="19050" y="0"/>
                  </a:moveTo>
                  <a:lnTo>
                    <a:pt x="5810250" y="0"/>
                  </a:lnTo>
                  <a:cubicBezTo>
                    <a:pt x="5820791" y="0"/>
                    <a:pt x="5829300" y="8509"/>
                    <a:pt x="5829300" y="19050"/>
                  </a:cubicBezTo>
                  <a:lnTo>
                    <a:pt x="5829300" y="1568069"/>
                  </a:lnTo>
                  <a:cubicBezTo>
                    <a:pt x="5829300" y="1578610"/>
                    <a:pt x="5820791" y="1587119"/>
                    <a:pt x="5810250" y="1587119"/>
                  </a:cubicBezTo>
                  <a:lnTo>
                    <a:pt x="19050" y="1587119"/>
                  </a:lnTo>
                  <a:cubicBezTo>
                    <a:pt x="8509" y="1587119"/>
                    <a:pt x="0" y="1578610"/>
                    <a:pt x="0" y="1568069"/>
                  </a:cubicBezTo>
                  <a:lnTo>
                    <a:pt x="0" y="19050"/>
                  </a:lnTo>
                  <a:cubicBezTo>
                    <a:pt x="0" y="8509"/>
                    <a:pt x="8509" y="0"/>
                    <a:pt x="19050" y="0"/>
                  </a:cubicBezTo>
                  <a:moveTo>
                    <a:pt x="19050" y="38100"/>
                  </a:moveTo>
                  <a:lnTo>
                    <a:pt x="19050" y="19050"/>
                  </a:lnTo>
                  <a:lnTo>
                    <a:pt x="38100" y="19050"/>
                  </a:lnTo>
                  <a:lnTo>
                    <a:pt x="38100" y="1568069"/>
                  </a:lnTo>
                  <a:lnTo>
                    <a:pt x="19050" y="1568069"/>
                  </a:lnTo>
                  <a:lnTo>
                    <a:pt x="19050" y="1549019"/>
                  </a:lnTo>
                  <a:lnTo>
                    <a:pt x="5810250" y="1549019"/>
                  </a:lnTo>
                  <a:lnTo>
                    <a:pt x="5810250" y="1568069"/>
                  </a:lnTo>
                  <a:lnTo>
                    <a:pt x="5791200" y="1568069"/>
                  </a:lnTo>
                  <a:lnTo>
                    <a:pt x="5791200" y="19050"/>
                  </a:lnTo>
                  <a:lnTo>
                    <a:pt x="5810250" y="19050"/>
                  </a:lnTo>
                  <a:lnTo>
                    <a:pt x="5810250" y="38100"/>
                  </a:lnTo>
                  <a:lnTo>
                    <a:pt x="19050" y="38100"/>
                  </a:lnTo>
                  <a:close/>
                </a:path>
              </a:pathLst>
            </a:custGeom>
            <a:solidFill>
              <a:srgbClr val="042433"/>
            </a:solidFill>
          </p:spPr>
          <p:txBody>
            <a:bodyPr/>
            <a:lstStyle/>
            <a:p>
              <a:endParaRPr lang="en-TO"/>
            </a:p>
          </p:txBody>
        </p:sp>
      </p:grpSp>
      <p:grpSp>
        <p:nvGrpSpPr>
          <p:cNvPr id="10" name="Group 10"/>
          <p:cNvGrpSpPr/>
          <p:nvPr/>
        </p:nvGrpSpPr>
        <p:grpSpPr>
          <a:xfrm>
            <a:off x="14288" y="129156"/>
            <a:ext cx="2841588" cy="1455934"/>
            <a:chOff x="0" y="0"/>
            <a:chExt cx="3788784" cy="1941246"/>
          </a:xfrm>
        </p:grpSpPr>
        <p:sp>
          <p:nvSpPr>
            <p:cNvPr id="11" name="Freeform 11"/>
            <p:cNvSpPr/>
            <p:nvPr/>
          </p:nvSpPr>
          <p:spPr>
            <a:xfrm>
              <a:off x="0" y="0"/>
              <a:ext cx="3788791" cy="1941195"/>
            </a:xfrm>
            <a:custGeom>
              <a:avLst/>
              <a:gdLst/>
              <a:ahLst/>
              <a:cxnLst/>
              <a:rect l="l" t="t" r="r" b="b"/>
              <a:pathLst>
                <a:path w="3788791" h="1941195">
                  <a:moveTo>
                    <a:pt x="0" y="0"/>
                  </a:moveTo>
                  <a:lnTo>
                    <a:pt x="3788791" y="0"/>
                  </a:lnTo>
                  <a:lnTo>
                    <a:pt x="3788791" y="1941195"/>
                  </a:lnTo>
                  <a:lnTo>
                    <a:pt x="0" y="1941195"/>
                  </a:lnTo>
                  <a:lnTo>
                    <a:pt x="0" y="0"/>
                  </a:lnTo>
                  <a:close/>
                </a:path>
              </a:pathLst>
            </a:custGeom>
            <a:blipFill>
              <a:blip r:embed="rId5"/>
              <a:stretch>
                <a:fillRect t="-3561" b="-3563"/>
              </a:stretch>
            </a:blipFill>
          </p:spPr>
          <p:txBody>
            <a:bodyPr/>
            <a:lstStyle/>
            <a:p>
              <a:endParaRPr lang="en-TO"/>
            </a:p>
          </p:txBody>
        </p:sp>
      </p:grpSp>
      <p:grpSp>
        <p:nvGrpSpPr>
          <p:cNvPr id="13" name="Group 13"/>
          <p:cNvGrpSpPr/>
          <p:nvPr/>
        </p:nvGrpSpPr>
        <p:grpSpPr>
          <a:xfrm>
            <a:off x="729093" y="2983691"/>
            <a:ext cx="3086100" cy="30861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D1D1"/>
            </a:solidFill>
          </p:spPr>
          <p:txBody>
            <a:bodyPr/>
            <a:lstStyle/>
            <a:p>
              <a:endParaRPr lang="en-TO"/>
            </a:p>
          </p:txBody>
        </p:sp>
        <p:sp>
          <p:nvSpPr>
            <p:cNvPr id="15" name="TextBox 15"/>
            <p:cNvSpPr txBox="1"/>
            <p:nvPr/>
          </p:nvSpPr>
          <p:spPr>
            <a:xfrm>
              <a:off x="76200" y="-47625"/>
              <a:ext cx="660400" cy="784225"/>
            </a:xfrm>
            <a:prstGeom prst="rect">
              <a:avLst/>
            </a:prstGeom>
          </p:spPr>
          <p:txBody>
            <a:bodyPr lIns="50800" tIns="50800" rIns="50800" bIns="50800" rtlCol="0" anchor="ctr"/>
            <a:lstStyle/>
            <a:p>
              <a:pPr algn="ctr">
                <a:lnSpc>
                  <a:spcPts val="3780"/>
                </a:lnSpc>
              </a:pPr>
              <a:endParaRPr/>
            </a:p>
          </p:txBody>
        </p:sp>
      </p:grpSp>
      <p:sp>
        <p:nvSpPr>
          <p:cNvPr id="16" name="Freeform 16"/>
          <p:cNvSpPr/>
          <p:nvPr/>
        </p:nvSpPr>
        <p:spPr>
          <a:xfrm>
            <a:off x="1173818" y="3342963"/>
            <a:ext cx="2196650" cy="2261673"/>
          </a:xfrm>
          <a:custGeom>
            <a:avLst/>
            <a:gdLst/>
            <a:ahLst/>
            <a:cxnLst/>
            <a:rect l="l" t="t" r="r" b="b"/>
            <a:pathLst>
              <a:path w="2196650" h="2261673">
                <a:moveTo>
                  <a:pt x="0" y="0"/>
                </a:moveTo>
                <a:lnTo>
                  <a:pt x="2196650" y="0"/>
                </a:lnTo>
                <a:lnTo>
                  <a:pt x="2196650" y="2261673"/>
                </a:lnTo>
                <a:lnTo>
                  <a:pt x="0" y="22616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TO"/>
          </a:p>
        </p:txBody>
      </p:sp>
      <p:grpSp>
        <p:nvGrpSpPr>
          <p:cNvPr id="17" name="Group 17"/>
          <p:cNvGrpSpPr/>
          <p:nvPr/>
        </p:nvGrpSpPr>
        <p:grpSpPr>
          <a:xfrm>
            <a:off x="2731537" y="6878849"/>
            <a:ext cx="3086100" cy="30861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D1D1"/>
            </a:solidFill>
          </p:spPr>
          <p:txBody>
            <a:bodyPr/>
            <a:lstStyle/>
            <a:p>
              <a:endParaRPr lang="en-TO"/>
            </a:p>
          </p:txBody>
        </p:sp>
        <p:sp>
          <p:nvSpPr>
            <p:cNvPr id="19" name="TextBox 19"/>
            <p:cNvSpPr txBox="1"/>
            <p:nvPr/>
          </p:nvSpPr>
          <p:spPr>
            <a:xfrm>
              <a:off x="76200" y="-47625"/>
              <a:ext cx="660400" cy="784225"/>
            </a:xfrm>
            <a:prstGeom prst="rect">
              <a:avLst/>
            </a:prstGeom>
          </p:spPr>
          <p:txBody>
            <a:bodyPr lIns="50800" tIns="50800" rIns="50800" bIns="50800" rtlCol="0" anchor="ctr"/>
            <a:lstStyle/>
            <a:p>
              <a:pPr algn="ctr">
                <a:lnSpc>
                  <a:spcPts val="3780"/>
                </a:lnSpc>
              </a:pPr>
              <a:endParaRPr/>
            </a:p>
          </p:txBody>
        </p:sp>
      </p:grpSp>
      <p:sp>
        <p:nvSpPr>
          <p:cNvPr id="20" name="Freeform 20"/>
          <p:cNvSpPr/>
          <p:nvPr/>
        </p:nvSpPr>
        <p:spPr>
          <a:xfrm>
            <a:off x="3046885" y="7246426"/>
            <a:ext cx="2455404" cy="2455404"/>
          </a:xfrm>
          <a:custGeom>
            <a:avLst/>
            <a:gdLst/>
            <a:ahLst/>
            <a:cxnLst/>
            <a:rect l="l" t="t" r="r" b="b"/>
            <a:pathLst>
              <a:path w="2455404" h="2455404">
                <a:moveTo>
                  <a:pt x="0" y="0"/>
                </a:moveTo>
                <a:lnTo>
                  <a:pt x="2455404" y="0"/>
                </a:lnTo>
                <a:lnTo>
                  <a:pt x="2455404" y="2455403"/>
                </a:lnTo>
                <a:lnTo>
                  <a:pt x="0" y="24554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TO"/>
          </a:p>
        </p:txBody>
      </p:sp>
      <p:grpSp>
        <p:nvGrpSpPr>
          <p:cNvPr id="21" name="Group 21"/>
          <p:cNvGrpSpPr/>
          <p:nvPr/>
        </p:nvGrpSpPr>
        <p:grpSpPr>
          <a:xfrm>
            <a:off x="4665029" y="2887968"/>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D1D1"/>
            </a:solidFill>
          </p:spPr>
          <p:txBody>
            <a:bodyPr/>
            <a:lstStyle/>
            <a:p>
              <a:endParaRPr lang="en-TO"/>
            </a:p>
          </p:txBody>
        </p:sp>
        <p:sp>
          <p:nvSpPr>
            <p:cNvPr id="23" name="TextBox 23"/>
            <p:cNvSpPr txBox="1"/>
            <p:nvPr/>
          </p:nvSpPr>
          <p:spPr>
            <a:xfrm>
              <a:off x="76200" y="-47625"/>
              <a:ext cx="660400" cy="784225"/>
            </a:xfrm>
            <a:prstGeom prst="rect">
              <a:avLst/>
            </a:prstGeom>
          </p:spPr>
          <p:txBody>
            <a:bodyPr lIns="50800" tIns="50800" rIns="50800" bIns="50800" rtlCol="0" anchor="ctr"/>
            <a:lstStyle/>
            <a:p>
              <a:pPr algn="ctr">
                <a:lnSpc>
                  <a:spcPts val="3780"/>
                </a:lnSpc>
              </a:pPr>
              <a:endParaRPr/>
            </a:p>
          </p:txBody>
        </p:sp>
      </p:grpSp>
      <p:sp>
        <p:nvSpPr>
          <p:cNvPr id="24" name="Freeform 24"/>
          <p:cNvSpPr/>
          <p:nvPr/>
        </p:nvSpPr>
        <p:spPr>
          <a:xfrm>
            <a:off x="4951238" y="3342963"/>
            <a:ext cx="2513681" cy="2199471"/>
          </a:xfrm>
          <a:custGeom>
            <a:avLst/>
            <a:gdLst/>
            <a:ahLst/>
            <a:cxnLst/>
            <a:rect l="l" t="t" r="r" b="b"/>
            <a:pathLst>
              <a:path w="2513681" h="2199471">
                <a:moveTo>
                  <a:pt x="0" y="0"/>
                </a:moveTo>
                <a:lnTo>
                  <a:pt x="2513681" y="0"/>
                </a:lnTo>
                <a:lnTo>
                  <a:pt x="2513681" y="2199471"/>
                </a:lnTo>
                <a:lnTo>
                  <a:pt x="0" y="21994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TO"/>
          </a:p>
        </p:txBody>
      </p:sp>
      <p:grpSp>
        <p:nvGrpSpPr>
          <p:cNvPr id="25" name="Group 25"/>
          <p:cNvGrpSpPr/>
          <p:nvPr/>
        </p:nvGrpSpPr>
        <p:grpSpPr>
          <a:xfrm>
            <a:off x="7273297" y="6735673"/>
            <a:ext cx="3086100" cy="3086100"/>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D1D1"/>
            </a:solidFill>
          </p:spPr>
          <p:txBody>
            <a:bodyPr/>
            <a:lstStyle/>
            <a:p>
              <a:endParaRPr lang="en-TO"/>
            </a:p>
          </p:txBody>
        </p:sp>
        <p:sp>
          <p:nvSpPr>
            <p:cNvPr id="27" name="TextBox 27"/>
            <p:cNvSpPr txBox="1"/>
            <p:nvPr/>
          </p:nvSpPr>
          <p:spPr>
            <a:xfrm>
              <a:off x="76200" y="-47625"/>
              <a:ext cx="660400" cy="784225"/>
            </a:xfrm>
            <a:prstGeom prst="rect">
              <a:avLst/>
            </a:prstGeom>
          </p:spPr>
          <p:txBody>
            <a:bodyPr lIns="50800" tIns="50800" rIns="50800" bIns="50800" rtlCol="0" anchor="ctr"/>
            <a:lstStyle/>
            <a:p>
              <a:pPr algn="ctr">
                <a:lnSpc>
                  <a:spcPts val="3780"/>
                </a:lnSpc>
              </a:pPr>
              <a:endParaRPr/>
            </a:p>
          </p:txBody>
        </p:sp>
      </p:grpSp>
      <p:sp>
        <p:nvSpPr>
          <p:cNvPr id="28" name="Freeform 28"/>
          <p:cNvSpPr/>
          <p:nvPr/>
        </p:nvSpPr>
        <p:spPr>
          <a:xfrm>
            <a:off x="8073381" y="7169682"/>
            <a:ext cx="1820971" cy="2276214"/>
          </a:xfrm>
          <a:custGeom>
            <a:avLst/>
            <a:gdLst/>
            <a:ahLst/>
            <a:cxnLst/>
            <a:rect l="l" t="t" r="r" b="b"/>
            <a:pathLst>
              <a:path w="1820971" h="2276214">
                <a:moveTo>
                  <a:pt x="0" y="0"/>
                </a:moveTo>
                <a:lnTo>
                  <a:pt x="1820972" y="0"/>
                </a:lnTo>
                <a:lnTo>
                  <a:pt x="1820972" y="2276215"/>
                </a:lnTo>
                <a:lnTo>
                  <a:pt x="0" y="2276215"/>
                </a:lnTo>
                <a:lnTo>
                  <a:pt x="0" y="0"/>
                </a:lnTo>
                <a:close/>
              </a:path>
            </a:pathLst>
          </a:custGeom>
          <a:blipFill>
            <a:blip r:embed="rId12"/>
            <a:stretch>
              <a:fillRect/>
            </a:stretch>
          </a:blipFill>
        </p:spPr>
        <p:txBody>
          <a:bodyPr/>
          <a:lstStyle/>
          <a:p>
            <a:endParaRPr lang="en-TO"/>
          </a:p>
        </p:txBody>
      </p:sp>
      <p:grpSp>
        <p:nvGrpSpPr>
          <p:cNvPr id="29" name="Group 29"/>
          <p:cNvGrpSpPr/>
          <p:nvPr/>
        </p:nvGrpSpPr>
        <p:grpSpPr>
          <a:xfrm>
            <a:off x="9206107" y="2817943"/>
            <a:ext cx="3086100" cy="3086100"/>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D1D1"/>
            </a:solidFill>
          </p:spPr>
          <p:txBody>
            <a:bodyPr/>
            <a:lstStyle/>
            <a:p>
              <a:endParaRPr lang="en-TO"/>
            </a:p>
          </p:txBody>
        </p:sp>
        <p:sp>
          <p:nvSpPr>
            <p:cNvPr id="31" name="TextBox 31"/>
            <p:cNvSpPr txBox="1"/>
            <p:nvPr/>
          </p:nvSpPr>
          <p:spPr>
            <a:xfrm>
              <a:off x="76200" y="-47625"/>
              <a:ext cx="660400" cy="784225"/>
            </a:xfrm>
            <a:prstGeom prst="rect">
              <a:avLst/>
            </a:prstGeom>
          </p:spPr>
          <p:txBody>
            <a:bodyPr lIns="50800" tIns="50800" rIns="50800" bIns="50800" rtlCol="0" anchor="ctr"/>
            <a:lstStyle/>
            <a:p>
              <a:pPr algn="ctr">
                <a:lnSpc>
                  <a:spcPts val="3780"/>
                </a:lnSpc>
              </a:pPr>
              <a:endParaRPr/>
            </a:p>
          </p:txBody>
        </p:sp>
      </p:grpSp>
      <p:sp>
        <p:nvSpPr>
          <p:cNvPr id="32" name="Freeform 32"/>
          <p:cNvSpPr/>
          <p:nvPr/>
        </p:nvSpPr>
        <p:spPr>
          <a:xfrm>
            <a:off x="9490532" y="3508393"/>
            <a:ext cx="2458943" cy="1709672"/>
          </a:xfrm>
          <a:custGeom>
            <a:avLst/>
            <a:gdLst/>
            <a:ahLst/>
            <a:cxnLst/>
            <a:rect l="l" t="t" r="r" b="b"/>
            <a:pathLst>
              <a:path w="2458943" h="1709672">
                <a:moveTo>
                  <a:pt x="0" y="0"/>
                </a:moveTo>
                <a:lnTo>
                  <a:pt x="2458943" y="0"/>
                </a:lnTo>
                <a:lnTo>
                  <a:pt x="2458943" y="1709673"/>
                </a:lnTo>
                <a:lnTo>
                  <a:pt x="0" y="1709673"/>
                </a:lnTo>
                <a:lnTo>
                  <a:pt x="0" y="0"/>
                </a:lnTo>
                <a:close/>
              </a:path>
            </a:pathLst>
          </a:custGeom>
          <a:blipFill>
            <a:blip r:embed="rId13"/>
            <a:stretch>
              <a:fillRect l="-5291" r="-5291"/>
            </a:stretch>
          </a:blipFill>
        </p:spPr>
        <p:txBody>
          <a:bodyPr/>
          <a:lstStyle/>
          <a:p>
            <a:endParaRPr lang="en-TO"/>
          </a:p>
        </p:txBody>
      </p:sp>
      <p:grpSp>
        <p:nvGrpSpPr>
          <p:cNvPr id="33" name="Group 33"/>
          <p:cNvGrpSpPr/>
          <p:nvPr/>
        </p:nvGrpSpPr>
        <p:grpSpPr>
          <a:xfrm>
            <a:off x="11819970" y="6764740"/>
            <a:ext cx="3086100" cy="3086100"/>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D1D1"/>
            </a:solidFill>
          </p:spPr>
          <p:txBody>
            <a:bodyPr/>
            <a:lstStyle/>
            <a:p>
              <a:endParaRPr lang="en-TO"/>
            </a:p>
          </p:txBody>
        </p:sp>
        <p:sp>
          <p:nvSpPr>
            <p:cNvPr id="35" name="TextBox 35"/>
            <p:cNvSpPr txBox="1"/>
            <p:nvPr/>
          </p:nvSpPr>
          <p:spPr>
            <a:xfrm>
              <a:off x="76200" y="-47625"/>
              <a:ext cx="660400" cy="784225"/>
            </a:xfrm>
            <a:prstGeom prst="rect">
              <a:avLst/>
            </a:prstGeom>
          </p:spPr>
          <p:txBody>
            <a:bodyPr lIns="50800" tIns="50800" rIns="50800" bIns="50800" rtlCol="0" anchor="ctr"/>
            <a:lstStyle/>
            <a:p>
              <a:pPr algn="ctr">
                <a:lnSpc>
                  <a:spcPts val="3780"/>
                </a:lnSpc>
              </a:pPr>
              <a:endParaRPr/>
            </a:p>
          </p:txBody>
        </p:sp>
      </p:grpSp>
      <p:sp>
        <p:nvSpPr>
          <p:cNvPr id="36" name="Freeform 36"/>
          <p:cNvSpPr/>
          <p:nvPr/>
        </p:nvSpPr>
        <p:spPr>
          <a:xfrm>
            <a:off x="12300104" y="7176447"/>
            <a:ext cx="2517249" cy="1460004"/>
          </a:xfrm>
          <a:custGeom>
            <a:avLst/>
            <a:gdLst/>
            <a:ahLst/>
            <a:cxnLst/>
            <a:rect l="l" t="t" r="r" b="b"/>
            <a:pathLst>
              <a:path w="2517249" h="1460004">
                <a:moveTo>
                  <a:pt x="0" y="0"/>
                </a:moveTo>
                <a:lnTo>
                  <a:pt x="2517249" y="0"/>
                </a:lnTo>
                <a:lnTo>
                  <a:pt x="2517249" y="1460004"/>
                </a:lnTo>
                <a:lnTo>
                  <a:pt x="0" y="146000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TO"/>
          </a:p>
        </p:txBody>
      </p:sp>
      <p:grpSp>
        <p:nvGrpSpPr>
          <p:cNvPr id="37" name="Group 37"/>
          <p:cNvGrpSpPr/>
          <p:nvPr/>
        </p:nvGrpSpPr>
        <p:grpSpPr>
          <a:xfrm>
            <a:off x="13425682" y="2901986"/>
            <a:ext cx="3086100" cy="3086100"/>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D1D1"/>
            </a:solidFill>
          </p:spPr>
          <p:txBody>
            <a:bodyPr/>
            <a:lstStyle/>
            <a:p>
              <a:endParaRPr lang="en-TO"/>
            </a:p>
          </p:txBody>
        </p:sp>
        <p:sp>
          <p:nvSpPr>
            <p:cNvPr id="39" name="TextBox 39"/>
            <p:cNvSpPr txBox="1"/>
            <p:nvPr/>
          </p:nvSpPr>
          <p:spPr>
            <a:xfrm>
              <a:off x="76200" y="-47625"/>
              <a:ext cx="660400" cy="784225"/>
            </a:xfrm>
            <a:prstGeom prst="rect">
              <a:avLst/>
            </a:prstGeom>
          </p:spPr>
          <p:txBody>
            <a:bodyPr lIns="50800" tIns="50800" rIns="50800" bIns="50800" rtlCol="0" anchor="ctr"/>
            <a:lstStyle/>
            <a:p>
              <a:pPr algn="ctr">
                <a:lnSpc>
                  <a:spcPts val="3780"/>
                </a:lnSpc>
              </a:pPr>
              <a:endParaRPr/>
            </a:p>
          </p:txBody>
        </p:sp>
      </p:grpSp>
      <p:sp>
        <p:nvSpPr>
          <p:cNvPr id="40" name="Freeform 40"/>
          <p:cNvSpPr/>
          <p:nvPr/>
        </p:nvSpPr>
        <p:spPr>
          <a:xfrm>
            <a:off x="13712903" y="3585519"/>
            <a:ext cx="2511658" cy="1550949"/>
          </a:xfrm>
          <a:custGeom>
            <a:avLst/>
            <a:gdLst/>
            <a:ahLst/>
            <a:cxnLst/>
            <a:rect l="l" t="t" r="r" b="b"/>
            <a:pathLst>
              <a:path w="2511658" h="1550949">
                <a:moveTo>
                  <a:pt x="0" y="0"/>
                </a:moveTo>
                <a:lnTo>
                  <a:pt x="2511658" y="0"/>
                </a:lnTo>
                <a:lnTo>
                  <a:pt x="2511658" y="1550949"/>
                </a:lnTo>
                <a:lnTo>
                  <a:pt x="0" y="1550949"/>
                </a:lnTo>
                <a:lnTo>
                  <a:pt x="0" y="0"/>
                </a:lnTo>
                <a:close/>
              </a:path>
            </a:pathLst>
          </a:custGeom>
          <a:blipFill>
            <a:blip r:embed="rId16"/>
            <a:stretch>
              <a:fillRect/>
            </a:stretch>
          </a:blipFill>
        </p:spPr>
        <p:txBody>
          <a:bodyPr/>
          <a:lstStyle/>
          <a:p>
            <a:endParaRPr lang="en-TO"/>
          </a:p>
        </p:txBody>
      </p:sp>
      <p:grpSp>
        <p:nvGrpSpPr>
          <p:cNvPr id="41" name="Group 41"/>
          <p:cNvGrpSpPr/>
          <p:nvPr/>
        </p:nvGrpSpPr>
        <p:grpSpPr>
          <a:xfrm>
            <a:off x="746799" y="5625951"/>
            <a:ext cx="1439189" cy="761424"/>
            <a:chOff x="0" y="0"/>
            <a:chExt cx="812800" cy="430024"/>
          </a:xfrm>
        </p:grpSpPr>
        <p:sp>
          <p:nvSpPr>
            <p:cNvPr id="42" name="Freeform 42"/>
            <p:cNvSpPr/>
            <p:nvPr/>
          </p:nvSpPr>
          <p:spPr>
            <a:xfrm>
              <a:off x="0" y="0"/>
              <a:ext cx="812800" cy="430024"/>
            </a:xfrm>
            <a:custGeom>
              <a:avLst/>
              <a:gdLst/>
              <a:ahLst/>
              <a:cxnLst/>
              <a:rect l="l" t="t" r="r" b="b"/>
              <a:pathLst>
                <a:path w="812800" h="430024">
                  <a:moveTo>
                    <a:pt x="609600" y="0"/>
                  </a:moveTo>
                  <a:lnTo>
                    <a:pt x="0" y="0"/>
                  </a:lnTo>
                  <a:lnTo>
                    <a:pt x="0" y="430024"/>
                  </a:lnTo>
                  <a:lnTo>
                    <a:pt x="609600" y="430024"/>
                  </a:lnTo>
                  <a:lnTo>
                    <a:pt x="812800" y="215012"/>
                  </a:lnTo>
                  <a:lnTo>
                    <a:pt x="609600" y="0"/>
                  </a:lnTo>
                  <a:close/>
                </a:path>
              </a:pathLst>
            </a:custGeom>
            <a:solidFill>
              <a:srgbClr val="8F988A"/>
            </a:solidFill>
          </p:spPr>
          <p:txBody>
            <a:bodyPr/>
            <a:lstStyle/>
            <a:p>
              <a:endParaRPr lang="en-TO"/>
            </a:p>
          </p:txBody>
        </p:sp>
        <p:sp>
          <p:nvSpPr>
            <p:cNvPr id="43" name="TextBox 43"/>
            <p:cNvSpPr txBox="1"/>
            <p:nvPr/>
          </p:nvSpPr>
          <p:spPr>
            <a:xfrm>
              <a:off x="0" y="-104775"/>
              <a:ext cx="698500" cy="534799"/>
            </a:xfrm>
            <a:prstGeom prst="rect">
              <a:avLst/>
            </a:prstGeom>
          </p:spPr>
          <p:txBody>
            <a:bodyPr lIns="50800" tIns="50800" rIns="50800" bIns="50800" rtlCol="0" anchor="ctr"/>
            <a:lstStyle/>
            <a:p>
              <a:pPr algn="ctr">
                <a:lnSpc>
                  <a:spcPts val="2880"/>
                </a:lnSpc>
              </a:pPr>
              <a:r>
                <a:rPr lang="en-US" sz="1600" b="1">
                  <a:solidFill>
                    <a:srgbClr val="FFFFFF"/>
                  </a:solidFill>
                  <a:latin typeface="Arimo Bold"/>
                  <a:ea typeface="Arimo Bold"/>
                  <a:cs typeface="Arimo Bold"/>
                  <a:sym typeface="Arimo Bold"/>
                </a:rPr>
                <a:t>Tropical Cyclone</a:t>
              </a:r>
            </a:p>
          </p:txBody>
        </p:sp>
      </p:grpSp>
      <p:sp>
        <p:nvSpPr>
          <p:cNvPr id="44" name="TextBox 44"/>
          <p:cNvSpPr txBox="1"/>
          <p:nvPr/>
        </p:nvSpPr>
        <p:spPr>
          <a:xfrm>
            <a:off x="531698" y="1704337"/>
            <a:ext cx="3283496" cy="1183631"/>
          </a:xfrm>
          <a:prstGeom prst="rect">
            <a:avLst/>
          </a:prstGeom>
        </p:spPr>
        <p:txBody>
          <a:bodyPr lIns="0" tIns="0" rIns="0" bIns="0" rtlCol="0" anchor="t">
            <a:spAutoFit/>
          </a:bodyPr>
          <a:lstStyle/>
          <a:p>
            <a:pPr algn="ctr">
              <a:lnSpc>
                <a:spcPts val="4320"/>
              </a:lnSpc>
            </a:pPr>
            <a:r>
              <a:rPr lang="en-US" sz="3600" b="1" dirty="0">
                <a:solidFill>
                  <a:srgbClr val="FFFFFF"/>
                </a:solidFill>
                <a:latin typeface="Arimo Bold"/>
                <a:ea typeface="Arimo Bold"/>
                <a:cs typeface="Arimo Bold"/>
                <a:sym typeface="Arimo Bold"/>
              </a:rPr>
              <a:t>Tonga’s Risk Profile</a:t>
            </a:r>
          </a:p>
        </p:txBody>
      </p:sp>
      <p:grpSp>
        <p:nvGrpSpPr>
          <p:cNvPr id="45" name="Group 45"/>
          <p:cNvGrpSpPr/>
          <p:nvPr/>
        </p:nvGrpSpPr>
        <p:grpSpPr>
          <a:xfrm>
            <a:off x="4853254" y="5692229"/>
            <a:ext cx="1439189" cy="719594"/>
            <a:chOff x="0" y="0"/>
            <a:chExt cx="812800" cy="406400"/>
          </a:xfrm>
        </p:grpSpPr>
        <p:sp>
          <p:nvSpPr>
            <p:cNvPr id="46" name="Freeform 46"/>
            <p:cNvSpPr/>
            <p:nvPr/>
          </p:nvSpPr>
          <p:spPr>
            <a:xfrm>
              <a:off x="0" y="0"/>
              <a:ext cx="812800" cy="406400"/>
            </a:xfrm>
            <a:custGeom>
              <a:avLst/>
              <a:gdLst/>
              <a:ahLst/>
              <a:cxnLst/>
              <a:rect l="l" t="t" r="r" b="b"/>
              <a:pathLst>
                <a:path w="812800" h="406400">
                  <a:moveTo>
                    <a:pt x="609600" y="0"/>
                  </a:moveTo>
                  <a:lnTo>
                    <a:pt x="0" y="0"/>
                  </a:lnTo>
                  <a:lnTo>
                    <a:pt x="0" y="406400"/>
                  </a:lnTo>
                  <a:lnTo>
                    <a:pt x="609600" y="406400"/>
                  </a:lnTo>
                  <a:lnTo>
                    <a:pt x="812800" y="203200"/>
                  </a:lnTo>
                  <a:lnTo>
                    <a:pt x="609600" y="0"/>
                  </a:lnTo>
                  <a:close/>
                </a:path>
              </a:pathLst>
            </a:custGeom>
            <a:solidFill>
              <a:srgbClr val="8F988A"/>
            </a:solidFill>
            <a:ln cap="sq">
              <a:noFill/>
              <a:prstDash val="solid"/>
              <a:miter/>
            </a:ln>
          </p:spPr>
          <p:txBody>
            <a:bodyPr/>
            <a:lstStyle/>
            <a:p>
              <a:endParaRPr lang="en-TO"/>
            </a:p>
          </p:txBody>
        </p:sp>
        <p:sp>
          <p:nvSpPr>
            <p:cNvPr id="47" name="TextBox 47"/>
            <p:cNvSpPr txBox="1"/>
            <p:nvPr/>
          </p:nvSpPr>
          <p:spPr>
            <a:xfrm>
              <a:off x="0" y="-104775"/>
              <a:ext cx="698500" cy="511175"/>
            </a:xfrm>
            <a:prstGeom prst="rect">
              <a:avLst/>
            </a:prstGeom>
          </p:spPr>
          <p:txBody>
            <a:bodyPr lIns="50800" tIns="50800" rIns="50800" bIns="50800" rtlCol="0" anchor="ctr"/>
            <a:lstStyle/>
            <a:p>
              <a:pPr marL="0" lvl="0" indent="0" algn="ctr">
                <a:lnSpc>
                  <a:spcPts val="2880"/>
                </a:lnSpc>
                <a:spcBef>
                  <a:spcPct val="0"/>
                </a:spcBef>
              </a:pPr>
              <a:r>
                <a:rPr lang="en-US" sz="1600" b="1" u="none" strike="noStrike">
                  <a:solidFill>
                    <a:srgbClr val="FFFFFF"/>
                  </a:solidFill>
                  <a:latin typeface="Arimo Bold"/>
                  <a:ea typeface="Arimo Bold"/>
                  <a:cs typeface="Arimo Bold"/>
                  <a:sym typeface="Arimo Bold"/>
                </a:rPr>
                <a:t>Earthquake</a:t>
              </a:r>
            </a:p>
          </p:txBody>
        </p:sp>
      </p:grpSp>
      <p:grpSp>
        <p:nvGrpSpPr>
          <p:cNvPr id="48" name="Group 48"/>
          <p:cNvGrpSpPr/>
          <p:nvPr/>
        </p:nvGrpSpPr>
        <p:grpSpPr>
          <a:xfrm>
            <a:off x="9046529" y="5544246"/>
            <a:ext cx="1439189" cy="761424"/>
            <a:chOff x="0" y="0"/>
            <a:chExt cx="812800" cy="430024"/>
          </a:xfrm>
        </p:grpSpPr>
        <p:sp>
          <p:nvSpPr>
            <p:cNvPr id="49" name="Freeform 49"/>
            <p:cNvSpPr/>
            <p:nvPr/>
          </p:nvSpPr>
          <p:spPr>
            <a:xfrm>
              <a:off x="0" y="0"/>
              <a:ext cx="812800" cy="430024"/>
            </a:xfrm>
            <a:custGeom>
              <a:avLst/>
              <a:gdLst/>
              <a:ahLst/>
              <a:cxnLst/>
              <a:rect l="l" t="t" r="r" b="b"/>
              <a:pathLst>
                <a:path w="812800" h="430024">
                  <a:moveTo>
                    <a:pt x="609600" y="0"/>
                  </a:moveTo>
                  <a:lnTo>
                    <a:pt x="0" y="0"/>
                  </a:lnTo>
                  <a:lnTo>
                    <a:pt x="0" y="430024"/>
                  </a:lnTo>
                  <a:lnTo>
                    <a:pt x="609600" y="430024"/>
                  </a:lnTo>
                  <a:lnTo>
                    <a:pt x="812800" y="215012"/>
                  </a:lnTo>
                  <a:lnTo>
                    <a:pt x="609600" y="0"/>
                  </a:lnTo>
                  <a:close/>
                </a:path>
              </a:pathLst>
            </a:custGeom>
            <a:solidFill>
              <a:srgbClr val="8F988A"/>
            </a:solidFill>
            <a:ln cap="sq">
              <a:noFill/>
              <a:prstDash val="solid"/>
              <a:miter/>
            </a:ln>
          </p:spPr>
          <p:txBody>
            <a:bodyPr/>
            <a:lstStyle/>
            <a:p>
              <a:endParaRPr lang="en-TO"/>
            </a:p>
          </p:txBody>
        </p:sp>
        <p:sp>
          <p:nvSpPr>
            <p:cNvPr id="50" name="TextBox 50"/>
            <p:cNvSpPr txBox="1"/>
            <p:nvPr/>
          </p:nvSpPr>
          <p:spPr>
            <a:xfrm>
              <a:off x="0" y="-104775"/>
              <a:ext cx="698500" cy="534799"/>
            </a:xfrm>
            <a:prstGeom prst="rect">
              <a:avLst/>
            </a:prstGeom>
          </p:spPr>
          <p:txBody>
            <a:bodyPr lIns="50800" tIns="50800" rIns="50800" bIns="50800" rtlCol="0" anchor="ctr"/>
            <a:lstStyle/>
            <a:p>
              <a:pPr marL="0" lvl="0" indent="0" algn="ctr">
                <a:lnSpc>
                  <a:spcPts val="2880"/>
                </a:lnSpc>
                <a:spcBef>
                  <a:spcPct val="0"/>
                </a:spcBef>
              </a:pPr>
              <a:r>
                <a:rPr lang="en-US" sz="1600" b="1" u="none" strike="noStrike">
                  <a:solidFill>
                    <a:srgbClr val="FFFFFF"/>
                  </a:solidFill>
                  <a:latin typeface="Arimo Bold"/>
                  <a:ea typeface="Arimo Bold"/>
                  <a:cs typeface="Arimo Bold"/>
                  <a:sym typeface="Arimo Bold"/>
                </a:rPr>
                <a:t>Volcanic Eruption</a:t>
              </a:r>
            </a:p>
          </p:txBody>
        </p:sp>
      </p:grpSp>
      <p:grpSp>
        <p:nvGrpSpPr>
          <p:cNvPr id="51" name="Group 51"/>
          <p:cNvGrpSpPr/>
          <p:nvPr/>
        </p:nvGrpSpPr>
        <p:grpSpPr>
          <a:xfrm>
            <a:off x="13061336" y="5568693"/>
            <a:ext cx="1439189" cy="761424"/>
            <a:chOff x="0" y="0"/>
            <a:chExt cx="812800" cy="430024"/>
          </a:xfrm>
        </p:grpSpPr>
        <p:sp>
          <p:nvSpPr>
            <p:cNvPr id="52" name="Freeform 52"/>
            <p:cNvSpPr/>
            <p:nvPr/>
          </p:nvSpPr>
          <p:spPr>
            <a:xfrm>
              <a:off x="0" y="0"/>
              <a:ext cx="812800" cy="430024"/>
            </a:xfrm>
            <a:custGeom>
              <a:avLst/>
              <a:gdLst/>
              <a:ahLst/>
              <a:cxnLst/>
              <a:rect l="l" t="t" r="r" b="b"/>
              <a:pathLst>
                <a:path w="812800" h="430024">
                  <a:moveTo>
                    <a:pt x="609600" y="0"/>
                  </a:moveTo>
                  <a:lnTo>
                    <a:pt x="0" y="0"/>
                  </a:lnTo>
                  <a:lnTo>
                    <a:pt x="0" y="430024"/>
                  </a:lnTo>
                  <a:lnTo>
                    <a:pt x="609600" y="430024"/>
                  </a:lnTo>
                  <a:lnTo>
                    <a:pt x="812800" y="215012"/>
                  </a:lnTo>
                  <a:lnTo>
                    <a:pt x="609600" y="0"/>
                  </a:lnTo>
                  <a:close/>
                </a:path>
              </a:pathLst>
            </a:custGeom>
            <a:solidFill>
              <a:srgbClr val="8F988A"/>
            </a:solidFill>
            <a:ln cap="sq">
              <a:noFill/>
              <a:prstDash val="solid"/>
              <a:miter/>
            </a:ln>
          </p:spPr>
          <p:txBody>
            <a:bodyPr/>
            <a:lstStyle/>
            <a:p>
              <a:endParaRPr lang="en-TO"/>
            </a:p>
          </p:txBody>
        </p:sp>
        <p:sp>
          <p:nvSpPr>
            <p:cNvPr id="53" name="TextBox 53"/>
            <p:cNvSpPr txBox="1"/>
            <p:nvPr/>
          </p:nvSpPr>
          <p:spPr>
            <a:xfrm>
              <a:off x="0" y="-104775"/>
              <a:ext cx="698500" cy="534799"/>
            </a:xfrm>
            <a:prstGeom prst="rect">
              <a:avLst/>
            </a:prstGeom>
          </p:spPr>
          <p:txBody>
            <a:bodyPr lIns="50800" tIns="50800" rIns="50800" bIns="50800" rtlCol="0" anchor="ctr"/>
            <a:lstStyle/>
            <a:p>
              <a:pPr marL="0" lvl="0" indent="0" algn="ctr">
                <a:lnSpc>
                  <a:spcPts val="2880"/>
                </a:lnSpc>
                <a:spcBef>
                  <a:spcPct val="0"/>
                </a:spcBef>
              </a:pPr>
              <a:r>
                <a:rPr lang="en-US" sz="1600" b="1">
                  <a:solidFill>
                    <a:srgbClr val="FFFFFF"/>
                  </a:solidFill>
                  <a:latin typeface="Arimo Bold"/>
                  <a:ea typeface="Arimo Bold"/>
                  <a:cs typeface="Arimo Bold"/>
                  <a:sym typeface="Arimo Bold"/>
                </a:rPr>
                <a:t>Flooding</a:t>
              </a:r>
            </a:p>
          </p:txBody>
        </p:sp>
      </p:grpSp>
      <p:grpSp>
        <p:nvGrpSpPr>
          <p:cNvPr id="54" name="Group 54"/>
          <p:cNvGrpSpPr/>
          <p:nvPr/>
        </p:nvGrpSpPr>
        <p:grpSpPr>
          <a:xfrm>
            <a:off x="2580314" y="9470127"/>
            <a:ext cx="1439189" cy="719594"/>
            <a:chOff x="0" y="0"/>
            <a:chExt cx="812800" cy="406400"/>
          </a:xfrm>
        </p:grpSpPr>
        <p:sp>
          <p:nvSpPr>
            <p:cNvPr id="55" name="Freeform 55"/>
            <p:cNvSpPr/>
            <p:nvPr/>
          </p:nvSpPr>
          <p:spPr>
            <a:xfrm>
              <a:off x="0" y="0"/>
              <a:ext cx="812800" cy="406400"/>
            </a:xfrm>
            <a:custGeom>
              <a:avLst/>
              <a:gdLst/>
              <a:ahLst/>
              <a:cxnLst/>
              <a:rect l="l" t="t" r="r" b="b"/>
              <a:pathLst>
                <a:path w="812800" h="406400">
                  <a:moveTo>
                    <a:pt x="609600" y="0"/>
                  </a:moveTo>
                  <a:lnTo>
                    <a:pt x="0" y="0"/>
                  </a:lnTo>
                  <a:lnTo>
                    <a:pt x="0" y="406400"/>
                  </a:lnTo>
                  <a:lnTo>
                    <a:pt x="609600" y="406400"/>
                  </a:lnTo>
                  <a:lnTo>
                    <a:pt x="812800" y="203200"/>
                  </a:lnTo>
                  <a:lnTo>
                    <a:pt x="609600" y="0"/>
                  </a:lnTo>
                  <a:close/>
                </a:path>
              </a:pathLst>
            </a:custGeom>
            <a:solidFill>
              <a:srgbClr val="8F988A"/>
            </a:solidFill>
            <a:ln cap="sq">
              <a:noFill/>
              <a:prstDash val="solid"/>
              <a:miter/>
            </a:ln>
          </p:spPr>
          <p:txBody>
            <a:bodyPr/>
            <a:lstStyle/>
            <a:p>
              <a:endParaRPr lang="en-TO"/>
            </a:p>
          </p:txBody>
        </p:sp>
        <p:sp>
          <p:nvSpPr>
            <p:cNvPr id="56" name="TextBox 56"/>
            <p:cNvSpPr txBox="1"/>
            <p:nvPr/>
          </p:nvSpPr>
          <p:spPr>
            <a:xfrm>
              <a:off x="0" y="-104775"/>
              <a:ext cx="698500" cy="511175"/>
            </a:xfrm>
            <a:prstGeom prst="rect">
              <a:avLst/>
            </a:prstGeom>
          </p:spPr>
          <p:txBody>
            <a:bodyPr lIns="50800" tIns="50800" rIns="50800" bIns="50800" rtlCol="0" anchor="ctr"/>
            <a:lstStyle/>
            <a:p>
              <a:pPr marL="0" lvl="0" indent="0" algn="ctr">
                <a:lnSpc>
                  <a:spcPts val="2880"/>
                </a:lnSpc>
                <a:spcBef>
                  <a:spcPct val="0"/>
                </a:spcBef>
              </a:pPr>
              <a:r>
                <a:rPr lang="en-US" sz="1600" b="1">
                  <a:solidFill>
                    <a:srgbClr val="FFFFFF"/>
                  </a:solidFill>
                  <a:latin typeface="Arimo Bold"/>
                  <a:ea typeface="Arimo Bold"/>
                  <a:cs typeface="Arimo Bold"/>
                  <a:sym typeface="Arimo Bold"/>
                </a:rPr>
                <a:t>Drought </a:t>
              </a:r>
            </a:p>
          </p:txBody>
        </p:sp>
      </p:grpSp>
      <p:grpSp>
        <p:nvGrpSpPr>
          <p:cNvPr id="57" name="Group 57"/>
          <p:cNvGrpSpPr/>
          <p:nvPr/>
        </p:nvGrpSpPr>
        <p:grpSpPr>
          <a:xfrm>
            <a:off x="7353787" y="9491042"/>
            <a:ext cx="1439189" cy="719594"/>
            <a:chOff x="0" y="0"/>
            <a:chExt cx="812800" cy="406400"/>
          </a:xfrm>
        </p:grpSpPr>
        <p:sp>
          <p:nvSpPr>
            <p:cNvPr id="58" name="Freeform 58"/>
            <p:cNvSpPr/>
            <p:nvPr/>
          </p:nvSpPr>
          <p:spPr>
            <a:xfrm>
              <a:off x="0" y="0"/>
              <a:ext cx="812800" cy="406400"/>
            </a:xfrm>
            <a:custGeom>
              <a:avLst/>
              <a:gdLst/>
              <a:ahLst/>
              <a:cxnLst/>
              <a:rect l="l" t="t" r="r" b="b"/>
              <a:pathLst>
                <a:path w="812800" h="406400">
                  <a:moveTo>
                    <a:pt x="609600" y="0"/>
                  </a:moveTo>
                  <a:lnTo>
                    <a:pt x="0" y="0"/>
                  </a:lnTo>
                  <a:lnTo>
                    <a:pt x="0" y="406400"/>
                  </a:lnTo>
                  <a:lnTo>
                    <a:pt x="609600" y="406400"/>
                  </a:lnTo>
                  <a:lnTo>
                    <a:pt x="812800" y="203200"/>
                  </a:lnTo>
                  <a:lnTo>
                    <a:pt x="609600" y="0"/>
                  </a:lnTo>
                  <a:close/>
                </a:path>
              </a:pathLst>
            </a:custGeom>
            <a:solidFill>
              <a:srgbClr val="8F988A"/>
            </a:solidFill>
            <a:ln cap="sq">
              <a:noFill/>
              <a:prstDash val="solid"/>
              <a:miter/>
            </a:ln>
          </p:spPr>
          <p:txBody>
            <a:bodyPr/>
            <a:lstStyle/>
            <a:p>
              <a:endParaRPr lang="en-TO"/>
            </a:p>
          </p:txBody>
        </p:sp>
        <p:sp>
          <p:nvSpPr>
            <p:cNvPr id="59" name="TextBox 59"/>
            <p:cNvSpPr txBox="1"/>
            <p:nvPr/>
          </p:nvSpPr>
          <p:spPr>
            <a:xfrm>
              <a:off x="0" y="-104775"/>
              <a:ext cx="698500" cy="511175"/>
            </a:xfrm>
            <a:prstGeom prst="rect">
              <a:avLst/>
            </a:prstGeom>
          </p:spPr>
          <p:txBody>
            <a:bodyPr lIns="50800" tIns="50800" rIns="50800" bIns="50800" rtlCol="0" anchor="ctr"/>
            <a:lstStyle/>
            <a:p>
              <a:pPr marL="0" lvl="0" indent="0" algn="ctr">
                <a:lnSpc>
                  <a:spcPts val="2880"/>
                </a:lnSpc>
                <a:spcBef>
                  <a:spcPct val="0"/>
                </a:spcBef>
              </a:pPr>
              <a:r>
                <a:rPr lang="en-US" sz="1600" b="1">
                  <a:solidFill>
                    <a:srgbClr val="FFFFFF"/>
                  </a:solidFill>
                  <a:latin typeface="Arimo Bold"/>
                  <a:ea typeface="Arimo Bold"/>
                  <a:cs typeface="Arimo Bold"/>
                  <a:sym typeface="Arimo Bold"/>
                </a:rPr>
                <a:t>Tornado</a:t>
              </a:r>
            </a:p>
          </p:txBody>
        </p:sp>
      </p:grpSp>
      <p:grpSp>
        <p:nvGrpSpPr>
          <p:cNvPr id="60" name="Group 60"/>
          <p:cNvGrpSpPr/>
          <p:nvPr/>
        </p:nvGrpSpPr>
        <p:grpSpPr>
          <a:xfrm>
            <a:off x="11509951" y="9461976"/>
            <a:ext cx="1439189" cy="719594"/>
            <a:chOff x="0" y="0"/>
            <a:chExt cx="812800" cy="406400"/>
          </a:xfrm>
        </p:grpSpPr>
        <p:sp>
          <p:nvSpPr>
            <p:cNvPr id="61" name="Freeform 61"/>
            <p:cNvSpPr/>
            <p:nvPr/>
          </p:nvSpPr>
          <p:spPr>
            <a:xfrm>
              <a:off x="0" y="0"/>
              <a:ext cx="812800" cy="406400"/>
            </a:xfrm>
            <a:custGeom>
              <a:avLst/>
              <a:gdLst/>
              <a:ahLst/>
              <a:cxnLst/>
              <a:rect l="l" t="t" r="r" b="b"/>
              <a:pathLst>
                <a:path w="812800" h="406400">
                  <a:moveTo>
                    <a:pt x="609600" y="0"/>
                  </a:moveTo>
                  <a:lnTo>
                    <a:pt x="0" y="0"/>
                  </a:lnTo>
                  <a:lnTo>
                    <a:pt x="0" y="406400"/>
                  </a:lnTo>
                  <a:lnTo>
                    <a:pt x="609600" y="406400"/>
                  </a:lnTo>
                  <a:lnTo>
                    <a:pt x="812800" y="203200"/>
                  </a:lnTo>
                  <a:lnTo>
                    <a:pt x="609600" y="0"/>
                  </a:lnTo>
                  <a:close/>
                </a:path>
              </a:pathLst>
            </a:custGeom>
            <a:solidFill>
              <a:srgbClr val="8F988A"/>
            </a:solidFill>
            <a:ln cap="sq">
              <a:noFill/>
              <a:prstDash val="solid"/>
              <a:miter/>
            </a:ln>
          </p:spPr>
          <p:txBody>
            <a:bodyPr/>
            <a:lstStyle/>
            <a:p>
              <a:endParaRPr lang="en-TO"/>
            </a:p>
          </p:txBody>
        </p:sp>
        <p:sp>
          <p:nvSpPr>
            <p:cNvPr id="62" name="TextBox 62"/>
            <p:cNvSpPr txBox="1"/>
            <p:nvPr/>
          </p:nvSpPr>
          <p:spPr>
            <a:xfrm>
              <a:off x="0" y="-104775"/>
              <a:ext cx="698500" cy="511175"/>
            </a:xfrm>
            <a:prstGeom prst="rect">
              <a:avLst/>
            </a:prstGeom>
          </p:spPr>
          <p:txBody>
            <a:bodyPr lIns="50800" tIns="50800" rIns="50800" bIns="50800" rtlCol="0" anchor="ctr"/>
            <a:lstStyle/>
            <a:p>
              <a:pPr marL="0" lvl="0" indent="0" algn="ctr">
                <a:lnSpc>
                  <a:spcPts val="2880"/>
                </a:lnSpc>
                <a:spcBef>
                  <a:spcPct val="0"/>
                </a:spcBef>
              </a:pPr>
              <a:r>
                <a:rPr lang="en-US" sz="1600" b="1">
                  <a:solidFill>
                    <a:srgbClr val="FFFFFF"/>
                  </a:solidFill>
                  <a:latin typeface="Arimo Bold"/>
                  <a:ea typeface="Arimo Bold"/>
                  <a:cs typeface="Arimo Bold"/>
                  <a:sym typeface="Arimo Bold"/>
                </a:rPr>
                <a:t>Tsunami</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082294" y="0"/>
            <a:ext cx="1205706" cy="7058829"/>
            <a:chOff x="0" y="0"/>
            <a:chExt cx="1607608" cy="9411772"/>
          </a:xfrm>
        </p:grpSpPr>
        <p:sp>
          <p:nvSpPr>
            <p:cNvPr id="3" name="Freeform 3"/>
            <p:cNvSpPr/>
            <p:nvPr/>
          </p:nvSpPr>
          <p:spPr>
            <a:xfrm>
              <a:off x="0" y="0"/>
              <a:ext cx="1607566" cy="9411716"/>
            </a:xfrm>
            <a:custGeom>
              <a:avLst/>
              <a:gdLst/>
              <a:ahLst/>
              <a:cxnLst/>
              <a:rect l="l" t="t" r="r" b="b"/>
              <a:pathLst>
                <a:path w="1607566" h="9411716">
                  <a:moveTo>
                    <a:pt x="0" y="0"/>
                  </a:moveTo>
                  <a:lnTo>
                    <a:pt x="1607566" y="0"/>
                  </a:lnTo>
                  <a:lnTo>
                    <a:pt x="1607566" y="9411716"/>
                  </a:lnTo>
                  <a:lnTo>
                    <a:pt x="0" y="9411716"/>
                  </a:lnTo>
                  <a:lnTo>
                    <a:pt x="0" y="0"/>
                  </a:lnTo>
                  <a:close/>
                </a:path>
              </a:pathLst>
            </a:custGeom>
            <a:blipFill>
              <a:blip r:embed="rId3"/>
              <a:stretch>
                <a:fillRect l="-21700" r="-21703"/>
              </a:stretch>
            </a:blipFill>
          </p:spPr>
          <p:txBody>
            <a:bodyPr/>
            <a:lstStyle/>
            <a:p>
              <a:endParaRPr lang="en-TO"/>
            </a:p>
          </p:txBody>
        </p:sp>
      </p:grpSp>
      <p:grpSp>
        <p:nvGrpSpPr>
          <p:cNvPr id="4" name="Group 4"/>
          <p:cNvGrpSpPr/>
          <p:nvPr/>
        </p:nvGrpSpPr>
        <p:grpSpPr>
          <a:xfrm>
            <a:off x="17069752" y="6160520"/>
            <a:ext cx="1205706" cy="4147566"/>
            <a:chOff x="0" y="0"/>
            <a:chExt cx="1607608" cy="5530088"/>
          </a:xfrm>
        </p:grpSpPr>
        <p:sp>
          <p:nvSpPr>
            <p:cNvPr id="5" name="Freeform 5"/>
            <p:cNvSpPr/>
            <p:nvPr/>
          </p:nvSpPr>
          <p:spPr>
            <a:xfrm>
              <a:off x="0" y="0"/>
              <a:ext cx="1607566" cy="5530088"/>
            </a:xfrm>
            <a:custGeom>
              <a:avLst/>
              <a:gdLst/>
              <a:ahLst/>
              <a:cxnLst/>
              <a:rect l="l" t="t" r="r" b="b"/>
              <a:pathLst>
                <a:path w="1607566" h="5530088">
                  <a:moveTo>
                    <a:pt x="0" y="0"/>
                  </a:moveTo>
                  <a:lnTo>
                    <a:pt x="1607566" y="0"/>
                  </a:lnTo>
                  <a:lnTo>
                    <a:pt x="1607566" y="5530088"/>
                  </a:lnTo>
                  <a:lnTo>
                    <a:pt x="0" y="5530088"/>
                  </a:lnTo>
                  <a:lnTo>
                    <a:pt x="0" y="0"/>
                  </a:lnTo>
                  <a:close/>
                </a:path>
              </a:pathLst>
            </a:custGeom>
            <a:blipFill>
              <a:blip r:embed="rId3"/>
              <a:stretch>
                <a:fillRect t="-9341" r="-2" b="-9341"/>
              </a:stretch>
            </a:blipFill>
          </p:spPr>
          <p:txBody>
            <a:bodyPr/>
            <a:lstStyle/>
            <a:p>
              <a:endParaRPr lang="en-TO"/>
            </a:p>
          </p:txBody>
        </p:sp>
      </p:grpSp>
      <p:sp>
        <p:nvSpPr>
          <p:cNvPr id="6" name="Freeform 6" descr="The Tonga eruption explained, from tsunami warnings to sonic booms"/>
          <p:cNvSpPr/>
          <p:nvPr/>
        </p:nvSpPr>
        <p:spPr>
          <a:xfrm>
            <a:off x="-12542" y="1708278"/>
            <a:ext cx="4343400" cy="1161777"/>
          </a:xfrm>
          <a:custGeom>
            <a:avLst/>
            <a:gdLst/>
            <a:ahLst/>
            <a:cxnLst/>
            <a:rect l="l" t="t" r="r" b="b"/>
            <a:pathLst>
              <a:path w="4343400" h="1161777">
                <a:moveTo>
                  <a:pt x="0" y="0"/>
                </a:moveTo>
                <a:lnTo>
                  <a:pt x="4343400" y="0"/>
                </a:lnTo>
                <a:lnTo>
                  <a:pt x="4343400" y="1161777"/>
                </a:lnTo>
                <a:lnTo>
                  <a:pt x="0" y="1161777"/>
                </a:lnTo>
                <a:lnTo>
                  <a:pt x="0" y="0"/>
                </a:lnTo>
                <a:close/>
              </a:path>
            </a:pathLst>
          </a:custGeom>
          <a:blipFill>
            <a:blip r:embed="rId4"/>
            <a:stretch>
              <a:fillRect b="-149238"/>
            </a:stretch>
          </a:blipFill>
        </p:spPr>
        <p:txBody>
          <a:bodyPr/>
          <a:lstStyle/>
          <a:p>
            <a:endParaRPr lang="en-TO"/>
          </a:p>
        </p:txBody>
      </p:sp>
      <p:grpSp>
        <p:nvGrpSpPr>
          <p:cNvPr id="7" name="Group 7"/>
          <p:cNvGrpSpPr/>
          <p:nvPr/>
        </p:nvGrpSpPr>
        <p:grpSpPr>
          <a:xfrm>
            <a:off x="-59357" y="1693990"/>
            <a:ext cx="4371975" cy="1190352"/>
            <a:chOff x="0" y="0"/>
            <a:chExt cx="5829300" cy="1587136"/>
          </a:xfrm>
        </p:grpSpPr>
        <p:sp>
          <p:nvSpPr>
            <p:cNvPr id="8" name="Freeform 8"/>
            <p:cNvSpPr/>
            <p:nvPr/>
          </p:nvSpPr>
          <p:spPr>
            <a:xfrm>
              <a:off x="19050" y="19050"/>
              <a:ext cx="5791200" cy="1549019"/>
            </a:xfrm>
            <a:custGeom>
              <a:avLst/>
              <a:gdLst/>
              <a:ahLst/>
              <a:cxnLst/>
              <a:rect l="l" t="t" r="r" b="b"/>
              <a:pathLst>
                <a:path w="5791200" h="1549019">
                  <a:moveTo>
                    <a:pt x="0" y="0"/>
                  </a:moveTo>
                  <a:lnTo>
                    <a:pt x="5791200" y="0"/>
                  </a:lnTo>
                  <a:lnTo>
                    <a:pt x="5791200" y="1549019"/>
                  </a:lnTo>
                  <a:lnTo>
                    <a:pt x="0" y="1549019"/>
                  </a:lnTo>
                  <a:close/>
                </a:path>
              </a:pathLst>
            </a:custGeom>
            <a:solidFill>
              <a:srgbClr val="0D0D0D">
                <a:alpha val="50980"/>
              </a:srgbClr>
            </a:solidFill>
          </p:spPr>
          <p:txBody>
            <a:bodyPr/>
            <a:lstStyle/>
            <a:p>
              <a:endParaRPr lang="en-TO"/>
            </a:p>
          </p:txBody>
        </p:sp>
        <p:sp>
          <p:nvSpPr>
            <p:cNvPr id="9" name="Freeform 9"/>
            <p:cNvSpPr/>
            <p:nvPr/>
          </p:nvSpPr>
          <p:spPr>
            <a:xfrm>
              <a:off x="0" y="0"/>
              <a:ext cx="5829300" cy="1587119"/>
            </a:xfrm>
            <a:custGeom>
              <a:avLst/>
              <a:gdLst/>
              <a:ahLst/>
              <a:cxnLst/>
              <a:rect l="l" t="t" r="r" b="b"/>
              <a:pathLst>
                <a:path w="5829300" h="1587119">
                  <a:moveTo>
                    <a:pt x="19050" y="0"/>
                  </a:moveTo>
                  <a:lnTo>
                    <a:pt x="5810250" y="0"/>
                  </a:lnTo>
                  <a:cubicBezTo>
                    <a:pt x="5820791" y="0"/>
                    <a:pt x="5829300" y="8509"/>
                    <a:pt x="5829300" y="19050"/>
                  </a:cubicBezTo>
                  <a:lnTo>
                    <a:pt x="5829300" y="1568069"/>
                  </a:lnTo>
                  <a:cubicBezTo>
                    <a:pt x="5829300" y="1578610"/>
                    <a:pt x="5820791" y="1587119"/>
                    <a:pt x="5810250" y="1587119"/>
                  </a:cubicBezTo>
                  <a:lnTo>
                    <a:pt x="19050" y="1587119"/>
                  </a:lnTo>
                  <a:cubicBezTo>
                    <a:pt x="8509" y="1587119"/>
                    <a:pt x="0" y="1578610"/>
                    <a:pt x="0" y="1568069"/>
                  </a:cubicBezTo>
                  <a:lnTo>
                    <a:pt x="0" y="19050"/>
                  </a:lnTo>
                  <a:cubicBezTo>
                    <a:pt x="0" y="8509"/>
                    <a:pt x="8509" y="0"/>
                    <a:pt x="19050" y="0"/>
                  </a:cubicBezTo>
                  <a:moveTo>
                    <a:pt x="19050" y="38100"/>
                  </a:moveTo>
                  <a:lnTo>
                    <a:pt x="19050" y="19050"/>
                  </a:lnTo>
                  <a:lnTo>
                    <a:pt x="38100" y="19050"/>
                  </a:lnTo>
                  <a:lnTo>
                    <a:pt x="38100" y="1568069"/>
                  </a:lnTo>
                  <a:lnTo>
                    <a:pt x="19050" y="1568069"/>
                  </a:lnTo>
                  <a:lnTo>
                    <a:pt x="19050" y="1549019"/>
                  </a:lnTo>
                  <a:lnTo>
                    <a:pt x="5810250" y="1549019"/>
                  </a:lnTo>
                  <a:lnTo>
                    <a:pt x="5810250" y="1568069"/>
                  </a:lnTo>
                  <a:lnTo>
                    <a:pt x="5791200" y="1568069"/>
                  </a:lnTo>
                  <a:lnTo>
                    <a:pt x="5791200" y="19050"/>
                  </a:lnTo>
                  <a:lnTo>
                    <a:pt x="5810250" y="19050"/>
                  </a:lnTo>
                  <a:lnTo>
                    <a:pt x="5810250" y="38100"/>
                  </a:lnTo>
                  <a:lnTo>
                    <a:pt x="19050" y="38100"/>
                  </a:lnTo>
                  <a:close/>
                </a:path>
              </a:pathLst>
            </a:custGeom>
            <a:solidFill>
              <a:srgbClr val="042433"/>
            </a:solidFill>
          </p:spPr>
          <p:txBody>
            <a:bodyPr/>
            <a:lstStyle/>
            <a:p>
              <a:endParaRPr lang="en-TO"/>
            </a:p>
          </p:txBody>
        </p:sp>
      </p:grpSp>
      <p:grpSp>
        <p:nvGrpSpPr>
          <p:cNvPr id="10" name="Group 10"/>
          <p:cNvGrpSpPr/>
          <p:nvPr/>
        </p:nvGrpSpPr>
        <p:grpSpPr>
          <a:xfrm>
            <a:off x="0" y="150242"/>
            <a:ext cx="2841588" cy="1455934"/>
            <a:chOff x="0" y="0"/>
            <a:chExt cx="3788784" cy="1941246"/>
          </a:xfrm>
        </p:grpSpPr>
        <p:sp>
          <p:nvSpPr>
            <p:cNvPr id="11" name="Freeform 11"/>
            <p:cNvSpPr/>
            <p:nvPr/>
          </p:nvSpPr>
          <p:spPr>
            <a:xfrm>
              <a:off x="0" y="0"/>
              <a:ext cx="3788791" cy="1941195"/>
            </a:xfrm>
            <a:custGeom>
              <a:avLst/>
              <a:gdLst/>
              <a:ahLst/>
              <a:cxnLst/>
              <a:rect l="l" t="t" r="r" b="b"/>
              <a:pathLst>
                <a:path w="3788791" h="1941195">
                  <a:moveTo>
                    <a:pt x="0" y="0"/>
                  </a:moveTo>
                  <a:lnTo>
                    <a:pt x="3788791" y="0"/>
                  </a:lnTo>
                  <a:lnTo>
                    <a:pt x="3788791" y="1941195"/>
                  </a:lnTo>
                  <a:lnTo>
                    <a:pt x="0" y="1941195"/>
                  </a:lnTo>
                  <a:lnTo>
                    <a:pt x="0" y="0"/>
                  </a:lnTo>
                  <a:close/>
                </a:path>
              </a:pathLst>
            </a:custGeom>
            <a:blipFill>
              <a:blip r:embed="rId5"/>
              <a:stretch>
                <a:fillRect t="-3561" b="-3563"/>
              </a:stretch>
            </a:blipFill>
          </p:spPr>
          <p:txBody>
            <a:bodyPr/>
            <a:lstStyle/>
            <a:p>
              <a:endParaRPr lang="en-TO"/>
            </a:p>
          </p:txBody>
        </p:sp>
      </p:grpSp>
      <p:sp>
        <p:nvSpPr>
          <p:cNvPr id="37" name="TextBox 37"/>
          <p:cNvSpPr txBox="1"/>
          <p:nvPr/>
        </p:nvSpPr>
        <p:spPr>
          <a:xfrm>
            <a:off x="192391" y="1606138"/>
            <a:ext cx="3868478" cy="1316964"/>
          </a:xfrm>
          <a:prstGeom prst="rect">
            <a:avLst/>
          </a:prstGeom>
        </p:spPr>
        <p:txBody>
          <a:bodyPr lIns="0" tIns="0" rIns="0" bIns="0" rtlCol="0" anchor="t">
            <a:spAutoFit/>
          </a:bodyPr>
          <a:lstStyle/>
          <a:p>
            <a:pPr algn="ctr">
              <a:lnSpc>
                <a:spcPts val="5400"/>
              </a:lnSpc>
            </a:pPr>
            <a:r>
              <a:rPr lang="en-US" sz="3600" b="1" dirty="0">
                <a:solidFill>
                  <a:srgbClr val="FFFFFF"/>
                </a:solidFill>
                <a:latin typeface="Arimo Bold"/>
                <a:ea typeface="Arimo Bold"/>
                <a:cs typeface="Arimo Bold"/>
                <a:sym typeface="Arimo Bold"/>
              </a:rPr>
              <a:t>Tonga’s Risk Profile</a:t>
            </a:r>
          </a:p>
        </p:txBody>
      </p:sp>
      <p:grpSp>
        <p:nvGrpSpPr>
          <p:cNvPr id="38" name="Group 37">
            <a:extLst>
              <a:ext uri="{FF2B5EF4-FFF2-40B4-BE49-F238E27FC236}">
                <a16:creationId xmlns:a16="http://schemas.microsoft.com/office/drawing/2014/main" id="{A8462143-59E5-79D6-D092-AAEB42F145FF}"/>
              </a:ext>
            </a:extLst>
          </p:cNvPr>
          <p:cNvGrpSpPr/>
          <p:nvPr/>
        </p:nvGrpSpPr>
        <p:grpSpPr>
          <a:xfrm>
            <a:off x="4168137" y="495300"/>
            <a:ext cx="11553003" cy="9699732"/>
            <a:chOff x="3381299" y="230777"/>
            <a:chExt cx="8820980" cy="6132523"/>
          </a:xfrm>
        </p:grpSpPr>
        <p:pic>
          <p:nvPicPr>
            <p:cNvPr id="39" name="Picture 33">
              <a:extLst>
                <a:ext uri="{FF2B5EF4-FFF2-40B4-BE49-F238E27FC236}">
                  <a16:creationId xmlns:a16="http://schemas.microsoft.com/office/drawing/2014/main" id="{265BE115-9D65-1874-92F7-C511FADB1311}"/>
                </a:ext>
              </a:extLst>
            </p:cNvPr>
            <p:cNvPicPr>
              <a:picLocks noChangeAspect="1" noChangeArrowheads="1"/>
            </p:cNvPicPr>
            <p:nvPr/>
          </p:nvPicPr>
          <p:blipFill>
            <a:blip r:embed="rId6" cstate="print"/>
            <a:srcRect l="7305" t="5940" r="8722" b="13194"/>
            <a:stretch>
              <a:fillRect/>
            </a:stretch>
          </p:blipFill>
          <p:spPr bwMode="auto">
            <a:xfrm>
              <a:off x="5767740" y="370558"/>
              <a:ext cx="4404547" cy="5664038"/>
            </a:xfrm>
            <a:prstGeom prst="rect">
              <a:avLst/>
            </a:prstGeom>
            <a:noFill/>
            <a:ln w="9525">
              <a:noFill/>
              <a:miter lim="800000"/>
              <a:headEnd/>
              <a:tailEnd/>
            </a:ln>
            <a:effectLst/>
          </p:spPr>
        </p:pic>
        <p:grpSp>
          <p:nvGrpSpPr>
            <p:cNvPr id="40" name="Group 39">
              <a:extLst>
                <a:ext uri="{FF2B5EF4-FFF2-40B4-BE49-F238E27FC236}">
                  <a16:creationId xmlns:a16="http://schemas.microsoft.com/office/drawing/2014/main" id="{93FFF897-CD13-734D-88CB-1D686A079186}"/>
                </a:ext>
              </a:extLst>
            </p:cNvPr>
            <p:cNvGrpSpPr/>
            <p:nvPr/>
          </p:nvGrpSpPr>
          <p:grpSpPr>
            <a:xfrm>
              <a:off x="3688061" y="4557065"/>
              <a:ext cx="4316910" cy="1619866"/>
              <a:chOff x="486274" y="4586937"/>
              <a:chExt cx="4316909" cy="1619866"/>
            </a:xfrm>
          </p:grpSpPr>
          <p:grpSp>
            <p:nvGrpSpPr>
              <p:cNvPr id="71" name="Group 70">
                <a:extLst>
                  <a:ext uri="{FF2B5EF4-FFF2-40B4-BE49-F238E27FC236}">
                    <a16:creationId xmlns:a16="http://schemas.microsoft.com/office/drawing/2014/main" id="{6707FAA4-66D3-70F3-046C-CAF0C8C7D7A2}"/>
                  </a:ext>
                </a:extLst>
              </p:cNvPr>
              <p:cNvGrpSpPr/>
              <p:nvPr/>
            </p:nvGrpSpPr>
            <p:grpSpPr>
              <a:xfrm>
                <a:off x="486274" y="5056994"/>
                <a:ext cx="1747836" cy="1149809"/>
                <a:chOff x="179511" y="5589240"/>
                <a:chExt cx="1800200" cy="1257125"/>
              </a:xfrm>
            </p:grpSpPr>
            <p:sp>
              <p:nvSpPr>
                <p:cNvPr id="73" name="Rectangle 37">
                  <a:extLst>
                    <a:ext uri="{FF2B5EF4-FFF2-40B4-BE49-F238E27FC236}">
                      <a16:creationId xmlns:a16="http://schemas.microsoft.com/office/drawing/2014/main" id="{D751CA71-9B76-9C94-937A-A08394CA73FC}"/>
                    </a:ext>
                  </a:extLst>
                </p:cNvPr>
                <p:cNvSpPr>
                  <a:spLocks noChangeArrowheads="1"/>
                </p:cNvSpPr>
                <p:nvPr/>
              </p:nvSpPr>
              <p:spPr bwMode="auto">
                <a:xfrm>
                  <a:off x="179511" y="6597349"/>
                  <a:ext cx="1800200" cy="249016"/>
                </a:xfrm>
                <a:prstGeom prst="rect">
                  <a:avLst/>
                </a:prstGeom>
                <a:noFill/>
                <a:ln w="9525">
                  <a:noFill/>
                  <a:miter lim="800000"/>
                  <a:headEnd/>
                  <a:tailEnd/>
                </a:ln>
              </p:spPr>
              <p:txBody>
                <a:bodyPr wrap="square">
                  <a:spAutoFit/>
                </a:bodyPr>
                <a:lstStyle/>
                <a:p>
                  <a:pPr marL="400050" indent="-400050">
                    <a:spcBef>
                      <a:spcPct val="20000"/>
                    </a:spcBef>
                  </a:pPr>
                  <a:r>
                    <a:rPr lang="en-US" sz="750" dirty="0">
                      <a:cs typeface="Angsana New" pitchFamily="18" charset="-34"/>
                    </a:rPr>
                    <a:t>Storm Surges </a:t>
                  </a:r>
                  <a:r>
                    <a:rPr lang="en-US" sz="750" dirty="0" err="1">
                      <a:cs typeface="Angsana New" pitchFamily="18" charset="-34"/>
                    </a:rPr>
                    <a:t>Eua</a:t>
                  </a:r>
                  <a:r>
                    <a:rPr lang="en-US" sz="750" dirty="0">
                      <a:cs typeface="Angsana New" pitchFamily="18" charset="-34"/>
                    </a:rPr>
                    <a:t> – $1.4 </a:t>
                  </a:r>
                  <a:r>
                    <a:rPr lang="en-US" sz="750" dirty="0" err="1">
                      <a:cs typeface="Angsana New" pitchFamily="18" charset="-34"/>
                    </a:rPr>
                    <a:t>miliona</a:t>
                  </a:r>
                  <a:endParaRPr lang="en-US" sz="750" dirty="0">
                    <a:cs typeface="Angsana New" pitchFamily="18" charset="-34"/>
                  </a:endParaRPr>
                </a:p>
              </p:txBody>
            </p:sp>
            <p:pic>
              <p:nvPicPr>
                <p:cNvPr id="74" name="Picture 41">
                  <a:extLst>
                    <a:ext uri="{FF2B5EF4-FFF2-40B4-BE49-F238E27FC236}">
                      <a16:creationId xmlns:a16="http://schemas.microsoft.com/office/drawing/2014/main" id="{81C38E76-88DC-F514-4087-90B1C4EBEB9A}"/>
                    </a:ext>
                  </a:extLst>
                </p:cNvPr>
                <p:cNvPicPr>
                  <a:picLocks noChangeAspect="1" noChangeArrowheads="1"/>
                </p:cNvPicPr>
                <p:nvPr/>
              </p:nvPicPr>
              <p:blipFill>
                <a:blip r:embed="rId7" cstate="print"/>
                <a:srcRect/>
                <a:stretch>
                  <a:fillRect/>
                </a:stretch>
              </p:blipFill>
              <p:spPr bwMode="auto">
                <a:xfrm>
                  <a:off x="256652" y="5589240"/>
                  <a:ext cx="1645920" cy="997047"/>
                </a:xfrm>
                <a:prstGeom prst="rect">
                  <a:avLst/>
                </a:prstGeom>
                <a:ln w="19050">
                  <a:solidFill>
                    <a:srgbClr val="C00000"/>
                  </a:solidFill>
                  <a:tailEnd type="arrow"/>
                </a:ln>
              </p:spPr>
            </p:pic>
          </p:grpSp>
          <p:cxnSp>
            <p:nvCxnSpPr>
              <p:cNvPr id="72" name="Straight Arrow Connector 71">
                <a:extLst>
                  <a:ext uri="{FF2B5EF4-FFF2-40B4-BE49-F238E27FC236}">
                    <a16:creationId xmlns:a16="http://schemas.microsoft.com/office/drawing/2014/main" id="{C368F2FC-1A6E-E7C1-1E20-AD049E70E366}"/>
                  </a:ext>
                </a:extLst>
              </p:cNvPr>
              <p:cNvCxnSpPr>
                <a:stCxn id="74" idx="3"/>
              </p:cNvCxnSpPr>
              <p:nvPr/>
            </p:nvCxnSpPr>
            <p:spPr>
              <a:xfrm flipV="1">
                <a:off x="2159214" y="4586937"/>
                <a:ext cx="2643969" cy="926023"/>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D9370E6C-8F7E-09E9-8A27-643B5B0E092F}"/>
                </a:ext>
              </a:extLst>
            </p:cNvPr>
            <p:cNvGrpSpPr/>
            <p:nvPr/>
          </p:nvGrpSpPr>
          <p:grpSpPr>
            <a:xfrm>
              <a:off x="3723017" y="230777"/>
              <a:ext cx="3824829" cy="1418179"/>
              <a:chOff x="521231" y="260648"/>
              <a:chExt cx="3824829" cy="1418179"/>
            </a:xfrm>
          </p:grpSpPr>
          <p:grpSp>
            <p:nvGrpSpPr>
              <p:cNvPr id="67" name="Group 66">
                <a:extLst>
                  <a:ext uri="{FF2B5EF4-FFF2-40B4-BE49-F238E27FC236}">
                    <a16:creationId xmlns:a16="http://schemas.microsoft.com/office/drawing/2014/main" id="{0C137B80-02A8-8E71-2D7A-649D5F60BFB1}"/>
                  </a:ext>
                </a:extLst>
              </p:cNvPr>
              <p:cNvGrpSpPr/>
              <p:nvPr/>
            </p:nvGrpSpPr>
            <p:grpSpPr>
              <a:xfrm>
                <a:off x="521231" y="260648"/>
                <a:ext cx="1677923" cy="1418179"/>
                <a:chOff x="426408" y="260648"/>
                <a:chExt cx="1728192" cy="1550544"/>
              </a:xfrm>
            </p:grpSpPr>
            <p:sp>
              <p:nvSpPr>
                <p:cNvPr id="69" name="Rectangle 44">
                  <a:extLst>
                    <a:ext uri="{FF2B5EF4-FFF2-40B4-BE49-F238E27FC236}">
                      <a16:creationId xmlns:a16="http://schemas.microsoft.com/office/drawing/2014/main" id="{C6D8C0BC-F918-8313-C46E-437A4CA27E9D}"/>
                    </a:ext>
                  </a:extLst>
                </p:cNvPr>
                <p:cNvSpPr>
                  <a:spLocks noChangeArrowheads="1"/>
                </p:cNvSpPr>
                <p:nvPr/>
              </p:nvSpPr>
              <p:spPr bwMode="auto">
                <a:xfrm>
                  <a:off x="426408" y="1430192"/>
                  <a:ext cx="1728192" cy="381000"/>
                </a:xfrm>
                <a:prstGeom prst="rect">
                  <a:avLst/>
                </a:prstGeom>
                <a:solidFill>
                  <a:schemeClr val="bg1"/>
                </a:solidFill>
                <a:ln w="9525">
                  <a:solidFill>
                    <a:schemeClr val="bg1"/>
                  </a:solidFill>
                  <a:miter lim="800000"/>
                  <a:headEnd/>
                  <a:tailEnd/>
                </a:ln>
              </p:spPr>
              <p:txBody>
                <a:bodyPr wrap="none" anchor="ctr"/>
                <a:lstStyle/>
                <a:p>
                  <a:pPr algn="ctr"/>
                  <a:r>
                    <a:rPr lang="en-US" sz="675" dirty="0" err="1">
                      <a:cs typeface="Angsana New" pitchFamily="18" charset="-34"/>
                    </a:rPr>
                    <a:t>Mohemohe</a:t>
                  </a:r>
                  <a:r>
                    <a:rPr lang="en-US" sz="675" dirty="0">
                      <a:cs typeface="Angsana New" pitchFamily="18" charset="-34"/>
                    </a:rPr>
                    <a:t> ‘a </a:t>
                  </a:r>
                  <a:r>
                    <a:rPr lang="en-US" sz="675" dirty="0" err="1">
                      <a:cs typeface="Angsana New" pitchFamily="18" charset="-34"/>
                    </a:rPr>
                    <a:t>Kuli</a:t>
                  </a:r>
                  <a:r>
                    <a:rPr lang="en-US" sz="675" dirty="0">
                      <a:cs typeface="Angsana New" pitchFamily="18" charset="-34"/>
                    </a:rPr>
                    <a:t> </a:t>
                  </a:r>
                  <a:r>
                    <a:rPr lang="en-US" sz="675" dirty="0" err="1">
                      <a:cs typeface="Angsana New" pitchFamily="18" charset="-34"/>
                    </a:rPr>
                    <a:t>Fafangu</a:t>
                  </a:r>
                  <a:r>
                    <a:rPr lang="en-US" sz="675" dirty="0">
                      <a:cs typeface="Angsana New" pitchFamily="18" charset="-34"/>
                    </a:rPr>
                    <a:t>, </a:t>
                  </a:r>
                  <a:r>
                    <a:rPr lang="en-US" sz="675" dirty="0" err="1">
                      <a:cs typeface="Angsana New" pitchFamily="18" charset="-34"/>
                    </a:rPr>
                    <a:t>Niuafo’ou</a:t>
                  </a:r>
                  <a:r>
                    <a:rPr lang="en-US" sz="675" dirty="0">
                      <a:cs typeface="Angsana New" pitchFamily="18" charset="-34"/>
                    </a:rPr>
                    <a:t> </a:t>
                  </a:r>
                </a:p>
                <a:p>
                  <a:pPr algn="ctr"/>
                  <a:r>
                    <a:rPr lang="en-US" sz="675" dirty="0">
                      <a:cs typeface="Angsana New" pitchFamily="18" charset="-34"/>
                    </a:rPr>
                    <a:t>I he 1946</a:t>
                  </a:r>
                </a:p>
              </p:txBody>
            </p:sp>
            <p:pic>
              <p:nvPicPr>
                <p:cNvPr id="70" name="Picture 47" descr="Niuafo%20ou%20ilsand">
                  <a:extLst>
                    <a:ext uri="{FF2B5EF4-FFF2-40B4-BE49-F238E27FC236}">
                      <a16:creationId xmlns:a16="http://schemas.microsoft.com/office/drawing/2014/main" id="{3F911516-7E10-2982-EAFA-16489C7FE23B}"/>
                    </a:ext>
                  </a:extLst>
                </p:cNvPr>
                <p:cNvPicPr>
                  <a:picLocks noChangeAspect="1" noChangeArrowheads="1"/>
                </p:cNvPicPr>
                <p:nvPr/>
              </p:nvPicPr>
              <p:blipFill>
                <a:blip r:embed="rId8" cstate="print"/>
                <a:srcRect/>
                <a:stretch>
                  <a:fillRect/>
                </a:stretch>
              </p:blipFill>
              <p:spPr bwMode="auto">
                <a:xfrm>
                  <a:off x="467544" y="260648"/>
                  <a:ext cx="1645920" cy="1161826"/>
                </a:xfrm>
                <a:prstGeom prst="rect">
                  <a:avLst/>
                </a:prstGeom>
                <a:ln w="19050">
                  <a:solidFill>
                    <a:srgbClr val="C00000"/>
                  </a:solidFill>
                  <a:tailEnd type="arrow"/>
                </a:ln>
              </p:spPr>
            </p:pic>
          </p:grpSp>
          <p:cxnSp>
            <p:nvCxnSpPr>
              <p:cNvPr id="68" name="Straight Arrow Connector 67">
                <a:extLst>
                  <a:ext uri="{FF2B5EF4-FFF2-40B4-BE49-F238E27FC236}">
                    <a16:creationId xmlns:a16="http://schemas.microsoft.com/office/drawing/2014/main" id="{90AEECD5-CB52-7D5F-E2DB-F81A59BC521B}"/>
                  </a:ext>
                </a:extLst>
              </p:cNvPr>
              <p:cNvCxnSpPr>
                <a:cxnSpLocks/>
                <a:stCxn id="70" idx="3"/>
              </p:cNvCxnSpPr>
              <p:nvPr/>
            </p:nvCxnSpPr>
            <p:spPr>
              <a:xfrm flipV="1">
                <a:off x="2159214" y="751097"/>
                <a:ext cx="2186846" cy="40874"/>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FD01C89-9519-5489-122D-CBC5697BEB06}"/>
                </a:ext>
              </a:extLst>
            </p:cNvPr>
            <p:cNvGrpSpPr/>
            <p:nvPr/>
          </p:nvGrpSpPr>
          <p:grpSpPr>
            <a:xfrm>
              <a:off x="3688060" y="3441028"/>
              <a:ext cx="4150687" cy="1462806"/>
              <a:chOff x="486274" y="3334654"/>
              <a:chExt cx="4150687" cy="1597947"/>
            </a:xfrm>
          </p:grpSpPr>
          <p:grpSp>
            <p:nvGrpSpPr>
              <p:cNvPr id="63" name="Group 62">
                <a:extLst>
                  <a:ext uri="{FF2B5EF4-FFF2-40B4-BE49-F238E27FC236}">
                    <a16:creationId xmlns:a16="http://schemas.microsoft.com/office/drawing/2014/main" id="{E1FEB7B3-188A-EA26-C41A-46E4780A147B}"/>
                  </a:ext>
                </a:extLst>
              </p:cNvPr>
              <p:cNvGrpSpPr/>
              <p:nvPr/>
            </p:nvGrpSpPr>
            <p:grpSpPr>
              <a:xfrm>
                <a:off x="486274" y="3334654"/>
                <a:ext cx="1747836" cy="1597947"/>
                <a:chOff x="179511" y="3645024"/>
                <a:chExt cx="1800200" cy="1747090"/>
              </a:xfrm>
            </p:grpSpPr>
            <p:pic>
              <p:nvPicPr>
                <p:cNvPr id="65" name="Picture 27" descr="IMGP0181">
                  <a:extLst>
                    <a:ext uri="{FF2B5EF4-FFF2-40B4-BE49-F238E27FC236}">
                      <a16:creationId xmlns:a16="http://schemas.microsoft.com/office/drawing/2014/main" id="{453996FF-31A5-6B71-F7B2-0989921FA485}"/>
                    </a:ext>
                  </a:extLst>
                </p:cNvPr>
                <p:cNvPicPr>
                  <a:picLocks noChangeAspect="1" noChangeArrowheads="1"/>
                </p:cNvPicPr>
                <p:nvPr/>
              </p:nvPicPr>
              <p:blipFill>
                <a:blip r:embed="rId9" cstate="print"/>
                <a:srcRect/>
                <a:stretch>
                  <a:fillRect/>
                </a:stretch>
              </p:blipFill>
              <p:spPr bwMode="auto">
                <a:xfrm>
                  <a:off x="256652" y="3645024"/>
                  <a:ext cx="1645920" cy="1312569"/>
                </a:xfrm>
                <a:prstGeom prst="rect">
                  <a:avLst/>
                </a:prstGeom>
                <a:ln w="19050">
                  <a:solidFill>
                    <a:srgbClr val="C00000"/>
                  </a:solidFill>
                  <a:tailEnd type="arrow"/>
                </a:ln>
              </p:spPr>
            </p:pic>
            <p:sp>
              <p:nvSpPr>
                <p:cNvPr id="66" name="Rectangle 29">
                  <a:extLst>
                    <a:ext uri="{FF2B5EF4-FFF2-40B4-BE49-F238E27FC236}">
                      <a16:creationId xmlns:a16="http://schemas.microsoft.com/office/drawing/2014/main" id="{B4654577-FDF5-1DF4-1FD3-D3D671B9D6DC}"/>
                    </a:ext>
                  </a:extLst>
                </p:cNvPr>
                <p:cNvSpPr>
                  <a:spLocks noChangeArrowheads="1"/>
                </p:cNvSpPr>
                <p:nvPr/>
              </p:nvSpPr>
              <p:spPr bwMode="auto">
                <a:xfrm>
                  <a:off x="179511" y="4968970"/>
                  <a:ext cx="1800200" cy="423144"/>
                </a:xfrm>
                <a:prstGeom prst="rect">
                  <a:avLst/>
                </a:prstGeom>
                <a:noFill/>
                <a:ln w="9525">
                  <a:noFill/>
                  <a:miter lim="800000"/>
                  <a:headEnd/>
                  <a:tailEnd/>
                </a:ln>
              </p:spPr>
              <p:txBody>
                <a:bodyPr wrap="square">
                  <a:spAutoFit/>
                </a:bodyPr>
                <a:lstStyle/>
                <a:p>
                  <a:pPr algn="ctr"/>
                  <a:r>
                    <a:rPr lang="en-US" sz="750" dirty="0">
                      <a:cs typeface="Angsana New" pitchFamily="18" charset="-34"/>
                    </a:rPr>
                    <a:t>Tornado, </a:t>
                  </a:r>
                  <a:r>
                    <a:rPr lang="en-US" sz="750" dirty="0" err="1">
                      <a:cs typeface="Angsana New" pitchFamily="18" charset="-34"/>
                    </a:rPr>
                    <a:t>Ha’akame</a:t>
                  </a:r>
                  <a:r>
                    <a:rPr lang="en-US" sz="750" dirty="0">
                      <a:cs typeface="Angsana New" pitchFamily="18" charset="-34"/>
                    </a:rPr>
                    <a:t> ‘</a:t>
                  </a:r>
                  <a:r>
                    <a:rPr lang="en-US" sz="750" dirty="0" err="1">
                      <a:cs typeface="Angsana New" pitchFamily="18" charset="-34"/>
                    </a:rPr>
                    <a:t>i</a:t>
                  </a:r>
                  <a:r>
                    <a:rPr lang="en-US" sz="750" dirty="0">
                      <a:cs typeface="Angsana New" pitchFamily="18" charset="-34"/>
                    </a:rPr>
                    <a:t> </a:t>
                  </a:r>
                  <a:r>
                    <a:rPr lang="en-US" sz="750" dirty="0" err="1">
                      <a:cs typeface="Angsana New" pitchFamily="18" charset="-34"/>
                    </a:rPr>
                    <a:t>Sepitema</a:t>
                  </a:r>
                  <a:r>
                    <a:rPr lang="en-US" sz="750" dirty="0">
                      <a:cs typeface="Angsana New" pitchFamily="18" charset="-34"/>
                    </a:rPr>
                    <a:t> 2004</a:t>
                  </a:r>
                  <a:endParaRPr lang="th-TH" altLang="zh-CN" sz="750" dirty="0">
                    <a:cs typeface="Angsana New" pitchFamily="18" charset="-34"/>
                  </a:endParaRPr>
                </a:p>
              </p:txBody>
            </p:sp>
          </p:grpSp>
          <p:cxnSp>
            <p:nvCxnSpPr>
              <p:cNvPr id="64" name="Straight Arrow Connector 63">
                <a:extLst>
                  <a:ext uri="{FF2B5EF4-FFF2-40B4-BE49-F238E27FC236}">
                    <a16:creationId xmlns:a16="http://schemas.microsoft.com/office/drawing/2014/main" id="{3629D297-9810-2A71-89FA-CA3EB539D072}"/>
                  </a:ext>
                </a:extLst>
              </p:cNvPr>
              <p:cNvCxnSpPr>
                <a:cxnSpLocks/>
                <a:stCxn id="65" idx="3"/>
              </p:cNvCxnSpPr>
              <p:nvPr/>
            </p:nvCxnSpPr>
            <p:spPr>
              <a:xfrm>
                <a:off x="2159215" y="3934914"/>
                <a:ext cx="2477746" cy="387021"/>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F474BF1F-ED71-E1D1-1114-48B52527B931}"/>
                </a:ext>
              </a:extLst>
            </p:cNvPr>
            <p:cNvGrpSpPr/>
            <p:nvPr/>
          </p:nvGrpSpPr>
          <p:grpSpPr>
            <a:xfrm>
              <a:off x="3381299" y="1675921"/>
              <a:ext cx="4457448" cy="2294367"/>
              <a:chOff x="179512" y="1705792"/>
              <a:chExt cx="4457447" cy="2294368"/>
            </a:xfrm>
          </p:grpSpPr>
          <p:grpSp>
            <p:nvGrpSpPr>
              <p:cNvPr id="59" name="Group 58">
                <a:extLst>
                  <a:ext uri="{FF2B5EF4-FFF2-40B4-BE49-F238E27FC236}">
                    <a16:creationId xmlns:a16="http://schemas.microsoft.com/office/drawing/2014/main" id="{68E5DB19-2E90-C6B0-4D6F-F939E9B1F026}"/>
                  </a:ext>
                </a:extLst>
              </p:cNvPr>
              <p:cNvGrpSpPr/>
              <p:nvPr/>
            </p:nvGrpSpPr>
            <p:grpSpPr>
              <a:xfrm>
                <a:off x="179512" y="1705792"/>
                <a:ext cx="2376264" cy="1488108"/>
                <a:chOff x="25831" y="1844824"/>
                <a:chExt cx="2447455" cy="1626999"/>
              </a:xfrm>
            </p:grpSpPr>
            <p:pic>
              <p:nvPicPr>
                <p:cNvPr id="61" name="Picture 38" descr="tonga_200309_2">
                  <a:extLst>
                    <a:ext uri="{FF2B5EF4-FFF2-40B4-BE49-F238E27FC236}">
                      <a16:creationId xmlns:a16="http://schemas.microsoft.com/office/drawing/2014/main" id="{08FD3B87-02D1-9CF5-F78D-23D522D0A1E7}"/>
                    </a:ext>
                  </a:extLst>
                </p:cNvPr>
                <p:cNvPicPr>
                  <a:picLocks noChangeAspect="1" noChangeArrowheads="1"/>
                </p:cNvPicPr>
                <p:nvPr/>
              </p:nvPicPr>
              <p:blipFill>
                <a:blip r:embed="rId10" cstate="print"/>
                <a:srcRect/>
                <a:stretch>
                  <a:fillRect/>
                </a:stretch>
              </p:blipFill>
              <p:spPr bwMode="auto">
                <a:xfrm>
                  <a:off x="418924" y="1844824"/>
                  <a:ext cx="1645920" cy="1131570"/>
                </a:xfrm>
                <a:prstGeom prst="rect">
                  <a:avLst/>
                </a:prstGeom>
                <a:ln w="19050">
                  <a:solidFill>
                    <a:srgbClr val="C00000"/>
                  </a:solidFill>
                  <a:tailEnd type="arrow"/>
                </a:ln>
              </p:spPr>
            </p:pic>
            <p:sp>
              <p:nvSpPr>
                <p:cNvPr id="62" name="Rectangle 40">
                  <a:extLst>
                    <a:ext uri="{FF2B5EF4-FFF2-40B4-BE49-F238E27FC236}">
                      <a16:creationId xmlns:a16="http://schemas.microsoft.com/office/drawing/2014/main" id="{7C139DFD-AEE8-2888-1A28-9DC4237A087B}"/>
                    </a:ext>
                  </a:extLst>
                </p:cNvPr>
                <p:cNvSpPr>
                  <a:spLocks noChangeArrowheads="1"/>
                </p:cNvSpPr>
                <p:nvPr/>
              </p:nvSpPr>
              <p:spPr bwMode="auto">
                <a:xfrm>
                  <a:off x="25831" y="3000720"/>
                  <a:ext cx="2447455" cy="471103"/>
                </a:xfrm>
                <a:prstGeom prst="rect">
                  <a:avLst/>
                </a:prstGeom>
                <a:noFill/>
                <a:ln w="9525">
                  <a:noFill/>
                  <a:miter lim="800000"/>
                  <a:headEnd/>
                  <a:tailEnd/>
                </a:ln>
              </p:spPr>
              <p:txBody>
                <a:bodyPr wrap="square">
                  <a:spAutoFit/>
                </a:bodyPr>
                <a:lstStyle/>
                <a:p>
                  <a:pPr algn="ctr">
                    <a:spcBef>
                      <a:spcPct val="20000"/>
                    </a:spcBef>
                  </a:pPr>
                  <a:r>
                    <a:rPr lang="en-US" sz="750" dirty="0">
                      <a:cs typeface="Angsana New" pitchFamily="18" charset="-34"/>
                    </a:rPr>
                    <a:t>15 March 2009, </a:t>
                  </a:r>
                  <a:r>
                    <a:rPr lang="en-US" sz="750" dirty="0" err="1">
                      <a:cs typeface="Angsana New" pitchFamily="18" charset="-34"/>
                    </a:rPr>
                    <a:t>Hunga</a:t>
                  </a:r>
                  <a:r>
                    <a:rPr lang="en-US" sz="750" dirty="0">
                      <a:cs typeface="Angsana New" pitchFamily="18" charset="-34"/>
                    </a:rPr>
                    <a:t> Tonga </a:t>
                  </a:r>
                  <a:r>
                    <a:rPr lang="en-US" sz="750" dirty="0" err="1">
                      <a:cs typeface="Angsana New" pitchFamily="18" charset="-34"/>
                    </a:rPr>
                    <a:t>Hunga</a:t>
                  </a:r>
                  <a:r>
                    <a:rPr lang="en-US" sz="750" dirty="0">
                      <a:cs typeface="Angsana New" pitchFamily="18" charset="-34"/>
                    </a:rPr>
                    <a:t> </a:t>
                  </a:r>
                  <a:r>
                    <a:rPr lang="en-US" sz="750" dirty="0" err="1">
                      <a:cs typeface="Angsana New" pitchFamily="18" charset="-34"/>
                    </a:rPr>
                    <a:t>Ha’apai</a:t>
                  </a:r>
                  <a:endParaRPr lang="en-US" sz="750" dirty="0">
                    <a:cs typeface="Angsana New" pitchFamily="18" charset="-34"/>
                  </a:endParaRPr>
                </a:p>
              </p:txBody>
            </p:sp>
          </p:grpSp>
          <p:cxnSp>
            <p:nvCxnSpPr>
              <p:cNvPr id="60" name="Straight Arrow Connector 59">
                <a:extLst>
                  <a:ext uri="{FF2B5EF4-FFF2-40B4-BE49-F238E27FC236}">
                    <a16:creationId xmlns:a16="http://schemas.microsoft.com/office/drawing/2014/main" id="{159B3EE9-32A7-98DF-9B1A-9FF19022A419}"/>
                  </a:ext>
                </a:extLst>
              </p:cNvPr>
              <p:cNvCxnSpPr>
                <a:cxnSpLocks/>
                <a:stCxn id="61" idx="3"/>
              </p:cNvCxnSpPr>
              <p:nvPr/>
            </p:nvCxnSpPr>
            <p:spPr>
              <a:xfrm>
                <a:off x="2159215" y="2223278"/>
                <a:ext cx="2477744" cy="1776882"/>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7687BCDF-0C40-3BC2-9511-44A1F1F1C657}"/>
                </a:ext>
              </a:extLst>
            </p:cNvPr>
            <p:cNvGrpSpPr/>
            <p:nvPr/>
          </p:nvGrpSpPr>
          <p:grpSpPr>
            <a:xfrm>
              <a:off x="9060537" y="230777"/>
              <a:ext cx="3141742" cy="2021157"/>
              <a:chOff x="5858750" y="260648"/>
              <a:chExt cx="3141742" cy="2021157"/>
            </a:xfrm>
          </p:grpSpPr>
          <p:cxnSp>
            <p:nvCxnSpPr>
              <p:cNvPr id="55" name="Straight Arrow Connector 54">
                <a:extLst>
                  <a:ext uri="{FF2B5EF4-FFF2-40B4-BE49-F238E27FC236}">
                    <a16:creationId xmlns:a16="http://schemas.microsoft.com/office/drawing/2014/main" id="{12BB35DE-C770-E701-C311-827558B4A45E}"/>
                  </a:ext>
                </a:extLst>
              </p:cNvPr>
              <p:cNvCxnSpPr>
                <a:cxnSpLocks/>
                <a:stCxn id="57" idx="1"/>
              </p:cNvCxnSpPr>
              <p:nvPr/>
            </p:nvCxnSpPr>
            <p:spPr>
              <a:xfrm flipH="1">
                <a:off x="5858750" y="992446"/>
                <a:ext cx="1359501" cy="962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17C81E3C-F2D8-0138-5FBC-EEC1C4D315AE}"/>
                  </a:ext>
                </a:extLst>
              </p:cNvPr>
              <p:cNvGrpSpPr/>
              <p:nvPr/>
            </p:nvGrpSpPr>
            <p:grpSpPr>
              <a:xfrm>
                <a:off x="7034053" y="260648"/>
                <a:ext cx="1966439" cy="2021157"/>
                <a:chOff x="6866836" y="0"/>
                <a:chExt cx="2025352" cy="2209800"/>
              </a:xfrm>
            </p:grpSpPr>
            <p:pic>
              <p:nvPicPr>
                <p:cNvPr id="57" name="Picture 8" descr="io 009">
                  <a:extLst>
                    <a:ext uri="{FF2B5EF4-FFF2-40B4-BE49-F238E27FC236}">
                      <a16:creationId xmlns:a16="http://schemas.microsoft.com/office/drawing/2014/main" id="{FAE84B7B-7F48-FB6E-6423-5AD1F9984E4D}"/>
                    </a:ext>
                  </a:extLst>
                </p:cNvPr>
                <p:cNvPicPr>
                  <a:picLocks noChangeArrowheads="1"/>
                </p:cNvPicPr>
                <p:nvPr/>
              </p:nvPicPr>
              <p:blipFill>
                <a:blip r:embed="rId11" cstate="print"/>
                <a:srcRect/>
                <a:stretch>
                  <a:fillRect/>
                </a:stretch>
              </p:blipFill>
              <p:spPr bwMode="auto">
                <a:xfrm>
                  <a:off x="7056552" y="0"/>
                  <a:ext cx="1645920" cy="1600200"/>
                </a:xfrm>
                <a:prstGeom prst="rect">
                  <a:avLst/>
                </a:prstGeom>
                <a:ln w="19050">
                  <a:solidFill>
                    <a:srgbClr val="C00000"/>
                  </a:solidFill>
                  <a:tailEnd type="arrow"/>
                </a:ln>
              </p:spPr>
            </p:pic>
            <p:sp>
              <p:nvSpPr>
                <p:cNvPr id="58" name="Rectangle 11">
                  <a:extLst>
                    <a:ext uri="{FF2B5EF4-FFF2-40B4-BE49-F238E27FC236}">
                      <a16:creationId xmlns:a16="http://schemas.microsoft.com/office/drawing/2014/main" id="{1B6FBFCF-D001-54A0-4787-EA4F3B93944B}"/>
                    </a:ext>
                  </a:extLst>
                </p:cNvPr>
                <p:cNvSpPr>
                  <a:spLocks noChangeArrowheads="1"/>
                </p:cNvSpPr>
                <p:nvPr/>
              </p:nvSpPr>
              <p:spPr bwMode="auto">
                <a:xfrm>
                  <a:off x="6866836" y="1600200"/>
                  <a:ext cx="2025352" cy="609600"/>
                </a:xfrm>
                <a:prstGeom prst="rect">
                  <a:avLst/>
                </a:prstGeom>
                <a:noFill/>
                <a:ln w="9525">
                  <a:noFill/>
                  <a:miter lim="800000"/>
                  <a:headEnd/>
                  <a:tailEnd/>
                </a:ln>
              </p:spPr>
              <p:txBody>
                <a:bodyPr/>
                <a:lstStyle/>
                <a:p>
                  <a:pPr algn="ctr"/>
                  <a:r>
                    <a:rPr lang="en-US" sz="675" dirty="0">
                      <a:cs typeface="Angsana New" pitchFamily="18" charset="-34"/>
                    </a:rPr>
                    <a:t>Tsunami  2009</a:t>
                  </a:r>
                </a:p>
              </p:txBody>
            </p:sp>
          </p:grpSp>
        </p:grpSp>
        <p:grpSp>
          <p:nvGrpSpPr>
            <p:cNvPr id="45" name="Group 44">
              <a:extLst>
                <a:ext uri="{FF2B5EF4-FFF2-40B4-BE49-F238E27FC236}">
                  <a16:creationId xmlns:a16="http://schemas.microsoft.com/office/drawing/2014/main" id="{FDFFBAD7-7824-42AC-BE82-1FB56FB4FC02}"/>
                </a:ext>
              </a:extLst>
            </p:cNvPr>
            <p:cNvGrpSpPr/>
            <p:nvPr/>
          </p:nvGrpSpPr>
          <p:grpSpPr>
            <a:xfrm>
              <a:off x="8925916" y="2195423"/>
              <a:ext cx="3265251" cy="1330774"/>
              <a:chOff x="5724129" y="2225295"/>
              <a:chExt cx="3265251" cy="1330774"/>
            </a:xfrm>
          </p:grpSpPr>
          <p:cxnSp>
            <p:nvCxnSpPr>
              <p:cNvPr id="51" name="Straight Arrow Connector 50">
                <a:extLst>
                  <a:ext uri="{FF2B5EF4-FFF2-40B4-BE49-F238E27FC236}">
                    <a16:creationId xmlns:a16="http://schemas.microsoft.com/office/drawing/2014/main" id="{C145926C-D8EF-1027-ED59-BBB9197202B2}"/>
                  </a:ext>
                </a:extLst>
              </p:cNvPr>
              <p:cNvCxnSpPr>
                <a:stCxn id="53" idx="1"/>
              </p:cNvCxnSpPr>
              <p:nvPr/>
            </p:nvCxnSpPr>
            <p:spPr>
              <a:xfrm rot="10800000">
                <a:off x="5724129" y="2708920"/>
                <a:ext cx="1483009" cy="3748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2C21F8E8-A31A-1AA1-14C0-1972A31F654E}"/>
                  </a:ext>
                </a:extLst>
              </p:cNvPr>
              <p:cNvGrpSpPr/>
              <p:nvPr/>
            </p:nvGrpSpPr>
            <p:grpSpPr>
              <a:xfrm>
                <a:off x="7045164" y="2225295"/>
                <a:ext cx="1944216" cy="1330774"/>
                <a:chOff x="6930878" y="1988840"/>
                <a:chExt cx="2002464" cy="1454980"/>
              </a:xfrm>
            </p:grpSpPr>
            <p:pic>
              <p:nvPicPr>
                <p:cNvPr id="53" name="Picture 12" descr="x pix GPS Fangatongo">
                  <a:extLst>
                    <a:ext uri="{FF2B5EF4-FFF2-40B4-BE49-F238E27FC236}">
                      <a16:creationId xmlns:a16="http://schemas.microsoft.com/office/drawing/2014/main" id="{0C06615A-C44F-DCE3-D832-2FD9C782E778}"/>
                    </a:ext>
                  </a:extLst>
                </p:cNvPr>
                <p:cNvPicPr>
                  <a:picLocks noChangeAspect="1" noChangeArrowheads="1"/>
                </p:cNvPicPr>
                <p:nvPr/>
              </p:nvPicPr>
              <p:blipFill>
                <a:blip r:embed="rId12" cstate="print"/>
                <a:srcRect/>
                <a:stretch>
                  <a:fillRect/>
                </a:stretch>
              </p:blipFill>
              <p:spPr bwMode="auto">
                <a:xfrm>
                  <a:off x="7097704" y="1988840"/>
                  <a:ext cx="1645920" cy="1139483"/>
                </a:xfrm>
                <a:prstGeom prst="rect">
                  <a:avLst/>
                </a:prstGeom>
                <a:ln w="19050">
                  <a:solidFill>
                    <a:srgbClr val="C00000"/>
                  </a:solidFill>
                  <a:tailEnd type="arrow"/>
                </a:ln>
              </p:spPr>
            </p:pic>
            <p:sp>
              <p:nvSpPr>
                <p:cNvPr id="54" name="Rectangle 14">
                  <a:extLst>
                    <a:ext uri="{FF2B5EF4-FFF2-40B4-BE49-F238E27FC236}">
                      <a16:creationId xmlns:a16="http://schemas.microsoft.com/office/drawing/2014/main" id="{41400932-84D0-65C5-009A-9BD24EDA7231}"/>
                    </a:ext>
                  </a:extLst>
                </p:cNvPr>
                <p:cNvSpPr>
                  <a:spLocks noChangeArrowheads="1"/>
                </p:cNvSpPr>
                <p:nvPr/>
              </p:nvSpPr>
              <p:spPr bwMode="auto">
                <a:xfrm>
                  <a:off x="6930878" y="3140968"/>
                  <a:ext cx="2002464" cy="302852"/>
                </a:xfrm>
                <a:prstGeom prst="rect">
                  <a:avLst/>
                </a:prstGeom>
                <a:noFill/>
                <a:ln w="9525">
                  <a:noFill/>
                  <a:miter lim="800000"/>
                  <a:headEnd/>
                  <a:tailEnd/>
                </a:ln>
              </p:spPr>
              <p:txBody>
                <a:bodyPr wrap="square">
                  <a:spAutoFit/>
                </a:bodyPr>
                <a:lstStyle/>
                <a:p>
                  <a:pPr algn="ctr"/>
                  <a:r>
                    <a:rPr lang="en-US" sz="750" dirty="0">
                      <a:cs typeface="Angsana New" pitchFamily="18" charset="-34"/>
                    </a:rPr>
                    <a:t>TC Waka 2001($104m)</a:t>
                  </a:r>
                  <a:endParaRPr lang="en-US" sz="750" b="1" dirty="0">
                    <a:cs typeface="Angsana New" pitchFamily="18" charset="-34"/>
                  </a:endParaRPr>
                </a:p>
              </p:txBody>
            </p:sp>
          </p:grpSp>
        </p:grpSp>
        <p:grpSp>
          <p:nvGrpSpPr>
            <p:cNvPr id="46" name="Group 45">
              <a:extLst>
                <a:ext uri="{FF2B5EF4-FFF2-40B4-BE49-F238E27FC236}">
                  <a16:creationId xmlns:a16="http://schemas.microsoft.com/office/drawing/2014/main" id="{386DEDA0-D4E9-F765-7768-A7469894AA1E}"/>
                </a:ext>
              </a:extLst>
            </p:cNvPr>
            <p:cNvGrpSpPr/>
            <p:nvPr/>
          </p:nvGrpSpPr>
          <p:grpSpPr>
            <a:xfrm>
              <a:off x="8559914" y="3533841"/>
              <a:ext cx="3465641" cy="2829459"/>
              <a:chOff x="5355636" y="3366735"/>
              <a:chExt cx="3465641" cy="2829459"/>
            </a:xfrm>
          </p:grpSpPr>
          <p:cxnSp>
            <p:nvCxnSpPr>
              <p:cNvPr id="47" name="Straight Arrow Connector 46">
                <a:extLst>
                  <a:ext uri="{FF2B5EF4-FFF2-40B4-BE49-F238E27FC236}">
                    <a16:creationId xmlns:a16="http://schemas.microsoft.com/office/drawing/2014/main" id="{A3363B3B-B105-B90D-0145-7DD3FA488E36}"/>
                  </a:ext>
                </a:extLst>
              </p:cNvPr>
              <p:cNvCxnSpPr>
                <a:cxnSpLocks/>
              </p:cNvCxnSpPr>
              <p:nvPr/>
            </p:nvCxnSpPr>
            <p:spPr>
              <a:xfrm flipH="1" flipV="1">
                <a:off x="5355636" y="3366735"/>
                <a:ext cx="1944216" cy="1855582"/>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2A04FBD6-D2B1-D3C7-9D12-593E35619AD3}"/>
                  </a:ext>
                </a:extLst>
              </p:cNvPr>
              <p:cNvGrpSpPr/>
              <p:nvPr/>
            </p:nvGrpSpPr>
            <p:grpSpPr>
              <a:xfrm>
                <a:off x="7213268" y="4980521"/>
                <a:ext cx="1608009" cy="1215673"/>
                <a:chOff x="7159156" y="5229200"/>
                <a:chExt cx="1656184" cy="1329136"/>
              </a:xfrm>
            </p:grpSpPr>
            <p:pic>
              <p:nvPicPr>
                <p:cNvPr id="49" name="Picture 16">
                  <a:extLst>
                    <a:ext uri="{FF2B5EF4-FFF2-40B4-BE49-F238E27FC236}">
                      <a16:creationId xmlns:a16="http://schemas.microsoft.com/office/drawing/2014/main" id="{45D62E1A-B13E-F98A-C9B2-675A7130EA39}"/>
                    </a:ext>
                  </a:extLst>
                </p:cNvPr>
                <p:cNvPicPr>
                  <a:picLocks noChangeAspect="1" noChangeArrowheads="1"/>
                </p:cNvPicPr>
                <p:nvPr/>
              </p:nvPicPr>
              <p:blipFill>
                <a:blip r:embed="rId13" cstate="print"/>
                <a:srcRect/>
                <a:stretch>
                  <a:fillRect/>
                </a:stretch>
              </p:blipFill>
              <p:spPr bwMode="auto">
                <a:xfrm>
                  <a:off x="7164288" y="5229200"/>
                  <a:ext cx="1645920" cy="1071762"/>
                </a:xfrm>
                <a:prstGeom prst="rect">
                  <a:avLst/>
                </a:prstGeom>
                <a:ln w="19050">
                  <a:solidFill>
                    <a:srgbClr val="C00000"/>
                  </a:solidFill>
                  <a:tailEnd type="arrow"/>
                </a:ln>
              </p:spPr>
            </p:pic>
            <p:sp>
              <p:nvSpPr>
                <p:cNvPr id="50" name="TextBox 49">
                  <a:extLst>
                    <a:ext uri="{FF2B5EF4-FFF2-40B4-BE49-F238E27FC236}">
                      <a16:creationId xmlns:a16="http://schemas.microsoft.com/office/drawing/2014/main" id="{3E69ABCE-4156-131F-FF4F-7E310395403B}"/>
                    </a:ext>
                  </a:extLst>
                </p:cNvPr>
                <p:cNvSpPr txBox="1"/>
                <p:nvPr/>
              </p:nvSpPr>
              <p:spPr>
                <a:xfrm>
                  <a:off x="7159156" y="6309320"/>
                  <a:ext cx="1656184" cy="249016"/>
                </a:xfrm>
                <a:prstGeom prst="rect">
                  <a:avLst/>
                </a:prstGeom>
                <a:noFill/>
                <a:ln w="9525">
                  <a:noFill/>
                  <a:miter lim="800000"/>
                  <a:headEnd/>
                  <a:tailEnd/>
                </a:ln>
              </p:spPr>
              <p:txBody>
                <a:bodyPr wrap="square">
                  <a:spAutoFit/>
                </a:bodyPr>
                <a:lstStyle/>
                <a:p>
                  <a:pPr algn="ctr"/>
                  <a:r>
                    <a:rPr lang="en-US" sz="750" dirty="0">
                      <a:cs typeface="Angsana New" pitchFamily="18" charset="-34"/>
                    </a:rPr>
                    <a:t>Flooding, </a:t>
                  </a:r>
                  <a:r>
                    <a:rPr lang="en-US" sz="750" dirty="0" err="1">
                      <a:cs typeface="Angsana New" pitchFamily="18" charset="-34"/>
                    </a:rPr>
                    <a:t>Lifuka</a:t>
                  </a:r>
                  <a:r>
                    <a:rPr lang="en-US" sz="750" dirty="0">
                      <a:cs typeface="Angsana New" pitchFamily="18" charset="-34"/>
                    </a:rPr>
                    <a:t> 2009</a:t>
                  </a:r>
                </a:p>
              </p:txBody>
            </p:sp>
          </p:grpSp>
        </p:grpSp>
      </p:grpSp>
      <p:sp>
        <p:nvSpPr>
          <p:cNvPr id="75" name="TextBox 14">
            <a:extLst>
              <a:ext uri="{FF2B5EF4-FFF2-40B4-BE49-F238E27FC236}">
                <a16:creationId xmlns:a16="http://schemas.microsoft.com/office/drawing/2014/main" id="{1ADB7DB4-A58F-E790-DD2E-54B3AA28FD1C}"/>
              </a:ext>
            </a:extLst>
          </p:cNvPr>
          <p:cNvSpPr txBox="1"/>
          <p:nvPr/>
        </p:nvSpPr>
        <p:spPr>
          <a:xfrm>
            <a:off x="-167561" y="3161600"/>
            <a:ext cx="4494173" cy="6093976"/>
          </a:xfrm>
          <a:prstGeom prst="rect">
            <a:avLst/>
          </a:prstGeom>
        </p:spPr>
        <p:txBody>
          <a:bodyPr wrap="square" lIns="0" tIns="0" rIns="0" bIns="0" rtlCol="0" anchor="t">
            <a:spAutoFit/>
          </a:bodyPr>
          <a:lstStyle/>
          <a:p>
            <a:pPr marL="992506" lvl="1" indent="-571500">
              <a:buFont typeface="Wingdings" panose="05000000000000000000" pitchFamily="2" charset="2"/>
              <a:buChar char="§"/>
            </a:pPr>
            <a:r>
              <a:rPr lang="en-US" sz="3600" dirty="0">
                <a:solidFill>
                  <a:srgbClr val="000000"/>
                </a:solidFill>
                <a:latin typeface="Arimo Bold"/>
                <a:ea typeface="Arimo Bold"/>
                <a:cs typeface="Arimo Bold"/>
                <a:sym typeface="Arimo Bold"/>
              </a:rPr>
              <a:t>Second most vulnerable country in the world, in terms of its geographical location</a:t>
            </a:r>
          </a:p>
          <a:p>
            <a:pPr marL="421006" lvl="1" algn="l"/>
            <a:endParaRPr lang="en-US" sz="3600" dirty="0">
              <a:solidFill>
                <a:srgbClr val="000000"/>
              </a:solidFill>
              <a:latin typeface="Arimo Bold"/>
              <a:ea typeface="Arimo Bold"/>
              <a:cs typeface="Arimo Bold"/>
              <a:sym typeface="Arimo Bold"/>
            </a:endParaRPr>
          </a:p>
          <a:p>
            <a:pPr marL="992506" lvl="1" indent="-571500" algn="l">
              <a:buFont typeface="Wingdings" panose="05000000000000000000" pitchFamily="2" charset="2"/>
              <a:buChar char="§"/>
            </a:pPr>
            <a:r>
              <a:rPr lang="en-US" sz="3600" dirty="0">
                <a:solidFill>
                  <a:srgbClr val="000000"/>
                </a:solidFill>
                <a:latin typeface="Arimo Bold"/>
                <a:ea typeface="Arimo Bold"/>
                <a:cs typeface="Arimo Bold"/>
                <a:sym typeface="Arimo Bold"/>
              </a:rPr>
              <a:t>A small island developing nation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EF2071C3-E977-724E-8910-FD96793AFCFB}"/>
              </a:ext>
            </a:extLst>
          </p:cNvPr>
          <p:cNvGrpSpPr/>
          <p:nvPr/>
        </p:nvGrpSpPr>
        <p:grpSpPr>
          <a:xfrm>
            <a:off x="-381000" y="17505"/>
            <a:ext cx="17811206" cy="9562011"/>
            <a:chOff x="86884" y="224858"/>
            <a:chExt cx="11874142" cy="6492237"/>
          </a:xfrm>
        </p:grpSpPr>
        <p:graphicFrame>
          <p:nvGraphicFramePr>
            <p:cNvPr id="22" name="Diagram 21">
              <a:extLst>
                <a:ext uri="{FF2B5EF4-FFF2-40B4-BE49-F238E27FC236}">
                  <a16:creationId xmlns:a16="http://schemas.microsoft.com/office/drawing/2014/main" id="{CBE222D2-9B35-BE44-AE59-E484083E6BA9}"/>
                </a:ext>
              </a:extLst>
            </p:cNvPr>
            <p:cNvGraphicFramePr/>
            <p:nvPr>
              <p:extLst>
                <p:ext uri="{D42A27DB-BD31-4B8C-83A1-F6EECF244321}">
                  <p14:modId xmlns:p14="http://schemas.microsoft.com/office/powerpoint/2010/main" val="556172413"/>
                </p:ext>
              </p:extLst>
            </p:nvPr>
          </p:nvGraphicFramePr>
          <p:xfrm>
            <a:off x="86884" y="224858"/>
            <a:ext cx="11874142" cy="6492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Oval 24">
              <a:extLst>
                <a:ext uri="{FF2B5EF4-FFF2-40B4-BE49-F238E27FC236}">
                  <a16:creationId xmlns:a16="http://schemas.microsoft.com/office/drawing/2014/main" id="{2C31C894-092C-B541-8532-A9C69F2E533B}"/>
                </a:ext>
              </a:extLst>
            </p:cNvPr>
            <p:cNvSpPr/>
            <p:nvPr/>
          </p:nvSpPr>
          <p:spPr>
            <a:xfrm>
              <a:off x="2099312" y="4666742"/>
              <a:ext cx="444003" cy="400110"/>
            </a:xfrm>
            <a:prstGeom prst="ellipse">
              <a:avLst/>
            </a:prstGeom>
          </p:spPr>
          <p:style>
            <a:lnRef idx="0">
              <a:schemeClr val="lt1">
                <a:hueOff val="0"/>
                <a:satOff val="0"/>
                <a:lumOff val="0"/>
                <a:alphaOff val="0"/>
              </a:schemeClr>
            </a:lnRef>
            <a:fillRef idx="3">
              <a:schemeClr val="accent5">
                <a:shade val="80000"/>
                <a:hueOff val="174641"/>
                <a:satOff val="-3128"/>
                <a:lumOff val="13293"/>
                <a:alphaOff val="0"/>
              </a:schemeClr>
            </a:fillRef>
            <a:effectRef idx="3">
              <a:schemeClr val="accent5">
                <a:shade val="80000"/>
                <a:hueOff val="174641"/>
                <a:satOff val="-3128"/>
                <a:lumOff val="13293"/>
                <a:alphaOff val="0"/>
              </a:schemeClr>
            </a:effectRef>
            <a:fontRef idx="minor">
              <a:schemeClr val="lt1"/>
            </a:fontRef>
          </p:style>
          <p:txBody>
            <a:bodyPr/>
            <a:lstStyle/>
            <a:p>
              <a:endParaRPr lang="en-TO"/>
            </a:p>
          </p:txBody>
        </p:sp>
        <p:sp>
          <p:nvSpPr>
            <p:cNvPr id="26" name="Oval 25">
              <a:extLst>
                <a:ext uri="{FF2B5EF4-FFF2-40B4-BE49-F238E27FC236}">
                  <a16:creationId xmlns:a16="http://schemas.microsoft.com/office/drawing/2014/main" id="{B07435E2-8DD1-E443-BF93-5480B4FCF522}"/>
                </a:ext>
              </a:extLst>
            </p:cNvPr>
            <p:cNvSpPr/>
            <p:nvPr/>
          </p:nvSpPr>
          <p:spPr>
            <a:xfrm>
              <a:off x="2886482" y="3904650"/>
              <a:ext cx="540533" cy="492033"/>
            </a:xfrm>
            <a:prstGeom prst="ellipse">
              <a:avLst/>
            </a:prstGeom>
          </p:spPr>
          <p:style>
            <a:lnRef idx="0">
              <a:schemeClr val="lt1">
                <a:hueOff val="0"/>
                <a:satOff val="0"/>
                <a:lumOff val="0"/>
                <a:alphaOff val="0"/>
              </a:schemeClr>
            </a:lnRef>
            <a:fillRef idx="3">
              <a:schemeClr val="accent5">
                <a:shade val="80000"/>
                <a:hueOff val="174641"/>
                <a:satOff val="-3128"/>
                <a:lumOff val="13293"/>
                <a:alphaOff val="0"/>
              </a:schemeClr>
            </a:fillRef>
            <a:effectRef idx="3">
              <a:schemeClr val="accent5">
                <a:shade val="80000"/>
                <a:hueOff val="174641"/>
                <a:satOff val="-3128"/>
                <a:lumOff val="13293"/>
                <a:alphaOff val="0"/>
              </a:schemeClr>
            </a:effectRef>
            <a:fontRef idx="minor">
              <a:schemeClr val="lt1"/>
            </a:fontRef>
          </p:style>
          <p:txBody>
            <a:bodyPr/>
            <a:lstStyle/>
            <a:p>
              <a:endParaRPr lang="en-TO"/>
            </a:p>
          </p:txBody>
        </p:sp>
        <p:sp>
          <p:nvSpPr>
            <p:cNvPr id="27" name="Oval 26">
              <a:extLst>
                <a:ext uri="{FF2B5EF4-FFF2-40B4-BE49-F238E27FC236}">
                  <a16:creationId xmlns:a16="http://schemas.microsoft.com/office/drawing/2014/main" id="{8A319532-AB4F-A146-9C91-2C9B049231EB}"/>
                </a:ext>
              </a:extLst>
            </p:cNvPr>
            <p:cNvSpPr/>
            <p:nvPr/>
          </p:nvSpPr>
          <p:spPr>
            <a:xfrm>
              <a:off x="3673110" y="3386667"/>
              <a:ext cx="488216" cy="488216"/>
            </a:xfrm>
            <a:prstGeom prst="ellipse">
              <a:avLst/>
            </a:prstGeom>
          </p:spPr>
          <p:style>
            <a:lnRef idx="0">
              <a:schemeClr val="lt1">
                <a:hueOff val="0"/>
                <a:satOff val="0"/>
                <a:lumOff val="0"/>
                <a:alphaOff val="0"/>
              </a:schemeClr>
            </a:lnRef>
            <a:fillRef idx="3">
              <a:schemeClr val="accent5">
                <a:shade val="80000"/>
                <a:hueOff val="174641"/>
                <a:satOff val="-3128"/>
                <a:lumOff val="13293"/>
                <a:alphaOff val="0"/>
              </a:schemeClr>
            </a:fillRef>
            <a:effectRef idx="3">
              <a:schemeClr val="accent5">
                <a:shade val="80000"/>
                <a:hueOff val="174641"/>
                <a:satOff val="-3128"/>
                <a:lumOff val="13293"/>
                <a:alphaOff val="0"/>
              </a:schemeClr>
            </a:effectRef>
            <a:fontRef idx="minor">
              <a:schemeClr val="lt1"/>
            </a:fontRef>
          </p:style>
          <p:txBody>
            <a:bodyPr/>
            <a:lstStyle/>
            <a:p>
              <a:endParaRPr lang="en-TO"/>
            </a:p>
          </p:txBody>
        </p:sp>
        <p:sp>
          <p:nvSpPr>
            <p:cNvPr id="28" name="Oval 27">
              <a:extLst>
                <a:ext uri="{FF2B5EF4-FFF2-40B4-BE49-F238E27FC236}">
                  <a16:creationId xmlns:a16="http://schemas.microsoft.com/office/drawing/2014/main" id="{8D7FF744-F6E0-614A-9922-71343F4EFDA8}"/>
                </a:ext>
              </a:extLst>
            </p:cNvPr>
            <p:cNvSpPr/>
            <p:nvPr/>
          </p:nvSpPr>
          <p:spPr>
            <a:xfrm>
              <a:off x="4562222" y="2836446"/>
              <a:ext cx="488216" cy="488216"/>
            </a:xfrm>
            <a:prstGeom prst="ellipse">
              <a:avLst/>
            </a:prstGeom>
          </p:spPr>
          <p:style>
            <a:lnRef idx="0">
              <a:schemeClr val="lt1">
                <a:hueOff val="0"/>
                <a:satOff val="0"/>
                <a:lumOff val="0"/>
                <a:alphaOff val="0"/>
              </a:schemeClr>
            </a:lnRef>
            <a:fillRef idx="3">
              <a:schemeClr val="accent5">
                <a:shade val="80000"/>
                <a:hueOff val="174641"/>
                <a:satOff val="-3128"/>
                <a:lumOff val="13293"/>
                <a:alphaOff val="0"/>
              </a:schemeClr>
            </a:fillRef>
            <a:effectRef idx="3">
              <a:schemeClr val="accent5">
                <a:shade val="80000"/>
                <a:hueOff val="174641"/>
                <a:satOff val="-3128"/>
                <a:lumOff val="13293"/>
                <a:alphaOff val="0"/>
              </a:schemeClr>
            </a:effectRef>
            <a:fontRef idx="minor">
              <a:schemeClr val="lt1"/>
            </a:fontRef>
          </p:style>
          <p:txBody>
            <a:bodyPr/>
            <a:lstStyle/>
            <a:p>
              <a:endParaRPr lang="en-TO"/>
            </a:p>
          </p:txBody>
        </p:sp>
        <p:sp>
          <p:nvSpPr>
            <p:cNvPr id="29" name="Oval 28">
              <a:extLst>
                <a:ext uri="{FF2B5EF4-FFF2-40B4-BE49-F238E27FC236}">
                  <a16:creationId xmlns:a16="http://schemas.microsoft.com/office/drawing/2014/main" id="{FF945923-C750-8E41-92A5-883AF9153409}"/>
                </a:ext>
              </a:extLst>
            </p:cNvPr>
            <p:cNvSpPr/>
            <p:nvPr/>
          </p:nvSpPr>
          <p:spPr>
            <a:xfrm>
              <a:off x="5437453" y="2464328"/>
              <a:ext cx="488216" cy="488216"/>
            </a:xfrm>
            <a:prstGeom prst="ellipse">
              <a:avLst/>
            </a:prstGeom>
          </p:spPr>
          <p:style>
            <a:lnRef idx="0">
              <a:schemeClr val="lt1">
                <a:hueOff val="0"/>
                <a:satOff val="0"/>
                <a:lumOff val="0"/>
                <a:alphaOff val="0"/>
              </a:schemeClr>
            </a:lnRef>
            <a:fillRef idx="3">
              <a:schemeClr val="accent5">
                <a:shade val="80000"/>
                <a:hueOff val="174641"/>
                <a:satOff val="-3128"/>
                <a:lumOff val="13293"/>
                <a:alphaOff val="0"/>
              </a:schemeClr>
            </a:fillRef>
            <a:effectRef idx="3">
              <a:schemeClr val="accent5">
                <a:shade val="80000"/>
                <a:hueOff val="174641"/>
                <a:satOff val="-3128"/>
                <a:lumOff val="13293"/>
                <a:alphaOff val="0"/>
              </a:schemeClr>
            </a:effectRef>
            <a:fontRef idx="minor">
              <a:schemeClr val="lt1"/>
            </a:fontRef>
          </p:style>
          <p:txBody>
            <a:bodyPr/>
            <a:lstStyle/>
            <a:p>
              <a:endParaRPr lang="en-TO"/>
            </a:p>
          </p:txBody>
        </p:sp>
        <p:sp>
          <p:nvSpPr>
            <p:cNvPr id="30" name="Oval 29">
              <a:extLst>
                <a:ext uri="{FF2B5EF4-FFF2-40B4-BE49-F238E27FC236}">
                  <a16:creationId xmlns:a16="http://schemas.microsoft.com/office/drawing/2014/main" id="{4037D153-6DC0-8041-AA6A-FC73D7D0BA91}"/>
                </a:ext>
              </a:extLst>
            </p:cNvPr>
            <p:cNvSpPr/>
            <p:nvPr/>
          </p:nvSpPr>
          <p:spPr>
            <a:xfrm>
              <a:off x="6415621" y="2112429"/>
              <a:ext cx="488216" cy="488216"/>
            </a:xfrm>
            <a:prstGeom prst="ellipse">
              <a:avLst/>
            </a:prstGeom>
          </p:spPr>
          <p:style>
            <a:lnRef idx="0">
              <a:schemeClr val="lt1">
                <a:hueOff val="0"/>
                <a:satOff val="0"/>
                <a:lumOff val="0"/>
                <a:alphaOff val="0"/>
              </a:schemeClr>
            </a:lnRef>
            <a:fillRef idx="3">
              <a:schemeClr val="accent5">
                <a:shade val="80000"/>
                <a:hueOff val="174641"/>
                <a:satOff val="-3128"/>
                <a:lumOff val="13293"/>
                <a:alphaOff val="0"/>
              </a:schemeClr>
            </a:fillRef>
            <a:effectRef idx="3">
              <a:schemeClr val="accent5">
                <a:shade val="80000"/>
                <a:hueOff val="174641"/>
                <a:satOff val="-3128"/>
                <a:lumOff val="13293"/>
                <a:alphaOff val="0"/>
              </a:schemeClr>
            </a:effectRef>
            <a:fontRef idx="minor">
              <a:schemeClr val="lt1"/>
            </a:fontRef>
          </p:style>
          <p:txBody>
            <a:bodyPr/>
            <a:lstStyle/>
            <a:p>
              <a:endParaRPr lang="en-TO"/>
            </a:p>
          </p:txBody>
        </p:sp>
        <p:sp>
          <p:nvSpPr>
            <p:cNvPr id="31" name="Oval 30">
              <a:extLst>
                <a:ext uri="{FF2B5EF4-FFF2-40B4-BE49-F238E27FC236}">
                  <a16:creationId xmlns:a16="http://schemas.microsoft.com/office/drawing/2014/main" id="{BBCFC98C-8A08-3440-AF02-E12C74E3C356}"/>
                </a:ext>
              </a:extLst>
            </p:cNvPr>
            <p:cNvSpPr/>
            <p:nvPr/>
          </p:nvSpPr>
          <p:spPr>
            <a:xfrm>
              <a:off x="7393788" y="1847322"/>
              <a:ext cx="488216" cy="488216"/>
            </a:xfrm>
            <a:prstGeom prst="ellipse">
              <a:avLst/>
            </a:prstGeom>
          </p:spPr>
          <p:style>
            <a:lnRef idx="0">
              <a:schemeClr val="lt1">
                <a:hueOff val="0"/>
                <a:satOff val="0"/>
                <a:lumOff val="0"/>
                <a:alphaOff val="0"/>
              </a:schemeClr>
            </a:lnRef>
            <a:fillRef idx="3">
              <a:schemeClr val="accent5">
                <a:shade val="80000"/>
                <a:hueOff val="174641"/>
                <a:satOff val="-3128"/>
                <a:lumOff val="13293"/>
                <a:alphaOff val="0"/>
              </a:schemeClr>
            </a:fillRef>
            <a:effectRef idx="3">
              <a:schemeClr val="accent5">
                <a:shade val="80000"/>
                <a:hueOff val="174641"/>
                <a:satOff val="-3128"/>
                <a:lumOff val="13293"/>
                <a:alphaOff val="0"/>
              </a:schemeClr>
            </a:effectRef>
            <a:fontRef idx="minor">
              <a:schemeClr val="lt1"/>
            </a:fontRef>
          </p:style>
          <p:txBody>
            <a:bodyPr/>
            <a:lstStyle/>
            <a:p>
              <a:endParaRPr lang="en-TO"/>
            </a:p>
          </p:txBody>
        </p:sp>
        <p:sp>
          <p:nvSpPr>
            <p:cNvPr id="32" name="Oval 31">
              <a:extLst>
                <a:ext uri="{FF2B5EF4-FFF2-40B4-BE49-F238E27FC236}">
                  <a16:creationId xmlns:a16="http://schemas.microsoft.com/office/drawing/2014/main" id="{D1EDFCD8-E7AF-884F-9383-DEB1281DC460}"/>
                </a:ext>
              </a:extLst>
            </p:cNvPr>
            <p:cNvSpPr/>
            <p:nvPr/>
          </p:nvSpPr>
          <p:spPr>
            <a:xfrm>
              <a:off x="8437333" y="1565258"/>
              <a:ext cx="488216" cy="488216"/>
            </a:xfrm>
            <a:prstGeom prst="ellipse">
              <a:avLst/>
            </a:prstGeom>
          </p:spPr>
          <p:style>
            <a:lnRef idx="0">
              <a:schemeClr val="lt1">
                <a:hueOff val="0"/>
                <a:satOff val="0"/>
                <a:lumOff val="0"/>
                <a:alphaOff val="0"/>
              </a:schemeClr>
            </a:lnRef>
            <a:fillRef idx="3">
              <a:schemeClr val="accent5">
                <a:shade val="80000"/>
                <a:hueOff val="174641"/>
                <a:satOff val="-3128"/>
                <a:lumOff val="13293"/>
                <a:alphaOff val="0"/>
              </a:schemeClr>
            </a:fillRef>
            <a:effectRef idx="3">
              <a:schemeClr val="accent5">
                <a:shade val="80000"/>
                <a:hueOff val="174641"/>
                <a:satOff val="-3128"/>
                <a:lumOff val="13293"/>
                <a:alphaOff val="0"/>
              </a:schemeClr>
            </a:effectRef>
            <a:fontRef idx="minor">
              <a:schemeClr val="lt1"/>
            </a:fontRef>
          </p:style>
          <p:txBody>
            <a:bodyPr/>
            <a:lstStyle/>
            <a:p>
              <a:endParaRPr lang="en-TO"/>
            </a:p>
          </p:txBody>
        </p:sp>
        <p:sp>
          <p:nvSpPr>
            <p:cNvPr id="34" name="Oval 33">
              <a:extLst>
                <a:ext uri="{FF2B5EF4-FFF2-40B4-BE49-F238E27FC236}">
                  <a16:creationId xmlns:a16="http://schemas.microsoft.com/office/drawing/2014/main" id="{731B868B-676F-FF4E-8945-A89EA9607846}"/>
                </a:ext>
              </a:extLst>
            </p:cNvPr>
            <p:cNvSpPr/>
            <p:nvPr/>
          </p:nvSpPr>
          <p:spPr>
            <a:xfrm>
              <a:off x="9480879" y="1321150"/>
              <a:ext cx="488216" cy="488216"/>
            </a:xfrm>
            <a:prstGeom prst="ellipse">
              <a:avLst/>
            </a:prstGeom>
          </p:spPr>
          <p:style>
            <a:lnRef idx="0">
              <a:schemeClr val="lt1">
                <a:hueOff val="0"/>
                <a:satOff val="0"/>
                <a:lumOff val="0"/>
                <a:alphaOff val="0"/>
              </a:schemeClr>
            </a:lnRef>
            <a:fillRef idx="3">
              <a:schemeClr val="accent5">
                <a:shade val="80000"/>
                <a:hueOff val="174641"/>
                <a:satOff val="-3128"/>
                <a:lumOff val="13293"/>
                <a:alphaOff val="0"/>
              </a:schemeClr>
            </a:fillRef>
            <a:effectRef idx="3">
              <a:schemeClr val="accent5">
                <a:shade val="80000"/>
                <a:hueOff val="174641"/>
                <a:satOff val="-3128"/>
                <a:lumOff val="13293"/>
                <a:alphaOff val="0"/>
              </a:schemeClr>
            </a:effectRef>
            <a:fontRef idx="minor">
              <a:schemeClr val="lt1"/>
            </a:fontRef>
          </p:style>
          <p:txBody>
            <a:bodyPr/>
            <a:lstStyle/>
            <a:p>
              <a:endParaRPr lang="en-TO"/>
            </a:p>
          </p:txBody>
        </p:sp>
        <p:sp>
          <p:nvSpPr>
            <p:cNvPr id="35" name="TextBox 34">
              <a:extLst>
                <a:ext uri="{FF2B5EF4-FFF2-40B4-BE49-F238E27FC236}">
                  <a16:creationId xmlns:a16="http://schemas.microsoft.com/office/drawing/2014/main" id="{3A7F0405-067E-4640-B00D-B1642EFDFE49}"/>
                </a:ext>
              </a:extLst>
            </p:cNvPr>
            <p:cNvSpPr txBox="1"/>
            <p:nvPr/>
          </p:nvSpPr>
          <p:spPr>
            <a:xfrm>
              <a:off x="2543316" y="4822744"/>
              <a:ext cx="938078" cy="376143"/>
            </a:xfrm>
            <a:prstGeom prst="rect">
              <a:avLst/>
            </a:prstGeom>
            <a:noFill/>
          </p:spPr>
          <p:txBody>
            <a:bodyPr wrap="square" rtlCol="0">
              <a:spAutoFit/>
            </a:bodyPr>
            <a:lstStyle/>
            <a:p>
              <a:r>
                <a:rPr lang="en-TO" sz="3000" b="1" dirty="0">
                  <a:latin typeface="Times New Roman" panose="02020603050405020304" pitchFamily="18" charset="0"/>
                  <a:cs typeface="Times New Roman" panose="02020603050405020304" pitchFamily="18" charset="0"/>
                </a:rPr>
                <a:t>March</a:t>
              </a:r>
            </a:p>
          </p:txBody>
        </p:sp>
        <p:sp>
          <p:nvSpPr>
            <p:cNvPr id="36" name="TextBox 35">
              <a:extLst>
                <a:ext uri="{FF2B5EF4-FFF2-40B4-BE49-F238E27FC236}">
                  <a16:creationId xmlns:a16="http://schemas.microsoft.com/office/drawing/2014/main" id="{78570601-1379-1D42-B6C3-94E2707B6E4B}"/>
                </a:ext>
              </a:extLst>
            </p:cNvPr>
            <p:cNvSpPr txBox="1"/>
            <p:nvPr/>
          </p:nvSpPr>
          <p:spPr>
            <a:xfrm>
              <a:off x="3998844" y="3805649"/>
              <a:ext cx="707111" cy="376143"/>
            </a:xfrm>
            <a:prstGeom prst="rect">
              <a:avLst/>
            </a:prstGeom>
            <a:noFill/>
          </p:spPr>
          <p:txBody>
            <a:bodyPr wrap="square" rtlCol="0">
              <a:spAutoFit/>
            </a:bodyPr>
            <a:lstStyle/>
            <a:p>
              <a:r>
                <a:rPr lang="en-TO" sz="3000" b="1" dirty="0">
                  <a:latin typeface="Times New Roman" panose="02020603050405020304" pitchFamily="18" charset="0"/>
                  <a:cs typeface="Times New Roman" panose="02020603050405020304" pitchFamily="18" charset="0"/>
                </a:rPr>
                <a:t>May</a:t>
              </a:r>
            </a:p>
          </p:txBody>
        </p:sp>
        <p:sp>
          <p:nvSpPr>
            <p:cNvPr id="37" name="TextBox 36">
              <a:extLst>
                <a:ext uri="{FF2B5EF4-FFF2-40B4-BE49-F238E27FC236}">
                  <a16:creationId xmlns:a16="http://schemas.microsoft.com/office/drawing/2014/main" id="{C06EECFF-1837-4444-AA60-47E50D0071B1}"/>
                </a:ext>
              </a:extLst>
            </p:cNvPr>
            <p:cNvSpPr txBox="1"/>
            <p:nvPr/>
          </p:nvSpPr>
          <p:spPr>
            <a:xfrm>
              <a:off x="4041071" y="2422628"/>
              <a:ext cx="726482" cy="376143"/>
            </a:xfrm>
            <a:prstGeom prst="rect">
              <a:avLst/>
            </a:prstGeom>
            <a:noFill/>
          </p:spPr>
          <p:txBody>
            <a:bodyPr wrap="square" rtlCol="0">
              <a:spAutoFit/>
            </a:bodyPr>
            <a:lstStyle/>
            <a:p>
              <a:r>
                <a:rPr lang="en-TO" sz="3000" b="1" dirty="0">
                  <a:latin typeface="Times New Roman" panose="02020603050405020304" pitchFamily="18" charset="0"/>
                  <a:cs typeface="Times New Roman" panose="02020603050405020304" pitchFamily="18" charset="0"/>
                </a:rPr>
                <a:t>June</a:t>
              </a:r>
            </a:p>
          </p:txBody>
        </p:sp>
        <p:sp>
          <p:nvSpPr>
            <p:cNvPr id="38" name="TextBox 37">
              <a:extLst>
                <a:ext uri="{FF2B5EF4-FFF2-40B4-BE49-F238E27FC236}">
                  <a16:creationId xmlns:a16="http://schemas.microsoft.com/office/drawing/2014/main" id="{8D3973FF-F275-3B4F-AC9C-5882EE567C40}"/>
                </a:ext>
              </a:extLst>
            </p:cNvPr>
            <p:cNvSpPr txBox="1"/>
            <p:nvPr/>
          </p:nvSpPr>
          <p:spPr>
            <a:xfrm>
              <a:off x="5685112" y="3023492"/>
              <a:ext cx="809837" cy="376143"/>
            </a:xfrm>
            <a:prstGeom prst="rect">
              <a:avLst/>
            </a:prstGeom>
            <a:noFill/>
          </p:spPr>
          <p:txBody>
            <a:bodyPr wrap="square" rtlCol="0">
              <a:spAutoFit/>
            </a:bodyPr>
            <a:lstStyle/>
            <a:p>
              <a:r>
                <a:rPr lang="en-TO" sz="3000" b="1" dirty="0">
                  <a:latin typeface="Times New Roman" panose="02020603050405020304" pitchFamily="18" charset="0"/>
                  <a:cs typeface="Times New Roman" panose="02020603050405020304" pitchFamily="18" charset="0"/>
                </a:rPr>
                <a:t>July</a:t>
              </a:r>
            </a:p>
          </p:txBody>
        </p:sp>
        <p:sp>
          <p:nvSpPr>
            <p:cNvPr id="39" name="TextBox 38">
              <a:extLst>
                <a:ext uri="{FF2B5EF4-FFF2-40B4-BE49-F238E27FC236}">
                  <a16:creationId xmlns:a16="http://schemas.microsoft.com/office/drawing/2014/main" id="{8AC7250C-9524-0B4F-B2BE-B585D07AFBBB}"/>
                </a:ext>
              </a:extLst>
            </p:cNvPr>
            <p:cNvSpPr txBox="1"/>
            <p:nvPr/>
          </p:nvSpPr>
          <p:spPr>
            <a:xfrm>
              <a:off x="5511635" y="1609310"/>
              <a:ext cx="1024639" cy="376143"/>
            </a:xfrm>
            <a:prstGeom prst="rect">
              <a:avLst/>
            </a:prstGeom>
            <a:noFill/>
          </p:spPr>
          <p:txBody>
            <a:bodyPr wrap="square" rtlCol="0">
              <a:spAutoFit/>
            </a:bodyPr>
            <a:lstStyle/>
            <a:p>
              <a:r>
                <a:rPr lang="en-TO" sz="3000" b="1" dirty="0">
                  <a:latin typeface="Times New Roman" panose="02020603050405020304" pitchFamily="18" charset="0"/>
                  <a:cs typeface="Times New Roman" panose="02020603050405020304" pitchFamily="18" charset="0"/>
                </a:rPr>
                <a:t>August</a:t>
              </a:r>
            </a:p>
          </p:txBody>
        </p:sp>
        <p:sp>
          <p:nvSpPr>
            <p:cNvPr id="40" name="TextBox 39">
              <a:extLst>
                <a:ext uri="{FF2B5EF4-FFF2-40B4-BE49-F238E27FC236}">
                  <a16:creationId xmlns:a16="http://schemas.microsoft.com/office/drawing/2014/main" id="{10E8C02E-1E60-C742-BA44-9C9C675C0DD5}"/>
                </a:ext>
              </a:extLst>
            </p:cNvPr>
            <p:cNvSpPr txBox="1"/>
            <p:nvPr/>
          </p:nvSpPr>
          <p:spPr>
            <a:xfrm>
              <a:off x="7473117" y="2304380"/>
              <a:ext cx="1480340" cy="376143"/>
            </a:xfrm>
            <a:prstGeom prst="rect">
              <a:avLst/>
            </a:prstGeom>
            <a:noFill/>
          </p:spPr>
          <p:txBody>
            <a:bodyPr wrap="square" rtlCol="0">
              <a:spAutoFit/>
            </a:bodyPr>
            <a:lstStyle/>
            <a:p>
              <a:r>
                <a:rPr lang="en-TO" sz="3000" b="1" dirty="0">
                  <a:latin typeface="Times New Roman" panose="02020603050405020304" pitchFamily="18" charset="0"/>
                  <a:cs typeface="Times New Roman" panose="02020603050405020304" pitchFamily="18" charset="0"/>
                </a:rPr>
                <a:t>September</a:t>
              </a:r>
            </a:p>
          </p:txBody>
        </p:sp>
        <p:sp>
          <p:nvSpPr>
            <p:cNvPr id="43" name="TextBox 42">
              <a:extLst>
                <a:ext uri="{FF2B5EF4-FFF2-40B4-BE49-F238E27FC236}">
                  <a16:creationId xmlns:a16="http://schemas.microsoft.com/office/drawing/2014/main" id="{0A4EE093-33CE-2C40-82B0-950C0D2E8A7D}"/>
                </a:ext>
              </a:extLst>
            </p:cNvPr>
            <p:cNvSpPr txBox="1"/>
            <p:nvPr/>
          </p:nvSpPr>
          <p:spPr>
            <a:xfrm>
              <a:off x="9586093" y="1889720"/>
              <a:ext cx="1400006" cy="376143"/>
            </a:xfrm>
            <a:prstGeom prst="rect">
              <a:avLst/>
            </a:prstGeom>
            <a:noFill/>
          </p:spPr>
          <p:txBody>
            <a:bodyPr wrap="square" rtlCol="0">
              <a:spAutoFit/>
            </a:bodyPr>
            <a:lstStyle/>
            <a:p>
              <a:r>
                <a:rPr lang="en-TO" sz="3000" b="1" dirty="0">
                  <a:latin typeface="Times New Roman" panose="02020603050405020304" pitchFamily="18" charset="0"/>
                  <a:cs typeface="Times New Roman" panose="02020603050405020304" pitchFamily="18" charset="0"/>
                </a:rPr>
                <a:t>November</a:t>
              </a:r>
            </a:p>
          </p:txBody>
        </p:sp>
        <p:sp>
          <p:nvSpPr>
            <p:cNvPr id="41" name="TextBox 40">
              <a:extLst>
                <a:ext uri="{FF2B5EF4-FFF2-40B4-BE49-F238E27FC236}">
                  <a16:creationId xmlns:a16="http://schemas.microsoft.com/office/drawing/2014/main" id="{C68422D8-A041-524C-987F-2AA4FFAF788F}"/>
                </a:ext>
              </a:extLst>
            </p:cNvPr>
            <p:cNvSpPr txBox="1"/>
            <p:nvPr/>
          </p:nvSpPr>
          <p:spPr>
            <a:xfrm>
              <a:off x="8029239" y="1238021"/>
              <a:ext cx="1223412" cy="376143"/>
            </a:xfrm>
            <a:prstGeom prst="rect">
              <a:avLst/>
            </a:prstGeom>
            <a:noFill/>
          </p:spPr>
          <p:txBody>
            <a:bodyPr wrap="square" rtlCol="0">
              <a:spAutoFit/>
            </a:bodyPr>
            <a:lstStyle/>
            <a:p>
              <a:r>
                <a:rPr lang="en-TO" sz="3000" b="1" dirty="0">
                  <a:latin typeface="Times New Roman" panose="02020603050405020304" pitchFamily="18" charset="0"/>
                  <a:cs typeface="Times New Roman" panose="02020603050405020304" pitchFamily="18" charset="0"/>
                </a:rPr>
                <a:t>October</a:t>
              </a:r>
            </a:p>
          </p:txBody>
        </p:sp>
        <p:sp>
          <p:nvSpPr>
            <p:cNvPr id="44" name="TextBox 43">
              <a:extLst>
                <a:ext uri="{FF2B5EF4-FFF2-40B4-BE49-F238E27FC236}">
                  <a16:creationId xmlns:a16="http://schemas.microsoft.com/office/drawing/2014/main" id="{1226EE07-5819-EE47-89FE-5E969A134E87}"/>
                </a:ext>
              </a:extLst>
            </p:cNvPr>
            <p:cNvSpPr txBox="1"/>
            <p:nvPr/>
          </p:nvSpPr>
          <p:spPr>
            <a:xfrm>
              <a:off x="2332634" y="3511228"/>
              <a:ext cx="1023037" cy="376143"/>
            </a:xfrm>
            <a:prstGeom prst="rect">
              <a:avLst/>
            </a:prstGeom>
            <a:noFill/>
          </p:spPr>
          <p:txBody>
            <a:bodyPr wrap="square" rtlCol="0">
              <a:spAutoFit/>
            </a:bodyPr>
            <a:lstStyle/>
            <a:p>
              <a:r>
                <a:rPr lang="en-TO" sz="3000" b="1" dirty="0">
                  <a:latin typeface="Times New Roman" panose="02020603050405020304" pitchFamily="18" charset="0"/>
                  <a:cs typeface="Times New Roman" panose="02020603050405020304" pitchFamily="18" charset="0"/>
                </a:rPr>
                <a:t>April</a:t>
              </a:r>
            </a:p>
          </p:txBody>
        </p:sp>
      </p:grpSp>
      <p:graphicFrame>
        <p:nvGraphicFramePr>
          <p:cNvPr id="47" name="Diagram 46">
            <a:extLst>
              <a:ext uri="{FF2B5EF4-FFF2-40B4-BE49-F238E27FC236}">
                <a16:creationId xmlns:a16="http://schemas.microsoft.com/office/drawing/2014/main" id="{3B459B96-8A42-2045-8F5F-90B08FC6C8C2}"/>
              </a:ext>
            </a:extLst>
          </p:cNvPr>
          <p:cNvGraphicFramePr/>
          <p:nvPr>
            <p:extLst>
              <p:ext uri="{D42A27DB-BD31-4B8C-83A1-F6EECF244321}">
                <p14:modId xmlns:p14="http://schemas.microsoft.com/office/powerpoint/2010/main" val="1564948416"/>
              </p:ext>
            </p:extLst>
          </p:nvPr>
        </p:nvGraphicFramePr>
        <p:xfrm>
          <a:off x="14534462" y="3732151"/>
          <a:ext cx="2826014" cy="106635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50" name="Straight Connector 49">
            <a:extLst>
              <a:ext uri="{FF2B5EF4-FFF2-40B4-BE49-F238E27FC236}">
                <a16:creationId xmlns:a16="http://schemas.microsoft.com/office/drawing/2014/main" id="{5E21B13D-8E29-C241-BD43-BB0B499468F7}"/>
              </a:ext>
            </a:extLst>
          </p:cNvPr>
          <p:cNvCxnSpPr>
            <a:cxnSpLocks/>
          </p:cNvCxnSpPr>
          <p:nvPr/>
        </p:nvCxnSpPr>
        <p:spPr>
          <a:xfrm>
            <a:off x="13532186" y="1207914"/>
            <a:ext cx="0" cy="6632751"/>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51" name="Straight Connector 50">
            <a:extLst>
              <a:ext uri="{FF2B5EF4-FFF2-40B4-BE49-F238E27FC236}">
                <a16:creationId xmlns:a16="http://schemas.microsoft.com/office/drawing/2014/main" id="{AD8B3353-4E45-8A4F-B829-ED3494380467}"/>
              </a:ext>
            </a:extLst>
          </p:cNvPr>
          <p:cNvCxnSpPr>
            <a:cxnSpLocks/>
          </p:cNvCxnSpPr>
          <p:nvPr/>
        </p:nvCxnSpPr>
        <p:spPr>
          <a:xfrm>
            <a:off x="4725695" y="4595709"/>
            <a:ext cx="2" cy="3232487"/>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
        <p:nvSpPr>
          <p:cNvPr id="60" name="Rounded Rectangle 4">
            <a:extLst>
              <a:ext uri="{FF2B5EF4-FFF2-40B4-BE49-F238E27FC236}">
                <a16:creationId xmlns:a16="http://schemas.microsoft.com/office/drawing/2014/main" id="{83A26C8C-E262-7A45-8FFA-B8E5865E2AF6}"/>
              </a:ext>
            </a:extLst>
          </p:cNvPr>
          <p:cNvSpPr txBox="1"/>
          <p:nvPr/>
        </p:nvSpPr>
        <p:spPr>
          <a:xfrm>
            <a:off x="4951510" y="6640945"/>
            <a:ext cx="8245058" cy="974460"/>
          </a:xfrm>
          <a:prstGeom prst="rect">
            <a:avLst/>
          </a:prstGeom>
          <a:solidFill>
            <a:schemeClr val="accent6">
              <a:lumMod val="40000"/>
              <a:lumOff val="60000"/>
            </a:schemeClr>
          </a:solidFill>
          <a:ln>
            <a:solidFill>
              <a:srgbClr val="FFC000"/>
            </a:solidFill>
          </a:ln>
        </p:spPr>
        <p:style>
          <a:lnRef idx="1">
            <a:schemeClr val="accent4"/>
          </a:lnRef>
          <a:fillRef idx="3">
            <a:schemeClr val="accent4"/>
          </a:fillRef>
          <a:effectRef idx="2">
            <a:schemeClr val="accent4"/>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GB" b="1" dirty="0">
                <a:solidFill>
                  <a:schemeClr val="tx1"/>
                </a:solidFill>
                <a:latin typeface="Engravers MT" panose="02090707080505020304" pitchFamily="18" charset="77"/>
              </a:rPr>
              <a:t>Dry Season (Drought)</a:t>
            </a:r>
            <a:endParaRPr lang="en-GB" sz="1500" b="1" dirty="0">
              <a:latin typeface="Engravers MT" panose="02090707080505020304" pitchFamily="18" charset="77"/>
            </a:endParaRPr>
          </a:p>
        </p:txBody>
      </p:sp>
      <p:grpSp>
        <p:nvGrpSpPr>
          <p:cNvPr id="61" name="Group 60">
            <a:extLst>
              <a:ext uri="{FF2B5EF4-FFF2-40B4-BE49-F238E27FC236}">
                <a16:creationId xmlns:a16="http://schemas.microsoft.com/office/drawing/2014/main" id="{E617D9C7-702E-544D-96CE-339AFBADBD37}"/>
              </a:ext>
            </a:extLst>
          </p:cNvPr>
          <p:cNvGrpSpPr/>
          <p:nvPr/>
        </p:nvGrpSpPr>
        <p:grpSpPr>
          <a:xfrm>
            <a:off x="2095176" y="8259218"/>
            <a:ext cx="2630520" cy="856046"/>
            <a:chOff x="91" y="0"/>
            <a:chExt cx="1882169" cy="710906"/>
          </a:xfrm>
          <a:scene3d>
            <a:camera prst="orthographicFront"/>
            <a:lightRig rig="flat" dir="t"/>
          </a:scene3d>
        </p:grpSpPr>
        <p:sp>
          <p:nvSpPr>
            <p:cNvPr id="62" name="Rounded Rectangle 61">
              <a:extLst>
                <a:ext uri="{FF2B5EF4-FFF2-40B4-BE49-F238E27FC236}">
                  <a16:creationId xmlns:a16="http://schemas.microsoft.com/office/drawing/2014/main" id="{48B823CF-99C8-5245-9590-B2F094B09D95}"/>
                </a:ext>
              </a:extLst>
            </p:cNvPr>
            <p:cNvSpPr/>
            <p:nvPr/>
          </p:nvSpPr>
          <p:spPr>
            <a:xfrm>
              <a:off x="91" y="0"/>
              <a:ext cx="1882169" cy="710906"/>
            </a:xfrm>
            <a:prstGeom prst="roundRect">
              <a:avLst>
                <a:gd name="adj" fmla="val 10000"/>
              </a:avLst>
            </a:prstGeom>
            <a:gradFill rotWithShape="0">
              <a:gsLst>
                <a:gs pos="86000">
                  <a:srgbClr val="0432FF"/>
                </a:gs>
                <a:gs pos="0">
                  <a:schemeClr val="accent6">
                    <a:lumMod val="60000"/>
                    <a:lumOff val="40000"/>
                  </a:schemeClr>
                </a:gs>
                <a:gs pos="41000">
                  <a:schemeClr val="accent4">
                    <a:satMod val="110000"/>
                    <a:lumMod val="100000"/>
                    <a:shade val="100000"/>
                  </a:schemeClr>
                </a:gs>
                <a:gs pos="100000">
                  <a:schemeClr val="accent4">
                    <a:lumMod val="99000"/>
                    <a:satMod val="120000"/>
                    <a:shade val="78000"/>
                  </a:schemeClr>
                </a:gs>
              </a:gsLst>
              <a:lin ang="5400000" scaled="0"/>
            </a:gradFill>
            <a:ln>
              <a:gradFill>
                <a:gsLst>
                  <a:gs pos="31000">
                    <a:srgbClr val="0432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p3d prstMaterial="plastic">
              <a:bevelT w="120900" h="88900"/>
              <a:bevelB w="88900" h="31750" prst="angle"/>
            </a:sp3d>
          </p:spPr>
          <p:style>
            <a:lnRef idx="0">
              <a:scrgbClr r="0" g="0" b="0"/>
            </a:lnRef>
            <a:fillRef idx="3">
              <a:scrgbClr r="0" g="0" b="0"/>
            </a:fillRef>
            <a:effectRef idx="2">
              <a:schemeClr val="accent1">
                <a:hueOff val="0"/>
                <a:satOff val="0"/>
                <a:lumOff val="0"/>
                <a:alphaOff val="0"/>
              </a:schemeClr>
            </a:effectRef>
            <a:fontRef idx="minor">
              <a:schemeClr val="lt1"/>
            </a:fontRef>
          </p:style>
          <p:txBody>
            <a:bodyPr/>
            <a:lstStyle/>
            <a:p>
              <a:endParaRPr lang="en-TO"/>
            </a:p>
          </p:txBody>
        </p:sp>
        <p:sp>
          <p:nvSpPr>
            <p:cNvPr id="63" name="Rounded Rectangle 4">
              <a:extLst>
                <a:ext uri="{FF2B5EF4-FFF2-40B4-BE49-F238E27FC236}">
                  <a16:creationId xmlns:a16="http://schemas.microsoft.com/office/drawing/2014/main" id="{0C8FC23F-8F67-114E-9E53-61F544F6487F}"/>
                </a:ext>
              </a:extLst>
            </p:cNvPr>
            <p:cNvSpPr txBox="1"/>
            <p:nvPr/>
          </p:nvSpPr>
          <p:spPr>
            <a:xfrm>
              <a:off x="36391" y="20822"/>
              <a:ext cx="1840525" cy="66926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GB" b="1" dirty="0">
                  <a:solidFill>
                    <a:schemeClr val="bg1"/>
                  </a:solidFill>
                  <a:latin typeface="Engravers MT" panose="02090707080505020304" pitchFamily="18" charset="77"/>
                </a:rPr>
                <a:t>Tropical Cyclone</a:t>
              </a:r>
              <a:r>
                <a:rPr lang="en-GB" sz="1500" b="1" dirty="0">
                  <a:solidFill>
                    <a:schemeClr val="bg1"/>
                  </a:solidFill>
                  <a:latin typeface="Engravers MT" panose="02090707080505020304" pitchFamily="18" charset="77"/>
                </a:rPr>
                <a:t> </a:t>
              </a:r>
            </a:p>
          </p:txBody>
        </p:sp>
      </p:grpSp>
      <p:sp>
        <p:nvSpPr>
          <p:cNvPr id="64" name="TextBox 63">
            <a:extLst>
              <a:ext uri="{FF2B5EF4-FFF2-40B4-BE49-F238E27FC236}">
                <a16:creationId xmlns:a16="http://schemas.microsoft.com/office/drawing/2014/main" id="{CCA594DD-350A-4241-BF44-6FC48A69B5A4}"/>
              </a:ext>
            </a:extLst>
          </p:cNvPr>
          <p:cNvSpPr txBox="1"/>
          <p:nvPr/>
        </p:nvSpPr>
        <p:spPr>
          <a:xfrm>
            <a:off x="-1089885" y="267840"/>
            <a:ext cx="9697619" cy="1200329"/>
          </a:xfrm>
          <a:prstGeom prst="rect">
            <a:avLst/>
          </a:prstGeom>
          <a:noFill/>
        </p:spPr>
        <p:txBody>
          <a:bodyPr wrap="square" rtlCol="0">
            <a:spAutoFit/>
          </a:bodyPr>
          <a:lstStyle/>
          <a:p>
            <a:pPr algn="ctr"/>
            <a:r>
              <a:rPr lang="en-TO" sz="3600" b="1" dirty="0">
                <a:latin typeface="Engravers MT" panose="02090707080505020304" pitchFamily="18" charset="77"/>
              </a:rPr>
              <a:t>N</a:t>
            </a:r>
            <a:r>
              <a:rPr lang="en-GB" sz="3600" b="1" dirty="0">
                <a:latin typeface="Engravers MT" panose="02090707080505020304" pitchFamily="18" charset="77"/>
              </a:rPr>
              <a:t>a</a:t>
            </a:r>
            <a:r>
              <a:rPr lang="en-TO" sz="3600" b="1" dirty="0">
                <a:latin typeface="Engravers MT" panose="02090707080505020304" pitchFamily="18" charset="77"/>
              </a:rPr>
              <a:t>tural Hazards</a:t>
            </a:r>
          </a:p>
          <a:p>
            <a:pPr algn="ctr"/>
            <a:r>
              <a:rPr lang="en-TO" sz="3600" b="1" dirty="0">
                <a:latin typeface="Engravers MT" panose="02090707080505020304" pitchFamily="18" charset="77"/>
              </a:rPr>
              <a:t>Season(months)</a:t>
            </a:r>
          </a:p>
        </p:txBody>
      </p:sp>
      <p:grpSp>
        <p:nvGrpSpPr>
          <p:cNvPr id="33" name="Group 2">
            <a:extLst>
              <a:ext uri="{FF2B5EF4-FFF2-40B4-BE49-F238E27FC236}">
                <a16:creationId xmlns:a16="http://schemas.microsoft.com/office/drawing/2014/main" id="{B7179736-4F4F-EC4B-A8C5-3AB5564A539C}"/>
              </a:ext>
            </a:extLst>
          </p:cNvPr>
          <p:cNvGrpSpPr/>
          <p:nvPr/>
        </p:nvGrpSpPr>
        <p:grpSpPr>
          <a:xfrm>
            <a:off x="17373040" y="0"/>
            <a:ext cx="914959" cy="7058829"/>
            <a:chOff x="0" y="0"/>
            <a:chExt cx="1607608" cy="9411772"/>
          </a:xfrm>
        </p:grpSpPr>
        <p:sp>
          <p:nvSpPr>
            <p:cNvPr id="42" name="Freeform 3">
              <a:extLst>
                <a:ext uri="{FF2B5EF4-FFF2-40B4-BE49-F238E27FC236}">
                  <a16:creationId xmlns:a16="http://schemas.microsoft.com/office/drawing/2014/main" id="{59A892CE-2876-9B43-9162-73CAC3B3D693}"/>
                </a:ext>
              </a:extLst>
            </p:cNvPr>
            <p:cNvSpPr/>
            <p:nvPr/>
          </p:nvSpPr>
          <p:spPr>
            <a:xfrm>
              <a:off x="0" y="0"/>
              <a:ext cx="1607566" cy="9411716"/>
            </a:xfrm>
            <a:custGeom>
              <a:avLst/>
              <a:gdLst/>
              <a:ahLst/>
              <a:cxnLst/>
              <a:rect l="l" t="t" r="r" b="b"/>
              <a:pathLst>
                <a:path w="1607566" h="9411716">
                  <a:moveTo>
                    <a:pt x="0" y="0"/>
                  </a:moveTo>
                  <a:lnTo>
                    <a:pt x="1607566" y="0"/>
                  </a:lnTo>
                  <a:lnTo>
                    <a:pt x="1607566" y="9411716"/>
                  </a:lnTo>
                  <a:lnTo>
                    <a:pt x="0" y="9411716"/>
                  </a:lnTo>
                  <a:lnTo>
                    <a:pt x="0" y="0"/>
                  </a:lnTo>
                  <a:close/>
                </a:path>
              </a:pathLst>
            </a:custGeom>
            <a:blipFill>
              <a:blip r:embed="rId13"/>
              <a:stretch>
                <a:fillRect l="-21700" r="-21703"/>
              </a:stretch>
            </a:blipFill>
          </p:spPr>
          <p:txBody>
            <a:bodyPr/>
            <a:lstStyle/>
            <a:p>
              <a:endParaRPr lang="en-TO"/>
            </a:p>
          </p:txBody>
        </p:sp>
      </p:grpSp>
      <p:grpSp>
        <p:nvGrpSpPr>
          <p:cNvPr id="48" name="Group 4">
            <a:extLst>
              <a:ext uri="{FF2B5EF4-FFF2-40B4-BE49-F238E27FC236}">
                <a16:creationId xmlns:a16="http://schemas.microsoft.com/office/drawing/2014/main" id="{26900E7A-F02B-5740-85AF-0AA6D8A77E83}"/>
              </a:ext>
            </a:extLst>
          </p:cNvPr>
          <p:cNvGrpSpPr/>
          <p:nvPr/>
        </p:nvGrpSpPr>
        <p:grpSpPr>
          <a:xfrm>
            <a:off x="17360476" y="6160520"/>
            <a:ext cx="914982" cy="4147566"/>
            <a:chOff x="0" y="0"/>
            <a:chExt cx="1607608" cy="5530088"/>
          </a:xfrm>
        </p:grpSpPr>
        <p:sp>
          <p:nvSpPr>
            <p:cNvPr id="49" name="Freeform 5">
              <a:extLst>
                <a:ext uri="{FF2B5EF4-FFF2-40B4-BE49-F238E27FC236}">
                  <a16:creationId xmlns:a16="http://schemas.microsoft.com/office/drawing/2014/main" id="{9F40A447-362F-C940-82E4-9E92D0888359}"/>
                </a:ext>
              </a:extLst>
            </p:cNvPr>
            <p:cNvSpPr/>
            <p:nvPr/>
          </p:nvSpPr>
          <p:spPr>
            <a:xfrm>
              <a:off x="0" y="0"/>
              <a:ext cx="1607566" cy="5530088"/>
            </a:xfrm>
            <a:custGeom>
              <a:avLst/>
              <a:gdLst/>
              <a:ahLst/>
              <a:cxnLst/>
              <a:rect l="l" t="t" r="r" b="b"/>
              <a:pathLst>
                <a:path w="1607566" h="5530088">
                  <a:moveTo>
                    <a:pt x="0" y="0"/>
                  </a:moveTo>
                  <a:lnTo>
                    <a:pt x="1607566" y="0"/>
                  </a:lnTo>
                  <a:lnTo>
                    <a:pt x="1607566" y="5530088"/>
                  </a:lnTo>
                  <a:lnTo>
                    <a:pt x="0" y="5530088"/>
                  </a:lnTo>
                  <a:lnTo>
                    <a:pt x="0" y="0"/>
                  </a:lnTo>
                  <a:close/>
                </a:path>
              </a:pathLst>
            </a:custGeom>
            <a:blipFill>
              <a:blip r:embed="rId13"/>
              <a:stretch>
                <a:fillRect t="-9341" r="-2" b="-9341"/>
              </a:stretch>
            </a:blipFill>
          </p:spPr>
          <p:txBody>
            <a:bodyPr/>
            <a:lstStyle/>
            <a:p>
              <a:endParaRPr lang="en-TO"/>
            </a:p>
          </p:txBody>
        </p:sp>
      </p:grpSp>
      <p:graphicFrame>
        <p:nvGraphicFramePr>
          <p:cNvPr id="46" name="Diagram 45">
            <a:extLst>
              <a:ext uri="{FF2B5EF4-FFF2-40B4-BE49-F238E27FC236}">
                <a16:creationId xmlns:a16="http://schemas.microsoft.com/office/drawing/2014/main" id="{6C4933ED-AF6B-284E-B794-76DF141064AD}"/>
              </a:ext>
            </a:extLst>
          </p:cNvPr>
          <p:cNvGraphicFramePr/>
          <p:nvPr>
            <p:extLst>
              <p:ext uri="{D42A27DB-BD31-4B8C-83A1-F6EECF244321}">
                <p14:modId xmlns:p14="http://schemas.microsoft.com/office/powerpoint/2010/main" val="1536774590"/>
              </p:ext>
            </p:extLst>
          </p:nvPr>
        </p:nvGraphicFramePr>
        <p:xfrm>
          <a:off x="1006644" y="9149043"/>
          <a:ext cx="16572873" cy="152343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560335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A309EF-043B-0D9E-9561-2CBDD53C25BA}"/>
              </a:ext>
            </a:extLst>
          </p:cNvPr>
          <p:cNvPicPr>
            <a:picLocks noChangeAspect="1"/>
          </p:cNvPicPr>
          <p:nvPr/>
        </p:nvPicPr>
        <p:blipFill>
          <a:blip r:embed="rId2">
            <a:alphaModFix amt="70000"/>
          </a:blip>
          <a:stretch>
            <a:fillRect/>
          </a:stretch>
        </p:blipFill>
        <p:spPr>
          <a:xfrm>
            <a:off x="16558971" y="-21351"/>
            <a:ext cx="1729029" cy="7059011"/>
          </a:xfrm>
          <a:prstGeom prst="rect">
            <a:avLst/>
          </a:prstGeom>
        </p:spPr>
      </p:pic>
      <p:pic>
        <p:nvPicPr>
          <p:cNvPr id="4" name="Picture 3">
            <a:extLst>
              <a:ext uri="{FF2B5EF4-FFF2-40B4-BE49-F238E27FC236}">
                <a16:creationId xmlns:a16="http://schemas.microsoft.com/office/drawing/2014/main" id="{371CF7CA-3D2A-201D-3C70-35C4A1A64CE4}"/>
              </a:ext>
            </a:extLst>
          </p:cNvPr>
          <p:cNvPicPr>
            <a:picLocks noChangeAspect="1"/>
          </p:cNvPicPr>
          <p:nvPr/>
        </p:nvPicPr>
        <p:blipFill rotWithShape="1">
          <a:blip r:embed="rId2">
            <a:alphaModFix amt="70000"/>
          </a:blip>
          <a:srcRect b="41243"/>
          <a:stretch/>
        </p:blipFill>
        <p:spPr>
          <a:xfrm>
            <a:off x="16540986" y="6139328"/>
            <a:ext cx="1729029" cy="4147673"/>
          </a:xfrm>
          <a:prstGeom prst="rect">
            <a:avLst/>
          </a:prstGeom>
        </p:spPr>
      </p:pic>
      <p:graphicFrame>
        <p:nvGraphicFramePr>
          <p:cNvPr id="8" name="Diagram 7">
            <a:extLst>
              <a:ext uri="{FF2B5EF4-FFF2-40B4-BE49-F238E27FC236}">
                <a16:creationId xmlns:a16="http://schemas.microsoft.com/office/drawing/2014/main" id="{BC148CE6-A63B-DF4D-A528-5A26E510AEC9}"/>
              </a:ext>
            </a:extLst>
          </p:cNvPr>
          <p:cNvGraphicFramePr/>
          <p:nvPr>
            <p:extLst>
              <p:ext uri="{D42A27DB-BD31-4B8C-83A1-F6EECF244321}">
                <p14:modId xmlns:p14="http://schemas.microsoft.com/office/powerpoint/2010/main" val="2271217193"/>
              </p:ext>
            </p:extLst>
          </p:nvPr>
        </p:nvGraphicFramePr>
        <p:xfrm>
          <a:off x="304801" y="1079500"/>
          <a:ext cx="16666866" cy="9057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A02F9A0B-A418-B847-B26C-51DBFA784C6E}"/>
              </a:ext>
            </a:extLst>
          </p:cNvPr>
          <p:cNvSpPr txBox="1"/>
          <p:nvPr/>
        </p:nvSpPr>
        <p:spPr>
          <a:xfrm>
            <a:off x="1402361" y="544979"/>
            <a:ext cx="15483278" cy="646331"/>
          </a:xfrm>
          <a:prstGeom prst="rect">
            <a:avLst/>
          </a:prstGeom>
          <a:noFill/>
        </p:spPr>
        <p:txBody>
          <a:bodyPr wrap="square" rtlCol="0">
            <a:spAutoFit/>
          </a:bodyPr>
          <a:lstStyle/>
          <a:p>
            <a:pPr algn="ctr"/>
            <a:r>
              <a:rPr lang="en-US" sz="3600" b="1" dirty="0">
                <a:solidFill>
                  <a:schemeClr val="tx2"/>
                </a:solidFill>
                <a:latin typeface="Bookman Old Style" panose="02050604050505020204" pitchFamily="18" charset="0"/>
              </a:rPr>
              <a:t>Research &amp; Training Division</a:t>
            </a:r>
          </a:p>
        </p:txBody>
      </p:sp>
      <p:grpSp>
        <p:nvGrpSpPr>
          <p:cNvPr id="2" name="Group 7">
            <a:extLst>
              <a:ext uri="{FF2B5EF4-FFF2-40B4-BE49-F238E27FC236}">
                <a16:creationId xmlns:a16="http://schemas.microsoft.com/office/drawing/2014/main" id="{40E20925-727B-451E-1FDC-D02649FC5902}"/>
              </a:ext>
            </a:extLst>
          </p:cNvPr>
          <p:cNvGrpSpPr/>
          <p:nvPr/>
        </p:nvGrpSpPr>
        <p:grpSpPr>
          <a:xfrm>
            <a:off x="0" y="150242"/>
            <a:ext cx="2841588" cy="1455934"/>
            <a:chOff x="0" y="0"/>
            <a:chExt cx="3788784" cy="1941246"/>
          </a:xfrm>
        </p:grpSpPr>
        <p:sp>
          <p:nvSpPr>
            <p:cNvPr id="5" name="Freeform 8">
              <a:extLst>
                <a:ext uri="{FF2B5EF4-FFF2-40B4-BE49-F238E27FC236}">
                  <a16:creationId xmlns:a16="http://schemas.microsoft.com/office/drawing/2014/main" id="{4B9504DE-7215-2ED9-6505-CCF511844005}"/>
                </a:ext>
              </a:extLst>
            </p:cNvPr>
            <p:cNvSpPr/>
            <p:nvPr/>
          </p:nvSpPr>
          <p:spPr>
            <a:xfrm>
              <a:off x="0" y="0"/>
              <a:ext cx="3788791" cy="1941195"/>
            </a:xfrm>
            <a:custGeom>
              <a:avLst/>
              <a:gdLst/>
              <a:ahLst/>
              <a:cxnLst/>
              <a:rect l="l" t="t" r="r" b="b"/>
              <a:pathLst>
                <a:path w="3788791" h="1941195">
                  <a:moveTo>
                    <a:pt x="0" y="0"/>
                  </a:moveTo>
                  <a:lnTo>
                    <a:pt x="3788791" y="0"/>
                  </a:lnTo>
                  <a:lnTo>
                    <a:pt x="3788791" y="1941195"/>
                  </a:lnTo>
                  <a:lnTo>
                    <a:pt x="0" y="1941195"/>
                  </a:lnTo>
                  <a:lnTo>
                    <a:pt x="0" y="0"/>
                  </a:lnTo>
                  <a:close/>
                </a:path>
              </a:pathLst>
            </a:custGeom>
            <a:blipFill>
              <a:blip r:embed="rId8"/>
              <a:stretch>
                <a:fillRect t="-3561" b="-3563"/>
              </a:stretch>
            </a:blipFill>
          </p:spPr>
          <p:txBody>
            <a:bodyPr/>
            <a:lstStyle/>
            <a:p>
              <a:endParaRPr lang="en-TO"/>
            </a:p>
          </p:txBody>
        </p:sp>
      </p:grpSp>
    </p:spTree>
    <p:extLst>
      <p:ext uri="{BB962C8B-B14F-4D97-AF65-F5344CB8AC3E}">
        <p14:creationId xmlns:p14="http://schemas.microsoft.com/office/powerpoint/2010/main" val="2702283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1160</TotalTime>
  <Words>1154</Words>
  <Application>Microsoft Office PowerPoint</Application>
  <PresentationFormat>Custom</PresentationFormat>
  <Paragraphs>275</Paragraphs>
  <Slides>28</Slides>
  <Notes>24</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28</vt:i4>
      </vt:variant>
    </vt:vector>
  </HeadingPairs>
  <TitlesOfParts>
    <vt:vector size="43" baseType="lpstr">
      <vt:lpstr>Poppins</vt:lpstr>
      <vt:lpstr>Arial Bold</vt:lpstr>
      <vt:lpstr>Fraunces</vt:lpstr>
      <vt:lpstr>Arial</vt:lpstr>
      <vt:lpstr>Angsana New</vt:lpstr>
      <vt:lpstr>Bookman Old Style</vt:lpstr>
      <vt:lpstr>Wingdings</vt:lpstr>
      <vt:lpstr>Times New Roman</vt:lpstr>
      <vt:lpstr>Engravers MT</vt:lpstr>
      <vt:lpstr>Arimo Bold</vt:lpstr>
      <vt:lpstr>Calibri</vt:lpstr>
      <vt:lpstr>Poppins Medium</vt:lpstr>
      <vt:lpstr>Raleway Bold</vt:lpstr>
      <vt:lpstr>Arimo</vt:lpstr>
      <vt:lpstr>Office Theme</vt:lpstr>
      <vt:lpstr>PowerPoint Presentation</vt:lpstr>
      <vt:lpstr>PowerPoint Presentation</vt:lpstr>
      <vt:lpstr>PowerPoint Presentation</vt:lpstr>
      <vt:lpstr>DRM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SentinelAsia_TongaCountryPresentation.pptx</dc:title>
  <dc:creator>'Ofa Masiwawa</dc:creator>
  <cp:lastModifiedBy>'Ofa Masiwawa</cp:lastModifiedBy>
  <cp:revision>15</cp:revision>
  <dcterms:created xsi:type="dcterms:W3CDTF">2006-08-16T00:00:00Z</dcterms:created>
  <dcterms:modified xsi:type="dcterms:W3CDTF">2024-11-26T01:43:14Z</dcterms:modified>
  <dc:identifier>DAGU6DTjwCg</dc:identifier>
</cp:coreProperties>
</file>