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embeddedFontLst>
    <p:embeddedFont>
      <p:font typeface="Helvetica Neue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1URsUciLIt/h3lonChu1zGqt8o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holas Metheral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4-11-26T20:33:58.435" idx="1">
    <p:pos x="646" y="1066"/>
    <p:text>Include some more pictures with MoF Fiji and others in Fiji / even the mangroves work can be included if you need pictures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BZFxdQBE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2" name="Google Shape;27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2" name="Google Shape;28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1ac588d2d2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1ac588d2d2_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g31ac588d2d2_8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ac588d2d2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ac588d2d2_8_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31ac588d2d2_8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AU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4" name="Google Shape;15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2"/>
          <p:cNvSpPr txBox="1"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1" name="Google Shape;21;p32" descr="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45212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32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Chapt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400"/>
              <a:buNone/>
              <a:defRPr sz="2400">
                <a:solidFill>
                  <a:srgbClr val="0046A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88" name="Google Shape;88;p41" descr="Graphical user interface, text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 l="5134" t="18037" r="4054" b="80046"/>
          <a:stretch/>
        </p:blipFill>
        <p:spPr>
          <a:xfrm>
            <a:off x="626875" y="1237014"/>
            <a:ext cx="11069826" cy="131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41" descr="Graphical user inter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41"/>
          <p:cNvPicPr preferRelativeResize="0"/>
          <p:nvPr/>
        </p:nvPicPr>
        <p:blipFill rotWithShape="1">
          <a:blip r:embed="rId4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-certificates etc">
  <p:cSld name="Title and text-certificates etc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42" descr="Graphical user interface, text, applicati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" y="-9564"/>
            <a:ext cx="1219009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42"/>
          <p:cNvSpPr txBox="1">
            <a:spLocks noGrp="1"/>
          </p:cNvSpPr>
          <p:nvPr>
            <p:ph type="body" idx="1"/>
          </p:nvPr>
        </p:nvSpPr>
        <p:spPr>
          <a:xfrm>
            <a:off x="1025624" y="1860164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42"/>
          <p:cNvSpPr txBox="1">
            <a:spLocks noGrp="1"/>
          </p:cNvSpPr>
          <p:nvPr>
            <p:ph type="title"/>
          </p:nvPr>
        </p:nvSpPr>
        <p:spPr>
          <a:xfrm>
            <a:off x="1025624" y="554600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5" name="Google Shape;95;p42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313024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boxed text" type="objTx">
  <p:cSld name="OBJECT_WITH_CAPTIO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3"/>
          <p:cNvSpPr/>
          <p:nvPr/>
        </p:nvSpPr>
        <p:spPr>
          <a:xfrm>
            <a:off x="836611" y="457200"/>
            <a:ext cx="3935413" cy="5403850"/>
          </a:xfrm>
          <a:prstGeom prst="rect">
            <a:avLst/>
          </a:prstGeom>
          <a:solidFill>
            <a:srgbClr val="DEF3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 amt="35000"/>
          </a:blip>
          <a:srcRect l="4436" r="25097" b="17760"/>
          <a:stretch/>
        </p:blipFill>
        <p:spPr>
          <a:xfrm>
            <a:off x="874911" y="1257300"/>
            <a:ext cx="3935413" cy="460375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4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3200"/>
              <a:buFont typeface="Calibri"/>
              <a:buNone/>
              <a:defRPr sz="32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3"/>
          <p:cNvSpPr txBox="1">
            <a:spLocks noGrp="1"/>
          </p:cNvSpPr>
          <p:nvPr>
            <p:ph type="body" idx="1"/>
          </p:nvPr>
        </p:nvSpPr>
        <p:spPr>
          <a:xfrm>
            <a:off x="5183188" y="1296000"/>
            <a:ext cx="6172200" cy="456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1" name="Google Shape;101;p4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600"/>
              <a:buNone/>
              <a:defRPr sz="1600">
                <a:solidFill>
                  <a:srgbClr val="0046AD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2" name="Google Shape;10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105" name="Google Shape;105;p43" descr="Graphical user interface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r="94993"/>
          <a:stretch/>
        </p:blipFill>
        <p:spPr>
          <a:xfrm>
            <a:off x="1" y="0"/>
            <a:ext cx="588854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43"/>
          <p:cNvPicPr preferRelativeResize="0"/>
          <p:nvPr/>
        </p:nvPicPr>
        <p:blipFill rotWithShape="1">
          <a:blip r:embed="rId4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r blue bottom text left picture right" type="picTx">
  <p:cSld name="PICTURE_WITH_CAPTION_TEX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3"/>
          <p:cNvSpPr>
            <a:spLocks noGrp="1"/>
          </p:cNvSpPr>
          <p:nvPr>
            <p:ph type="pic" idx="2"/>
          </p:nvPr>
        </p:nvSpPr>
        <p:spPr>
          <a:xfrm>
            <a:off x="5183188" y="1486444"/>
            <a:ext cx="6172200" cy="4374606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3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7" name="Google Shape;27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30" name="Google Shape;30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65906"/>
            <a:ext cx="12192000" cy="692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33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4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8" name="Google Shape;38;p34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7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52" name="Google Shape;52;p37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37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ttom bar 1 column text">
  <p:cSld name="bottom bar 1 column 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58" name="Google Shape;5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165906"/>
            <a:ext cx="12192000" cy="69209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38"/>
          <p:cNvSpPr txBox="1">
            <a:spLocks noGrp="1"/>
          </p:cNvSpPr>
          <p:nvPr>
            <p:ph type="body" idx="1"/>
          </p:nvPr>
        </p:nvSpPr>
        <p:spPr>
          <a:xfrm>
            <a:off x="1025624" y="1789494"/>
            <a:ext cx="10515600" cy="3921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0" name="Google Shape;60;p38" descr="Graphical user interface, text, applicati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5134" t="18037" r="4054" b="80046"/>
          <a:stretch/>
        </p:blipFill>
        <p:spPr>
          <a:xfrm>
            <a:off x="916528" y="1127557"/>
            <a:ext cx="11069826" cy="13141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38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" name="Google Shape;62;p38"/>
          <p:cNvPicPr preferRelativeResize="0"/>
          <p:nvPr/>
        </p:nvPicPr>
        <p:blipFill rotWithShape="1">
          <a:blip r:embed="rId4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9"/>
          <p:cNvSpPr txBox="1">
            <a:spLocks noGrp="1"/>
          </p:cNvSpPr>
          <p:nvPr>
            <p:ph type="body" idx="1"/>
          </p:nvPr>
        </p:nvSpPr>
        <p:spPr>
          <a:xfrm>
            <a:off x="1049526" y="1801881"/>
            <a:ext cx="5181600" cy="413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body" idx="2"/>
          </p:nvPr>
        </p:nvSpPr>
        <p:spPr>
          <a:xfrm>
            <a:off x="6383526" y="1801881"/>
            <a:ext cx="5181600" cy="413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>
                <a:solidFill>
                  <a:srgbClr val="00B0C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70" name="Google Shape;70;p39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0"/>
          <p:cNvSpPr txBox="1">
            <a:spLocks noGrp="1"/>
          </p:cNvSpPr>
          <p:nvPr>
            <p:ph type="body" idx="1"/>
          </p:nvPr>
        </p:nvSpPr>
        <p:spPr>
          <a:xfrm>
            <a:off x="1097738" y="1592510"/>
            <a:ext cx="3291578" cy="413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40"/>
          <p:cNvSpPr txBox="1">
            <a:spLocks noGrp="1"/>
          </p:cNvSpPr>
          <p:nvPr>
            <p:ph type="body" idx="2"/>
          </p:nvPr>
        </p:nvSpPr>
        <p:spPr>
          <a:xfrm>
            <a:off x="4625569" y="1600171"/>
            <a:ext cx="3291578" cy="413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40"/>
          <p:cNvSpPr txBox="1"/>
          <p:nvPr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21/11/2024</a:t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40"/>
          <p:cNvSpPr txBox="1"/>
          <p:nvPr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body" idx="3"/>
          </p:nvPr>
        </p:nvSpPr>
        <p:spPr>
          <a:xfrm>
            <a:off x="8153399" y="1600171"/>
            <a:ext cx="3291578" cy="413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Char char="•"/>
              <a:defRPr sz="20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600"/>
              <a:buChar char="•"/>
              <a:defRPr sz="16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400"/>
              <a:buChar char="•"/>
              <a:defRPr sz="14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40"/>
          <p:cNvSpPr txBox="1"/>
          <p:nvPr/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</a:pPr>
            <a:r>
              <a:rPr lang="en-AU" sz="4400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Title</a:t>
            </a:r>
            <a:endParaRPr sz="4400">
              <a:solidFill>
                <a:srgbClr val="00B0C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" name="Google Shape;81;p40"/>
          <p:cNvPicPr preferRelativeResize="0"/>
          <p:nvPr/>
        </p:nvPicPr>
        <p:blipFill rotWithShape="1">
          <a:blip r:embed="rId3">
            <a:alphaModFix/>
          </a:blip>
          <a:srcRect l="39012"/>
          <a:stretch/>
        </p:blipFill>
        <p:spPr>
          <a:xfrm>
            <a:off x="9781162" y="80160"/>
            <a:ext cx="1783964" cy="9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elenoab@spc.int" TargetMode="Externa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13" Type="http://schemas.openxmlformats.org/officeDocument/2006/relationships/image" Target="../media/image55.jpg"/><Relationship Id="rId18" Type="http://schemas.openxmlformats.org/officeDocument/2006/relationships/image" Target="../media/image6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12" Type="http://schemas.openxmlformats.org/officeDocument/2006/relationships/image" Target="../media/image54.jpg"/><Relationship Id="rId17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g"/><Relationship Id="rId11" Type="http://schemas.openxmlformats.org/officeDocument/2006/relationships/image" Target="../media/image53.jpg"/><Relationship Id="rId5" Type="http://schemas.openxmlformats.org/officeDocument/2006/relationships/image" Target="../media/image47.jpg"/><Relationship Id="rId15" Type="http://schemas.openxmlformats.org/officeDocument/2006/relationships/image" Target="../media/image5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Relationship Id="rId1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"/>
          <p:cNvSpPr txBox="1">
            <a:spLocks noGrp="1"/>
          </p:cNvSpPr>
          <p:nvPr>
            <p:ph type="ctrTitle"/>
          </p:nvPr>
        </p:nvSpPr>
        <p:spPr>
          <a:xfrm>
            <a:off x="4998718" y="3072603"/>
            <a:ext cx="7033318" cy="1611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</a:pPr>
            <a:r>
              <a:rPr lang="en-AU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AU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AU" sz="3600" b="1">
                <a:solidFill>
                  <a:srgbClr val="38562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Forest Management Model:</a:t>
            </a:r>
            <a:br>
              <a:rPr lang="en-AU" sz="3600" b="1">
                <a:solidFill>
                  <a:srgbClr val="385623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AU" sz="3600" b="1">
                <a:solidFill>
                  <a:srgbClr val="38562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Mapping and Monitoring of Invasive Species (FIT Project)</a:t>
            </a:r>
            <a:endParaRPr sz="3600" b="1">
              <a:solidFill>
                <a:srgbClr val="38562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12" name="Google Shape;1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46879" y="1476552"/>
            <a:ext cx="5384101" cy="143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4014" y="0"/>
            <a:ext cx="4152900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"/>
          <p:cNvSpPr txBox="1"/>
          <p:nvPr/>
        </p:nvSpPr>
        <p:spPr>
          <a:xfrm>
            <a:off x="4671296" y="4845150"/>
            <a:ext cx="28494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1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Elenoa Biukoto</a:t>
            </a: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Earth Observation Technical Officer -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Pacific Community (SPC)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sng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elenoab@spc.int</a:t>
            </a:r>
            <a:endParaRPr sz="18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5" name="Google Shape;115;p1"/>
          <p:cNvSpPr txBox="1"/>
          <p:nvPr/>
        </p:nvSpPr>
        <p:spPr>
          <a:xfrm>
            <a:off x="7619900" y="4845150"/>
            <a:ext cx="4412100" cy="18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 b="1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Other team members</a:t>
            </a:r>
            <a:endParaRPr sz="2100" b="1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Jalesi Mateboto</a:t>
            </a:r>
            <a:endParaRPr sz="2100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Adi Loraini Baleilomaloma-Kasainaseva</a:t>
            </a:r>
            <a:endParaRPr sz="2100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100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Nicholas Metherall</a:t>
            </a:r>
            <a:endParaRPr sz="2100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"/>
          <p:cNvSpPr txBox="1"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ct val="100000"/>
              <a:buFont typeface="Calibri"/>
              <a:buNone/>
            </a:pPr>
            <a:r>
              <a:rPr lang="en-AU" i="1"/>
              <a:t>Capacity Building for QGIS and QFIELD in Tonga and ML – Ground Data Collection</a:t>
            </a:r>
            <a:endParaRPr/>
          </a:p>
        </p:txBody>
      </p:sp>
      <p:sp>
        <p:nvSpPr>
          <p:cNvPr id="183" name="Google Shape;183;p10"/>
          <p:cNvSpPr txBox="1"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ct val="100000"/>
              <a:buNone/>
            </a:pPr>
            <a:r>
              <a:rPr lang="en-AU"/>
              <a:t>Invasive species mapping for Salmwood (</a:t>
            </a:r>
            <a:r>
              <a:rPr lang="en-AU" i="1"/>
              <a:t>Cordia</a:t>
            </a:r>
            <a:r>
              <a:rPr lang="en-AU"/>
              <a:t>) and African Tulip (</a:t>
            </a:r>
            <a:r>
              <a:rPr lang="en-AU" i="1"/>
              <a:t>Tulip</a:t>
            </a:r>
            <a:r>
              <a:rPr lang="en-AU"/>
              <a:t>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"/>
          <p:cNvSpPr txBox="1">
            <a:spLocks noGrp="1"/>
          </p:cNvSpPr>
          <p:nvPr>
            <p:ph type="title"/>
          </p:nvPr>
        </p:nvSpPr>
        <p:spPr>
          <a:xfrm>
            <a:off x="595424" y="1477403"/>
            <a:ext cx="10575623" cy="2903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Tonga -</a:t>
            </a:r>
            <a:br>
              <a:rPr lang="en-AU" sz="4000" b="1"/>
            </a:br>
            <a:r>
              <a:rPr lang="en-AU" sz="4000" b="1"/>
              <a:t>Toloa</a:t>
            </a:r>
            <a:br>
              <a:rPr lang="en-AU" sz="4000" b="1"/>
            </a:br>
            <a:r>
              <a:rPr lang="en-AU" sz="4000" b="1"/>
              <a:t>Ground </a:t>
            </a:r>
            <a:br>
              <a:rPr lang="en-AU" sz="4000" b="1"/>
            </a:br>
            <a:r>
              <a:rPr lang="en-AU" sz="4000" b="1"/>
              <a:t>Data</a:t>
            </a:r>
            <a:br>
              <a:rPr lang="en-AU" sz="4000" b="1"/>
            </a:br>
            <a:r>
              <a:rPr lang="en-AU" sz="4000" b="1"/>
              <a:t>Collection </a:t>
            </a:r>
            <a:br>
              <a:rPr lang="en-AU" sz="4000" b="1"/>
            </a:br>
            <a:r>
              <a:rPr lang="en-AU" sz="4000" b="1"/>
              <a:t>with</a:t>
            </a:r>
            <a:br>
              <a:rPr lang="en-AU" sz="4000" b="1"/>
            </a:br>
            <a:r>
              <a:rPr lang="en-AU" sz="4000" b="1"/>
              <a:t>QFIELD</a:t>
            </a:r>
            <a:endParaRPr/>
          </a:p>
        </p:txBody>
      </p:sp>
      <p:pic>
        <p:nvPicPr>
          <p:cNvPr id="189" name="Google Shape;18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6887" y="0"/>
            <a:ext cx="92651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348" y="0"/>
            <a:ext cx="789760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2"/>
          <p:cNvPicPr preferRelativeResize="0"/>
          <p:nvPr/>
        </p:nvPicPr>
        <p:blipFill rotWithShape="1">
          <a:blip r:embed="rId4">
            <a:alphaModFix/>
          </a:blip>
          <a:srcRect t="1897" r="5704"/>
          <a:stretch/>
        </p:blipFill>
        <p:spPr>
          <a:xfrm>
            <a:off x="8511479" y="1911927"/>
            <a:ext cx="3502857" cy="352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2"/>
          <p:cNvSpPr/>
          <p:nvPr/>
        </p:nvSpPr>
        <p:spPr>
          <a:xfrm>
            <a:off x="875281" y="356958"/>
            <a:ext cx="6791987" cy="6283444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2"/>
          <p:cNvSpPr txBox="1"/>
          <p:nvPr/>
        </p:nvSpPr>
        <p:spPr>
          <a:xfrm>
            <a:off x="8460188" y="150224"/>
            <a:ext cx="350285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TOLOA FOREST TRAINING DATA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529</a:t>
            </a:r>
            <a:r>
              <a:rPr lang="en-AU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(90)</a:t>
            </a:r>
            <a:endParaRPr/>
          </a:p>
        </p:txBody>
      </p:sp>
      <p:sp>
        <p:nvSpPr>
          <p:cNvPr id="198" name="Google Shape;198;p12"/>
          <p:cNvSpPr txBox="1"/>
          <p:nvPr/>
        </p:nvSpPr>
        <p:spPr>
          <a:xfrm>
            <a:off x="8590390" y="5617799"/>
            <a:ext cx="60966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 Y : -21.236246,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 X : -175.164532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Y : -21.224749,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X : -175.150529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3"/>
          <p:cNvSpPr txBox="1">
            <a:spLocks noGrp="1"/>
          </p:cNvSpPr>
          <p:nvPr>
            <p:ph type="ctrTitle"/>
          </p:nvPr>
        </p:nvSpPr>
        <p:spPr>
          <a:xfrm>
            <a:off x="6665733" y="1382233"/>
            <a:ext cx="5675123" cy="214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800"/>
              <a:buFont typeface="Calibri"/>
              <a:buNone/>
            </a:pPr>
            <a:r>
              <a:rPr lang="en-AU" sz="4800" i="1"/>
              <a:t>Final Version of the Data Collection using ML on Toloa Ground Points</a:t>
            </a:r>
            <a:endParaRPr/>
          </a:p>
        </p:txBody>
      </p:sp>
      <p:pic>
        <p:nvPicPr>
          <p:cNvPr id="204" name="Google Shape;2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465" y="0"/>
            <a:ext cx="525939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38609" y="3736793"/>
            <a:ext cx="2950636" cy="281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4465" y="-1"/>
            <a:ext cx="5314949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4"/>
          <p:cNvSpPr txBox="1">
            <a:spLocks noGrp="1"/>
          </p:cNvSpPr>
          <p:nvPr>
            <p:ph type="title"/>
          </p:nvPr>
        </p:nvSpPr>
        <p:spPr>
          <a:xfrm>
            <a:off x="808188" y="181655"/>
            <a:ext cx="10575623" cy="72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Raster Analysis – Unique Values</a:t>
            </a:r>
            <a:endParaRPr/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6068" y="1508303"/>
            <a:ext cx="8020741" cy="442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5"/>
          <p:cNvSpPr txBox="1"/>
          <p:nvPr/>
        </p:nvSpPr>
        <p:spPr>
          <a:xfrm>
            <a:off x="8460188" y="150224"/>
            <a:ext cx="3502857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ATELE FOREST TRAINING DATA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Calibri"/>
              <a:buNone/>
            </a:pPr>
            <a:r>
              <a:rPr lang="en-AU" sz="36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519 </a:t>
            </a:r>
            <a:r>
              <a:rPr lang="en-AU" sz="36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(29)</a:t>
            </a:r>
            <a:endParaRPr/>
          </a:p>
        </p:txBody>
      </p:sp>
      <p:sp>
        <p:nvSpPr>
          <p:cNvPr id="219" name="Google Shape;219;p15"/>
          <p:cNvSpPr txBox="1"/>
          <p:nvPr/>
        </p:nvSpPr>
        <p:spPr>
          <a:xfrm>
            <a:off x="8460188" y="5507447"/>
            <a:ext cx="3176189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 Y : -21.186588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 X : -175.227610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Y : -21.179780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 X : -175.218832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6463" y="1904550"/>
            <a:ext cx="3370305" cy="350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50" y="601688"/>
            <a:ext cx="8386461" cy="552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6"/>
          <p:cNvSpPr txBox="1">
            <a:spLocks noGrp="1"/>
          </p:cNvSpPr>
          <p:nvPr>
            <p:ph type="ctrTitle"/>
          </p:nvPr>
        </p:nvSpPr>
        <p:spPr>
          <a:xfrm>
            <a:off x="9101470" y="893135"/>
            <a:ext cx="3090530" cy="239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3200"/>
              <a:buFont typeface="Calibri"/>
              <a:buNone/>
            </a:pPr>
            <a:r>
              <a:rPr lang="en-AU" sz="3200" b="1" i="1"/>
              <a:t>Final Version of the Data Collection using ML on Atele Ground Points</a:t>
            </a:r>
            <a:endParaRPr/>
          </a:p>
        </p:txBody>
      </p:sp>
      <p:pic>
        <p:nvPicPr>
          <p:cNvPr id="228" name="Google Shape;228;p16"/>
          <p:cNvPicPr preferRelativeResize="0"/>
          <p:nvPr/>
        </p:nvPicPr>
        <p:blipFill rotWithShape="1">
          <a:blip r:embed="rId3">
            <a:alphaModFix/>
          </a:blip>
          <a:srcRect b="2852"/>
          <a:stretch/>
        </p:blipFill>
        <p:spPr>
          <a:xfrm>
            <a:off x="9364405" y="3355015"/>
            <a:ext cx="2266950" cy="2535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29437"/>
            <a:ext cx="8950374" cy="561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"/>
          <p:cNvSpPr txBox="1">
            <a:spLocks noGrp="1"/>
          </p:cNvSpPr>
          <p:nvPr>
            <p:ph type="title"/>
          </p:nvPr>
        </p:nvSpPr>
        <p:spPr>
          <a:xfrm>
            <a:off x="808188" y="181655"/>
            <a:ext cx="10575623" cy="72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Raster Analysis – Unique Values</a:t>
            </a:r>
            <a:endParaRPr/>
          </a:p>
        </p:txBody>
      </p:sp>
      <p:pic>
        <p:nvPicPr>
          <p:cNvPr id="235" name="Google Shape;235;p17"/>
          <p:cNvPicPr preferRelativeResize="0"/>
          <p:nvPr/>
        </p:nvPicPr>
        <p:blipFill rotWithShape="1">
          <a:blip r:embed="rId3">
            <a:alphaModFix/>
          </a:blip>
          <a:srcRect r="2475"/>
          <a:stretch/>
        </p:blipFill>
        <p:spPr>
          <a:xfrm>
            <a:off x="2479007" y="1416677"/>
            <a:ext cx="7233985" cy="492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>
            <a:spLocks noGrp="1"/>
          </p:cNvSpPr>
          <p:nvPr>
            <p:ph type="ctrTitle"/>
          </p:nvPr>
        </p:nvSpPr>
        <p:spPr>
          <a:xfrm>
            <a:off x="4998720" y="2646363"/>
            <a:ext cx="673608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ct val="100000"/>
              <a:buFont typeface="Calibri"/>
              <a:buNone/>
            </a:pPr>
            <a:r>
              <a:rPr lang="en-AU" i="1"/>
              <a:t>Capacity Building for QGIS and QFIELD in Fiji and ML – Ground Data Collection</a:t>
            </a:r>
            <a:endParaRPr/>
          </a:p>
        </p:txBody>
      </p:sp>
      <p:sp>
        <p:nvSpPr>
          <p:cNvPr id="241" name="Google Shape;241;p18"/>
          <p:cNvSpPr txBox="1">
            <a:spLocks noGrp="1"/>
          </p:cNvSpPr>
          <p:nvPr>
            <p:ph type="subTitle" idx="1"/>
          </p:nvPr>
        </p:nvSpPr>
        <p:spPr>
          <a:xfrm>
            <a:off x="4998720" y="5126038"/>
            <a:ext cx="6736080" cy="583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ct val="100000"/>
              <a:buNone/>
            </a:pPr>
            <a:r>
              <a:rPr lang="en-AU"/>
              <a:t>Invasive species mapping for Cordia Salmwood and African Tulip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>
            <a:spLocks noGrp="1"/>
          </p:cNvSpPr>
          <p:nvPr>
            <p:ph type="title"/>
          </p:nvPr>
        </p:nvSpPr>
        <p:spPr>
          <a:xfrm>
            <a:off x="659219" y="1477403"/>
            <a:ext cx="10511828" cy="3456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Fiji -</a:t>
            </a:r>
            <a:br>
              <a:rPr lang="en-AU" sz="4000" b="1"/>
            </a:br>
            <a:r>
              <a:rPr lang="en-AU" sz="4000" b="1"/>
              <a:t>Ground </a:t>
            </a:r>
            <a:br>
              <a:rPr lang="en-AU" sz="4000" b="1"/>
            </a:br>
            <a:r>
              <a:rPr lang="en-AU" sz="4000" b="1"/>
              <a:t>Data</a:t>
            </a:r>
            <a:br>
              <a:rPr lang="en-AU" sz="4000" b="1"/>
            </a:br>
            <a:r>
              <a:rPr lang="en-AU" sz="4000" b="1"/>
              <a:t>Collection </a:t>
            </a:r>
            <a:br>
              <a:rPr lang="en-AU" sz="4000" b="1"/>
            </a:br>
            <a:r>
              <a:rPr lang="en-AU" sz="4000" b="1"/>
              <a:t>using</a:t>
            </a:r>
            <a:br>
              <a:rPr lang="en-AU" sz="4000" b="1"/>
            </a:br>
            <a:r>
              <a:rPr lang="en-AU" sz="4000" b="1"/>
              <a:t>QFIELD</a:t>
            </a:r>
            <a:endParaRPr/>
          </a:p>
        </p:txBody>
      </p:sp>
      <p:pic>
        <p:nvPicPr>
          <p:cNvPr id="247" name="Google Shape;247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443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6982" y="1729182"/>
            <a:ext cx="9822909" cy="441185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"/>
          <p:cNvSpPr/>
          <p:nvPr/>
        </p:nvSpPr>
        <p:spPr>
          <a:xfrm>
            <a:off x="2061686" y="4012407"/>
            <a:ext cx="2231639" cy="2016967"/>
          </a:xfrm>
          <a:prstGeom prst="ellipse">
            <a:avLst/>
          </a:prstGeom>
          <a:noFill/>
          <a:ln w="127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"/>
          <p:cNvSpPr txBox="1"/>
          <p:nvPr/>
        </p:nvSpPr>
        <p:spPr>
          <a:xfrm>
            <a:off x="527999" y="365760"/>
            <a:ext cx="6682698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32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Implementing the SPC Strategic Plan: SPC 9 DIVISIONS</a:t>
            </a: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6783187" y="1876193"/>
            <a:ext cx="2152996" cy="2058916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348" y="267722"/>
            <a:ext cx="7897609" cy="632255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0"/>
          <p:cNvSpPr/>
          <p:nvPr/>
        </p:nvSpPr>
        <p:spPr>
          <a:xfrm>
            <a:off x="1151727" y="306833"/>
            <a:ext cx="6791987" cy="6283444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20"/>
          <p:cNvSpPr txBox="1"/>
          <p:nvPr/>
        </p:nvSpPr>
        <p:spPr>
          <a:xfrm>
            <a:off x="8460188" y="150224"/>
            <a:ext cx="350285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A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Wainibuka FOREST TRAINING DATA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AU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414</a:t>
            </a:r>
            <a:r>
              <a:rPr lang="en-A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(112)</a:t>
            </a:r>
            <a:endParaRPr/>
          </a:p>
        </p:txBody>
      </p:sp>
      <p:sp>
        <p:nvSpPr>
          <p:cNvPr id="255" name="Google Shape;255;p20"/>
          <p:cNvSpPr txBox="1"/>
          <p:nvPr/>
        </p:nvSpPr>
        <p:spPr>
          <a:xfrm>
            <a:off x="8582841" y="5428230"/>
            <a:ext cx="6096662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min_lat = -17.772398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min_lon = 178.401739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max_lat = -17.766376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max_lon = 178.407854</a:t>
            </a:r>
            <a:endParaRPr/>
          </a:p>
        </p:txBody>
      </p:sp>
      <p:pic>
        <p:nvPicPr>
          <p:cNvPr id="256" name="Google Shape;256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82841" y="1842467"/>
            <a:ext cx="3257550" cy="3463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"/>
          <p:cNvSpPr txBox="1">
            <a:spLocks noGrp="1"/>
          </p:cNvSpPr>
          <p:nvPr>
            <p:ph type="ctrTitle"/>
          </p:nvPr>
        </p:nvSpPr>
        <p:spPr>
          <a:xfrm>
            <a:off x="7378995" y="1201480"/>
            <a:ext cx="4929963" cy="2141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 i="1"/>
              <a:t>Final Version of the Data Collection using ML on Wainibuka Ground Points</a:t>
            </a:r>
            <a:endParaRPr/>
          </a:p>
        </p:txBody>
      </p:sp>
      <p:pic>
        <p:nvPicPr>
          <p:cNvPr id="262" name="Google Shape;262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882"/>
            <a:ext cx="7020414" cy="675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95250" y="3707662"/>
            <a:ext cx="3784035" cy="2384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2"/>
          <p:cNvSpPr txBox="1">
            <a:spLocks noGrp="1"/>
          </p:cNvSpPr>
          <p:nvPr>
            <p:ph type="title"/>
          </p:nvPr>
        </p:nvSpPr>
        <p:spPr>
          <a:xfrm>
            <a:off x="808188" y="181655"/>
            <a:ext cx="10575623" cy="72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Raster Analysis – Unique Values (QGIS)</a:t>
            </a:r>
            <a:endParaRPr/>
          </a:p>
        </p:txBody>
      </p:sp>
      <p:pic>
        <p:nvPicPr>
          <p:cNvPr id="269" name="Google Shape;269;p22"/>
          <p:cNvPicPr preferRelativeResize="0"/>
          <p:nvPr/>
        </p:nvPicPr>
        <p:blipFill rotWithShape="1">
          <a:blip r:embed="rId3">
            <a:alphaModFix/>
          </a:blip>
          <a:srcRect t="2677"/>
          <a:stretch/>
        </p:blipFill>
        <p:spPr>
          <a:xfrm>
            <a:off x="1869337" y="2062717"/>
            <a:ext cx="9314012" cy="3659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4642" y="10916"/>
            <a:ext cx="6377186" cy="684708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3"/>
          <p:cNvSpPr/>
          <p:nvPr/>
        </p:nvSpPr>
        <p:spPr>
          <a:xfrm>
            <a:off x="1616148" y="306833"/>
            <a:ext cx="5677787" cy="6283444"/>
          </a:xfrm>
          <a:prstGeom prst="rect">
            <a:avLst/>
          </a:prstGeom>
          <a:noFill/>
          <a:ln w="76200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689" y="3023253"/>
            <a:ext cx="3479684" cy="2284282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23"/>
          <p:cNvSpPr txBox="1"/>
          <p:nvPr/>
        </p:nvSpPr>
        <p:spPr>
          <a:xfrm>
            <a:off x="8171689" y="846298"/>
            <a:ext cx="3479684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A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NADARIVATU - FHWC FOREST TRAINING DATA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A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651(</a:t>
            </a:r>
            <a:r>
              <a:rPr lang="en-AU" sz="32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84</a:t>
            </a:r>
            <a:r>
              <a:rPr lang="en-AU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/>
          </a:p>
        </p:txBody>
      </p:sp>
      <p:sp>
        <p:nvSpPr>
          <p:cNvPr id="279" name="Google Shape;279;p23"/>
          <p:cNvSpPr txBox="1"/>
          <p:nvPr/>
        </p:nvSpPr>
        <p:spPr>
          <a:xfrm>
            <a:off x="8171689" y="5432261"/>
            <a:ext cx="317618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min_lat = -17.631319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min_lon = 177.968450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max_lat = -17.621633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AU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max_lon = 177.975529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4"/>
          <p:cNvSpPr txBox="1">
            <a:spLocks noGrp="1"/>
          </p:cNvSpPr>
          <p:nvPr>
            <p:ph type="ctrTitle"/>
          </p:nvPr>
        </p:nvSpPr>
        <p:spPr>
          <a:xfrm>
            <a:off x="7049385" y="829340"/>
            <a:ext cx="4657061" cy="2392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 i="1"/>
              <a:t>Final Version of the Data Collection using ML on Nadarivatu Ground Points</a:t>
            </a:r>
            <a:endParaRPr/>
          </a:p>
        </p:txBody>
      </p:sp>
      <p:pic>
        <p:nvPicPr>
          <p:cNvPr id="286" name="Google Shape;286;p24"/>
          <p:cNvPicPr preferRelativeResize="0"/>
          <p:nvPr/>
        </p:nvPicPr>
        <p:blipFill rotWithShape="1">
          <a:blip r:embed="rId3">
            <a:alphaModFix/>
          </a:blip>
          <a:srcRect l="35783" t="19045" r="32306" b="19422"/>
          <a:stretch/>
        </p:blipFill>
        <p:spPr>
          <a:xfrm>
            <a:off x="1545266" y="0"/>
            <a:ext cx="4791740" cy="6861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064" y="3636334"/>
            <a:ext cx="3903791" cy="2158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5"/>
          <p:cNvSpPr txBox="1">
            <a:spLocks noGrp="1"/>
          </p:cNvSpPr>
          <p:nvPr>
            <p:ph type="title"/>
          </p:nvPr>
        </p:nvSpPr>
        <p:spPr>
          <a:xfrm>
            <a:off x="808188" y="181655"/>
            <a:ext cx="10575623" cy="723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Raster Analysis – Unique Values (QGIS)</a:t>
            </a:r>
            <a:endParaRPr/>
          </a:p>
        </p:txBody>
      </p:sp>
      <p:pic>
        <p:nvPicPr>
          <p:cNvPr id="293" name="Google Shape;293;p25"/>
          <p:cNvPicPr preferRelativeResize="0"/>
          <p:nvPr/>
        </p:nvPicPr>
        <p:blipFill rotWithShape="1">
          <a:blip r:embed="rId3">
            <a:alphaModFix/>
          </a:blip>
          <a:srcRect r="2475"/>
          <a:stretch/>
        </p:blipFill>
        <p:spPr>
          <a:xfrm>
            <a:off x="2479007" y="1416677"/>
            <a:ext cx="7233985" cy="4920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000" dirty="0"/>
              <a:t>QField and QGIS basic training (Open-Source tools)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000" dirty="0"/>
              <a:t>Constructing individual field forms including invasives form through QGIS for QField cloud or cable. 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000" dirty="0"/>
              <a:t>Experience field form in forest areas using Invasives form and personal field forms.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000" dirty="0"/>
              <a:t>Go through data cleaning process, ML classification, and further analysis through QGIS.</a:t>
            </a:r>
            <a:endParaRPr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000" dirty="0"/>
              <a:t>Repeat the process for better accuracy.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None/>
            </a:pPr>
            <a:endParaRPr sz="2000" dirty="0"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46AD"/>
              </a:buClr>
              <a:buSzPts val="2400"/>
              <a:buNone/>
            </a:pPr>
            <a:endParaRPr sz="2000" dirty="0"/>
          </a:p>
        </p:txBody>
      </p:sp>
      <p:sp>
        <p:nvSpPr>
          <p:cNvPr id="299" name="Google Shape;299;p26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</a:pPr>
            <a:r>
              <a:rPr lang="en-AU" sz="4400" b="1"/>
              <a:t>Capacity Building Workshop – FIT Fiji</a:t>
            </a:r>
            <a:endParaRPr/>
          </a:p>
        </p:txBody>
      </p:sp>
      <p:pic>
        <p:nvPicPr>
          <p:cNvPr id="3" name="Picture 2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D53D931A-33F2-4232-0F53-F867C6C0E1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1" y="3657601"/>
            <a:ext cx="4267198" cy="32003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7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</a:pPr>
            <a:r>
              <a:rPr lang="en-AU" b="1"/>
              <a:t>ML – Python Script for Detection</a:t>
            </a:r>
            <a:endParaRPr/>
          </a:p>
        </p:txBody>
      </p:sp>
      <p:pic>
        <p:nvPicPr>
          <p:cNvPr id="305" name="Google Shape;305;p27" descr="A screenshot of a compu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717255" y="1342138"/>
            <a:ext cx="3797300" cy="25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7" descr="A computer screen shot of a computer cod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55504" y="2106768"/>
            <a:ext cx="4191850" cy="93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 descr="A computer screen shot of a numb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61954" y="1900393"/>
            <a:ext cx="3270250" cy="147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30854" y="2498068"/>
            <a:ext cx="5632450" cy="58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27" descr="A screenshot of a computer code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293604" y="2406768"/>
            <a:ext cx="480695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7" descr="A screen shot of a computer code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88154" y="2096393"/>
            <a:ext cx="3117850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7" descr="A screenshot of a computer cod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523754" y="2297193"/>
            <a:ext cx="4946650" cy="188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27" descr="A screenshot of a computer cod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303231" y="1289168"/>
            <a:ext cx="5765800" cy="33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7" descr="A white background with 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680272" y="3003593"/>
            <a:ext cx="6058382" cy="1331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7" descr="A computer error message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85411" y="3417653"/>
            <a:ext cx="579755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7" descr="A screenshot of a computer&#10;&#10;Description automatically generated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863529" y="3313118"/>
            <a:ext cx="3467100" cy="10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7" descr="A screenshot of a computer code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649635" y="1268568"/>
            <a:ext cx="6432550" cy="422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27" descr="A screenshot of a computer program&#10;&#10;Description automatically generated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760968" y="4679950"/>
            <a:ext cx="4438650" cy="21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7" descr="A screenshot of a computer code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76911" y="4300597"/>
            <a:ext cx="5245100" cy="245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7" descr="A screenshot of a computer code&#10;&#10;Description automatically generated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4798735" y="2944458"/>
            <a:ext cx="7283450" cy="29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7" descr="A computer code with text&#10;&#10;Description automatically generated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857217" y="5337904"/>
            <a:ext cx="5264150" cy="144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9"/>
          <p:cNvSpPr txBox="1">
            <a:spLocks noGrp="1"/>
          </p:cNvSpPr>
          <p:nvPr>
            <p:ph type="body" idx="1"/>
          </p:nvPr>
        </p:nvSpPr>
        <p:spPr>
          <a:xfrm>
            <a:off x="843632" y="1706896"/>
            <a:ext cx="747030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4400"/>
              <a:buAutoNum type="arabicPeriod"/>
            </a:pPr>
            <a:r>
              <a:rPr lang="en-AU" sz="4400"/>
              <a:t>Automated Data Processing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4400"/>
              <a:buAutoNum type="arabicPeriod"/>
            </a:pPr>
            <a:r>
              <a:rPr lang="en-AU" sz="4400"/>
              <a:t>Flexibility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4400"/>
              <a:buAutoNum type="arabicPeriod"/>
            </a:pPr>
            <a:r>
              <a:rPr lang="en-AU" sz="4400"/>
              <a:t>User Friendly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4400"/>
              <a:buNone/>
            </a:pPr>
            <a:r>
              <a:rPr lang="en-AU" sz="4400"/>
              <a:t>4. Visualization &amp; Reporting</a:t>
            </a:r>
            <a:endParaRPr/>
          </a:p>
        </p:txBody>
      </p:sp>
      <p:sp>
        <p:nvSpPr>
          <p:cNvPr id="326" name="Google Shape;326;p29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400"/>
              <a:buFont typeface="Calibri"/>
              <a:buNone/>
            </a:pPr>
            <a:r>
              <a:rPr lang="en-AU"/>
              <a:t>Why code? / Why Python? </a:t>
            </a:r>
            <a:endParaRPr/>
          </a:p>
        </p:txBody>
      </p:sp>
      <p:pic>
        <p:nvPicPr>
          <p:cNvPr id="327" name="Google Shape;327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4291" y="1382148"/>
            <a:ext cx="3241389" cy="48693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0"/>
          <p:cNvSpPr txBox="1">
            <a:spLocks noGrp="1"/>
          </p:cNvSpPr>
          <p:nvPr>
            <p:ph type="ctrTitle"/>
          </p:nvPr>
        </p:nvSpPr>
        <p:spPr>
          <a:xfrm>
            <a:off x="6129975" y="4327250"/>
            <a:ext cx="5384100" cy="16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</a:pPr>
            <a:r>
              <a:rPr lang="en-AU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en-AU" sz="3600" b="1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AU" sz="3600" b="1">
                <a:solidFill>
                  <a:srgbClr val="38562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Vinaka and Malo…</a:t>
            </a:r>
            <a:endParaRPr sz="3600" b="1">
              <a:solidFill>
                <a:srgbClr val="38562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33" name="Google Shape;33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9409" y="1813339"/>
            <a:ext cx="5384101" cy="143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44014" y="58185"/>
            <a:ext cx="41529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"/>
          <p:cNvSpPr txBox="1">
            <a:spLocks noGrp="1"/>
          </p:cNvSpPr>
          <p:nvPr>
            <p:ph type="body" idx="1"/>
          </p:nvPr>
        </p:nvSpPr>
        <p:spPr>
          <a:xfrm>
            <a:off x="988274" y="139475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730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100"/>
              <a:buChar char="•"/>
            </a:pPr>
            <a:r>
              <a:rPr lang="en-AU" sz="3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project aims to support Tonga and Fiji with their forest and landscape restoration efforts through the development of a localised plant invasive species models to </a:t>
            </a:r>
            <a:r>
              <a:rPr lang="en-AU" sz="3100" b="1">
                <a:solidFill>
                  <a:srgbClr val="0070C0"/>
                </a:solidFill>
              </a:rPr>
              <a:t>spatially prioritise action and inform policy makers. </a:t>
            </a:r>
            <a:endParaRPr sz="3100"/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100"/>
              <a:buChar char="•"/>
            </a:pPr>
            <a:r>
              <a:rPr lang="en-AU" sz="3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GEM and LRD are collaborating and working closely with MAFF/MoFF to run capacity building activities that will use Open-source tools such as QFIELD, QGIS, and DEP to build capacity to collect and analyse data in an efficient manner</a:t>
            </a:r>
            <a:endParaRPr sz="3100"/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100"/>
              <a:buChar char="•"/>
            </a:pPr>
            <a:r>
              <a:rPr lang="en-AU" sz="31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Overall goal is to Improve Forest and Landscape Health</a:t>
            </a:r>
            <a:endParaRPr sz="3100" b="1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2476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3100"/>
              <a:buChar char="•"/>
            </a:pPr>
            <a:r>
              <a:rPr lang="en-AU" sz="3100" b="1">
                <a:solidFill>
                  <a:srgbClr val="0070C0"/>
                </a:solidFill>
              </a:rPr>
              <a:t>Funding with Intent (FIT) project with support from the Ministry of Foreign Affairs and Trade (MFAT) NZ. </a:t>
            </a:r>
            <a:endParaRPr sz="3100" b="1">
              <a:solidFill>
                <a:srgbClr val="0070C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None/>
            </a:pPr>
            <a:endParaRPr sz="3100"/>
          </a:p>
        </p:txBody>
      </p:sp>
      <p:sp>
        <p:nvSpPr>
          <p:cNvPr id="129" name="Google Shape;129;p3"/>
          <p:cNvSpPr txBox="1"/>
          <p:nvPr/>
        </p:nvSpPr>
        <p:spPr>
          <a:xfrm>
            <a:off x="765144" y="95087"/>
            <a:ext cx="9122700" cy="829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3200"/>
              <a:buFont typeface="Calibri"/>
              <a:buNone/>
            </a:pPr>
            <a:r>
              <a:rPr lang="en-AU" sz="3600" b="1">
                <a:solidFill>
                  <a:srgbClr val="00B0CA"/>
                </a:solidFill>
                <a:latin typeface="Calibri"/>
                <a:ea typeface="Calibri"/>
                <a:cs typeface="Calibri"/>
                <a:sym typeface="Calibri"/>
              </a:rPr>
              <a:t>Background – Mapping of Invasive Species in Fiji and Tonga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"/>
          <p:cNvSpPr txBox="1">
            <a:spLocks noGrp="1"/>
          </p:cNvSpPr>
          <p:nvPr>
            <p:ph type="body" idx="1"/>
          </p:nvPr>
        </p:nvSpPr>
        <p:spPr>
          <a:xfrm>
            <a:off x="1025624" y="145545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952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Invasive species are </a:t>
            </a:r>
            <a:r>
              <a:rPr lang="en-AU" sz="28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capable of causing extinctions </a:t>
            </a: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of native plants and animals, reducing biodiversity, </a:t>
            </a:r>
            <a:r>
              <a:rPr lang="en-AU" sz="28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competing with native organisms </a:t>
            </a: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for limited resources, and </a:t>
            </a:r>
            <a:r>
              <a:rPr lang="en-AU" sz="28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altering habitats</a:t>
            </a: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22860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They weaken and killed native vegetation with endangered species being especially vulnerable. This can </a:t>
            </a:r>
            <a:r>
              <a:rPr lang="en-AU" sz="28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result in huge economic impacts </a:t>
            </a: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AU" sz="2800"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fundamental disruptions of land-based ecosystems</a:t>
            </a: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  <a:p>
            <a:pPr marL="228600" lvl="0" indent="-295275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>
                <a:latin typeface="Calibri"/>
                <a:ea typeface="Calibri"/>
                <a:cs typeface="Calibri"/>
                <a:sym typeface="Calibri"/>
              </a:rPr>
              <a:t>In Fiji and Tonga during our scoping visits in March 2024, invasive species like </a:t>
            </a:r>
            <a:r>
              <a:rPr lang="en-AU" i="1">
                <a:latin typeface="Calibri"/>
                <a:ea typeface="Calibri"/>
                <a:cs typeface="Calibri"/>
                <a:sym typeface="Calibri"/>
              </a:rPr>
              <a:t>Merremia peltata, Cordia alliodora</a:t>
            </a:r>
            <a:r>
              <a:rPr lang="en-AU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AU" i="1">
                <a:latin typeface="Calibri"/>
                <a:ea typeface="Calibri"/>
                <a:cs typeface="Calibri"/>
                <a:sym typeface="Calibri"/>
              </a:rPr>
              <a:t>Spathodea campulata </a:t>
            </a:r>
            <a:r>
              <a:rPr lang="en-AU">
                <a:latin typeface="Calibri"/>
                <a:ea typeface="Calibri"/>
                <a:cs typeface="Calibri"/>
                <a:sym typeface="Calibri"/>
              </a:rPr>
              <a:t>(African Tulip), </a:t>
            </a:r>
            <a:r>
              <a:rPr lang="en-AU" i="1">
                <a:latin typeface="Calibri"/>
                <a:ea typeface="Calibri"/>
                <a:cs typeface="Calibri"/>
                <a:sym typeface="Calibri"/>
              </a:rPr>
              <a:t>Leucaena leucocephala</a:t>
            </a:r>
            <a:r>
              <a:rPr lang="en-AU">
                <a:latin typeface="Calibri"/>
                <a:ea typeface="Calibri"/>
                <a:cs typeface="Calibri"/>
                <a:sym typeface="Calibri"/>
              </a:rPr>
              <a:t> and Acacia spp are causing a lot of challenges on the forest and agriculture ecosystems. </a:t>
            </a:r>
            <a:endParaRPr/>
          </a:p>
          <a:p>
            <a:pPr marL="228600" lvl="0" indent="-2952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 sz="2800">
                <a:latin typeface="Calibri"/>
                <a:ea typeface="Calibri"/>
                <a:cs typeface="Calibri"/>
                <a:sym typeface="Calibri"/>
              </a:rPr>
              <a:t>However, the extend of infestation and the volumes are not known. </a:t>
            </a:r>
            <a:endParaRPr/>
          </a:p>
        </p:txBody>
      </p:sp>
      <p:sp>
        <p:nvSpPr>
          <p:cNvPr id="135" name="Google Shape;135;p4"/>
          <p:cNvSpPr txBox="1">
            <a:spLocks noGrp="1"/>
          </p:cNvSpPr>
          <p:nvPr>
            <p:ph type="title"/>
          </p:nvPr>
        </p:nvSpPr>
        <p:spPr>
          <a:xfrm>
            <a:off x="723014" y="306927"/>
            <a:ext cx="9122735" cy="7442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3600"/>
              <a:buFont typeface="Calibri"/>
              <a:buNone/>
            </a:pPr>
            <a:r>
              <a:rPr lang="en-AU" sz="3600" b="1"/>
              <a:t>Ecological threats to biodiversity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1ac588d2d2_8_0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g31ac588d2d2_8_0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African tulip (</a:t>
            </a:r>
            <a:r>
              <a:rPr lang="en-AU" i="1"/>
              <a:t>Spathodea campanulata</a:t>
            </a:r>
            <a:r>
              <a:rPr lang="en-AU"/>
              <a:t>)</a:t>
            </a:r>
            <a:endParaRPr/>
          </a:p>
        </p:txBody>
      </p:sp>
      <p:pic>
        <p:nvPicPr>
          <p:cNvPr id="143" name="Google Shape;143;g31ac588d2d2_8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8262" y="1382051"/>
            <a:ext cx="10710324" cy="51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1ac588d2d2_8_9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0" name="Google Shape;150;g31ac588d2d2_8_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0800" y="1562162"/>
            <a:ext cx="11078001" cy="461402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31ac588d2d2_8_9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Salmwood (</a:t>
            </a:r>
            <a:r>
              <a:rPr lang="en-AU" i="1"/>
              <a:t>Cordia alliodora</a:t>
            </a:r>
            <a:r>
              <a:rPr lang="en-AU"/>
              <a:t>)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5"/>
          <p:cNvPicPr preferRelativeResize="0"/>
          <p:nvPr/>
        </p:nvPicPr>
        <p:blipFill rotWithShape="1">
          <a:blip r:embed="rId3">
            <a:alphaModFix/>
          </a:blip>
          <a:srcRect l="1282" r="7208"/>
          <a:stretch/>
        </p:blipFill>
        <p:spPr>
          <a:xfrm>
            <a:off x="156594" y="132351"/>
            <a:ext cx="11924724" cy="641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4892" y="1772614"/>
            <a:ext cx="1653553" cy="1426388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8" name="Google Shape;15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4191" y="872455"/>
            <a:ext cx="1909175" cy="1591797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9" name="Google Shape;159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8039" y="1420886"/>
            <a:ext cx="2216032" cy="1591797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0" name="Google Shape;16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44902" y="4804356"/>
            <a:ext cx="1890505" cy="1591797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15660" y="3970789"/>
            <a:ext cx="1938075" cy="1487648"/>
          </a:xfrm>
          <a:prstGeom prst="rect">
            <a:avLst/>
          </a:prstGeom>
          <a:noFill/>
          <a:ln w="38100" cap="flat" cmpd="sng">
            <a:solidFill>
              <a:srgbClr val="1F386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8149" y="1801484"/>
            <a:ext cx="7975898" cy="4568899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6"/>
          <p:cNvSpPr txBox="1">
            <a:spLocks noGrp="1"/>
          </p:cNvSpPr>
          <p:nvPr>
            <p:ph type="title" idx="4294967295"/>
          </p:nvPr>
        </p:nvSpPr>
        <p:spPr>
          <a:xfrm>
            <a:off x="1025624" y="372856"/>
            <a:ext cx="10515600" cy="1009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b="1"/>
              <a:t>Working with Digital Earth Pacific (DEP) and wider advisor team</a:t>
            </a:r>
            <a:endParaRPr b="1"/>
          </a:p>
        </p:txBody>
      </p:sp>
      <p:sp>
        <p:nvSpPr>
          <p:cNvPr id="168" name="Google Shape;168;p6"/>
          <p:cNvSpPr txBox="1"/>
          <p:nvPr/>
        </p:nvSpPr>
        <p:spPr>
          <a:xfrm>
            <a:off x="9090300" y="1801475"/>
            <a:ext cx="28368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Alex Leith AuSpatious</a:t>
            </a:r>
            <a:endParaRPr sz="2800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 txBox="1"/>
          <p:nvPr/>
        </p:nvSpPr>
        <p:spPr>
          <a:xfrm>
            <a:off x="9090175" y="4107350"/>
            <a:ext cx="2836800" cy="8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2800">
                <a:solidFill>
                  <a:srgbClr val="0046AD"/>
                </a:solidFill>
                <a:latin typeface="Calibri"/>
                <a:ea typeface="Calibri"/>
                <a:cs typeface="Calibri"/>
                <a:sym typeface="Calibri"/>
              </a:rPr>
              <a:t>Brian Killough NASA / CEOS</a:t>
            </a:r>
            <a:endParaRPr sz="2800">
              <a:solidFill>
                <a:srgbClr val="0046A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>
            <a:spLocks noGrp="1"/>
          </p:cNvSpPr>
          <p:nvPr>
            <p:ph type="body" idx="1"/>
          </p:nvPr>
        </p:nvSpPr>
        <p:spPr>
          <a:xfrm>
            <a:off x="1025624" y="1693580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6AD"/>
              </a:buClr>
              <a:buSzPts val="2800"/>
              <a:buChar char="•"/>
            </a:pPr>
            <a:r>
              <a:rPr lang="en-AU"/>
              <a:t>In this processing we cover two main approaches to ML Learning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6AD"/>
              </a:buClr>
              <a:buSzPts val="2800"/>
              <a:buFont typeface="Calibri"/>
              <a:buAutoNum type="arabicPeriod"/>
            </a:pPr>
            <a:r>
              <a:rPr lang="en-AU"/>
              <a:t>Randomforest models			2. Regression models</a:t>
            </a:r>
            <a:endParaRPr/>
          </a:p>
        </p:txBody>
      </p:sp>
      <p:sp>
        <p:nvSpPr>
          <p:cNvPr id="175" name="Google Shape;175;p7"/>
          <p:cNvSpPr txBox="1">
            <a:spLocks noGrp="1"/>
          </p:cNvSpPr>
          <p:nvPr>
            <p:ph type="title"/>
          </p:nvPr>
        </p:nvSpPr>
        <p:spPr>
          <a:xfrm>
            <a:off x="1025624" y="372856"/>
            <a:ext cx="10515600" cy="1009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0CA"/>
              </a:buClr>
              <a:buSzPts val="4000"/>
              <a:buFont typeface="Calibri"/>
              <a:buNone/>
            </a:pPr>
            <a:r>
              <a:rPr lang="en-AU" sz="4000" b="1"/>
              <a:t>Two main machine learning approaches</a:t>
            </a:r>
            <a:endParaRPr/>
          </a:p>
        </p:txBody>
      </p:sp>
      <p:pic>
        <p:nvPicPr>
          <p:cNvPr id="176" name="Google Shape;1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9379" y="2823327"/>
            <a:ext cx="4776621" cy="332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76853" y="2823327"/>
            <a:ext cx="4502520" cy="36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710</Words>
  <Application>Microsoft Office PowerPoint</Application>
  <PresentationFormat>Widescreen</PresentationFormat>
  <Paragraphs>85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Helvetica Neue</vt:lpstr>
      <vt:lpstr>Arial</vt:lpstr>
      <vt:lpstr>Calibri</vt:lpstr>
      <vt:lpstr>1_Office Theme</vt:lpstr>
      <vt:lpstr>  Forest Management Model: Mapping and Monitoring of Invasive Species (FIT Project)</vt:lpstr>
      <vt:lpstr>PowerPoint Presentation</vt:lpstr>
      <vt:lpstr>PowerPoint Presentation</vt:lpstr>
      <vt:lpstr>Ecological threats to biodiversity</vt:lpstr>
      <vt:lpstr>African tulip (Spathodea campanulata)</vt:lpstr>
      <vt:lpstr>Salmwood (Cordia alliodora)</vt:lpstr>
      <vt:lpstr>PowerPoint Presentation</vt:lpstr>
      <vt:lpstr>Working with Digital Earth Pacific (DEP) and wider advisor team</vt:lpstr>
      <vt:lpstr>Two main machine learning approaches</vt:lpstr>
      <vt:lpstr>Capacity Building for QGIS and QFIELD in Tonga and ML – Ground Data Collection</vt:lpstr>
      <vt:lpstr>Tonga - Toloa Ground  Data Collection  with QFIELD</vt:lpstr>
      <vt:lpstr>PowerPoint Presentation</vt:lpstr>
      <vt:lpstr>Final Version of the Data Collection using ML on Toloa Ground Points</vt:lpstr>
      <vt:lpstr>Raster Analysis – Unique Values</vt:lpstr>
      <vt:lpstr>PowerPoint Presentation</vt:lpstr>
      <vt:lpstr>Final Version of the Data Collection using ML on Atele Ground Points</vt:lpstr>
      <vt:lpstr>Raster Analysis – Unique Values</vt:lpstr>
      <vt:lpstr>Capacity Building for QGIS and QFIELD in Fiji and ML – Ground Data Collection</vt:lpstr>
      <vt:lpstr>Fiji - Ground  Data Collection  using QFIELD</vt:lpstr>
      <vt:lpstr>PowerPoint Presentation</vt:lpstr>
      <vt:lpstr>Final Version of the Data Collection using ML on Wainibuka Ground Points</vt:lpstr>
      <vt:lpstr>Raster Analysis – Unique Values (QGIS)</vt:lpstr>
      <vt:lpstr>PowerPoint Presentation</vt:lpstr>
      <vt:lpstr>Final Version of the Data Collection using ML on Nadarivatu Ground Points</vt:lpstr>
      <vt:lpstr>Raster Analysis – Unique Values (QGIS)</vt:lpstr>
      <vt:lpstr>Capacity Building Workshop – FIT Fiji</vt:lpstr>
      <vt:lpstr>ML – Python Script for Detection</vt:lpstr>
      <vt:lpstr>Why code? / Why Python? </vt:lpstr>
      <vt:lpstr>  Vinaka and Malo…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Elenoa Biukoto</dc:creator>
  <cp:lastModifiedBy>Elenoa Biukoto</cp:lastModifiedBy>
  <cp:revision>1</cp:revision>
  <dcterms:created xsi:type="dcterms:W3CDTF">2024-11-26T00:09:38Z</dcterms:created>
  <dcterms:modified xsi:type="dcterms:W3CDTF">2024-11-26T21:04:40Z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0x0101001B5969CB4780C848B589A70FA29B381B</vt:lpwstr>
  </property>
</Properties>
</file>