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345" r:id="rId3"/>
    <p:sldId id="347" r:id="rId4"/>
    <p:sldId id="346" r:id="rId5"/>
    <p:sldId id="285" r:id="rId6"/>
    <p:sldId id="327" r:id="rId7"/>
    <p:sldId id="331" r:id="rId8"/>
    <p:sldId id="328" r:id="rId9"/>
    <p:sldId id="348" r:id="rId10"/>
    <p:sldId id="329" r:id="rId11"/>
    <p:sldId id="332" r:id="rId12"/>
    <p:sldId id="333" r:id="rId13"/>
    <p:sldId id="334" r:id="rId14"/>
    <p:sldId id="349" r:id="rId15"/>
    <p:sldId id="335" r:id="rId16"/>
    <p:sldId id="350" r:id="rId17"/>
    <p:sldId id="336" r:id="rId18"/>
    <p:sldId id="351" r:id="rId19"/>
    <p:sldId id="339" r:id="rId20"/>
    <p:sldId id="340" r:id="rId21"/>
    <p:sldId id="341" r:id="rId22"/>
    <p:sldId id="342" r:id="rId23"/>
    <p:sldId id="343" r:id="rId24"/>
    <p:sldId id="352" r:id="rId25"/>
    <p:sldId id="344" r:id="rId26"/>
    <p:sldId id="354" r:id="rId27"/>
    <p:sldId id="355" r:id="rId28"/>
    <p:sldId id="356" r:id="rId29"/>
    <p:sldId id="353" r:id="rId30"/>
    <p:sldId id="325" r:id="rId31"/>
  </p:sldIdLst>
  <p:sldSz cx="9144000" cy="6858000" type="screen4x3"/>
  <p:notesSz cx="6791325" cy="9921875"/>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태호 김" initials="태김" lastIdx="1" clrIdx="0">
    <p:extLst>
      <p:ext uri="{19B8F6BF-5375-455C-9EA6-DF929625EA0E}">
        <p15:presenceInfo xmlns:p15="http://schemas.microsoft.com/office/powerpoint/2012/main" userId="4486d137ce6ce2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1712" autoAdjust="0"/>
  </p:normalViewPr>
  <p:slideViewPr>
    <p:cSldViewPr snapToGrid="0" showGuides="1">
      <p:cViewPr varScale="1">
        <p:scale>
          <a:sx n="75" d="100"/>
          <a:sy n="75" d="100"/>
        </p:scale>
        <p:origin x="78" y="468"/>
      </p:cViewPr>
      <p:guideLst>
        <p:guide orient="horz" pos="2160"/>
        <p:guide pos="2880"/>
      </p:guideLst>
    </p:cSldViewPr>
  </p:slideViewPr>
  <p:notesTextViewPr>
    <p:cViewPr>
      <p:scale>
        <a:sx n="1" d="1"/>
        <a:sy n="1" d="1"/>
      </p:scale>
      <p:origin x="0" y="0"/>
    </p:cViewPr>
  </p:notesTextViewPr>
  <p:sorterViewPr>
    <p:cViewPr varScale="1">
      <p:scale>
        <a:sx n="1" d="1"/>
        <a:sy n="1" d="1"/>
      </p:scale>
      <p:origin x="0" y="-3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2908" cy="497817"/>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6846" y="0"/>
            <a:ext cx="2942908" cy="497817"/>
          </a:xfrm>
          <a:prstGeom prst="rect">
            <a:avLst/>
          </a:prstGeom>
        </p:spPr>
        <p:txBody>
          <a:bodyPr vert="horz" lIns="91440" tIns="45720" rIns="91440" bIns="45720" rtlCol="0"/>
          <a:lstStyle>
            <a:lvl1pPr algn="r">
              <a:defRPr sz="1200"/>
            </a:lvl1pPr>
          </a:lstStyle>
          <a:p>
            <a:fld id="{347D2F60-FD01-4BCC-B13A-8BFCCF468C0F}" type="datetimeFigureOut">
              <a:rPr lang="ko-KR" altLang="en-US" smtClean="0"/>
              <a:t>2024-11-25</a:t>
            </a:fld>
            <a:endParaRPr lang="ko-KR" altLang="en-US"/>
          </a:p>
        </p:txBody>
      </p:sp>
      <p:sp>
        <p:nvSpPr>
          <p:cNvPr id="4" name="슬라이드 이미지 개체 틀 3"/>
          <p:cNvSpPr>
            <a:spLocks noGrp="1" noRot="1" noChangeAspect="1"/>
          </p:cNvSpPr>
          <p:nvPr>
            <p:ph type="sldImg" idx="2"/>
          </p:nvPr>
        </p:nvSpPr>
        <p:spPr>
          <a:xfrm>
            <a:off x="1163638" y="1239838"/>
            <a:ext cx="4464050"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133" y="4774902"/>
            <a:ext cx="5433060" cy="3906738"/>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4060"/>
            <a:ext cx="2942908" cy="497816"/>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6846" y="9424060"/>
            <a:ext cx="2942908" cy="497816"/>
          </a:xfrm>
          <a:prstGeom prst="rect">
            <a:avLst/>
          </a:prstGeom>
        </p:spPr>
        <p:txBody>
          <a:bodyPr vert="horz" lIns="91440" tIns="45720" rIns="91440" bIns="45720" rtlCol="0" anchor="b"/>
          <a:lstStyle>
            <a:lvl1pPr algn="r">
              <a:defRPr sz="1200"/>
            </a:lvl1pPr>
          </a:lstStyle>
          <a:p>
            <a:fld id="{137F1A49-4577-491F-AA34-B4F9AF9FA223}" type="slidenum">
              <a:rPr lang="ko-KR" altLang="en-US" smtClean="0"/>
              <a:t>‹#›</a:t>
            </a:fld>
            <a:endParaRPr lang="ko-KR" altLang="en-US"/>
          </a:p>
        </p:txBody>
      </p:sp>
    </p:spTree>
    <p:extLst>
      <p:ext uri="{BB962C8B-B14F-4D97-AF65-F5344CB8AC3E}">
        <p14:creationId xmlns:p14="http://schemas.microsoft.com/office/powerpoint/2010/main" val="357813934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Hello, Everyone.  I'm </a:t>
            </a:r>
            <a:r>
              <a:rPr lang="en-US" altLang="ko-KR" dirty="0" err="1"/>
              <a:t>Wonjun</a:t>
            </a:r>
            <a:r>
              <a:rPr lang="en-US" altLang="ko-KR" dirty="0"/>
              <a:t> Choi working at Korea Institute of Ocean Science &amp; Technology (KIOST).</a:t>
            </a:r>
          </a:p>
          <a:p>
            <a:r>
              <a:rPr lang="en-US" altLang="ko-KR" dirty="0"/>
              <a:t>My presentation is Detection of Abnormal Sea Surface Temperature in the Korea Waters from Satellite Products.</a:t>
            </a:r>
          </a:p>
          <a:p>
            <a:endParaRPr lang="en-US" altLang="ko-KR" dirty="0"/>
          </a:p>
        </p:txBody>
      </p:sp>
      <p:sp>
        <p:nvSpPr>
          <p:cNvPr id="4" name="슬라이드 번호 개체 틀 3"/>
          <p:cNvSpPr>
            <a:spLocks noGrp="1"/>
          </p:cNvSpPr>
          <p:nvPr>
            <p:ph type="sldNum" sz="quarter" idx="5"/>
          </p:nvPr>
        </p:nvSpPr>
        <p:spPr/>
        <p:txBody>
          <a:bodyPr/>
          <a:lstStyle/>
          <a:p>
            <a:fld id="{137F1A49-4577-491F-AA34-B4F9AF9FA223}" type="slidenum">
              <a:rPr lang="ko-KR" altLang="en-US" smtClean="0"/>
              <a:t>1</a:t>
            </a:fld>
            <a:endParaRPr lang="ko-KR" altLang="en-US"/>
          </a:p>
        </p:txBody>
      </p:sp>
    </p:spTree>
    <p:extLst>
      <p:ext uri="{BB962C8B-B14F-4D97-AF65-F5344CB8AC3E}">
        <p14:creationId xmlns:p14="http://schemas.microsoft.com/office/powerpoint/2010/main" val="324273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Korea Institute of Ocean Science &amp; Technology (KIOST) is</a:t>
            </a:r>
            <a:r>
              <a:rPr lang="ko-KR" altLang="en-US" dirty="0"/>
              <a:t> </a:t>
            </a:r>
            <a:r>
              <a:rPr lang="en-US" altLang="ko-KR" dirty="0"/>
              <a:t>developing</a:t>
            </a:r>
            <a:r>
              <a:rPr lang="ko-KR" altLang="en-US" dirty="0"/>
              <a:t> </a:t>
            </a:r>
            <a:r>
              <a:rPr lang="en-US" altLang="ko-KR" dirty="0"/>
              <a:t>and</a:t>
            </a:r>
            <a:r>
              <a:rPr lang="ko-KR" altLang="en-US" dirty="0"/>
              <a:t> </a:t>
            </a:r>
            <a:r>
              <a:rPr lang="en-US" altLang="ko-KR" dirty="0"/>
              <a:t>producing</a:t>
            </a:r>
            <a:r>
              <a:rPr lang="ko-KR" altLang="en-US" dirty="0"/>
              <a:t> </a:t>
            </a:r>
            <a:r>
              <a:rPr lang="en-US" altLang="ko-KR" dirty="0"/>
              <a:t>the</a:t>
            </a:r>
            <a:r>
              <a:rPr lang="ko-KR" altLang="en-US" dirty="0"/>
              <a:t> </a:t>
            </a:r>
            <a:r>
              <a:rPr lang="en-US" altLang="ko-KR" dirty="0"/>
              <a:t>KOOS SST</a:t>
            </a:r>
            <a:r>
              <a:rPr lang="ko-KR" altLang="en-US" dirty="0"/>
              <a:t> </a:t>
            </a:r>
            <a:r>
              <a:rPr lang="en-US" altLang="ko-KR" dirty="0"/>
              <a:t>product</a:t>
            </a:r>
            <a:r>
              <a:rPr lang="ko-KR" altLang="en-US" dirty="0"/>
              <a:t> </a:t>
            </a:r>
            <a:r>
              <a:rPr lang="en-US" altLang="ko-KR" dirty="0"/>
              <a:t>using multi satellite SST such as AVHRR, MODIS, AMI, VIIRS, GMI, Sentinel-3).</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KOOST SST is produced daily through the optimal interpolation algorithm and has 1km resolution, 0.71 degree accuracy.</a:t>
            </a:r>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10</a:t>
            </a:fld>
            <a:endParaRPr lang="ko-KR" altLang="en-US"/>
          </a:p>
        </p:txBody>
      </p:sp>
    </p:spTree>
    <p:extLst>
      <p:ext uri="{BB962C8B-B14F-4D97-AF65-F5344CB8AC3E}">
        <p14:creationId xmlns:p14="http://schemas.microsoft.com/office/powerpoint/2010/main" val="15370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this study, Buoy data were also used for comparison with Satellite SST results.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Although the Buoy data has the strength of collecting continuous data, there is a possibility that error values can be generated due to external factors.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Therefore, the Buoy data was pre-processed through the Quality Control process as follows,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and we used the data of 14 Buoy around the Korean Peninsula.</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이 연구에서는 </a:t>
            </a:r>
            <a:r>
              <a:rPr lang="en-US" altLang="ko-KR" dirty="0"/>
              <a:t>Satellite SST </a:t>
            </a:r>
            <a:r>
              <a:rPr lang="ko-KR" altLang="en-US" dirty="0"/>
              <a:t>결과와 비교를 위해 </a:t>
            </a:r>
            <a:r>
              <a:rPr lang="en-US" altLang="ko-KR" dirty="0"/>
              <a:t>Buoy </a:t>
            </a:r>
            <a:r>
              <a:rPr lang="ko-KR" altLang="en-US" dirty="0"/>
              <a:t>자료도 사용하였다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Buoy </a:t>
            </a:r>
            <a:r>
              <a:rPr lang="ko-KR" altLang="en-US" dirty="0"/>
              <a:t>자료는 지속적인 데이터를 수집할 수 있는 강점을 가졌지만</a:t>
            </a:r>
            <a:r>
              <a:rPr lang="en-US" altLang="ko-KR" dirty="0"/>
              <a:t>, </a:t>
            </a:r>
            <a:r>
              <a:rPr lang="ko-KR" altLang="en-US" dirty="0"/>
              <a:t>외부 요인에 의해서 </a:t>
            </a:r>
            <a:r>
              <a:rPr lang="ko-KR" altLang="en-US" dirty="0" err="1"/>
              <a:t>오류값이</a:t>
            </a:r>
            <a:r>
              <a:rPr lang="ko-KR" altLang="en-US" dirty="0"/>
              <a:t> 발생할 가능성이 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그래서 </a:t>
            </a:r>
            <a:r>
              <a:rPr lang="en-US" altLang="ko-KR" dirty="0"/>
              <a:t>Buoy </a:t>
            </a:r>
            <a:r>
              <a:rPr lang="ko-KR" altLang="en-US" dirty="0"/>
              <a:t>데이터는 </a:t>
            </a:r>
            <a:r>
              <a:rPr lang="en-US" altLang="ko-KR" dirty="0"/>
              <a:t>Quality Control </a:t>
            </a:r>
            <a:r>
              <a:rPr lang="ko-KR" altLang="en-US" dirty="0"/>
              <a:t>과정을 통해 아래와 같은 </a:t>
            </a:r>
            <a:r>
              <a:rPr lang="ko-KR" altLang="en-US" dirty="0" err="1"/>
              <a:t>전처리</a:t>
            </a:r>
            <a:r>
              <a:rPr lang="ko-KR" altLang="en-US" dirty="0"/>
              <a:t> 프로세스를 진행하였고 우리는 한반도 주변의 </a:t>
            </a:r>
            <a:r>
              <a:rPr lang="en-US" altLang="ko-KR" dirty="0"/>
              <a:t>14</a:t>
            </a:r>
            <a:r>
              <a:rPr lang="ko-KR" altLang="en-US" dirty="0"/>
              <a:t>개 </a:t>
            </a:r>
            <a:r>
              <a:rPr lang="en-US" altLang="ko-KR" dirty="0"/>
              <a:t>Buoy </a:t>
            </a:r>
            <a:r>
              <a:rPr lang="ko-KR" altLang="en-US" dirty="0"/>
              <a:t>데이터를 사용하였다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11</a:t>
            </a:fld>
            <a:endParaRPr lang="ko-KR" altLang="en-US"/>
          </a:p>
        </p:txBody>
      </p:sp>
    </p:spTree>
    <p:extLst>
      <p:ext uri="{BB962C8B-B14F-4D97-AF65-F5344CB8AC3E}">
        <p14:creationId xmlns:p14="http://schemas.microsoft.com/office/powerpoint/2010/main" val="37235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Since the sea area around the Korean Peninsula has different characteristics, the study was divided into several sea areas.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For the study of ALWT and MHWs, the sea area was divided into 6 coast areas and 3 open sea.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(a) the Gyeonggi Bay , (b) to (f) the coastal regions along the coast of Korea, (g) the Yellow Sea, (h) the East Sea, and (</a:t>
            </a:r>
            <a:r>
              <a:rPr lang="en-US" altLang="ko-KR" sz="1200" dirty="0" err="1">
                <a:latin typeface="Times New Roman" panose="02020603050405020304" pitchFamily="18" charset="0"/>
                <a:cs typeface="Times New Roman" panose="02020603050405020304" pitchFamily="18" charset="0"/>
                <a:sym typeface="Wingdings" panose="05000000000000000000" pitchFamily="2" charset="2"/>
              </a:rPr>
              <a:t>i</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 the northeastern East China Sea.</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Since CWM occurs mainly in the East Sea, it has been divided into (a) </a:t>
            </a:r>
            <a:r>
              <a:rPr lang="en-US" altLang="ko-KR" sz="1200" dirty="0" err="1">
                <a:latin typeface="Times New Roman" panose="02020603050405020304" pitchFamily="18" charset="0"/>
                <a:cs typeface="Times New Roman" panose="02020603050405020304" pitchFamily="18" charset="0"/>
                <a:sym typeface="Wingdings" panose="05000000000000000000" pitchFamily="2" charset="2"/>
              </a:rPr>
              <a:t>Goseong-Uljin</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 (b) </a:t>
            </a:r>
            <a:r>
              <a:rPr lang="en-US" altLang="ko-KR" sz="1200" dirty="0" err="1">
                <a:latin typeface="Times New Roman" panose="02020603050405020304" pitchFamily="18" charset="0"/>
                <a:cs typeface="Times New Roman" panose="02020603050405020304" pitchFamily="18" charset="0"/>
                <a:sym typeface="Wingdings" panose="05000000000000000000" pitchFamily="2" charset="2"/>
              </a:rPr>
              <a:t>Samcheok-Guryongpo</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 and (c) Pohang-</a:t>
            </a:r>
            <a:r>
              <a:rPr lang="en-US" altLang="ko-KR" sz="1200" dirty="0" err="1">
                <a:latin typeface="Times New Roman" panose="02020603050405020304" pitchFamily="18" charset="0"/>
                <a:cs typeface="Times New Roman" panose="02020603050405020304" pitchFamily="18" charset="0"/>
                <a:sym typeface="Wingdings" panose="05000000000000000000" pitchFamily="2" charset="2"/>
              </a:rPr>
              <a:t>Gijang</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dirty="0">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한반도 주변의 해역은 서로 다른 특징을 가지고 있기 때문에 여러 해역으로 나눠서 연구를 진행하였다</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ALWT</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와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MHWs</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의 연구를 위하여</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해역을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A</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는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the Gyeonggi Bay , b</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에서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f</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는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coastal regions along the coast of Korea, g</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는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the Yellow Sea, h</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는</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 East Sea, </a:t>
            </a:r>
            <a:r>
              <a:rPr lang="en-US" altLang="ko-KR" sz="1200" dirty="0" err="1">
                <a:latin typeface="Times New Roman" panose="02020603050405020304" pitchFamily="18" charset="0"/>
                <a:cs typeface="Times New Roman" panose="02020603050405020304" pitchFamily="18" charset="0"/>
                <a:sym typeface="Wingdings" panose="05000000000000000000" pitchFamily="2" charset="2"/>
              </a:rPr>
              <a:t>i</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는 </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the northeastern East China Sea</a:t>
            </a:r>
            <a:r>
              <a:rPr lang="ko-KR" altLang="en-US" sz="1200" dirty="0">
                <a:latin typeface="Times New Roman" panose="02020603050405020304" pitchFamily="18" charset="0"/>
                <a:cs typeface="Times New Roman" panose="02020603050405020304" pitchFamily="18" charset="0"/>
                <a:sym typeface="Wingdings" panose="05000000000000000000" pitchFamily="2" charset="2"/>
              </a:rPr>
              <a:t>로 나눴다</a:t>
            </a:r>
            <a:r>
              <a:rPr lang="en-US" altLang="ko-KR" sz="1200" dirty="0">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CWM</a:t>
            </a:r>
            <a:r>
              <a:rPr lang="ko-KR" altLang="en-US" dirty="0"/>
              <a:t>는 동해안에 주로 발생하기 때문에 </a:t>
            </a:r>
            <a:r>
              <a:rPr lang="en-US" altLang="ko-KR" dirty="0"/>
              <a:t>(a) </a:t>
            </a:r>
            <a:r>
              <a:rPr lang="en-US" altLang="ko-KR" dirty="0" err="1"/>
              <a:t>Goseong-Uljin</a:t>
            </a:r>
            <a:r>
              <a:rPr lang="en-US" altLang="ko-KR" dirty="0"/>
              <a:t>, (b) </a:t>
            </a:r>
            <a:r>
              <a:rPr lang="en-US" altLang="ko-KR" dirty="0" err="1"/>
              <a:t>Samcheok-Guryongpo</a:t>
            </a:r>
            <a:r>
              <a:rPr lang="en-US" altLang="ko-KR" dirty="0"/>
              <a:t>, (c) Pohang-</a:t>
            </a:r>
            <a:r>
              <a:rPr lang="en-US" altLang="ko-KR" dirty="0" err="1"/>
              <a:t>Gijang</a:t>
            </a:r>
            <a:r>
              <a:rPr lang="ko-KR" altLang="en-US" dirty="0"/>
              <a:t>으로 나눴다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12</a:t>
            </a:fld>
            <a:endParaRPr lang="ko-KR" altLang="en-US"/>
          </a:p>
        </p:txBody>
      </p:sp>
    </p:spTree>
    <p:extLst>
      <p:ext uri="{BB962C8B-B14F-4D97-AF65-F5344CB8AC3E}">
        <p14:creationId xmlns:p14="http://schemas.microsoft.com/office/powerpoint/2010/main" val="10146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This slide explains methods for detecting ALWT and MHWs.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KOOS SST compared single pixel values and SST threshold value for all pixels.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QC buoy temperature data also compared with threshold value.</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13</a:t>
            </a:fld>
            <a:endParaRPr lang="ko-KR" altLang="en-US"/>
          </a:p>
        </p:txBody>
      </p:sp>
    </p:spTree>
    <p:extLst>
      <p:ext uri="{BB962C8B-B14F-4D97-AF65-F5344CB8AC3E}">
        <p14:creationId xmlns:p14="http://schemas.microsoft.com/office/powerpoint/2010/main" val="3657843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This is a flowchart for detecting CWM.</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CWM detection algorithm is divided into estimated part and threshold part.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Estimated part uses K-means clustering to determine the group with the lowest water temperature and</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threshold part determines whether the group is CWM or not.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이 그림은 </a:t>
            </a:r>
            <a:r>
              <a:rPr lang="en-US" altLang="ko-KR" dirty="0"/>
              <a:t>CWM</a:t>
            </a:r>
            <a:r>
              <a:rPr lang="ko-KR" altLang="en-US" dirty="0"/>
              <a:t>를 탐지하기 위한 </a:t>
            </a:r>
            <a:r>
              <a:rPr lang="en-US" altLang="ko-KR" dirty="0"/>
              <a:t>flowchart</a:t>
            </a:r>
            <a:r>
              <a:rPr lang="ko-KR" altLang="en-US" dirty="0"/>
              <a:t>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CWM </a:t>
            </a:r>
            <a:r>
              <a:rPr lang="ko-KR" altLang="en-US" dirty="0"/>
              <a:t>탐지 알고리즘은 </a:t>
            </a:r>
            <a:r>
              <a:rPr lang="en-US" altLang="ko-KR" dirty="0"/>
              <a:t>Estimated part</a:t>
            </a:r>
            <a:r>
              <a:rPr lang="ko-KR" altLang="en-US" dirty="0"/>
              <a:t>와 </a:t>
            </a:r>
            <a:r>
              <a:rPr lang="en-US" altLang="ko-KR" dirty="0"/>
              <a:t>Threshold part</a:t>
            </a:r>
            <a:r>
              <a:rPr lang="ko-KR" altLang="en-US" dirty="0"/>
              <a:t>로 나눠진다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Estimated</a:t>
            </a:r>
            <a:r>
              <a:rPr lang="ko-KR" altLang="en-US" dirty="0"/>
              <a:t> </a:t>
            </a:r>
            <a:r>
              <a:rPr lang="en-US" altLang="ko-KR" dirty="0"/>
              <a:t>part</a:t>
            </a:r>
            <a:r>
              <a:rPr lang="ko-KR" altLang="en-US" dirty="0"/>
              <a:t>는 </a:t>
            </a:r>
            <a:r>
              <a:rPr lang="en-US" altLang="ko-KR" dirty="0"/>
              <a:t>K-means clustering</a:t>
            </a:r>
            <a:r>
              <a:rPr lang="ko-KR" altLang="en-US" dirty="0"/>
              <a:t>을 이용하여 수온이 가장 낮은 집단을 판단하고</a:t>
            </a: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Threshold part</a:t>
            </a:r>
            <a:r>
              <a:rPr lang="ko-KR" altLang="en-US" dirty="0"/>
              <a:t>는 그 집단이 </a:t>
            </a:r>
            <a:r>
              <a:rPr lang="en-US" altLang="ko-KR" dirty="0"/>
              <a:t>CWM</a:t>
            </a:r>
            <a:r>
              <a:rPr lang="ko-KR" altLang="en-US" dirty="0"/>
              <a:t>인지 아닌지 판별한다</a:t>
            </a:r>
            <a:r>
              <a:rPr lang="en-US" altLang="ko-KR" dirty="0"/>
              <a:t>. </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14</a:t>
            </a:fld>
            <a:endParaRPr lang="ko-KR" altLang="en-US"/>
          </a:p>
        </p:txBody>
      </p:sp>
    </p:spTree>
    <p:extLst>
      <p:ext uri="{BB962C8B-B14F-4D97-AF65-F5344CB8AC3E}">
        <p14:creationId xmlns:p14="http://schemas.microsoft.com/office/powerpoint/2010/main" val="3350845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K-means clustering is a type of clustering algorithm that is an unsupervised learning method.</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Clustering similar objects within the dataset with the number K and previous studies have shown that the optimal K for CWM is 3.</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K-means clustering</a:t>
            </a:r>
            <a:r>
              <a:rPr lang="ko-KR" altLang="en-US" dirty="0"/>
              <a:t>은 클러스터링 알고리즘의 한 타입으로 </a:t>
            </a:r>
            <a:r>
              <a:rPr lang="en-US" altLang="ko-KR" dirty="0"/>
              <a:t>unsupervised learning metho</a:t>
            </a:r>
            <a:r>
              <a:rPr lang="ko-KR" altLang="en-US" dirty="0"/>
              <a:t>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데이터셋 내에서 비슷한 객체를 </a:t>
            </a:r>
            <a:r>
              <a:rPr lang="en-US" altLang="ko-KR" dirty="0"/>
              <a:t>K</a:t>
            </a:r>
            <a:r>
              <a:rPr lang="ko-KR" altLang="en-US" dirty="0"/>
              <a:t>라는 수로 클러스터링하고 선행연구에서 </a:t>
            </a:r>
            <a:r>
              <a:rPr lang="en-US" altLang="ko-KR" dirty="0"/>
              <a:t>CWM</a:t>
            </a:r>
            <a:r>
              <a:rPr lang="ko-KR" altLang="en-US" dirty="0"/>
              <a:t>을 위한 최적의 </a:t>
            </a:r>
            <a:r>
              <a:rPr lang="en-US" altLang="ko-KR" dirty="0"/>
              <a:t>K</a:t>
            </a:r>
            <a:r>
              <a:rPr lang="ko-KR" altLang="en-US" dirty="0"/>
              <a:t>는 </a:t>
            </a:r>
            <a:r>
              <a:rPr lang="en-US" altLang="ko-KR" dirty="0"/>
              <a:t>3</a:t>
            </a:r>
            <a:r>
              <a:rPr lang="ko-KR" altLang="en-US" dirty="0"/>
              <a:t>인 것이 연구되었다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15</a:t>
            </a:fld>
            <a:endParaRPr lang="ko-KR" altLang="en-US"/>
          </a:p>
        </p:txBody>
      </p:sp>
    </p:spTree>
    <p:extLst>
      <p:ext uri="{BB962C8B-B14F-4D97-AF65-F5344CB8AC3E}">
        <p14:creationId xmlns:p14="http://schemas.microsoft.com/office/powerpoint/2010/main" val="83156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We analyzed water temperature data from 2020 and 2021 to determine the threshold value.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Threshold part shows the relationship between the group with the lowest water temperature and the cold water mass.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 The first step is using standard deviation, and the second step is using the difference in water temperature between groups.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Based on these analyses, the optimal threshold values are 0.6 degrees and 2 degrees, respectively.</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우리는 </a:t>
            </a:r>
            <a:r>
              <a:rPr lang="en-US" altLang="ko-KR" dirty="0"/>
              <a:t>Threshold </a:t>
            </a:r>
            <a:r>
              <a:rPr lang="ko-KR" altLang="en-US" dirty="0"/>
              <a:t>값을 결정하기 위해서 </a:t>
            </a:r>
            <a:r>
              <a:rPr lang="en-US" altLang="ko-KR" dirty="0"/>
              <a:t>2020</a:t>
            </a:r>
            <a:r>
              <a:rPr lang="ko-KR" altLang="en-US" dirty="0"/>
              <a:t>년과 </a:t>
            </a:r>
            <a:r>
              <a:rPr lang="en-US" altLang="ko-KR" dirty="0"/>
              <a:t>2021</a:t>
            </a:r>
            <a:r>
              <a:rPr lang="ko-KR" altLang="en-US" dirty="0"/>
              <a:t>년 수온 자료를 분석하였다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Threshold part</a:t>
            </a:r>
            <a:r>
              <a:rPr lang="ko-KR" altLang="en-US" dirty="0"/>
              <a:t>는 수온이 가장 낮은 집단과 냉수대의 관계를 나타내고 있으며</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 </a:t>
            </a:r>
            <a:r>
              <a:rPr lang="ko-KR" altLang="en-US" dirty="0"/>
              <a:t>첫번째 </a:t>
            </a:r>
            <a:r>
              <a:rPr lang="en-US" altLang="ko-KR" dirty="0"/>
              <a:t>step</a:t>
            </a:r>
            <a:r>
              <a:rPr lang="ko-KR" altLang="en-US" dirty="0"/>
              <a:t>은 표준편차를 이용한 방법이고 </a:t>
            </a:r>
            <a:r>
              <a:rPr lang="en-US" altLang="ko-KR" dirty="0"/>
              <a:t>2</a:t>
            </a:r>
            <a:r>
              <a:rPr lang="ko-KR" altLang="en-US" dirty="0"/>
              <a:t>번째 </a:t>
            </a:r>
            <a:r>
              <a:rPr lang="en-US" altLang="ko-KR" dirty="0"/>
              <a:t>step</a:t>
            </a:r>
            <a:r>
              <a:rPr lang="ko-KR" altLang="en-US" dirty="0"/>
              <a:t>은 집단간의 수온차이를 이용한 방법이다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이러한 분석을 통해 최적의 </a:t>
            </a:r>
            <a:r>
              <a:rPr lang="en-US" altLang="ko-KR" dirty="0"/>
              <a:t>threshold value</a:t>
            </a:r>
            <a:r>
              <a:rPr lang="ko-KR" altLang="en-US" dirty="0"/>
              <a:t>는 각각 </a:t>
            </a:r>
            <a:r>
              <a:rPr lang="en-US" altLang="ko-KR" dirty="0"/>
              <a:t>0.6 degree</a:t>
            </a:r>
            <a:r>
              <a:rPr lang="ko-KR" altLang="en-US" dirty="0"/>
              <a:t>와</a:t>
            </a:r>
            <a:r>
              <a:rPr lang="en-US" altLang="ko-KR" dirty="0"/>
              <a:t> 2 degree </a:t>
            </a:r>
            <a:r>
              <a:rPr lang="ko-KR" altLang="en-US" dirty="0"/>
              <a:t>이다</a:t>
            </a:r>
            <a:r>
              <a:rPr lang="en-US" altLang="ko-KR" dirty="0"/>
              <a:t>.</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16</a:t>
            </a:fld>
            <a:endParaRPr lang="ko-KR" altLang="en-US"/>
          </a:p>
        </p:txBody>
      </p:sp>
    </p:spTree>
    <p:extLst>
      <p:ext uri="{BB962C8B-B14F-4D97-AF65-F5344CB8AC3E}">
        <p14:creationId xmlns:p14="http://schemas.microsoft.com/office/powerpoint/2010/main" val="610548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following indicators were used to evaluate the newly proposed algorithm.</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We used the 2022 CWM as ground truth data.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indicators are Accuracy, Precision, Recall, F1 score, and FAR.</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새로 제안한 알고리즘의 평가를 위해 아래와 같은 지표들을 사용하였다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우리는 </a:t>
            </a:r>
            <a:r>
              <a:rPr lang="en-US" altLang="ko-KR" dirty="0"/>
              <a:t>Ground truth </a:t>
            </a:r>
            <a:r>
              <a:rPr lang="ko-KR" altLang="en-US" dirty="0"/>
              <a:t>자료로서 </a:t>
            </a:r>
            <a:r>
              <a:rPr lang="en-US" altLang="ko-KR" dirty="0"/>
              <a:t>2022</a:t>
            </a:r>
            <a:r>
              <a:rPr lang="ko-KR" altLang="en-US" dirty="0"/>
              <a:t>년의 </a:t>
            </a:r>
            <a:r>
              <a:rPr lang="en-US" altLang="ko-KR" dirty="0"/>
              <a:t>CWM</a:t>
            </a:r>
            <a:r>
              <a:rPr lang="ko-KR" altLang="en-US" dirty="0"/>
              <a:t>을 사용하였고 </a:t>
            </a: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지표들은 </a:t>
            </a:r>
            <a:r>
              <a:rPr lang="en-US" altLang="ko-KR" dirty="0"/>
              <a:t>Accuracy, Precision, Recall, F1 score, FAR </a:t>
            </a:r>
            <a:r>
              <a:rPr lang="ko-KR" altLang="en-US" dirty="0"/>
              <a:t>이다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17</a:t>
            </a:fld>
            <a:endParaRPr lang="ko-KR" altLang="en-US"/>
          </a:p>
        </p:txBody>
      </p:sp>
    </p:spTree>
    <p:extLst>
      <p:ext uri="{BB962C8B-B14F-4D97-AF65-F5344CB8AC3E}">
        <p14:creationId xmlns:p14="http://schemas.microsoft.com/office/powerpoint/2010/main" val="250476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This is the result of analyzing the incidence trend using data for one year.</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ALWT occurred 94 days in Gyeonggi Bay and is widespread.</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It occurred 68 days on the west coast and had a narrow shape along the coast.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MHWs occurred 39days and 30days of Jeju and the south coast, respectively.</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the case of Gyeonggi Bay and Jeju, the frequency increased from the coast to the open sea, and in the case of the west and south coasts, the frequency increased from the open sea to the coastal direction.</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1</a:t>
            </a:r>
            <a:r>
              <a:rPr lang="ko-KR" altLang="en-US" dirty="0" err="1"/>
              <a:t>년동안의</a:t>
            </a:r>
            <a:r>
              <a:rPr lang="ko-KR" altLang="en-US" dirty="0"/>
              <a:t> </a:t>
            </a:r>
            <a:r>
              <a:rPr lang="en-US" altLang="ko-KR" dirty="0"/>
              <a:t>ALWT</a:t>
            </a:r>
            <a:r>
              <a:rPr lang="ko-KR" altLang="en-US" dirty="0"/>
              <a:t>와 </a:t>
            </a:r>
            <a:r>
              <a:rPr lang="en-US" altLang="ko-KR" dirty="0"/>
              <a:t>MHWs</a:t>
            </a:r>
            <a:r>
              <a:rPr lang="ko-KR" altLang="en-US" dirty="0"/>
              <a:t> 발생 경향성을 분석한 결과</a:t>
            </a: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ALWT</a:t>
            </a:r>
            <a:r>
              <a:rPr lang="ko-KR" altLang="en-US" dirty="0"/>
              <a:t>는 </a:t>
            </a:r>
            <a:r>
              <a:rPr lang="en-US" altLang="ko-KR" dirty="0"/>
              <a:t>Gyeonggi Bay</a:t>
            </a:r>
            <a:r>
              <a:rPr lang="ko-KR" altLang="en-US" dirty="0"/>
              <a:t>에서 </a:t>
            </a:r>
            <a:r>
              <a:rPr lang="en-US" altLang="ko-KR" dirty="0"/>
              <a:t>94</a:t>
            </a:r>
            <a:r>
              <a:rPr lang="ko-KR" altLang="en-US" dirty="0"/>
              <a:t>일 발생하였고 넓게 </a:t>
            </a:r>
            <a:r>
              <a:rPr lang="ko-KR" altLang="en-US" dirty="0" err="1"/>
              <a:t>퍼져있는</a:t>
            </a:r>
            <a:r>
              <a:rPr lang="ko-KR" altLang="en-US" dirty="0"/>
              <a:t> 형태를 하고 있었다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서해안은 </a:t>
            </a:r>
            <a:r>
              <a:rPr lang="en-US" altLang="ko-KR" dirty="0"/>
              <a:t>68</a:t>
            </a:r>
            <a:r>
              <a:rPr lang="ko-KR" altLang="en-US" dirty="0"/>
              <a:t>일 발생하였고 연안을 따라 좁은 형태로 발생하였다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MHWs</a:t>
            </a:r>
            <a:r>
              <a:rPr lang="ko-KR" altLang="en-US" dirty="0"/>
              <a:t>는 제주와 남해안에 각각 </a:t>
            </a:r>
            <a:r>
              <a:rPr lang="en-US" altLang="ko-KR" dirty="0"/>
              <a:t>39</a:t>
            </a:r>
            <a:r>
              <a:rPr lang="ko-KR" altLang="en-US" dirty="0"/>
              <a:t>일 </a:t>
            </a:r>
            <a:r>
              <a:rPr lang="en-US" altLang="ko-KR" dirty="0"/>
              <a:t>30</a:t>
            </a:r>
            <a:r>
              <a:rPr lang="ko-KR" altLang="en-US" dirty="0"/>
              <a:t>일 발생하였다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18</a:t>
            </a:fld>
            <a:endParaRPr lang="ko-KR" altLang="en-US"/>
          </a:p>
        </p:txBody>
      </p:sp>
    </p:spTree>
    <p:extLst>
      <p:ext uri="{BB962C8B-B14F-4D97-AF65-F5344CB8AC3E}">
        <p14:creationId xmlns:p14="http://schemas.microsoft.com/office/powerpoint/2010/main" val="108718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19</a:t>
            </a:fld>
            <a:endParaRPr lang="ko-KR" altLang="en-US"/>
          </a:p>
        </p:txBody>
      </p:sp>
    </p:spTree>
    <p:extLst>
      <p:ext uri="{BB962C8B-B14F-4D97-AF65-F5344CB8AC3E}">
        <p14:creationId xmlns:p14="http://schemas.microsoft.com/office/powerpoint/2010/main" val="18147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a:t>
            </a:fld>
            <a:endParaRPr lang="ko-KR" altLang="en-US"/>
          </a:p>
        </p:txBody>
      </p:sp>
    </p:spTree>
    <p:extLst>
      <p:ext uri="{BB962C8B-B14F-4D97-AF65-F5344CB8AC3E}">
        <p14:creationId xmlns:p14="http://schemas.microsoft.com/office/powerpoint/2010/main" val="81564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Buoy</a:t>
            </a:r>
            <a:r>
              <a:rPr lang="ko-KR" altLang="en-US" dirty="0"/>
              <a:t>와 </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20</a:t>
            </a:fld>
            <a:endParaRPr lang="ko-KR" altLang="en-US"/>
          </a:p>
        </p:txBody>
      </p:sp>
    </p:spTree>
    <p:extLst>
      <p:ext uri="{BB962C8B-B14F-4D97-AF65-F5344CB8AC3E}">
        <p14:creationId xmlns:p14="http://schemas.microsoft.com/office/powerpoint/2010/main" val="4117225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Buoy detection results were compared with Satellite SST results.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blue bar is the result of a satellite detection, and the green bar is the result of a buoy detection.</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Only buoys located on the west and south coasts detected ALWT, while buoys located in Gyeonggi-bay averaged 47 days of detection.</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ALWT detection results showed similar trends in satellites and buoys.</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the case of MHWs, we can see that the number of detections by satellites is higher, with the exception of </a:t>
            </a:r>
            <a:r>
              <a:rPr lang="en-US" altLang="ko-KR" dirty="0" err="1"/>
              <a:t>Jupo</a:t>
            </a:r>
            <a:r>
              <a:rPr lang="en-US" altLang="ko-KR" dirty="0"/>
              <a:t> Buoy.</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the case of </a:t>
            </a:r>
            <a:r>
              <a:rPr lang="en-US" altLang="ko-KR" dirty="0" err="1"/>
              <a:t>Jupo</a:t>
            </a:r>
            <a:r>
              <a:rPr lang="en-US" altLang="ko-KR" dirty="0"/>
              <a:t>, it seems that the error is large, since </a:t>
            </a:r>
            <a:r>
              <a:rPr lang="en-US" altLang="ko-KR" dirty="0" err="1"/>
              <a:t>Jupo</a:t>
            </a:r>
            <a:r>
              <a:rPr lang="en-US" altLang="ko-KR" dirty="0"/>
              <a:t> buoy is located on a closed coast.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detection results of MHWs differed between satellites and buoys, and the satellites' SSTs appear to be high overall.</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Buoy </a:t>
            </a:r>
            <a:r>
              <a:rPr lang="ko-KR" altLang="en-US" dirty="0"/>
              <a:t>탐지 결과와 </a:t>
            </a:r>
            <a:r>
              <a:rPr lang="en-US" altLang="ko-KR" dirty="0"/>
              <a:t>Satellite SST </a:t>
            </a:r>
            <a:r>
              <a:rPr lang="ko-KR" altLang="en-US" dirty="0"/>
              <a:t>결과를 비교하였다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Blue</a:t>
            </a:r>
            <a:r>
              <a:rPr lang="ko-KR" altLang="en-US" dirty="0"/>
              <a:t> </a:t>
            </a:r>
            <a:r>
              <a:rPr lang="en-US" altLang="ko-KR" dirty="0"/>
              <a:t>bar</a:t>
            </a:r>
            <a:r>
              <a:rPr lang="ko-KR" altLang="en-US" dirty="0"/>
              <a:t>는 위성 탐지 결과이고 </a:t>
            </a:r>
            <a:r>
              <a:rPr lang="en-US" altLang="ko-KR" dirty="0"/>
              <a:t>green bar</a:t>
            </a:r>
            <a:r>
              <a:rPr lang="ko-KR" altLang="en-US" dirty="0"/>
              <a:t>는 </a:t>
            </a:r>
            <a:r>
              <a:rPr lang="en-US" altLang="ko-KR" dirty="0"/>
              <a:t>buoy </a:t>
            </a:r>
            <a:r>
              <a:rPr lang="ko-KR" altLang="en-US" dirty="0"/>
              <a:t>탐지 결과이다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서해안과 남해안에 위치한 부이들만 </a:t>
            </a:r>
            <a:r>
              <a:rPr lang="en-US" altLang="ko-KR" dirty="0"/>
              <a:t>ALWT</a:t>
            </a:r>
            <a:r>
              <a:rPr lang="ko-KR" altLang="en-US" dirty="0"/>
              <a:t>를 탐지하였고 </a:t>
            </a:r>
            <a:r>
              <a:rPr lang="en-US" altLang="ko-KR" dirty="0"/>
              <a:t>Gyeonggi-bay</a:t>
            </a:r>
            <a:r>
              <a:rPr lang="ko-KR" altLang="en-US" dirty="0"/>
              <a:t>에 위치한 </a:t>
            </a:r>
            <a:r>
              <a:rPr lang="en-US" altLang="ko-KR" dirty="0"/>
              <a:t>Buoy</a:t>
            </a:r>
            <a:r>
              <a:rPr lang="ko-KR" altLang="en-US" dirty="0"/>
              <a:t>들의 탐지 횟수 평균은 </a:t>
            </a:r>
            <a:r>
              <a:rPr lang="en-US" altLang="ko-KR" dirty="0"/>
              <a:t>47</a:t>
            </a:r>
            <a:r>
              <a:rPr lang="ko-KR" altLang="en-US" dirty="0"/>
              <a:t>일이었다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ALWT</a:t>
            </a:r>
            <a:r>
              <a:rPr lang="ko-KR" altLang="en-US" dirty="0"/>
              <a:t>의 탐지결과는 위성과 부이에서 비슷한 경향이 나타났다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MHWs</a:t>
            </a:r>
            <a:r>
              <a:rPr lang="ko-KR" altLang="en-US" dirty="0"/>
              <a:t>의 경우 </a:t>
            </a:r>
            <a:r>
              <a:rPr lang="en-US" altLang="ko-KR" dirty="0" err="1"/>
              <a:t>Jupo</a:t>
            </a:r>
            <a:r>
              <a:rPr lang="en-US" altLang="ko-KR" dirty="0"/>
              <a:t> Buoy</a:t>
            </a:r>
            <a:r>
              <a:rPr lang="ko-KR" altLang="en-US" dirty="0"/>
              <a:t>를 제외하고 위성의 탐지횟수가 더 많은 것을 볼 수 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err="1"/>
              <a:t>Jupo</a:t>
            </a:r>
            <a:r>
              <a:rPr lang="ko-KR" altLang="en-US" dirty="0"/>
              <a:t>의 경우 </a:t>
            </a:r>
            <a:r>
              <a:rPr lang="ko-KR" altLang="en-US" dirty="0" err="1"/>
              <a:t>닫혀있는</a:t>
            </a:r>
            <a:r>
              <a:rPr lang="ko-KR" altLang="en-US" dirty="0"/>
              <a:t> 연안에 위치하고 있기 때문에 탐지 횟수의 오차가 큰 것으로 보인다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MHWs</a:t>
            </a:r>
            <a:r>
              <a:rPr lang="ko-KR" altLang="en-US" dirty="0"/>
              <a:t>의 탐지 결과는 위성과 부이에서 상이하였고 위성의 </a:t>
            </a:r>
            <a:r>
              <a:rPr lang="en-US" altLang="ko-KR" dirty="0"/>
              <a:t>SST</a:t>
            </a:r>
            <a:r>
              <a:rPr lang="ko-KR" altLang="en-US" dirty="0"/>
              <a:t>가 전체적으로 높게 나타나는 것으로 보인다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21</a:t>
            </a:fld>
            <a:endParaRPr lang="ko-KR" altLang="en-US"/>
          </a:p>
        </p:txBody>
      </p:sp>
    </p:spTree>
    <p:extLst>
      <p:ext uri="{BB962C8B-B14F-4D97-AF65-F5344CB8AC3E}">
        <p14:creationId xmlns:p14="http://schemas.microsoft.com/office/powerpoint/2010/main" val="325623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Next are the results of CWM.</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top is the SST visualization figure, and the bottom figure is the CWM detection result.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On the left, you can see a long narrow shape along the coast.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the case of the right side, it can be seen that it exists  form that spreads out widely from </a:t>
            </a:r>
            <a:r>
              <a:rPr lang="en-US" altLang="ko-KR" dirty="0" err="1"/>
              <a:t>Guryongpo</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For quantitative evaluation, we compared the breaking news provided by the NIFS with the results of visual observations and satellite detections.</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다음으로 </a:t>
            </a:r>
            <a:r>
              <a:rPr lang="en-US" altLang="ko-KR" dirty="0"/>
              <a:t>CWM</a:t>
            </a:r>
            <a:r>
              <a:rPr lang="ko-KR" altLang="en-US" dirty="0"/>
              <a:t>의 결과이다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위쪽은 </a:t>
            </a:r>
            <a:r>
              <a:rPr lang="en-US" altLang="ko-KR" dirty="0"/>
              <a:t>SST</a:t>
            </a:r>
            <a:r>
              <a:rPr lang="ko-KR" altLang="en-US" dirty="0"/>
              <a:t> 가시화 그림이고 아래의 그림은 </a:t>
            </a:r>
            <a:r>
              <a:rPr lang="ko-KR" altLang="en-US" dirty="0" err="1"/>
              <a:t>냉수대</a:t>
            </a:r>
            <a:r>
              <a:rPr lang="ko-KR" altLang="en-US" dirty="0"/>
              <a:t> 탐지 결과이다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왼쪽의 경우 연안을 따라 좁은 형태로 길게 냉수대가 존재하는 것을 볼 수 있고 </a:t>
            </a: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오른쪽의 경우 구룡포에서 넓게 </a:t>
            </a:r>
            <a:r>
              <a:rPr lang="ko-KR" altLang="en-US" dirty="0" err="1"/>
              <a:t>퍼져나가는</a:t>
            </a:r>
            <a:r>
              <a:rPr lang="ko-KR" altLang="en-US" dirty="0"/>
              <a:t> 형태로 존재하는 것을 볼 수 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우리는 정량적인 평가를 위해 </a:t>
            </a:r>
            <a:r>
              <a:rPr lang="en-US" altLang="ko-KR" dirty="0"/>
              <a:t>NIFS</a:t>
            </a:r>
            <a:r>
              <a:rPr lang="ko-KR" altLang="en-US" dirty="0"/>
              <a:t>에서 제공하는 속보와 육안으로 관측한 결과</a:t>
            </a:r>
            <a:r>
              <a:rPr lang="en-US" altLang="ko-KR" dirty="0"/>
              <a:t>, </a:t>
            </a:r>
            <a:r>
              <a:rPr lang="ko-KR" altLang="en-US" dirty="0"/>
              <a:t>위성 탐지 결과를 </a:t>
            </a: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비교하였다</a:t>
            </a:r>
            <a:r>
              <a:rPr lang="en-US" altLang="ko-KR" dirty="0"/>
              <a:t>.</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22</a:t>
            </a:fld>
            <a:endParaRPr lang="ko-KR" altLang="en-US"/>
          </a:p>
        </p:txBody>
      </p:sp>
    </p:spTree>
    <p:extLst>
      <p:ext uri="{BB962C8B-B14F-4D97-AF65-F5344CB8AC3E}">
        <p14:creationId xmlns:p14="http://schemas.microsoft.com/office/powerpoint/2010/main" val="850079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Pohang-</a:t>
            </a:r>
            <a:r>
              <a:rPr lang="en-US" altLang="ko-KR" dirty="0" err="1"/>
              <a:t>Gijang</a:t>
            </a:r>
            <a:r>
              <a:rPr lang="en-US" altLang="ko-KR" dirty="0"/>
              <a:t> showed the best indicators among the three seas divided for CWM analysis.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Its accuracy was 0.914 and its F1 score was 0.952.</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However, the FAR was also high, which means that the algorithm has a lot of false positives in the Pohang-</a:t>
            </a:r>
            <a:r>
              <a:rPr lang="en-US" altLang="ko-KR" dirty="0" err="1"/>
              <a:t>Gijang</a:t>
            </a:r>
            <a:r>
              <a:rPr lang="en-US" altLang="ko-KR" dirty="0"/>
              <a:t> sea areas.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As a result of discussing, it seems that the water temperature analysis process included a large number of Pohang-</a:t>
            </a:r>
            <a:r>
              <a:rPr lang="en-US" altLang="ko-KR" dirty="0" err="1"/>
              <a:t>Gijang</a:t>
            </a:r>
            <a:r>
              <a:rPr lang="en-US" altLang="ko-KR" dirty="0"/>
              <a:t> datasets to determine the threshold value</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Pohang-</a:t>
            </a:r>
            <a:r>
              <a:rPr lang="en-US" altLang="ko-KR" dirty="0" err="1"/>
              <a:t>Gijang</a:t>
            </a:r>
            <a:r>
              <a:rPr lang="en-US" altLang="ko-KR" dirty="0"/>
              <a:t> </a:t>
            </a:r>
            <a:r>
              <a:rPr lang="ko-KR" altLang="en-US" dirty="0"/>
              <a:t>해역은 </a:t>
            </a:r>
            <a:r>
              <a:rPr lang="en-US" altLang="ko-KR" dirty="0"/>
              <a:t>CWM</a:t>
            </a:r>
            <a:r>
              <a:rPr lang="ko-KR" altLang="en-US" dirty="0"/>
              <a:t> 분석을 위해 나눈 세개의 해역 중  가장 좋은 지표를 나타냈다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그것의 정확도는 </a:t>
            </a:r>
            <a:r>
              <a:rPr lang="en-US" altLang="ko-KR" dirty="0"/>
              <a:t>0.914</a:t>
            </a:r>
            <a:r>
              <a:rPr lang="ko-KR" altLang="en-US" dirty="0"/>
              <a:t>였고 </a:t>
            </a:r>
            <a:r>
              <a:rPr lang="en-US" altLang="ko-KR" dirty="0"/>
              <a:t>F1 score</a:t>
            </a:r>
            <a:r>
              <a:rPr lang="ko-KR" altLang="en-US" dirty="0"/>
              <a:t>은 </a:t>
            </a:r>
            <a:r>
              <a:rPr lang="en-US" altLang="ko-KR" dirty="0"/>
              <a:t>0.952 </a:t>
            </a:r>
            <a:r>
              <a:rPr lang="ko-KR" altLang="en-US" dirty="0"/>
              <a:t>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하지만 </a:t>
            </a:r>
            <a:r>
              <a:rPr lang="en-US" altLang="ko-KR" dirty="0"/>
              <a:t>FAR </a:t>
            </a:r>
            <a:r>
              <a:rPr lang="ko-KR" altLang="en-US" dirty="0"/>
              <a:t>또한 높았고 이것은 알고리즘이 포항</a:t>
            </a:r>
            <a:r>
              <a:rPr lang="en-US" altLang="ko-KR" dirty="0"/>
              <a:t>-</a:t>
            </a:r>
            <a:r>
              <a:rPr lang="ko-KR" altLang="en-US" dirty="0"/>
              <a:t>기장 해역에 </a:t>
            </a:r>
            <a:r>
              <a:rPr lang="en-US" altLang="ko-KR" dirty="0"/>
              <a:t>False Positive</a:t>
            </a:r>
            <a:r>
              <a:rPr lang="ko-KR" altLang="en-US" dirty="0"/>
              <a:t>가 많다는 것을 의미한다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우리는 이러한 결과에 대해 상의를 해본 결과</a:t>
            </a:r>
            <a:r>
              <a:rPr lang="en-US" altLang="ko-KR" dirty="0"/>
              <a:t>,</a:t>
            </a:r>
            <a:r>
              <a:rPr lang="ko-KR" altLang="en-US" dirty="0"/>
              <a:t> </a:t>
            </a:r>
            <a:r>
              <a:rPr lang="en-US" altLang="ko-KR" dirty="0"/>
              <a:t>Threshold</a:t>
            </a:r>
            <a:r>
              <a:rPr lang="ko-KR" altLang="en-US" dirty="0"/>
              <a:t> </a:t>
            </a:r>
            <a:r>
              <a:rPr lang="en-US" altLang="ko-KR" dirty="0"/>
              <a:t>value</a:t>
            </a:r>
            <a:r>
              <a:rPr lang="ko-KR" altLang="en-US" dirty="0"/>
              <a:t>를 정하기 위한 수온 분석 과정에서</a:t>
            </a:r>
            <a:r>
              <a:rPr lang="en-US" altLang="ko-KR" dirty="0"/>
              <a:t> </a:t>
            </a:r>
            <a:r>
              <a:rPr lang="ko-KR" altLang="en-US" dirty="0"/>
              <a:t>포항</a:t>
            </a:r>
            <a:r>
              <a:rPr lang="en-US" altLang="ko-KR" dirty="0"/>
              <a:t>-</a:t>
            </a:r>
            <a:r>
              <a:rPr lang="ko-KR" altLang="en-US" dirty="0"/>
              <a:t>기장의 수온 데이터셋이 많이 포함되어 나타난 결과로 보인다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23</a:t>
            </a:fld>
            <a:endParaRPr lang="ko-KR" altLang="en-US"/>
          </a:p>
        </p:txBody>
      </p:sp>
    </p:spTree>
    <p:extLst>
      <p:ext uri="{BB962C8B-B14F-4D97-AF65-F5344CB8AC3E}">
        <p14:creationId xmlns:p14="http://schemas.microsoft.com/office/powerpoint/2010/main" val="134766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각각 성능지표에 대한 단위를 제시</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24</a:t>
            </a:fld>
            <a:endParaRPr lang="ko-KR" altLang="en-US"/>
          </a:p>
        </p:txBody>
      </p:sp>
    </p:spTree>
    <p:extLst>
      <p:ext uri="{BB962C8B-B14F-4D97-AF65-F5344CB8AC3E}">
        <p14:creationId xmlns:p14="http://schemas.microsoft.com/office/powerpoint/2010/main" val="1310433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Based on the previous announcement, KIOST is sharing the ALWT and MHWs results via email every day.</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The figures are calculated on November 24 and show that ALWT was not detected, but MHWs were detected significantly.</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sym typeface="Wingdings" panose="05000000000000000000" pitchFamily="2" charset="2"/>
              </a:rPr>
              <a:t>이러한 것들을 하였고 이것을 남태평양에 적용하는 방법</a:t>
            </a:r>
            <a:endParaRPr lang="en-US" altLang="ko-KR" dirty="0">
              <a:sym typeface="Wingdings" panose="05000000000000000000" pitchFamily="2" charset="2"/>
            </a:endParaRP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25</a:t>
            </a:fld>
            <a:endParaRPr lang="ko-KR" altLang="en-US"/>
          </a:p>
        </p:txBody>
      </p:sp>
    </p:spTree>
    <p:extLst>
      <p:ext uri="{BB962C8B-B14F-4D97-AF65-F5344CB8AC3E}">
        <p14:creationId xmlns:p14="http://schemas.microsoft.com/office/powerpoint/2010/main" val="947662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1B06-A9AE-1DC1-DAF1-0620599746C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58BB0C2-3D61-ED79-188B-767A9F62173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02D2C77-5AF9-8794-1836-B776CCFB62D6}"/>
              </a:ext>
            </a:extLst>
          </p:cNvPr>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What do you think is the most important thing for these detections?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We think it's about delivering accurate SST products quickly.</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KIOST in South Korea produces high-accuracy SSTs in semi-real-time,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But South Pacific does not produce them in real time.</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There are good data such as GHRSST, but there are limitations of Time delay</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I think we need to produce high-resolution SSTs without any gaps in real time.</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sym typeface="Wingdings" panose="05000000000000000000" pitchFamily="2" charset="2"/>
              </a:rPr>
              <a:t>이러한 탐지를 위해 가장 중요한 것은 어떤 것이라고 생각하나요</a:t>
            </a:r>
            <a:r>
              <a:rPr lang="en-US" altLang="ko-KR" dirty="0">
                <a:sym typeface="Wingdings" panose="05000000000000000000" pitchFamily="2" charset="2"/>
              </a:rPr>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sym typeface="Wingdings" panose="05000000000000000000" pitchFamily="2" charset="2"/>
              </a:rPr>
              <a:t>우리가 생각하기에는 정확한 </a:t>
            </a:r>
            <a:r>
              <a:rPr lang="en-US" altLang="ko-KR" dirty="0">
                <a:sym typeface="Wingdings" panose="05000000000000000000" pitchFamily="2" charset="2"/>
              </a:rPr>
              <a:t>SST </a:t>
            </a:r>
            <a:r>
              <a:rPr lang="ko-KR" altLang="en-US" dirty="0">
                <a:sym typeface="Wingdings" panose="05000000000000000000" pitchFamily="2" charset="2"/>
              </a:rPr>
              <a:t>생산물을 빠르게 전달하는 것이라고 생각한다</a:t>
            </a:r>
            <a:r>
              <a:rPr lang="en-US" altLang="ko-KR" dirty="0">
                <a:sym typeface="Wingdings" panose="05000000000000000000" pitchFamily="2" charset="2"/>
              </a:rPr>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sym typeface="Wingdings" panose="05000000000000000000" pitchFamily="2" charset="2"/>
              </a:rPr>
              <a:t>한국은 높은 정확도의 </a:t>
            </a:r>
            <a:r>
              <a:rPr lang="en-US" altLang="ko-KR" dirty="0">
                <a:sym typeface="Wingdings" panose="05000000000000000000" pitchFamily="2" charset="2"/>
              </a:rPr>
              <a:t>SST</a:t>
            </a:r>
            <a:r>
              <a:rPr lang="ko-KR" altLang="en-US" dirty="0">
                <a:sym typeface="Wingdings" panose="05000000000000000000" pitchFamily="2" charset="2"/>
              </a:rPr>
              <a:t>를 </a:t>
            </a:r>
            <a:r>
              <a:rPr lang="ko-KR" altLang="en-US" dirty="0" err="1">
                <a:sym typeface="Wingdings" panose="05000000000000000000" pitchFamily="2" charset="2"/>
              </a:rPr>
              <a:t>준실시간으로</a:t>
            </a:r>
            <a:r>
              <a:rPr lang="ko-KR" altLang="en-US" dirty="0">
                <a:sym typeface="Wingdings" panose="05000000000000000000" pitchFamily="2" charset="2"/>
              </a:rPr>
              <a:t> 생산하고 있지만 </a:t>
            </a:r>
            <a:r>
              <a:rPr lang="en-US" altLang="ko-KR" dirty="0">
                <a:sym typeface="Wingdings" panose="05000000000000000000" pitchFamily="2" charset="2"/>
              </a:rPr>
              <a:t>South Pacific</a:t>
            </a:r>
            <a:r>
              <a:rPr lang="ko-KR" altLang="en-US" dirty="0">
                <a:sym typeface="Wingdings" panose="05000000000000000000" pitchFamily="2" charset="2"/>
              </a:rPr>
              <a:t>의 경우 실시간으로 생산하고 있지 않다</a:t>
            </a:r>
            <a:r>
              <a:rPr lang="en-US" altLang="ko-KR" dirty="0">
                <a:sym typeface="Wingdings" panose="05000000000000000000" pitchFamily="2" charset="2"/>
              </a:rPr>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GHRSST</a:t>
            </a:r>
            <a:r>
              <a:rPr lang="ko-KR" altLang="en-US" dirty="0">
                <a:sym typeface="Wingdings" panose="05000000000000000000" pitchFamily="2" charset="2"/>
              </a:rPr>
              <a:t>와 같은 좋은 자료들이 있지만 분명 한계점이 존재하고 빈 틈 없는 고해상도의 </a:t>
            </a:r>
            <a:r>
              <a:rPr lang="en-US" altLang="ko-KR" dirty="0">
                <a:sym typeface="Wingdings" panose="05000000000000000000" pitchFamily="2" charset="2"/>
              </a:rPr>
              <a:t>SST </a:t>
            </a:r>
            <a:r>
              <a:rPr lang="ko-KR" altLang="en-US" dirty="0">
                <a:sym typeface="Wingdings" panose="05000000000000000000" pitchFamily="2" charset="2"/>
              </a:rPr>
              <a:t>생산이 필요하다고 생각한다</a:t>
            </a:r>
            <a:r>
              <a:rPr lang="en-US" altLang="ko-KR" dirty="0">
                <a:sym typeface="Wingdings" panose="05000000000000000000" pitchFamily="2" charset="2"/>
              </a:rPr>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p:txBody>
      </p:sp>
      <p:sp>
        <p:nvSpPr>
          <p:cNvPr id="4" name="슬라이드 번호 개체 틀 3">
            <a:extLst>
              <a:ext uri="{FF2B5EF4-FFF2-40B4-BE49-F238E27FC236}">
                <a16:creationId xmlns:a16="http://schemas.microsoft.com/office/drawing/2014/main" id="{F1EA3FF9-E78A-D398-4B60-C4079315B528}"/>
              </a:ext>
            </a:extLst>
          </p:cNvPr>
          <p:cNvSpPr>
            <a:spLocks noGrp="1"/>
          </p:cNvSpPr>
          <p:nvPr>
            <p:ph type="sldNum" sz="quarter" idx="10"/>
          </p:nvPr>
        </p:nvSpPr>
        <p:spPr/>
        <p:txBody>
          <a:bodyPr/>
          <a:lstStyle/>
          <a:p>
            <a:fld id="{137F1A49-4577-491F-AA34-B4F9AF9FA223}" type="slidenum">
              <a:rPr lang="ko-KR" altLang="en-US" smtClean="0"/>
              <a:t>26</a:t>
            </a:fld>
            <a:endParaRPr lang="ko-KR" altLang="en-US"/>
          </a:p>
        </p:txBody>
      </p:sp>
    </p:spTree>
    <p:extLst>
      <p:ext uri="{BB962C8B-B14F-4D97-AF65-F5344CB8AC3E}">
        <p14:creationId xmlns:p14="http://schemas.microsoft.com/office/powerpoint/2010/main" val="3095871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A5EC-9F24-CFD5-321A-F7372B7211A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7043C3A-4915-2319-2512-7D0B0501B02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C89F63F-A754-5F21-B6D2-59E270B86EFF}"/>
              </a:ext>
            </a:extLst>
          </p:cNvPr>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We can use SST to identify short-term and long-term changes.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This visualization shows Sea Surface Temperature (SST) Anomaly data from the Jet Propulsion Laboratory (JPL) Multi-scale Ultra-high Resolution (MUR) Sea Surface Temperature Analysis.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sym typeface="Wingdings" panose="05000000000000000000" pitchFamily="2" charset="2"/>
            </a:endParaRPr>
          </a:p>
        </p:txBody>
      </p:sp>
      <p:sp>
        <p:nvSpPr>
          <p:cNvPr id="4" name="슬라이드 번호 개체 틀 3">
            <a:extLst>
              <a:ext uri="{FF2B5EF4-FFF2-40B4-BE49-F238E27FC236}">
                <a16:creationId xmlns:a16="http://schemas.microsoft.com/office/drawing/2014/main" id="{08A5D755-0295-9104-B4BB-EE78E5D53F4B}"/>
              </a:ext>
            </a:extLst>
          </p:cNvPr>
          <p:cNvSpPr>
            <a:spLocks noGrp="1"/>
          </p:cNvSpPr>
          <p:nvPr>
            <p:ph type="sldNum" sz="quarter" idx="10"/>
          </p:nvPr>
        </p:nvSpPr>
        <p:spPr/>
        <p:txBody>
          <a:bodyPr/>
          <a:lstStyle/>
          <a:p>
            <a:fld id="{137F1A49-4577-491F-AA34-B4F9AF9FA223}" type="slidenum">
              <a:rPr lang="ko-KR" altLang="en-US" smtClean="0"/>
              <a:t>27</a:t>
            </a:fld>
            <a:endParaRPr lang="ko-KR" altLang="en-US"/>
          </a:p>
        </p:txBody>
      </p:sp>
    </p:spTree>
    <p:extLst>
      <p:ext uri="{BB962C8B-B14F-4D97-AF65-F5344CB8AC3E}">
        <p14:creationId xmlns:p14="http://schemas.microsoft.com/office/powerpoint/2010/main" val="2744115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B0DD-5C42-C641-4D22-54AEF0C13DC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0317A9A-96A4-B6AD-657A-D8DAA71FBC4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FA9C671-740F-AE5B-2CAC-43FB881B7086}"/>
              </a:ext>
            </a:extLst>
          </p:cNvPr>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sym typeface="Wingdings" panose="05000000000000000000" pitchFamily="2" charset="2"/>
              </a:rPr>
              <a:t>Many researchers believe that SST will rise steadily, and will rise over a stronger, larger area, as shown in the figure below.</a:t>
            </a:r>
          </a:p>
        </p:txBody>
      </p:sp>
      <p:sp>
        <p:nvSpPr>
          <p:cNvPr id="4" name="슬라이드 번호 개체 틀 3">
            <a:extLst>
              <a:ext uri="{FF2B5EF4-FFF2-40B4-BE49-F238E27FC236}">
                <a16:creationId xmlns:a16="http://schemas.microsoft.com/office/drawing/2014/main" id="{594E87CC-CAB4-0E7C-2B0C-9993F3E6FC9E}"/>
              </a:ext>
            </a:extLst>
          </p:cNvPr>
          <p:cNvSpPr>
            <a:spLocks noGrp="1"/>
          </p:cNvSpPr>
          <p:nvPr>
            <p:ph type="sldNum" sz="quarter" idx="10"/>
          </p:nvPr>
        </p:nvSpPr>
        <p:spPr/>
        <p:txBody>
          <a:bodyPr/>
          <a:lstStyle/>
          <a:p>
            <a:fld id="{137F1A49-4577-491F-AA34-B4F9AF9FA223}" type="slidenum">
              <a:rPr lang="ko-KR" altLang="en-US" smtClean="0"/>
              <a:t>28</a:t>
            </a:fld>
            <a:endParaRPr lang="ko-KR" altLang="en-US"/>
          </a:p>
        </p:txBody>
      </p:sp>
    </p:spTree>
    <p:extLst>
      <p:ext uri="{BB962C8B-B14F-4D97-AF65-F5344CB8AC3E}">
        <p14:creationId xmlns:p14="http://schemas.microsoft.com/office/powerpoint/2010/main" val="3773776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830B7-75D6-FAA6-46B4-19A73595F7C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507221E-0367-AF14-2C1F-8C1F8147740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1AF012D-0267-6F53-B1D5-440C508BE8AF}"/>
              </a:ext>
            </a:extLst>
          </p:cNvPr>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So I thought about how to apply the Abnormal SST detection method in Fiji.</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Fiji is farmed for tilapia, and the ideal temperature for tilapia is 27 to 32 degrees.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Detecting the temperature using a threshold would be helpful for Fijian aquaculture.</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addition, corals that exist around Fiji are bleaching due to rising water temperatures.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It seems that it can be used for the purpose of preventing bleaching by creating a map such as the area of interest.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지속성에 대한 이야기</a:t>
            </a: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Abnormal SST </a:t>
            </a:r>
            <a:r>
              <a:rPr lang="ko-KR" altLang="en-US" dirty="0"/>
              <a:t>탐지 방법을 피지에서 적용할 방안에 대해서 생각을 해봤다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피지에서는 </a:t>
            </a:r>
            <a:r>
              <a:rPr lang="ko-KR" altLang="en-US" dirty="0" err="1"/>
              <a:t>틸라피아에</a:t>
            </a:r>
            <a:r>
              <a:rPr lang="ko-KR" altLang="en-US" dirty="0"/>
              <a:t> 대한 양식업이 활발하게 이루어지고 있고 </a:t>
            </a:r>
            <a:r>
              <a:rPr lang="ko-KR" altLang="en-US" dirty="0" err="1"/>
              <a:t>틸라피아의</a:t>
            </a:r>
            <a:r>
              <a:rPr lang="ko-KR" altLang="en-US" dirty="0"/>
              <a:t> 적정 서식 온도는 </a:t>
            </a:r>
            <a:r>
              <a:rPr lang="en-US" altLang="ko-KR" dirty="0"/>
              <a:t>27</a:t>
            </a:r>
            <a:r>
              <a:rPr lang="ko-KR" altLang="en-US" dirty="0"/>
              <a:t>도에서 </a:t>
            </a:r>
            <a:r>
              <a:rPr lang="en-US" altLang="ko-KR" dirty="0"/>
              <a:t>32</a:t>
            </a:r>
            <a:r>
              <a:rPr lang="ko-KR" altLang="en-US" dirty="0"/>
              <a:t>도이다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해당 온도를 </a:t>
            </a:r>
            <a:r>
              <a:rPr lang="en-US" altLang="ko-KR" dirty="0"/>
              <a:t>threshold </a:t>
            </a:r>
            <a:r>
              <a:rPr lang="ko-KR" altLang="en-US" dirty="0"/>
              <a:t>온도를 이용한 탐지를 진행한다면 피지 양식업에 도움이 될 것 같다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또한 피지 주변에 존재하고 있는 산호들이 수온의 상승으로 인해 백화현상이 나타난다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백화현상 관심 지역 같은 지도를 생성하여 예방하는 목적으로 사용이 가능할 것으로 보인다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Effect of High Temperature on Survival, Growth and Feed Conversion Ratio of Nile Tilapia, Oreochromis niloticus , N.P. Pandit* and M. Nakamura</a:t>
            </a:r>
            <a:endParaRPr lang="en-US" altLang="ko-KR" dirty="0">
              <a:sym typeface="Wingdings" panose="05000000000000000000" pitchFamily="2" charset="2"/>
            </a:endParaRPr>
          </a:p>
        </p:txBody>
      </p:sp>
      <p:sp>
        <p:nvSpPr>
          <p:cNvPr id="4" name="슬라이드 번호 개체 틀 3">
            <a:extLst>
              <a:ext uri="{FF2B5EF4-FFF2-40B4-BE49-F238E27FC236}">
                <a16:creationId xmlns:a16="http://schemas.microsoft.com/office/drawing/2014/main" id="{13A4A77A-70BA-C9A1-7346-EAFE93DC43DF}"/>
              </a:ext>
            </a:extLst>
          </p:cNvPr>
          <p:cNvSpPr>
            <a:spLocks noGrp="1"/>
          </p:cNvSpPr>
          <p:nvPr>
            <p:ph type="sldNum" sz="quarter" idx="10"/>
          </p:nvPr>
        </p:nvSpPr>
        <p:spPr/>
        <p:txBody>
          <a:bodyPr/>
          <a:lstStyle/>
          <a:p>
            <a:fld id="{137F1A49-4577-491F-AA34-B4F9AF9FA223}" type="slidenum">
              <a:rPr lang="ko-KR" altLang="en-US" smtClean="0"/>
              <a:t>29</a:t>
            </a:fld>
            <a:endParaRPr lang="ko-KR" altLang="en-US"/>
          </a:p>
        </p:txBody>
      </p:sp>
    </p:spTree>
    <p:extLst>
      <p:ext uri="{BB962C8B-B14F-4D97-AF65-F5344CB8AC3E}">
        <p14:creationId xmlns:p14="http://schemas.microsoft.com/office/powerpoint/2010/main" val="209855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3</a:t>
            </a:fld>
            <a:endParaRPr lang="ko-KR" altLang="en-US"/>
          </a:p>
        </p:txBody>
      </p:sp>
    </p:spTree>
    <p:extLst>
      <p:ext uri="{BB962C8B-B14F-4D97-AF65-F5344CB8AC3E}">
        <p14:creationId xmlns:p14="http://schemas.microsoft.com/office/powerpoint/2010/main" val="2808744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4</a:t>
            </a:fld>
            <a:endParaRPr lang="ko-KR" altLang="en-US"/>
          </a:p>
        </p:txBody>
      </p:sp>
    </p:spTree>
    <p:extLst>
      <p:ext uri="{BB962C8B-B14F-4D97-AF65-F5344CB8AC3E}">
        <p14:creationId xmlns:p14="http://schemas.microsoft.com/office/powerpoint/2010/main" val="2764677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ocean is a large storage of heat capacity</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And in particular the surface serves as a link between the ocean and the atmosphere.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So SST is important for understanding the global climate system.</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Ocean</a:t>
            </a:r>
            <a:r>
              <a:rPr lang="ko-KR" altLang="en-US" dirty="0"/>
              <a:t>은 큰 </a:t>
            </a:r>
            <a:r>
              <a:rPr lang="ko-KR" altLang="en-US" dirty="0" err="1"/>
              <a:t>열용량</a:t>
            </a:r>
            <a:r>
              <a:rPr lang="ko-KR" altLang="en-US" dirty="0"/>
              <a:t> 저장소로서 특히 해양 표면은 해양과 대기를 이어주는 역할을 한다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열의 흐름에 있어서 중요한 인자인 </a:t>
            </a:r>
            <a:r>
              <a:rPr lang="en-US" altLang="ko-KR" dirty="0"/>
              <a:t>SST</a:t>
            </a:r>
            <a:r>
              <a:rPr lang="ko-KR" altLang="en-US" dirty="0"/>
              <a:t>는 </a:t>
            </a:r>
            <a:r>
              <a:rPr lang="ko-KR" altLang="en-US" dirty="0" err="1"/>
              <a:t>전지구적인</a:t>
            </a:r>
            <a:r>
              <a:rPr lang="ko-KR" altLang="en-US" dirty="0"/>
              <a:t> 기후 시스템을 이해하는데 중요하다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5</a:t>
            </a:fld>
            <a:endParaRPr lang="ko-KR" altLang="en-US"/>
          </a:p>
        </p:txBody>
      </p:sp>
    </p:spTree>
    <p:extLst>
      <p:ext uri="{BB962C8B-B14F-4D97-AF65-F5344CB8AC3E}">
        <p14:creationId xmlns:p14="http://schemas.microsoft.com/office/powerpoint/2010/main" val="315708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Recently, due to climate change such as global warming, abnormal SST occurs.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National Institute of Fisheries Science (NIFS) in South Korea defines abnormal SST around the Korean Peninsula as follows: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Abnormal Low Water Temperature (ALWT) is when the water temperature is 4 degrees or less,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Marine Heat Waves (MHWs) are 28 degrees or more,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and CWM refers to a sea area where the water temperature is 5 degrees cooler than the surrounding area.</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According to a report published in 2016, abnormal SST accounted for 57.5% of farmed fish dead.</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6</a:t>
            </a:fld>
            <a:endParaRPr lang="ko-KR" altLang="en-US"/>
          </a:p>
        </p:txBody>
      </p:sp>
    </p:spTree>
    <p:extLst>
      <p:ext uri="{BB962C8B-B14F-4D97-AF65-F5344CB8AC3E}">
        <p14:creationId xmlns:p14="http://schemas.microsoft.com/office/powerpoint/2010/main" val="285093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Many researchers have studied the causes of abnormal SST.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 main causes of ALWT and MHWs are 1. Intensity and flow of the Kuroshio Current, 2. Atmospheric high and cold wave, and 3. Hot and diluted water from the Yangtze River in China.</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Cold water mass is caused by wind.</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If the wind is continuous, the Ekman transport will move the surface water mass to the open sea, and the deep, cold water mass will fill the surface space. This process is called upwelling, and the East coast of the Korean Peninsula is affected by southwest winds.</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많은 연구자들은 </a:t>
            </a:r>
            <a:r>
              <a:rPr lang="en-US" altLang="ko-KR" dirty="0"/>
              <a:t>Abnormal SST</a:t>
            </a:r>
            <a:r>
              <a:rPr lang="ko-KR" altLang="en-US" dirty="0"/>
              <a:t>의 원인들을 연구하였다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ALWT</a:t>
            </a:r>
            <a:r>
              <a:rPr lang="ko-KR" altLang="en-US" dirty="0"/>
              <a:t>와 </a:t>
            </a:r>
            <a:r>
              <a:rPr lang="en-US" altLang="ko-KR" dirty="0"/>
              <a:t>MHWs</a:t>
            </a:r>
            <a:r>
              <a:rPr lang="ko-KR" altLang="en-US" dirty="0"/>
              <a:t>의 발생 원인은 대표적으로 </a:t>
            </a:r>
            <a:r>
              <a:rPr lang="en-US" altLang="ko-KR" dirty="0"/>
              <a:t>1. Intensity and flow of the Kuroshio Current, 2. Atmospheric high and cold wave, and 3. Hot and diluted water from the Yangtze River in China </a:t>
            </a:r>
            <a:r>
              <a:rPr lang="ko-KR" altLang="en-US" dirty="0"/>
              <a:t>이다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Cold Water mass</a:t>
            </a:r>
            <a:r>
              <a:rPr lang="ko-KR" altLang="en-US" dirty="0"/>
              <a:t>는 바람에 의하여 발생한다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바람이 지속적으로 발생할 경우</a:t>
            </a:r>
            <a:r>
              <a:rPr lang="en-US" altLang="ko-KR" dirty="0"/>
              <a:t>, Ekman</a:t>
            </a:r>
            <a:r>
              <a:rPr lang="ko-KR" altLang="en-US" dirty="0"/>
              <a:t> </a:t>
            </a:r>
            <a:r>
              <a:rPr lang="en-US" altLang="ko-KR" dirty="0"/>
              <a:t>transport</a:t>
            </a:r>
            <a:r>
              <a:rPr lang="ko-KR" altLang="en-US" dirty="0"/>
              <a:t>로 인해 표면의 수괴가 외해로 이동하고 깊고 차가운 수괴는 빈자리를 채우게 된다</a:t>
            </a:r>
            <a:r>
              <a:rPr lang="en-US" altLang="ko-KR" dirty="0"/>
              <a:t>. </a:t>
            </a:r>
            <a:r>
              <a:rPr lang="ko-KR" altLang="en-US" dirty="0"/>
              <a:t>이러한 현상을 </a:t>
            </a:r>
            <a:r>
              <a:rPr lang="en-US" altLang="ko-KR" dirty="0"/>
              <a:t>upwelling</a:t>
            </a:r>
            <a:r>
              <a:rPr lang="ko-KR" altLang="en-US" dirty="0"/>
              <a:t>이라 칭하고</a:t>
            </a:r>
            <a:r>
              <a:rPr lang="en-US" altLang="ko-KR" dirty="0"/>
              <a:t>, </a:t>
            </a:r>
            <a:r>
              <a:rPr lang="ko-KR" altLang="en-US" dirty="0"/>
              <a:t>한반도의 동해안은 남서풍의 영향을 받는다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7</a:t>
            </a:fld>
            <a:endParaRPr lang="ko-KR" altLang="en-US"/>
          </a:p>
        </p:txBody>
      </p:sp>
    </p:spTree>
    <p:extLst>
      <p:ext uri="{BB962C8B-B14F-4D97-AF65-F5344CB8AC3E}">
        <p14:creationId xmlns:p14="http://schemas.microsoft.com/office/powerpoint/2010/main" val="371687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 order to prevent damage from abnormal SSTs, NIFS uses field observation data collected by ships and buoys.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However, this method can obtain a continuous and accurate water temperature value, but there are spatial limitations.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Therefore, in this study, abnormal SSTs are detected using satellite SSTs without empty space.</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Abnormal SST</a:t>
            </a:r>
            <a:r>
              <a:rPr lang="ko-KR" altLang="en-US" dirty="0"/>
              <a:t>의 피해를 막기위해서 </a:t>
            </a:r>
            <a:r>
              <a:rPr lang="en-US" altLang="ko-KR" dirty="0"/>
              <a:t>NIFS</a:t>
            </a:r>
            <a:r>
              <a:rPr lang="ko-KR" altLang="en-US" dirty="0"/>
              <a:t>는 배와 </a:t>
            </a:r>
            <a:r>
              <a:rPr lang="en-US" altLang="ko-KR" dirty="0"/>
              <a:t>buoy</a:t>
            </a:r>
            <a:r>
              <a:rPr lang="ko-KR" altLang="en-US" dirty="0"/>
              <a:t>로 수집한 현장관측자료를 사용한다</a:t>
            </a:r>
            <a:r>
              <a:rPr lang="en-US" altLang="ko-KR" dirty="0"/>
              <a:t>. </a:t>
            </a:r>
            <a:r>
              <a:rPr lang="ko-KR" altLang="en-US" dirty="0"/>
              <a:t>하지만 이러한 방법은 지속적이고 정확한 </a:t>
            </a:r>
            <a:r>
              <a:rPr lang="ko-KR" altLang="en-US" dirty="0" err="1"/>
              <a:t>수온값을</a:t>
            </a:r>
            <a:r>
              <a:rPr lang="ko-KR" altLang="en-US" dirty="0"/>
              <a:t> 얻을 수 있지만 공간적인 제약이 존재한다</a:t>
            </a:r>
            <a:r>
              <a:rPr lang="en-US" altLang="ko-KR" dirty="0"/>
              <a:t>. </a:t>
            </a:r>
            <a:r>
              <a:rPr lang="ko-KR" altLang="en-US" dirty="0"/>
              <a:t>그래서 이 연구에서는 빈 공간이 없는 위성 </a:t>
            </a:r>
            <a:r>
              <a:rPr lang="en-US" altLang="ko-KR" dirty="0"/>
              <a:t>SST</a:t>
            </a:r>
            <a:r>
              <a:rPr lang="ko-KR" altLang="en-US" dirty="0"/>
              <a:t>를 이용하여 </a:t>
            </a:r>
            <a:r>
              <a:rPr lang="en-US" altLang="ko-KR" dirty="0"/>
              <a:t>Abnormal SST</a:t>
            </a:r>
            <a:r>
              <a:rPr lang="ko-KR" altLang="en-US" dirty="0"/>
              <a:t>를 탐지하고 최근 경향성을 제시한다</a:t>
            </a:r>
            <a:r>
              <a:rPr lang="en-US" altLang="ko-KR" dirty="0"/>
              <a:t>.</a:t>
            </a:r>
            <a:r>
              <a:rPr lang="ko-KR" altLang="en-US" dirty="0"/>
              <a:t> </a:t>
            </a:r>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8</a:t>
            </a:fld>
            <a:endParaRPr lang="ko-KR" altLang="en-US"/>
          </a:p>
        </p:txBody>
      </p:sp>
    </p:spTree>
    <p:extLst>
      <p:ext uri="{BB962C8B-B14F-4D97-AF65-F5344CB8AC3E}">
        <p14:creationId xmlns:p14="http://schemas.microsoft.com/office/powerpoint/2010/main" val="321660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137F1A49-4577-491F-AA34-B4F9AF9FA223}" type="slidenum">
              <a:rPr lang="ko-KR" altLang="en-US" smtClean="0"/>
              <a:t>9</a:t>
            </a:fld>
            <a:endParaRPr lang="ko-KR" altLang="en-US"/>
          </a:p>
        </p:txBody>
      </p:sp>
    </p:spTree>
    <p:extLst>
      <p:ext uri="{BB962C8B-B14F-4D97-AF65-F5344CB8AC3E}">
        <p14:creationId xmlns:p14="http://schemas.microsoft.com/office/powerpoint/2010/main" val="649935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140497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72135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2319318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챕터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29311" y="6506556"/>
            <a:ext cx="490671" cy="275545"/>
          </a:xfrm>
          <a:prstGeom prst="rect">
            <a:avLst/>
          </a:prstGeom>
        </p:spPr>
      </p:pic>
      <p:sp>
        <p:nvSpPr>
          <p:cNvPr id="4" name="직사각형 3"/>
          <p:cNvSpPr/>
          <p:nvPr userDrawn="1"/>
        </p:nvSpPr>
        <p:spPr>
          <a:xfrm rot="5400000">
            <a:off x="8038753" y="2304843"/>
            <a:ext cx="1949874" cy="105285"/>
          </a:xfrm>
          <a:prstGeom prst="rect">
            <a:avLst/>
          </a:prstGeom>
          <a:noFill/>
        </p:spPr>
        <p:txBody>
          <a:bodyPr wrap="square" lIns="0" tIns="0" rIns="0" bIns="0">
            <a:spAutoFit/>
          </a:bodyPr>
          <a:lstStyle/>
          <a:p>
            <a:pPr algn="r"/>
            <a:r>
              <a:rPr lang="ko-KR" altLang="en-US" sz="684">
                <a:ln>
                  <a:solidFill>
                    <a:schemeClr val="bg1">
                      <a:alpha val="0"/>
                    </a:schemeClr>
                  </a:solidFill>
                </a:ln>
                <a:solidFill>
                  <a:schemeClr val="bg1"/>
                </a:solidFill>
                <a:latin typeface="나눔스퀘어 Bold" panose="020B0600000101010101" pitchFamily="50" charset="-127"/>
                <a:ea typeface="나눔스퀘어 Bold" panose="020B0600000101010101" pitchFamily="50" charset="-127"/>
              </a:rPr>
              <a:t>세계가 주목하는 </a:t>
            </a:r>
            <a:r>
              <a:rPr lang="ko-KR" altLang="en-US" sz="684">
                <a:ln>
                  <a:solidFill>
                    <a:schemeClr val="bg1">
                      <a:alpha val="0"/>
                    </a:schemeClr>
                  </a:solidFill>
                </a:ln>
                <a:solidFill>
                  <a:schemeClr val="bg1"/>
                </a:solidFill>
                <a:latin typeface="나눔스퀘어 ExtraBold" panose="020B0600000101010101" pitchFamily="50" charset="-127"/>
                <a:ea typeface="나눔스퀘어 ExtraBold" panose="020B0600000101010101" pitchFamily="50" charset="-127"/>
              </a:rPr>
              <a:t>천리안 해양관측위성</a:t>
            </a:r>
          </a:p>
        </p:txBody>
      </p:sp>
      <p:sp>
        <p:nvSpPr>
          <p:cNvPr id="5" name="직사각형 4"/>
          <p:cNvSpPr/>
          <p:nvPr userDrawn="1"/>
        </p:nvSpPr>
        <p:spPr>
          <a:xfrm rot="5400000">
            <a:off x="7598682" y="4913162"/>
            <a:ext cx="2820438" cy="105285"/>
          </a:xfrm>
          <a:prstGeom prst="rect">
            <a:avLst/>
          </a:prstGeom>
          <a:noFill/>
        </p:spPr>
        <p:txBody>
          <a:bodyPr wrap="square" lIns="0" tIns="0" rIns="0" bIns="0">
            <a:spAutoFit/>
          </a:bodyPr>
          <a:lstStyle/>
          <a:p>
            <a:r>
              <a:rPr lang="ko-KR" altLang="en-US" sz="684">
                <a:ln>
                  <a:solidFill>
                    <a:schemeClr val="bg1">
                      <a:alpha val="0"/>
                    </a:schemeClr>
                  </a:solidFill>
                </a:ln>
                <a:solidFill>
                  <a:srgbClr val="024B97"/>
                </a:solidFill>
                <a:latin typeface="나눔스퀘어" panose="020B0600000101010101" pitchFamily="50" charset="-127"/>
                <a:ea typeface="나눔스퀘어" panose="020B0600000101010101" pitchFamily="50" charset="-127"/>
              </a:rPr>
              <a:t>해양수산부의 </a:t>
            </a:r>
            <a:r>
              <a:rPr lang="ko-KR" altLang="en-US" sz="684">
                <a:ln>
                  <a:solidFill>
                    <a:schemeClr val="bg1">
                      <a:alpha val="0"/>
                    </a:schemeClr>
                  </a:solidFill>
                </a:ln>
                <a:solidFill>
                  <a:srgbClr val="024B97"/>
                </a:solidFill>
                <a:latin typeface="나눔스퀘어 ExtraBold" panose="020B0600000101010101" pitchFamily="50" charset="-127"/>
                <a:ea typeface="나눔스퀘어 ExtraBold" panose="020B0600000101010101" pitchFamily="50" charset="-127"/>
              </a:rPr>
              <a:t>세계최초 정지궤도 해색위성</a:t>
            </a:r>
          </a:p>
        </p:txBody>
      </p:sp>
      <p:sp>
        <p:nvSpPr>
          <p:cNvPr id="8" name="양쪽 모서리가 둥근 사각형 7"/>
          <p:cNvSpPr/>
          <p:nvPr userDrawn="1"/>
        </p:nvSpPr>
        <p:spPr>
          <a:xfrm>
            <a:off x="260676" y="749420"/>
            <a:ext cx="8622649" cy="5716860"/>
          </a:xfrm>
          <a:prstGeom prst="round2SameRect">
            <a:avLst>
              <a:gd name="adj1" fmla="val 44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a:p>
        </p:txBody>
      </p:sp>
      <p:sp>
        <p:nvSpPr>
          <p:cNvPr id="9" name="TextBox 8"/>
          <p:cNvSpPr txBox="1"/>
          <p:nvPr userDrawn="1"/>
        </p:nvSpPr>
        <p:spPr>
          <a:xfrm>
            <a:off x="8541338" y="162782"/>
            <a:ext cx="378644" cy="236860"/>
          </a:xfrm>
          <a:prstGeom prst="rect">
            <a:avLst/>
          </a:prstGeom>
          <a:noFill/>
        </p:spPr>
        <p:txBody>
          <a:bodyPr wrap="square" lIns="0" tIns="0" rIns="0" bIns="0" rtlCol="0">
            <a:spAutoFit/>
          </a:bodyPr>
          <a:lstStyle/>
          <a:p>
            <a:pPr algn="r"/>
            <a:fld id="{F16200EC-0718-4627-8AAF-40D522FD0C7A}" type="slidenum">
              <a:rPr lang="en-US" altLang="ko-KR" sz="1539" b="1" spc="-86" smtClean="0">
                <a:ln>
                  <a:solidFill>
                    <a:schemeClr val="bg1">
                      <a:alpha val="0"/>
                    </a:schemeClr>
                  </a:solidFill>
                </a:ln>
                <a:solidFill>
                  <a:schemeClr val="bg1"/>
                </a:solidFill>
                <a:latin typeface="+mj-lt"/>
                <a:ea typeface="나눔스퀘어 Bold" panose="020B0600000101010101" pitchFamily="50" charset="-127"/>
              </a:rPr>
              <a:t>‹#›</a:t>
            </a:fld>
            <a:endParaRPr lang="ko-KR" altLang="en-US" sz="1710" b="1" spc="-86">
              <a:ln>
                <a:solidFill>
                  <a:schemeClr val="bg1">
                    <a:alpha val="0"/>
                  </a:schemeClr>
                </a:solidFill>
              </a:ln>
              <a:solidFill>
                <a:schemeClr val="bg1"/>
              </a:solidFill>
              <a:latin typeface="+mj-lt"/>
              <a:ea typeface="나눔스퀘어 ExtraBold" panose="020B0600000101010101" pitchFamily="50" charset="-127"/>
            </a:endParaRPr>
          </a:p>
        </p:txBody>
      </p:sp>
      <p:pic>
        <p:nvPicPr>
          <p:cNvPr id="10" name="그림 9">
            <a:extLst>
              <a:ext uri="{FF2B5EF4-FFF2-40B4-BE49-F238E27FC236}">
                <a16:creationId xmlns:a16="http://schemas.microsoft.com/office/drawing/2014/main" id="{FDA1980D-27C3-49F1-BF8A-40E838FD0A12}"/>
              </a:ext>
            </a:extLst>
          </p:cNvPr>
          <p:cNvPicPr>
            <a:picLocks noChangeAspect="1"/>
          </p:cNvPicPr>
          <p:nvPr userDrawn="1"/>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391" y="6472830"/>
            <a:ext cx="438709" cy="419608"/>
          </a:xfrm>
          <a:prstGeom prst="rect">
            <a:avLst/>
          </a:prstGeom>
        </p:spPr>
      </p:pic>
    </p:spTree>
    <p:extLst>
      <p:ext uri="{BB962C8B-B14F-4D97-AF65-F5344CB8AC3E}">
        <p14:creationId xmlns:p14="http://schemas.microsoft.com/office/powerpoint/2010/main" val="7451120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81">
          <p15:clr>
            <a:srgbClr val="FBAE40"/>
          </p15:clr>
        </p15:guide>
        <p15:guide id="2" orient="horz" pos="4490">
          <p15:clr>
            <a:srgbClr val="FBAE40"/>
          </p15:clr>
        </p15:guide>
        <p15:guide id="3" orient="horz" pos="430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4193828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336415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165216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115385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85138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208567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1563639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4E30D4C9-FD92-4CD3-8EB2-AF461A6BB610}" type="datetimeFigureOut">
              <a:rPr lang="ko-KR" altLang="en-US" smtClean="0"/>
              <a:t>2024-11-25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7425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0D4C9-FD92-4CD3-8EB2-AF461A6BB610}" type="datetimeFigureOut">
              <a:rPr lang="ko-KR" altLang="en-US" smtClean="0"/>
              <a:t>2024-11-25</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7A41D-30D7-447C-B750-89A78D7AA495}" type="slidenum">
              <a:rPr lang="ko-KR" altLang="en-US" smtClean="0"/>
              <a:t>‹#›</a:t>
            </a:fld>
            <a:endParaRPr lang="ko-KR" altLang="en-US"/>
          </a:p>
        </p:txBody>
      </p:sp>
    </p:spTree>
    <p:extLst>
      <p:ext uri="{BB962C8B-B14F-4D97-AF65-F5344CB8AC3E}">
        <p14:creationId xmlns:p14="http://schemas.microsoft.com/office/powerpoint/2010/main" val="1858784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제목 1"/>
          <p:cNvSpPr txBox="1">
            <a:spLocks/>
          </p:cNvSpPr>
          <p:nvPr/>
        </p:nvSpPr>
        <p:spPr>
          <a:xfrm>
            <a:off x="9209112" y="2673940"/>
            <a:ext cx="3112697" cy="439850"/>
          </a:xfrm>
          <a:prstGeom prst="rect">
            <a:avLst/>
          </a:prstGeom>
        </p:spPr>
        <p:txBody>
          <a:bodyPr vert="horz" lIns="91440" tIns="45720" rIns="91440" bIns="45720" rtlCol="0" anchor="b">
            <a:no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ko-KR" sz="1100" b="1" dirty="0">
                <a:latin typeface="Times New Roman" pitchFamily="18" charset="0"/>
                <a:ea typeface="휴먼모음T" pitchFamily="18" charset="-127"/>
                <a:cs typeface="Times New Roman" pitchFamily="18" charset="0"/>
              </a:rPr>
              <a:t>Detection of Abnormal Water Temperature from Satellite Sea Surface Temperature Product</a:t>
            </a:r>
            <a:endParaRPr lang="ko-KR" altLang="en-US" sz="1100" b="1" dirty="0">
              <a:latin typeface="Times New Roman" pitchFamily="18" charset="0"/>
              <a:ea typeface="휴먼모음T" pitchFamily="18" charset="-127"/>
              <a:cs typeface="Times New Roman" pitchFamily="18" charset="0"/>
            </a:endParaRPr>
          </a:p>
        </p:txBody>
      </p:sp>
      <p:sp>
        <p:nvSpPr>
          <p:cNvPr id="29" name="부제목 2"/>
          <p:cNvSpPr txBox="1">
            <a:spLocks/>
          </p:cNvSpPr>
          <p:nvPr/>
        </p:nvSpPr>
        <p:spPr>
          <a:xfrm>
            <a:off x="683567" y="3886200"/>
            <a:ext cx="8034229" cy="2098040"/>
          </a:xfrm>
          <a:prstGeom prst="rect">
            <a:avLst/>
          </a:prstGeom>
        </p:spPr>
        <p:txBody>
          <a:bodyPr vert="horz" lIns="91440" tIns="45720" rIns="91440" bIns="45720" rtlCol="0">
            <a:norm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b="1" dirty="0">
                <a:latin typeface="Times New Roman" panose="02020603050405020304" pitchFamily="18" charset="0"/>
                <a:ea typeface="KoPub돋움체 Light" panose="02020603020101020101" pitchFamily="18" charset="-127"/>
                <a:cs typeface="Times New Roman" panose="02020603050405020304" pitchFamily="18" charset="0"/>
              </a:rPr>
              <a:t>WON-JUN CHOI and CHAN-SU YANG</a:t>
            </a:r>
          </a:p>
          <a:p>
            <a:r>
              <a:rPr lang="en-US" altLang="ko-KR" b="1" dirty="0">
                <a:latin typeface="Times New Roman" panose="02020603050405020304" pitchFamily="18" charset="0"/>
                <a:ea typeface="KoPub돋움체 Light" panose="02020603020101020101" pitchFamily="18" charset="-127"/>
                <a:cs typeface="Times New Roman" panose="02020603050405020304" pitchFamily="18" charset="0"/>
              </a:rPr>
              <a:t>Sea Power Reinforcement: Security Research Department, Korea Institute of Ocean Science &amp; Technology</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198" y="5627435"/>
            <a:ext cx="2286001" cy="9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제목 1"/>
          <p:cNvSpPr txBox="1">
            <a:spLocks/>
          </p:cNvSpPr>
          <p:nvPr/>
        </p:nvSpPr>
        <p:spPr>
          <a:xfrm>
            <a:off x="175260" y="1777852"/>
            <a:ext cx="8724900" cy="1470025"/>
          </a:xfrm>
          <a:prstGeom prst="rect">
            <a:avLst/>
          </a:prstGeom>
        </p:spPr>
        <p:txBody>
          <a:bodyPr vert="horz" lIns="91440" tIns="45720" rIns="91440" bIns="45720" rtlCol="0" anchor="b">
            <a:no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ko-KR" sz="2800" b="1" dirty="0">
                <a:latin typeface="Times New Roman" pitchFamily="18" charset="0"/>
                <a:ea typeface="휴먼모음T" pitchFamily="18" charset="-127"/>
                <a:cs typeface="Times New Roman" pitchFamily="18" charset="0"/>
              </a:rPr>
              <a:t>Detection of Abnormal Sea Surface Temperature in the  Korea Waters from Satellite Products</a:t>
            </a:r>
            <a:endParaRPr lang="ko-KR" altLang="en-US" sz="2800" b="1" dirty="0">
              <a:latin typeface="Times New Roman" pitchFamily="18" charset="0"/>
              <a:ea typeface="휴먼모음T" pitchFamily="18" charset="-127"/>
              <a:cs typeface="Times New Roman" pitchFamily="18" charset="0"/>
            </a:endParaRPr>
          </a:p>
        </p:txBody>
      </p:sp>
    </p:spTree>
    <p:extLst>
      <p:ext uri="{BB962C8B-B14F-4D97-AF65-F5344CB8AC3E}">
        <p14:creationId xmlns:p14="http://schemas.microsoft.com/office/powerpoint/2010/main" val="1017537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KOOS SST</a:t>
            </a:r>
          </a:p>
        </p:txBody>
      </p:sp>
      <p:sp>
        <p:nvSpPr>
          <p:cNvPr id="18" name="직사각형 17"/>
          <p:cNvSpPr/>
          <p:nvPr/>
        </p:nvSpPr>
        <p:spPr>
          <a:xfrm>
            <a:off x="224700" y="202819"/>
            <a:ext cx="278313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Data (Satellite SST)</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16" name="그림 15"/>
          <p:cNvPicPr>
            <a:picLocks noChangeAspect="1"/>
          </p:cNvPicPr>
          <p:nvPr/>
        </p:nvPicPr>
        <p:blipFill>
          <a:blip r:embed="rId3"/>
          <a:stretch>
            <a:fillRect/>
          </a:stretch>
        </p:blipFill>
        <p:spPr>
          <a:xfrm>
            <a:off x="4672974" y="3013937"/>
            <a:ext cx="3547101" cy="3778434"/>
          </a:xfrm>
          <a:prstGeom prst="rect">
            <a:avLst/>
          </a:prstGeom>
        </p:spPr>
      </p:pic>
      <p:grpSp>
        <p:nvGrpSpPr>
          <p:cNvPr id="19" name="그룹 18"/>
          <p:cNvGrpSpPr/>
          <p:nvPr/>
        </p:nvGrpSpPr>
        <p:grpSpPr>
          <a:xfrm>
            <a:off x="827899" y="3013937"/>
            <a:ext cx="3806369" cy="3523571"/>
            <a:chOff x="4486021" y="2132727"/>
            <a:chExt cx="4217215" cy="4242513"/>
          </a:xfrm>
        </p:grpSpPr>
        <p:pic>
          <p:nvPicPr>
            <p:cNvPr id="21" name="그림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6021" y="2132727"/>
              <a:ext cx="2104792" cy="2081214"/>
            </a:xfrm>
            <a:prstGeom prst="rect">
              <a:avLst/>
            </a:prstGeom>
          </p:spPr>
        </p:pic>
        <p:pic>
          <p:nvPicPr>
            <p:cNvPr id="22" name="그림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13" y="2132727"/>
              <a:ext cx="2112423" cy="2089670"/>
            </a:xfrm>
            <a:prstGeom prst="rect">
              <a:avLst/>
            </a:prstGeom>
          </p:spPr>
        </p:pic>
        <p:pic>
          <p:nvPicPr>
            <p:cNvPr id="23" name="그림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6021" y="4294025"/>
              <a:ext cx="2104792" cy="2081215"/>
            </a:xfrm>
            <a:prstGeom prst="rect">
              <a:avLst/>
            </a:prstGeom>
          </p:spPr>
        </p:pic>
        <p:pic>
          <p:nvPicPr>
            <p:cNvPr id="35" name="그림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3697" y="4311008"/>
              <a:ext cx="2069539" cy="2047247"/>
            </a:xfrm>
            <a:prstGeom prst="rect">
              <a:avLst/>
            </a:prstGeom>
          </p:spPr>
        </p:pic>
      </p:grpSp>
      <p:sp>
        <p:nvSpPr>
          <p:cNvPr id="37" name="TextBox 36"/>
          <p:cNvSpPr txBox="1"/>
          <p:nvPr/>
        </p:nvSpPr>
        <p:spPr>
          <a:xfrm>
            <a:off x="790855" y="1172165"/>
            <a:ext cx="8101430" cy="1569660"/>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The Korea Institute of Ocean Science &amp; Technology (KIOST) is developing and producing the Korea Operational Oceanographic System (KOOS) SST using multi satellite SST ( AVHRR, MODIS, AMI, VIIRS, GMI, Sentiel-3) </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KOOS SST is produced daily through the optimal interpolation (OI) algorithm</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Resolution: 1km	Accuracy: 0.71 ℃ </a:t>
            </a:r>
          </a:p>
        </p:txBody>
      </p:sp>
    </p:spTree>
    <p:extLst>
      <p:ext uri="{BB962C8B-B14F-4D97-AF65-F5344CB8AC3E}">
        <p14:creationId xmlns:p14="http://schemas.microsoft.com/office/powerpoint/2010/main" val="399023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Buoy Temperature</a:t>
            </a:r>
          </a:p>
        </p:txBody>
      </p:sp>
      <p:sp>
        <p:nvSpPr>
          <p:cNvPr id="18" name="직사각형 17"/>
          <p:cNvSpPr/>
          <p:nvPr/>
        </p:nvSpPr>
        <p:spPr>
          <a:xfrm>
            <a:off x="224700" y="202819"/>
            <a:ext cx="1784463"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Data (Buoy)</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37" name="TextBox 36"/>
          <p:cNvSpPr txBox="1"/>
          <p:nvPr/>
        </p:nvSpPr>
        <p:spPr>
          <a:xfrm>
            <a:off x="790855" y="1172165"/>
            <a:ext cx="8101430" cy="2554545"/>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Long-term data can be collected by mooring at a specific location on the sea for marine meteorological observation purposes</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Foreign substances at sea level or temporarily affected resulting in error values</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Proceed with Quality Control (QC) </a:t>
            </a:r>
          </a:p>
          <a:p>
            <a:pPr marL="800100" lvl="1" indent="-342900">
              <a:buClr>
                <a:schemeClr val="tx1"/>
              </a:buClr>
              <a:buFont typeface="+mj-lt"/>
              <a:buAutoNum type="arabicPeriod"/>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Physical limit check</a:t>
            </a:r>
          </a:p>
          <a:p>
            <a:pPr marL="800100" lvl="1" indent="-342900">
              <a:buClr>
                <a:schemeClr val="tx1"/>
              </a:buClr>
              <a:buFont typeface="+mj-lt"/>
              <a:buAutoNum type="arabicPeriod"/>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Standard deviation check</a:t>
            </a:r>
          </a:p>
          <a:p>
            <a:pPr marL="800100" lvl="1" indent="-342900">
              <a:buClr>
                <a:schemeClr val="tx1"/>
              </a:buClr>
              <a:buFont typeface="+mj-lt"/>
              <a:buAutoNum type="arabicPeriod"/>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Spike check</a:t>
            </a:r>
          </a:p>
          <a:p>
            <a:pPr marL="800100" lvl="1" indent="-342900">
              <a:buClr>
                <a:schemeClr val="tx1"/>
              </a:buClr>
              <a:buFont typeface="+mj-lt"/>
              <a:buAutoNum type="arabicPeriod"/>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Durability check </a:t>
            </a:r>
          </a:p>
        </p:txBody>
      </p:sp>
      <p:pic>
        <p:nvPicPr>
          <p:cNvPr id="12" name="그림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358" y="2334505"/>
            <a:ext cx="4392488" cy="398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직사각형 1"/>
          <p:cNvSpPr/>
          <p:nvPr/>
        </p:nvSpPr>
        <p:spPr>
          <a:xfrm>
            <a:off x="931338" y="3910419"/>
            <a:ext cx="3465020" cy="830997"/>
          </a:xfrm>
          <a:prstGeom prst="rect">
            <a:avLst/>
          </a:prstGeom>
        </p:spPr>
        <p:txBody>
          <a:bodyPr wrap="square">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14 Buoy SSTs are used for coastal evaluation of abnormal SST distribution</a:t>
            </a:r>
          </a:p>
        </p:txBody>
      </p:sp>
    </p:spTree>
    <p:extLst>
      <p:ext uri="{BB962C8B-B14F-4D97-AF65-F5344CB8AC3E}">
        <p14:creationId xmlns:p14="http://schemas.microsoft.com/office/powerpoint/2010/main" val="346519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Study area according to SST characteristics</a:t>
            </a:r>
          </a:p>
        </p:txBody>
      </p:sp>
      <p:sp>
        <p:nvSpPr>
          <p:cNvPr id="18" name="직사각형 17"/>
          <p:cNvSpPr/>
          <p:nvPr/>
        </p:nvSpPr>
        <p:spPr>
          <a:xfrm>
            <a:off x="224700" y="202819"/>
            <a:ext cx="1607363"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Study area</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37" name="TextBox 36"/>
          <p:cNvSpPr txBox="1"/>
          <p:nvPr/>
        </p:nvSpPr>
        <p:spPr>
          <a:xfrm>
            <a:off x="790855" y="1172165"/>
            <a:ext cx="8101430" cy="1323439"/>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&amp; MHWs</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 the Gyeonggi Bay, (b)- (f) coastal regions along the coast of Korea, (g) the Yellow Sea, (h) the East Sea, and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i</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The northeastern East China Sea</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CWM</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Goseong-Uljin</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(b)</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Samcheok-Guryongpo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(c)Pohang-</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Gijang</a:t>
            </a: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026" name="그림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899" y="3105150"/>
            <a:ext cx="3390438" cy="327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그림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3160" y="3105150"/>
            <a:ext cx="3362219" cy="3277872"/>
          </a:xfrm>
          <a:prstGeom prst="rect">
            <a:avLst/>
          </a:prstGeom>
          <a:noFill/>
          <a:ln>
            <a:noFill/>
          </a:ln>
        </p:spPr>
      </p:pic>
      <p:sp>
        <p:nvSpPr>
          <p:cNvPr id="3" name="직사각형 2"/>
          <p:cNvSpPr/>
          <p:nvPr/>
        </p:nvSpPr>
        <p:spPr>
          <a:xfrm>
            <a:off x="1620691" y="2806184"/>
            <a:ext cx="1804853" cy="369332"/>
          </a:xfrm>
          <a:prstGeom prst="rect">
            <a:avLst/>
          </a:prstGeom>
        </p:spPr>
        <p:txBody>
          <a:bodyPr wrap="none">
            <a:spAutoFit/>
          </a:bodyPr>
          <a:lstStyle/>
          <a:p>
            <a:r>
              <a:rPr lang="en-US" altLang="ko-KR" dirty="0">
                <a:latin typeface="Times New Roman" panose="02020603050405020304" pitchFamily="18" charset="0"/>
                <a:cs typeface="Times New Roman" panose="02020603050405020304" pitchFamily="18" charset="0"/>
                <a:sym typeface="Wingdings" panose="05000000000000000000" pitchFamily="2" charset="2"/>
              </a:rPr>
              <a:t>ALWT &amp; MHWs</a:t>
            </a:r>
            <a:endParaRPr lang="ko-KR" altLang="en-US" dirty="0"/>
          </a:p>
        </p:txBody>
      </p:sp>
      <p:sp>
        <p:nvSpPr>
          <p:cNvPr id="13" name="직사각형 12"/>
          <p:cNvSpPr/>
          <p:nvPr/>
        </p:nvSpPr>
        <p:spPr>
          <a:xfrm>
            <a:off x="6133395" y="2806184"/>
            <a:ext cx="761747" cy="369332"/>
          </a:xfrm>
          <a:prstGeom prst="rect">
            <a:avLst/>
          </a:prstGeom>
        </p:spPr>
        <p:txBody>
          <a:bodyPr wrap="none">
            <a:spAutoFit/>
          </a:bodyPr>
          <a:lstStyle/>
          <a:p>
            <a:r>
              <a:rPr lang="en-US" altLang="ko-KR" dirty="0">
                <a:latin typeface="Times New Roman" panose="02020603050405020304" pitchFamily="18" charset="0"/>
                <a:cs typeface="Times New Roman" panose="02020603050405020304" pitchFamily="18" charset="0"/>
                <a:sym typeface="Wingdings" panose="05000000000000000000" pitchFamily="2" charset="2"/>
              </a:rPr>
              <a:t>CWM</a:t>
            </a:r>
            <a:endParaRPr lang="ko-KR" altLang="en-US" dirty="0"/>
          </a:p>
        </p:txBody>
      </p:sp>
    </p:spTree>
    <p:extLst>
      <p:ext uri="{BB962C8B-B14F-4D97-AF65-F5344CB8AC3E}">
        <p14:creationId xmlns:p14="http://schemas.microsoft.com/office/powerpoint/2010/main" val="4043158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ALWT &amp; MHWs Detection (Satellite and Buoy)</a:t>
            </a:r>
          </a:p>
        </p:txBody>
      </p:sp>
      <p:sp>
        <p:nvSpPr>
          <p:cNvPr id="18" name="직사각형 17"/>
          <p:cNvSpPr/>
          <p:nvPr/>
        </p:nvSpPr>
        <p:spPr>
          <a:xfrm>
            <a:off x="224700" y="202819"/>
            <a:ext cx="3690241"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Method(ALWT &amp; MHWs)</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37" name="TextBox 36"/>
          <p:cNvSpPr txBox="1"/>
          <p:nvPr/>
        </p:nvSpPr>
        <p:spPr>
          <a:xfrm>
            <a:off x="790855" y="1172165"/>
            <a:ext cx="8101430" cy="3046988"/>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Study Period: 2020.08.01~2021.07.31</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KOOS SST compared single pixel values and SST threshold value for all pixels</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QC buoy temperature data was compared with the SST threshold value in buoy case</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The SST threshold value was referred to the threshold value for issuing breaking news by NIFS</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4℃ or lower</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MWHs: 28℃ or higher</a:t>
            </a:r>
          </a:p>
        </p:txBody>
      </p:sp>
      <p:pic>
        <p:nvPicPr>
          <p:cNvPr id="2050" name="그림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2446" y="3095625"/>
            <a:ext cx="404495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67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CWM Detection algorithm</a:t>
            </a:r>
          </a:p>
        </p:txBody>
      </p:sp>
      <p:sp>
        <p:nvSpPr>
          <p:cNvPr id="18" name="직사각형 17"/>
          <p:cNvSpPr/>
          <p:nvPr/>
        </p:nvSpPr>
        <p:spPr>
          <a:xfrm>
            <a:off x="224700" y="202819"/>
            <a:ext cx="2236510"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Method(CWM)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3074" name="그림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801" y="1886300"/>
            <a:ext cx="3915086" cy="441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90855" y="1172165"/>
            <a:ext cx="8101430" cy="584775"/>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Estimated CWM area : K-means clustering</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Threshold method : STD, Difference of the groups</a:t>
            </a:r>
          </a:p>
        </p:txBody>
      </p:sp>
      <p:sp>
        <p:nvSpPr>
          <p:cNvPr id="2" name="Rectangle 2"/>
          <p:cNvSpPr>
            <a:spLocks noChangeArrowheads="1"/>
          </p:cNvSpPr>
          <p:nvPr/>
        </p:nvSpPr>
        <p:spPr bwMode="auto">
          <a:xfrm>
            <a:off x="-3434236" y="102711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4"/>
          <p:cNvSpPr>
            <a:spLocks noChangeArrowheads="1"/>
          </p:cNvSpPr>
          <p:nvPr/>
        </p:nvSpPr>
        <p:spPr bwMode="auto">
          <a:xfrm>
            <a:off x="-4350489" y="20558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 name="Rectangle 6"/>
          <p:cNvSpPr>
            <a:spLocks noChangeArrowheads="1"/>
          </p:cNvSpPr>
          <p:nvPr/>
        </p:nvSpPr>
        <p:spPr bwMode="auto">
          <a:xfrm>
            <a:off x="-4350489" y="5505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 name="직사각형 4">
            <a:extLst>
              <a:ext uri="{FF2B5EF4-FFF2-40B4-BE49-F238E27FC236}">
                <a16:creationId xmlns:a16="http://schemas.microsoft.com/office/drawing/2014/main" id="{5E1D3D73-FA95-4016-18FB-2961CBF02E09}"/>
              </a:ext>
            </a:extLst>
          </p:cNvPr>
          <p:cNvSpPr/>
          <p:nvPr/>
        </p:nvSpPr>
        <p:spPr>
          <a:xfrm>
            <a:off x="2641600" y="3429000"/>
            <a:ext cx="3213100" cy="62575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E2A1FAB4-357C-F4AB-638D-1F9BE7FF230A}"/>
              </a:ext>
            </a:extLst>
          </p:cNvPr>
          <p:cNvSpPr/>
          <p:nvPr/>
        </p:nvSpPr>
        <p:spPr>
          <a:xfrm>
            <a:off x="2641599" y="4176435"/>
            <a:ext cx="3707829" cy="1509397"/>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99270AC9-A60A-34CA-8852-F5723BE7A2B8}"/>
              </a:ext>
            </a:extLst>
          </p:cNvPr>
          <p:cNvSpPr txBox="1"/>
          <p:nvPr/>
        </p:nvSpPr>
        <p:spPr>
          <a:xfrm>
            <a:off x="1058238" y="3130129"/>
            <a:ext cx="1583361" cy="369332"/>
          </a:xfrm>
          <a:prstGeom prst="rect">
            <a:avLst/>
          </a:prstGeom>
          <a:noFill/>
        </p:spPr>
        <p:txBody>
          <a:bodyPr wrap="square">
            <a:spAutoFit/>
          </a:bodyPr>
          <a:lstStyle/>
          <a:p>
            <a:r>
              <a:rPr lang="en-US" altLang="ko-KR" sz="1800" dirty="0">
                <a:latin typeface="Times New Roman" panose="02020603050405020304" pitchFamily="18" charset="0"/>
                <a:cs typeface="Times New Roman" panose="02020603050405020304" pitchFamily="18" charset="0"/>
                <a:sym typeface="Wingdings" panose="05000000000000000000" pitchFamily="2" charset="2"/>
              </a:rPr>
              <a:t>Estimated Part</a:t>
            </a:r>
            <a:endParaRPr lang="ko-KR" altLang="en-US" dirty="0"/>
          </a:p>
        </p:txBody>
      </p:sp>
      <p:sp>
        <p:nvSpPr>
          <p:cNvPr id="12" name="TextBox 11">
            <a:extLst>
              <a:ext uri="{FF2B5EF4-FFF2-40B4-BE49-F238E27FC236}">
                <a16:creationId xmlns:a16="http://schemas.microsoft.com/office/drawing/2014/main" id="{7230074B-F960-6F63-8BD9-E4F17A1EAD57}"/>
              </a:ext>
            </a:extLst>
          </p:cNvPr>
          <p:cNvSpPr txBox="1"/>
          <p:nvPr/>
        </p:nvSpPr>
        <p:spPr>
          <a:xfrm>
            <a:off x="1058238" y="3991051"/>
            <a:ext cx="1583361" cy="369332"/>
          </a:xfrm>
          <a:prstGeom prst="rect">
            <a:avLst/>
          </a:prstGeom>
          <a:noFill/>
        </p:spPr>
        <p:txBody>
          <a:bodyPr wrap="square">
            <a:spAutoFit/>
          </a:bodyPr>
          <a:lstStyle/>
          <a:p>
            <a:r>
              <a:rPr lang="en-US" altLang="ko-KR" sz="1800" dirty="0">
                <a:latin typeface="Times New Roman" panose="02020603050405020304" pitchFamily="18" charset="0"/>
                <a:cs typeface="Times New Roman" panose="02020603050405020304" pitchFamily="18" charset="0"/>
                <a:sym typeface="Wingdings" panose="05000000000000000000" pitchFamily="2" charset="2"/>
              </a:rPr>
              <a:t>Threshold Part</a:t>
            </a:r>
            <a:endParaRPr lang="ko-KR" altLang="en-US" dirty="0"/>
          </a:p>
        </p:txBody>
      </p:sp>
    </p:spTree>
    <p:extLst>
      <p:ext uri="{BB962C8B-B14F-4D97-AF65-F5344CB8AC3E}">
        <p14:creationId xmlns:p14="http://schemas.microsoft.com/office/powerpoint/2010/main" val="162564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stretch>
            <a:fillRect/>
          </a:stretch>
        </p:blipFill>
        <p:spPr>
          <a:xfrm>
            <a:off x="4239590" y="2495604"/>
            <a:ext cx="3871949" cy="1661471"/>
          </a:xfrm>
          <a:prstGeom prst="rect">
            <a:avLst/>
          </a:prstGeom>
        </p:spPr>
      </p:pic>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K-means clustering</a:t>
            </a:r>
          </a:p>
        </p:txBody>
      </p:sp>
      <p:sp>
        <p:nvSpPr>
          <p:cNvPr id="18" name="직사각형 17"/>
          <p:cNvSpPr/>
          <p:nvPr/>
        </p:nvSpPr>
        <p:spPr>
          <a:xfrm>
            <a:off x="224700" y="202819"/>
            <a:ext cx="2236510"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Method(CWM)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grpSp>
        <p:nvGrpSpPr>
          <p:cNvPr id="5" name="그룹 4"/>
          <p:cNvGrpSpPr/>
          <p:nvPr/>
        </p:nvGrpSpPr>
        <p:grpSpPr>
          <a:xfrm>
            <a:off x="4251959" y="4157075"/>
            <a:ext cx="4043961" cy="2396127"/>
            <a:chOff x="3252751" y="3081738"/>
            <a:chExt cx="5645150" cy="3344863"/>
          </a:xfrm>
        </p:grpSpPr>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751" y="3081738"/>
              <a:ext cx="5645150" cy="3344863"/>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3488457" y="5883158"/>
              <a:ext cx="1107996" cy="369332"/>
            </a:xfrm>
            <a:prstGeom prst="rect">
              <a:avLst/>
            </a:prstGeom>
          </p:spPr>
          <p:txBody>
            <a:bodyPr wrap="none">
              <a:spAutoFit/>
            </a:bodyPr>
            <a:lstStyle/>
            <a:p>
              <a:r>
                <a:rPr lang="en-US" altLang="ko-KR" dirty="0">
                  <a:latin typeface="Times New Roman" panose="02020603050405020304" pitchFamily="18" charset="0"/>
                  <a:cs typeface="Times New Roman" panose="02020603050405020304" pitchFamily="18" charset="0"/>
                  <a:sym typeface="Wingdings" panose="05000000000000000000" pitchFamily="2" charset="2"/>
                </a:rPr>
                <a:t>2021.7.14</a:t>
              </a:r>
              <a:endParaRPr lang="ko-KR" altLang="en-US" dirty="0"/>
            </a:p>
          </p:txBody>
        </p:sp>
      </p:grpSp>
      <p:sp>
        <p:nvSpPr>
          <p:cNvPr id="4" name="Rectangle 2"/>
          <p:cNvSpPr>
            <a:spLocks noChangeArrowheads="1"/>
          </p:cNvSpPr>
          <p:nvPr/>
        </p:nvSpPr>
        <p:spPr bwMode="auto">
          <a:xfrm>
            <a:off x="3252751" y="2624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TextBox 15"/>
          <p:cNvSpPr txBox="1"/>
          <p:nvPr/>
        </p:nvSpPr>
        <p:spPr>
          <a:xfrm>
            <a:off x="790855" y="1172165"/>
            <a:ext cx="8101430" cy="1323439"/>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 type of clustering algorithm</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Unsupervised Learning Method</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Clustering K groups of similar objects within a data set</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K : the number of groups</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Using Elbow Plot Method for determining optimal K</a:t>
            </a:r>
          </a:p>
        </p:txBody>
      </p:sp>
      <p:pic>
        <p:nvPicPr>
          <p:cNvPr id="5124" name="Picture 4" descr="Scatter plot visualization of k means clustering datase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6699" y="2725035"/>
            <a:ext cx="2566467" cy="1938994"/>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a:blip r:embed="rId6"/>
          <a:stretch>
            <a:fillRect/>
          </a:stretch>
        </p:blipFill>
        <p:spPr>
          <a:xfrm>
            <a:off x="1293743" y="4495576"/>
            <a:ext cx="2525187" cy="1931025"/>
          </a:xfrm>
          <a:prstGeom prst="rect">
            <a:avLst/>
          </a:prstGeom>
        </p:spPr>
      </p:pic>
    </p:spTree>
    <p:extLst>
      <p:ext uri="{BB962C8B-B14F-4D97-AF65-F5344CB8AC3E}">
        <p14:creationId xmlns:p14="http://schemas.microsoft.com/office/powerpoint/2010/main" val="364061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Threshold Method</a:t>
            </a:r>
          </a:p>
        </p:txBody>
      </p:sp>
      <p:sp>
        <p:nvSpPr>
          <p:cNvPr id="18" name="직사각형 17"/>
          <p:cNvSpPr/>
          <p:nvPr/>
        </p:nvSpPr>
        <p:spPr>
          <a:xfrm>
            <a:off x="224700" y="202819"/>
            <a:ext cx="2236510"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Method(CWM)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4" name="Rectangle 2"/>
          <p:cNvSpPr>
            <a:spLocks noChangeArrowheads="1"/>
          </p:cNvSpPr>
          <p:nvPr/>
        </p:nvSpPr>
        <p:spPr bwMode="auto">
          <a:xfrm>
            <a:off x="3252751" y="2624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TextBox 15"/>
          <p:cNvSpPr txBox="1"/>
          <p:nvPr/>
        </p:nvSpPr>
        <p:spPr>
          <a:xfrm>
            <a:off x="790855" y="1172165"/>
            <a:ext cx="8101430" cy="338554"/>
          </a:xfrm>
          <a:prstGeom prst="rect">
            <a:avLst/>
          </a:prstGeom>
          <a:noFill/>
        </p:spPr>
        <p:txBody>
          <a:bodyPr wrap="square" rtlCol="0">
            <a:spAutoFit/>
          </a:bodyPr>
          <a:lstStyle/>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13" name="그룹 12"/>
          <p:cNvGrpSpPr/>
          <p:nvPr/>
        </p:nvGrpSpPr>
        <p:grpSpPr>
          <a:xfrm>
            <a:off x="4205555" y="1074192"/>
            <a:ext cx="4686730" cy="2852466"/>
            <a:chOff x="5805487" y="2916529"/>
            <a:chExt cx="4686730" cy="2852466"/>
          </a:xfrm>
        </p:grpSpPr>
        <p:pic>
          <p:nvPicPr>
            <p:cNvPr id="14" name="그림 13"/>
            <p:cNvPicPr>
              <a:picLocks noChangeAspect="1"/>
            </p:cNvPicPr>
            <p:nvPr/>
          </p:nvPicPr>
          <p:blipFill>
            <a:blip r:embed="rId3"/>
            <a:stretch>
              <a:fillRect/>
            </a:stretch>
          </p:blipFill>
          <p:spPr>
            <a:xfrm>
              <a:off x="5805487" y="2916529"/>
              <a:ext cx="4394944" cy="2852466"/>
            </a:xfrm>
            <a:prstGeom prst="rect">
              <a:avLst/>
            </a:prstGeom>
          </p:spPr>
        </p:pic>
        <p:sp>
          <p:nvSpPr>
            <p:cNvPr id="15" name="TextBox 14"/>
            <p:cNvSpPr txBox="1"/>
            <p:nvPr/>
          </p:nvSpPr>
          <p:spPr>
            <a:xfrm rot="10800000">
              <a:off x="10138274" y="3771900"/>
              <a:ext cx="353943" cy="930183"/>
            </a:xfrm>
            <a:prstGeom prst="rect">
              <a:avLst/>
            </a:prstGeom>
            <a:noFill/>
          </p:spPr>
          <p:txBody>
            <a:bodyPr vert="eaVert" wrap="square" rtlCol="0">
              <a:spAutoFit/>
            </a:bodyPr>
            <a:lstStyle/>
            <a:p>
              <a:r>
                <a:rPr lang="en-US" altLang="ko-KR" sz="1100" dirty="0">
                  <a:latin typeface="Times New Roman" panose="02020603050405020304" pitchFamily="18" charset="0"/>
                  <a:cs typeface="Times New Roman" panose="02020603050405020304" pitchFamily="18" charset="0"/>
                </a:rPr>
                <a:t> Deviation (</a:t>
              </a:r>
              <a:r>
                <a:rPr lang="en-US" altLang="ko-KR" sz="1100" dirty="0">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1100" dirty="0">
                <a:latin typeface="Times New Roman" panose="02020603050405020304" pitchFamily="18" charset="0"/>
                <a:cs typeface="Times New Roman" panose="02020603050405020304" pitchFamily="18" charset="0"/>
              </a:endParaRPr>
            </a:p>
          </p:txBody>
        </p:sp>
        <p:sp>
          <p:nvSpPr>
            <p:cNvPr id="19" name="TextBox 18"/>
            <p:cNvSpPr txBox="1"/>
            <p:nvPr/>
          </p:nvSpPr>
          <p:spPr>
            <a:xfrm rot="10800000">
              <a:off x="7936094" y="3857816"/>
              <a:ext cx="353943" cy="694524"/>
            </a:xfrm>
            <a:prstGeom prst="rect">
              <a:avLst/>
            </a:prstGeom>
            <a:noFill/>
          </p:spPr>
          <p:txBody>
            <a:bodyPr vert="eaVert" wrap="square" rtlCol="0">
              <a:spAutoFit/>
            </a:bodyPr>
            <a:lstStyle/>
            <a:p>
              <a:r>
                <a:rPr lang="en-US" altLang="ko-KR" sz="1100" dirty="0">
                  <a:latin typeface="Times New Roman" panose="02020603050405020304" pitchFamily="18" charset="0"/>
                  <a:cs typeface="Times New Roman" panose="02020603050405020304" pitchFamily="18" charset="0"/>
                </a:rPr>
                <a:t>SST (</a:t>
              </a:r>
              <a:r>
                <a:rPr lang="en-US" altLang="ko-KR" sz="1100" dirty="0">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1100" dirty="0">
                <a:latin typeface="Times New Roman" panose="02020603050405020304" pitchFamily="18" charset="0"/>
                <a:cs typeface="Times New Roman" panose="02020603050405020304" pitchFamily="18" charset="0"/>
              </a:endParaRPr>
            </a:p>
          </p:txBody>
        </p:sp>
      </p:grpSp>
      <p:pic>
        <p:nvPicPr>
          <p:cNvPr id="21" name="그림 20"/>
          <p:cNvPicPr>
            <a:picLocks noChangeAspect="1"/>
          </p:cNvPicPr>
          <p:nvPr/>
        </p:nvPicPr>
        <p:blipFill rotWithShape="1">
          <a:blip r:embed="rId4"/>
          <a:srcRect b="10359"/>
          <a:stretch/>
        </p:blipFill>
        <p:spPr>
          <a:xfrm>
            <a:off x="2461210" y="4024631"/>
            <a:ext cx="6297714" cy="2382718"/>
          </a:xfrm>
          <a:prstGeom prst="rect">
            <a:avLst/>
          </a:prstGeom>
        </p:spPr>
      </p:pic>
      <p:sp>
        <p:nvSpPr>
          <p:cNvPr id="22" name="TextBox 21"/>
          <p:cNvSpPr txBox="1"/>
          <p:nvPr/>
        </p:nvSpPr>
        <p:spPr>
          <a:xfrm>
            <a:off x="790856" y="1172165"/>
            <a:ext cx="3414700" cy="2062103"/>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Relationship between Group3 and the CWM</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1step : STD of SST in the region</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2step : difference average SST between Group1(highest SST) and Group3(CWM estimated area)</a:t>
            </a:r>
          </a:p>
        </p:txBody>
      </p:sp>
    </p:spTree>
    <p:extLst>
      <p:ext uri="{BB962C8B-B14F-4D97-AF65-F5344CB8AC3E}">
        <p14:creationId xmlns:p14="http://schemas.microsoft.com/office/powerpoint/2010/main" val="99000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Evaluation of CWM Detection algorithm</a:t>
            </a:r>
          </a:p>
        </p:txBody>
      </p:sp>
      <p:sp>
        <p:nvSpPr>
          <p:cNvPr id="18" name="직사각형 17"/>
          <p:cNvSpPr/>
          <p:nvPr/>
        </p:nvSpPr>
        <p:spPr>
          <a:xfrm>
            <a:off x="224700" y="202819"/>
            <a:ext cx="2236510"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Method(CWM)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11" name="TextBox 10"/>
          <p:cNvSpPr txBox="1"/>
          <p:nvPr/>
        </p:nvSpPr>
        <p:spPr>
          <a:xfrm>
            <a:off x="790855" y="1172165"/>
            <a:ext cx="8101430" cy="584775"/>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Ground truth : 2022 CWM</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Accuracy , Precision, Recall, F1 score, FAR</a:t>
            </a:r>
          </a:p>
        </p:txBody>
      </p:sp>
      <p:graphicFrame>
        <p:nvGraphicFramePr>
          <p:cNvPr id="12" name="표 11"/>
          <p:cNvGraphicFramePr>
            <a:graphicFrameLocks noGrp="1"/>
          </p:cNvGraphicFramePr>
          <p:nvPr>
            <p:extLst>
              <p:ext uri="{D42A27DB-BD31-4B8C-83A1-F6EECF244321}">
                <p14:modId xmlns:p14="http://schemas.microsoft.com/office/powerpoint/2010/main" val="2776206269"/>
              </p:ext>
            </p:extLst>
          </p:nvPr>
        </p:nvGraphicFramePr>
        <p:xfrm>
          <a:off x="642937" y="2733675"/>
          <a:ext cx="5188677" cy="2284476"/>
        </p:xfrm>
        <a:graphic>
          <a:graphicData uri="http://schemas.openxmlformats.org/drawingml/2006/table">
            <a:tbl>
              <a:tblPr/>
              <a:tblGrid>
                <a:gridCol w="756602">
                  <a:extLst>
                    <a:ext uri="{9D8B030D-6E8A-4147-A177-3AD203B41FA5}">
                      <a16:colId xmlns:a16="http://schemas.microsoft.com/office/drawing/2014/main" val="4076008020"/>
                    </a:ext>
                  </a:extLst>
                </a:gridCol>
                <a:gridCol w="937578">
                  <a:extLst>
                    <a:ext uri="{9D8B030D-6E8A-4147-A177-3AD203B41FA5}">
                      <a16:colId xmlns:a16="http://schemas.microsoft.com/office/drawing/2014/main" val="2377139202"/>
                    </a:ext>
                  </a:extLst>
                </a:gridCol>
                <a:gridCol w="1890669">
                  <a:extLst>
                    <a:ext uri="{9D8B030D-6E8A-4147-A177-3AD203B41FA5}">
                      <a16:colId xmlns:a16="http://schemas.microsoft.com/office/drawing/2014/main" val="206036440"/>
                    </a:ext>
                  </a:extLst>
                </a:gridCol>
                <a:gridCol w="1603828">
                  <a:extLst>
                    <a:ext uri="{9D8B030D-6E8A-4147-A177-3AD203B41FA5}">
                      <a16:colId xmlns:a16="http://schemas.microsoft.com/office/drawing/2014/main" val="2613373978"/>
                    </a:ext>
                  </a:extLst>
                </a:gridCol>
              </a:tblGrid>
              <a:tr h="286505">
                <a:tc rowSpan="2" gridSpan="2">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cs typeface="Times New Roman" panose="02020603050405020304" pitchFamily="18" charset="0"/>
                        </a:rPr>
                        <a:t>Confusion matrix</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rowSpan="2" hMerge="1">
                  <a:txBody>
                    <a:bodyPr/>
                    <a:lstStyle/>
                    <a:p>
                      <a:pPr latinLnBrk="1"/>
                      <a:endParaRPr lang="ko-KR" altLang="en-US"/>
                    </a:p>
                  </a:txBody>
                  <a:tcPr/>
                </a:tc>
                <a:tc gridSpan="2">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ea typeface="함초롬바탕" panose="02030604000101010101" pitchFamily="18" charset="-127"/>
                          <a:cs typeface="Times New Roman" panose="02020603050405020304" pitchFamily="18" charset="0"/>
                        </a:rPr>
                        <a:t>Predicted</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extLst>
                  <a:ext uri="{0D108BD9-81ED-4DB2-BD59-A6C34878D82A}">
                    <a16:rowId xmlns:a16="http://schemas.microsoft.com/office/drawing/2014/main" val="1259282700"/>
                  </a:ext>
                </a:extLst>
              </a:tr>
              <a:tr h="286505">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ea typeface="함초롬바탕" panose="02030604000101010101" pitchFamily="18" charset="-127"/>
                          <a:cs typeface="Times New Roman" panose="02020603050405020304" pitchFamily="18" charset="0"/>
                        </a:rPr>
                        <a:t>Positive</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cs typeface="Times New Roman" panose="02020603050405020304" pitchFamily="18" charset="0"/>
                        </a:rPr>
                        <a:t>Negative</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857519"/>
                  </a:ext>
                </a:extLst>
              </a:tr>
              <a:tr h="583750">
                <a:tc rowSpan="2">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ea typeface="함초롬바탕" panose="02030604000101010101" pitchFamily="18" charset="-127"/>
                          <a:cs typeface="Times New Roman" panose="02020603050405020304" pitchFamily="18" charset="0"/>
                        </a:rPr>
                        <a:t>Actual</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ea typeface="함초롬바탕" panose="02030604000101010101" pitchFamily="18" charset="-127"/>
                          <a:cs typeface="Times New Roman" panose="02020603050405020304" pitchFamily="18" charset="0"/>
                        </a:rPr>
                        <a:t>Positive</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b="0" kern="0" spc="0" dirty="0">
                          <a:solidFill>
                            <a:schemeClr val="tx1"/>
                          </a:solidFill>
                          <a:effectLst/>
                          <a:latin typeface="Times New Roman" panose="02020603050405020304" pitchFamily="18" charset="0"/>
                          <a:cs typeface="Times New Roman" panose="02020603050405020304" pitchFamily="18" charset="0"/>
                        </a:rPr>
                        <a:t>True</a:t>
                      </a:r>
                      <a:r>
                        <a:rPr lang="en-US" sz="1600" b="0" kern="0" spc="0" baseline="0" dirty="0">
                          <a:solidFill>
                            <a:schemeClr val="tx1"/>
                          </a:solidFill>
                          <a:effectLst/>
                          <a:latin typeface="Times New Roman" panose="02020603050405020304" pitchFamily="18" charset="0"/>
                          <a:cs typeface="Times New Roman" panose="02020603050405020304" pitchFamily="18" charset="0"/>
                        </a:rPr>
                        <a:t> Positive (TP)</a:t>
                      </a:r>
                      <a:endParaRPr 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60000"/>
                        </a:lnSpc>
                        <a:spcBef>
                          <a:spcPts val="0"/>
                        </a:spcBef>
                        <a:spcAft>
                          <a:spcPts val="0"/>
                        </a:spcAft>
                      </a:pPr>
                      <a:r>
                        <a:rPr lang="en-US" sz="1600" b="0" kern="0" spc="0" dirty="0">
                          <a:solidFill>
                            <a:schemeClr val="tx1"/>
                          </a:solidFill>
                          <a:effectLst/>
                          <a:latin typeface="Times New Roman" panose="02020603050405020304" pitchFamily="18" charset="0"/>
                          <a:cs typeface="Times New Roman" panose="02020603050405020304" pitchFamily="18" charset="0"/>
                        </a:rPr>
                        <a:t>False Negative (FN)</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348840"/>
                  </a:ext>
                </a:extLst>
              </a:tr>
              <a:tr h="583750">
                <a:tc vMerge="1">
                  <a:txBody>
                    <a:bodyPr/>
                    <a:lstStyle/>
                    <a:p>
                      <a:pPr latinLnBrk="1"/>
                      <a:endParaRPr lang="ko-KR" altLang="en-US"/>
                    </a:p>
                  </a:txBody>
                  <a:tcPr/>
                </a:tc>
                <a:tc>
                  <a:txBody>
                    <a:bodyPr/>
                    <a:lstStyle/>
                    <a:p>
                      <a:pPr marL="0" marR="0" indent="0" algn="ctr" fontAlgn="base" latinLnBrk="0">
                        <a:lnSpc>
                          <a:spcPct val="160000"/>
                        </a:lnSpc>
                        <a:spcBef>
                          <a:spcPts val="0"/>
                        </a:spcBef>
                        <a:spcAft>
                          <a:spcPts val="0"/>
                        </a:spcAft>
                      </a:pPr>
                      <a:r>
                        <a:rPr lang="en-US" altLang="ko-KR" sz="1600" b="0" kern="0" spc="0" dirty="0">
                          <a:solidFill>
                            <a:schemeClr val="tx1"/>
                          </a:solidFill>
                          <a:effectLst/>
                          <a:latin typeface="Times New Roman" panose="02020603050405020304" pitchFamily="18" charset="0"/>
                          <a:ea typeface="함초롬바탕" panose="02030604000101010101" pitchFamily="18" charset="-127"/>
                          <a:cs typeface="Times New Roman" panose="02020603050405020304" pitchFamily="18" charset="0"/>
                        </a:rPr>
                        <a:t>Negative</a:t>
                      </a:r>
                      <a:endParaRPr lang="ko-KR" altLang="en-US" sz="1600" b="0" kern="0" spc="0" dirty="0">
                        <a:solidFill>
                          <a:schemeClr val="tx1"/>
                        </a:solidFill>
                        <a:effectLst/>
                        <a:latin typeface="Times New Roman" panose="02020603050405020304" pitchFamily="18" charset="0"/>
                        <a:cs typeface="Times New Roman" panose="02020603050405020304" pitchFamily="18" charset="0"/>
                      </a:endParaRP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60000"/>
                        </a:lnSpc>
                        <a:spcBef>
                          <a:spcPts val="0"/>
                        </a:spcBef>
                        <a:spcAft>
                          <a:spcPts val="0"/>
                        </a:spcAft>
                      </a:pPr>
                      <a:r>
                        <a:rPr lang="en-US" sz="1600" b="0" kern="0" spc="0" dirty="0">
                          <a:solidFill>
                            <a:schemeClr val="tx1"/>
                          </a:solidFill>
                          <a:effectLst/>
                          <a:latin typeface="Times New Roman" panose="02020603050405020304" pitchFamily="18" charset="0"/>
                          <a:cs typeface="Times New Roman" panose="02020603050405020304" pitchFamily="18" charset="0"/>
                        </a:rPr>
                        <a:t>False Positive (FP)</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600" b="0" kern="0" spc="0" dirty="0">
                          <a:solidFill>
                            <a:schemeClr val="tx1"/>
                          </a:solidFill>
                          <a:effectLst/>
                          <a:latin typeface="Times New Roman" panose="02020603050405020304" pitchFamily="18" charset="0"/>
                          <a:cs typeface="Times New Roman" panose="02020603050405020304" pitchFamily="18" charset="0"/>
                        </a:rPr>
                        <a:t>True Negative (TN)</a:t>
                      </a:r>
                    </a:p>
                  </a:txBody>
                  <a:tcPr marL="6477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8524756"/>
                  </a:ext>
                </a:extLst>
              </a:tr>
            </a:tbl>
          </a:graphicData>
        </a:graphic>
      </p:graphicFrame>
      <p:graphicFrame>
        <p:nvGraphicFramePr>
          <p:cNvPr id="5" name="개체 4"/>
          <p:cNvGraphicFramePr>
            <a:graphicFrameLocks noChangeAspect="1"/>
          </p:cNvGraphicFramePr>
          <p:nvPr>
            <p:extLst>
              <p:ext uri="{D42A27DB-BD31-4B8C-83A1-F6EECF244321}">
                <p14:modId xmlns:p14="http://schemas.microsoft.com/office/powerpoint/2010/main" val="3137759072"/>
              </p:ext>
            </p:extLst>
          </p:nvPr>
        </p:nvGraphicFramePr>
        <p:xfrm>
          <a:off x="4273550" y="2432463"/>
          <a:ext cx="5340350" cy="3194050"/>
        </p:xfrm>
        <a:graphic>
          <a:graphicData uri="http://schemas.openxmlformats.org/presentationml/2006/ole">
            <mc:AlternateContent xmlns:mc="http://schemas.openxmlformats.org/markup-compatibility/2006">
              <mc:Choice xmlns:v="urn:schemas-microsoft-com:vml" Requires="v">
                <p:oleObj name="문서" r:id="rId3" imgW="5339616" imgH="3193630" progId="Word.Document.12">
                  <p:embed/>
                </p:oleObj>
              </mc:Choice>
              <mc:Fallback>
                <p:oleObj name="문서" r:id="rId3" imgW="5339616" imgH="3193630" progId="Word.Document.12">
                  <p:embed/>
                  <p:pic>
                    <p:nvPicPr>
                      <p:cNvPr id="0" name=""/>
                      <p:cNvPicPr/>
                      <p:nvPr/>
                    </p:nvPicPr>
                    <p:blipFill>
                      <a:blip r:embed="rId4"/>
                      <a:stretch>
                        <a:fillRect/>
                      </a:stretch>
                    </p:blipFill>
                    <p:spPr>
                      <a:xfrm>
                        <a:off x="4273550" y="2432463"/>
                        <a:ext cx="5340350" cy="3194050"/>
                      </a:xfrm>
                      <a:prstGeom prst="rect">
                        <a:avLst/>
                      </a:prstGeom>
                    </p:spPr>
                  </p:pic>
                </p:oleObj>
              </mc:Fallback>
            </mc:AlternateContent>
          </a:graphicData>
        </a:graphic>
      </p:graphicFrame>
    </p:spTree>
    <p:extLst>
      <p:ext uri="{BB962C8B-B14F-4D97-AF65-F5344CB8AC3E}">
        <p14:creationId xmlns:p14="http://schemas.microsoft.com/office/powerpoint/2010/main" val="141317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Spatial frequency of ALWT &amp; MHWs (1 Year)</a:t>
            </a:r>
          </a:p>
        </p:txBody>
      </p:sp>
      <p:sp>
        <p:nvSpPr>
          <p:cNvPr id="18" name="직사각형 17"/>
          <p:cNvSpPr/>
          <p:nvPr/>
        </p:nvSpPr>
        <p:spPr>
          <a:xfrm>
            <a:off x="224700" y="202819"/>
            <a:ext cx="357963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(ALWT &amp; MHWs)</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15" name="그림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657" y="3821029"/>
            <a:ext cx="4800139" cy="260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457200" y="1245653"/>
            <a:ext cx="59293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pic>
        <p:nvPicPr>
          <p:cNvPr id="819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76411"/>
            <a:ext cx="2843211" cy="2421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457199" y="3798026"/>
            <a:ext cx="5887943" cy="4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798027"/>
            <a:ext cx="2843211" cy="24680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3451131" y="1344210"/>
                <a:ext cx="5388070" cy="2554545"/>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a:t>
                </a:r>
              </a:p>
              <a:p>
                <a:pPr marL="742950" lvl="1" indent="-285750">
                  <a:buClr>
                    <a:schemeClr val="tx1"/>
                  </a:buClr>
                  <a:buFont typeface="Arial" panose="020B0604020202020204" pitchFamily="34" charset="0"/>
                  <a:buChar char="•"/>
                </a:pP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Gyeonggi</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Bay: 94days , 7745</a:t>
                </a:r>
                <a14:m>
                  <m:oMath xmlns:m="http://schemas.openxmlformats.org/officeDocument/2006/math">
                    <m:sSup>
                      <m:sSupPr>
                        <m:ctrlPr>
                          <a:rPr lang="en-US" altLang="ko-KR" sz="1600" i="1" smtClean="0">
                            <a:latin typeface="Cambria Math" panose="02040503050406030204" pitchFamily="18" charset="0"/>
                            <a:cs typeface="Times New Roman" panose="02020603050405020304" pitchFamily="18" charset="0"/>
                            <a:sym typeface="Wingdings" panose="05000000000000000000" pitchFamily="2" charset="2"/>
                          </a:rPr>
                        </m:ctrlPr>
                      </m:sSupPr>
                      <m:e>
                        <m:r>
                          <a:rPr lang="en-US" altLang="ko-KR" sz="1600" b="0" i="1" smtClean="0">
                            <a:latin typeface="Cambria Math" panose="02040503050406030204" pitchFamily="18" charset="0"/>
                            <a:cs typeface="Times New Roman" panose="02020603050405020304" pitchFamily="18" charset="0"/>
                            <a:sym typeface="Wingdings" panose="05000000000000000000" pitchFamily="2" charset="2"/>
                          </a:rPr>
                          <m:t>𝑘𝑚</m:t>
                        </m:r>
                      </m:e>
                      <m:sup>
                        <m:r>
                          <a:rPr lang="en-US" altLang="ko-KR" sz="1600" b="0" i="1" smtClean="0">
                            <a:latin typeface="Cambria Math" panose="02040503050406030204" pitchFamily="18" charset="0"/>
                            <a:cs typeface="Times New Roman" panose="02020603050405020304" pitchFamily="18" charset="0"/>
                            <a:sym typeface="Wingdings" panose="05000000000000000000" pitchFamily="2" charset="2"/>
                          </a:rPr>
                          <m:t>2</m:t>
                        </m:r>
                      </m:sup>
                    </m:sSup>
                  </m:oMath>
                </a14:m>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spreads widely around the most detected point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coast of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Chungcheondo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and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Jeollabukdo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 68days, narrow area along the coast</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 </a:t>
                </a:r>
              </a:p>
              <a:p>
                <a:pPr marL="742950" lvl="1" indent="-285750">
                  <a:buClr>
                    <a:schemeClr val="tx1"/>
                  </a:buClr>
                  <a:buFont typeface="Arial" panose="020B0604020202020204" pitchFamily="34" charset="0"/>
                  <a:buChar char="•"/>
                </a:pP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Jeju</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and southern coast of Korea : 39days , 30days</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51131" y="1344210"/>
                <a:ext cx="5388070" cy="2554545"/>
              </a:xfrm>
              <a:prstGeom prst="rect">
                <a:avLst/>
              </a:prstGeom>
              <a:blipFill>
                <a:blip r:embed="rId6"/>
                <a:stretch>
                  <a:fillRect l="-452" t="-716"/>
                </a:stretch>
              </a:blipFill>
            </p:spPr>
            <p:txBody>
              <a:bodyPr/>
              <a:lstStyle/>
              <a:p>
                <a:r>
                  <a:rPr lang="ko-KR" altLang="en-US">
                    <a:noFill/>
                  </a:rPr>
                  <a:t> </a:t>
                </a:r>
              </a:p>
            </p:txBody>
          </p:sp>
        </mc:Fallback>
      </mc:AlternateContent>
      <p:cxnSp>
        <p:nvCxnSpPr>
          <p:cNvPr id="6" name="직선 화살표 연결선 5"/>
          <p:cNvCxnSpPr/>
          <p:nvPr/>
        </p:nvCxnSpPr>
        <p:spPr>
          <a:xfrm flipH="1">
            <a:off x="1165860" y="4282440"/>
            <a:ext cx="12954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a:off x="1295400" y="4945380"/>
            <a:ext cx="1752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p:cNvCxnSpPr/>
          <p:nvPr/>
        </p:nvCxnSpPr>
        <p:spPr>
          <a:xfrm flipV="1">
            <a:off x="1760220" y="5227320"/>
            <a:ext cx="1524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1383030" y="5798820"/>
            <a:ext cx="377190" cy="99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30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Spatial frequency of ALWT &amp; MHWs (1 Year)</a:t>
            </a:r>
          </a:p>
        </p:txBody>
      </p:sp>
      <p:sp>
        <p:nvSpPr>
          <p:cNvPr id="18" name="직사각형 17"/>
          <p:cNvSpPr/>
          <p:nvPr/>
        </p:nvSpPr>
        <p:spPr>
          <a:xfrm>
            <a:off x="224700" y="202819"/>
            <a:ext cx="357963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(ALWT &amp; MHWs)</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9" name="그림 8"/>
          <p:cNvPicPr>
            <a:picLocks noChangeAspect="1"/>
          </p:cNvPicPr>
          <p:nvPr/>
        </p:nvPicPr>
        <p:blipFill>
          <a:blip r:embed="rId3"/>
          <a:stretch>
            <a:fillRect/>
          </a:stretch>
        </p:blipFill>
        <p:spPr>
          <a:xfrm>
            <a:off x="360094" y="2848291"/>
            <a:ext cx="4123495" cy="3476310"/>
          </a:xfrm>
          <a:prstGeom prst="rect">
            <a:avLst/>
          </a:prstGeom>
        </p:spPr>
      </p:pic>
      <p:sp>
        <p:nvSpPr>
          <p:cNvPr id="10" name="TextBox 9"/>
          <p:cNvSpPr txBox="1"/>
          <p:nvPr/>
        </p:nvSpPr>
        <p:spPr>
          <a:xfrm rot="16200000">
            <a:off x="3376761" y="4286011"/>
            <a:ext cx="2116733" cy="276999"/>
          </a:xfrm>
          <a:prstGeom prst="rect">
            <a:avLst/>
          </a:prstGeom>
          <a:solidFill>
            <a:schemeClr val="bg1"/>
          </a:solidFill>
        </p:spPr>
        <p:txBody>
          <a:bodyPr wrap="square" rtlCol="0">
            <a:spAutoFit/>
          </a:bodyPr>
          <a:lstStyle/>
          <a:p>
            <a:r>
              <a:rPr lang="en-US" altLang="ko-KR" sz="1200" dirty="0">
                <a:latin typeface="Times New Roman" panose="02020603050405020304" pitchFamily="18" charset="0"/>
                <a:cs typeface="Times New Roman" panose="02020603050405020304" pitchFamily="18" charset="0"/>
              </a:rPr>
              <a:t>Number of ALWT Warning</a:t>
            </a:r>
            <a:endParaRPr lang="ko-KR" altLang="en-US" sz="1200" dirty="0">
              <a:latin typeface="Times New Roman" panose="02020603050405020304" pitchFamily="18" charset="0"/>
              <a:cs typeface="Times New Roman" panose="02020603050405020304" pitchFamily="18" charset="0"/>
            </a:endParaRPr>
          </a:p>
        </p:txBody>
      </p:sp>
      <p:pic>
        <p:nvPicPr>
          <p:cNvPr id="11" name="그림 10"/>
          <p:cNvPicPr>
            <a:picLocks noChangeAspect="1"/>
          </p:cNvPicPr>
          <p:nvPr/>
        </p:nvPicPr>
        <p:blipFill>
          <a:blip r:embed="rId4"/>
          <a:stretch>
            <a:fillRect/>
          </a:stretch>
        </p:blipFill>
        <p:spPr>
          <a:xfrm>
            <a:off x="4573627" y="2848292"/>
            <a:ext cx="4158577" cy="3476310"/>
          </a:xfrm>
          <a:prstGeom prst="rect">
            <a:avLst/>
          </a:prstGeom>
        </p:spPr>
      </p:pic>
      <p:sp>
        <p:nvSpPr>
          <p:cNvPr id="12" name="TextBox 11"/>
          <p:cNvSpPr txBox="1"/>
          <p:nvPr/>
        </p:nvSpPr>
        <p:spPr>
          <a:xfrm rot="16200000">
            <a:off x="7673837" y="4286011"/>
            <a:ext cx="2116733" cy="276999"/>
          </a:xfrm>
          <a:prstGeom prst="rect">
            <a:avLst/>
          </a:prstGeom>
          <a:solidFill>
            <a:schemeClr val="bg1"/>
          </a:solidFill>
        </p:spPr>
        <p:txBody>
          <a:bodyPr wrap="square" rtlCol="0">
            <a:spAutoFit/>
          </a:bodyPr>
          <a:lstStyle/>
          <a:p>
            <a:r>
              <a:rPr lang="en-US" altLang="ko-KR" sz="1200" dirty="0">
                <a:latin typeface="Times New Roman" panose="02020603050405020304" pitchFamily="18" charset="0"/>
                <a:cs typeface="Times New Roman" panose="02020603050405020304" pitchFamily="18" charset="0"/>
              </a:rPr>
              <a:t>Number of MHWs Warning</a:t>
            </a:r>
            <a:endParaRPr lang="ko-KR" altLang="en-US" sz="1200" dirty="0">
              <a:latin typeface="Times New Roman" panose="02020603050405020304" pitchFamily="18" charset="0"/>
              <a:cs typeface="Times New Roman" panose="02020603050405020304" pitchFamily="18" charset="0"/>
            </a:endParaRPr>
          </a:p>
        </p:txBody>
      </p:sp>
      <p:sp>
        <p:nvSpPr>
          <p:cNvPr id="3" name="직사각형 2"/>
          <p:cNvSpPr/>
          <p:nvPr/>
        </p:nvSpPr>
        <p:spPr>
          <a:xfrm>
            <a:off x="550267" y="1297184"/>
            <a:ext cx="8046720" cy="738664"/>
          </a:xfrm>
          <a:prstGeom prst="rect">
            <a:avLst/>
          </a:prstGeom>
        </p:spPr>
        <p:txBody>
          <a:bodyPr wrap="square">
            <a:spAutoFit/>
          </a:bodyPr>
          <a:lstStyle/>
          <a:p>
            <a:pPr marL="742950" lvl="1" indent="-285750">
              <a:buClr>
                <a:schemeClr val="tx1"/>
              </a:buClr>
              <a:buFont typeface="Arial" panose="020B0604020202020204" pitchFamily="34" charset="0"/>
              <a:buChar char="•"/>
            </a:pP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Warning</a:t>
            </a:r>
          </a:p>
          <a:p>
            <a:pPr marL="1200150" lvl="2" indent="-285750">
              <a:buClr>
                <a:schemeClr val="tx1"/>
              </a:buClr>
              <a:buFont typeface="Arial" panose="020B0604020202020204" pitchFamily="34" charset="0"/>
              <a:buChar char="•"/>
            </a:pPr>
            <a:r>
              <a:rPr lang="en-US" altLang="ko-KR" sz="1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ALWT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sz="1400" i="1" dirty="0">
                <a:latin typeface="Times New Roman" panose="02020603050405020304" pitchFamily="18" charset="0"/>
                <a:cs typeface="Times New Roman" panose="02020603050405020304" pitchFamily="18" charset="0"/>
                <a:sym typeface="Wingdings" panose="05000000000000000000" pitchFamily="2" charset="2"/>
              </a:rPr>
              <a:t>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1 ℃ </a:t>
            </a:r>
          </a:p>
          <a:p>
            <a:pPr marL="1200150" lvl="2" indent="-285750">
              <a:buClr>
                <a:schemeClr val="tx1"/>
              </a:buClr>
              <a:buFont typeface="Arial" panose="020B0604020202020204" pitchFamily="34" charset="0"/>
              <a:buChar char="•"/>
            </a:pPr>
            <a:r>
              <a:rPr lang="en-US" altLang="ko-KR" sz="1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MHWs</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sz="1400" i="1" dirty="0">
                <a:latin typeface="Times New Roman" panose="02020603050405020304" pitchFamily="18" charset="0"/>
                <a:cs typeface="Times New Roman" panose="02020603050405020304" pitchFamily="18" charset="0"/>
                <a:sym typeface="Wingdings" panose="05000000000000000000" pitchFamily="2" charset="2"/>
              </a:rPr>
              <a:t>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30 ℃ </a:t>
            </a:r>
          </a:p>
        </p:txBody>
      </p:sp>
      <p:sp>
        <p:nvSpPr>
          <p:cNvPr id="4" name="TextBox 3"/>
          <p:cNvSpPr txBox="1"/>
          <p:nvPr/>
        </p:nvSpPr>
        <p:spPr>
          <a:xfrm>
            <a:off x="1310784" y="3124200"/>
            <a:ext cx="650537" cy="369332"/>
          </a:xfrm>
          <a:prstGeom prst="rect">
            <a:avLst/>
          </a:prstGeom>
          <a:noFill/>
        </p:spPr>
        <p:txBody>
          <a:bodyPr wrap="square" rtlCol="0">
            <a:spAutoFit/>
          </a:bodyPr>
          <a:lstStyle/>
          <a:p>
            <a:r>
              <a:rPr lang="en-US" altLang="ko-KR" dirty="0">
                <a:solidFill>
                  <a:srgbClr val="FF0000"/>
                </a:solidFill>
              </a:rPr>
              <a:t>16%</a:t>
            </a:r>
            <a:endParaRPr lang="ko-KR" altLang="en-US" dirty="0">
              <a:solidFill>
                <a:srgbClr val="FF0000"/>
              </a:solidFill>
            </a:endParaRPr>
          </a:p>
        </p:txBody>
      </p:sp>
      <p:sp>
        <p:nvSpPr>
          <p:cNvPr id="16" name="TextBox 15"/>
          <p:cNvSpPr txBox="1"/>
          <p:nvPr/>
        </p:nvSpPr>
        <p:spPr>
          <a:xfrm>
            <a:off x="2003093" y="4480560"/>
            <a:ext cx="650537" cy="369332"/>
          </a:xfrm>
          <a:prstGeom prst="rect">
            <a:avLst/>
          </a:prstGeom>
          <a:noFill/>
        </p:spPr>
        <p:txBody>
          <a:bodyPr wrap="square" rtlCol="0">
            <a:spAutoFit/>
          </a:bodyPr>
          <a:lstStyle/>
          <a:p>
            <a:r>
              <a:rPr lang="en-US" altLang="ko-KR" dirty="0">
                <a:solidFill>
                  <a:srgbClr val="FF0000"/>
                </a:solidFill>
              </a:rPr>
              <a:t>91%</a:t>
            </a:r>
            <a:endParaRPr lang="ko-KR" altLang="en-US" dirty="0">
              <a:solidFill>
                <a:srgbClr val="FF0000"/>
              </a:solidFill>
            </a:endParaRPr>
          </a:p>
        </p:txBody>
      </p:sp>
      <p:sp>
        <p:nvSpPr>
          <p:cNvPr id="19" name="TextBox 18"/>
          <p:cNvSpPr txBox="1"/>
          <p:nvPr/>
        </p:nvSpPr>
        <p:spPr>
          <a:xfrm>
            <a:off x="5317793" y="5189220"/>
            <a:ext cx="650537" cy="369332"/>
          </a:xfrm>
          <a:prstGeom prst="rect">
            <a:avLst/>
          </a:prstGeom>
          <a:noFill/>
        </p:spPr>
        <p:txBody>
          <a:bodyPr wrap="square" rtlCol="0">
            <a:spAutoFit/>
          </a:bodyPr>
          <a:lstStyle/>
          <a:p>
            <a:r>
              <a:rPr lang="en-US" altLang="ko-KR" dirty="0">
                <a:solidFill>
                  <a:srgbClr val="FF0000"/>
                </a:solidFill>
              </a:rPr>
              <a:t>54%</a:t>
            </a:r>
            <a:endParaRPr lang="ko-KR" altLang="en-US" dirty="0">
              <a:solidFill>
                <a:srgbClr val="FF0000"/>
              </a:solidFill>
            </a:endParaRPr>
          </a:p>
        </p:txBody>
      </p:sp>
      <p:sp>
        <p:nvSpPr>
          <p:cNvPr id="21" name="TextBox 20"/>
          <p:cNvSpPr txBox="1"/>
          <p:nvPr/>
        </p:nvSpPr>
        <p:spPr>
          <a:xfrm>
            <a:off x="6175826" y="4480560"/>
            <a:ext cx="650537" cy="369332"/>
          </a:xfrm>
          <a:prstGeom prst="rect">
            <a:avLst/>
          </a:prstGeom>
          <a:noFill/>
        </p:spPr>
        <p:txBody>
          <a:bodyPr wrap="square" rtlCol="0">
            <a:spAutoFit/>
          </a:bodyPr>
          <a:lstStyle/>
          <a:p>
            <a:r>
              <a:rPr lang="en-US" altLang="ko-KR" dirty="0">
                <a:solidFill>
                  <a:srgbClr val="FF0000"/>
                </a:solidFill>
              </a:rPr>
              <a:t>60%</a:t>
            </a:r>
            <a:endParaRPr lang="ko-KR" altLang="en-US" dirty="0">
              <a:solidFill>
                <a:srgbClr val="FF0000"/>
              </a:solidFill>
            </a:endParaRPr>
          </a:p>
        </p:txBody>
      </p:sp>
    </p:spTree>
    <p:extLst>
      <p:ext uri="{BB962C8B-B14F-4D97-AF65-F5344CB8AC3E}">
        <p14:creationId xmlns:p14="http://schemas.microsoft.com/office/powerpoint/2010/main" val="195703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직사각형 17"/>
          <p:cNvSpPr/>
          <p:nvPr/>
        </p:nvSpPr>
        <p:spPr>
          <a:xfrm>
            <a:off x="224700" y="202819"/>
            <a:ext cx="4023858"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1</a:t>
            </a:r>
            <a:r>
              <a:rPr lang="ko-KR" altLang="en-US" sz="2400" b="1" dirty="0">
                <a:solidFill>
                  <a:schemeClr val="bg1"/>
                </a:solidFill>
                <a:latin typeface="Times New Roman" panose="02020603050405020304" pitchFamily="18" charset="0"/>
                <a:cs typeface="Times New Roman" panose="02020603050405020304" pitchFamily="18" charset="0"/>
              </a:rPr>
              <a:t>차 학위논문 발표 </a:t>
            </a:r>
            <a:r>
              <a:rPr lang="en-US" altLang="ko-KR" sz="2400" b="1" dirty="0">
                <a:solidFill>
                  <a:schemeClr val="bg1"/>
                </a:solidFill>
                <a:latin typeface="Times New Roman" panose="02020603050405020304" pitchFamily="18" charset="0"/>
                <a:cs typeface="Times New Roman" panose="02020603050405020304" pitchFamily="18" charset="0"/>
              </a:rPr>
              <a:t>Comment</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 name="직사각형 1"/>
          <p:cNvSpPr/>
          <p:nvPr/>
        </p:nvSpPr>
        <p:spPr>
          <a:xfrm>
            <a:off x="402603" y="809664"/>
            <a:ext cx="1159292" cy="369332"/>
          </a:xfrm>
          <a:prstGeom prst="rect">
            <a:avLst/>
          </a:prstGeom>
        </p:spPr>
        <p:txBody>
          <a:bodyPr wrap="none">
            <a:spAutoFit/>
          </a:bodyPr>
          <a:lstStyle/>
          <a:p>
            <a:r>
              <a:rPr lang="en-US" altLang="ko-KR" b="1" dirty="0">
                <a:latin typeface="Times New Roman" panose="02020603050405020304" pitchFamily="18" charset="0"/>
                <a:cs typeface="Times New Roman" panose="02020603050405020304" pitchFamily="18" charset="0"/>
              </a:rPr>
              <a:t>Comment</a:t>
            </a:r>
            <a:endParaRPr lang="ko-KR" alt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02602" y="1324176"/>
            <a:ext cx="8385409" cy="477053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제목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좀 더 구체적인 방향으로 </a:t>
            </a: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연안쪽에</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 포커스 지역적인</a:t>
            </a: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a:buClr>
                <a:schemeClr val="tx1"/>
              </a:buCl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수산과학원 </a:t>
            </a: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이상수온</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 기준이 국제적인 레퍼런스가 있는지</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저널에 인용된 기준으로</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위성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SST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부이 비교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위성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SST</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의 장단점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목적성을 이용하여 결과를 </a:t>
            </a: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풀어나가야함</a:t>
            </a:r>
            <a:endParaRPr lang="ko-KR" altLang="en-US" sz="1600" dirty="0">
              <a:latin typeface="Times New Roman" panose="02020603050405020304" pitchFamily="18" charset="0"/>
              <a:cs typeface="Times New Roman" panose="02020603050405020304" pitchFamily="18" charset="0"/>
              <a:sym typeface="Wingdings" panose="05000000000000000000" pitchFamily="2" charset="2"/>
            </a:endParaRPr>
          </a:p>
          <a:p>
            <a:pPr>
              <a:buClr>
                <a:schemeClr val="tx1"/>
              </a:buCl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 MHWs ,CWM :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약어에 대한 설명</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결과와 결론을 구별하기 위한 필요성</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결론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결과에 대한 의의를 찾아가는 방향</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고수온</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 현상이 어느 지역에 주로 생겼다  이것이 의미하는 바가 무엇인지</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분포에 대한 영역이 다름</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열역학과 관련이 </a:t>
            </a: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있을때</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 어떤 영향</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결론부분에서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coast</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와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open sea , coast region</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으로 표기를 변경 </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CWM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탐지 영역에 대한 위치와 </a:t>
            </a:r>
          </a:p>
        </p:txBody>
      </p:sp>
    </p:spTree>
    <p:extLst>
      <p:ext uri="{BB962C8B-B14F-4D97-AF65-F5344CB8AC3E}">
        <p14:creationId xmlns:p14="http://schemas.microsoft.com/office/powerpoint/2010/main" val="921245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Frequency of ALWT and MHWs at Buoy Location</a:t>
            </a:r>
          </a:p>
        </p:txBody>
      </p:sp>
      <p:sp>
        <p:nvSpPr>
          <p:cNvPr id="18" name="직사각형 17"/>
          <p:cNvSpPr/>
          <p:nvPr/>
        </p:nvSpPr>
        <p:spPr>
          <a:xfrm>
            <a:off x="224700" y="202819"/>
            <a:ext cx="357963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(ALWT &amp; MHWs)</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8194" name="그림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1776396"/>
            <a:ext cx="4340909" cy="43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3402" y="1172165"/>
            <a:ext cx="4784858" cy="5262979"/>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Janbong</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Island,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Pung</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Island,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Dangjin</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Port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경기만</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52days, 43days, 46days</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 No detection </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Chang-</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ri</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Eoui</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Jupo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서해안</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25days, 18days, 3days</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 2days, No detection, 32days</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Gapa</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Island,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Sinsan</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제주</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No detection</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 2 days, 8days </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Balpo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Sinwol</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Gangjin</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남해안</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No detection, 3days, 3days</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 No detection, 3days, 2days </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Gigang</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Pohang,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Samcheock</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동해안</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No detection</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 No detection</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그림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5550" y="2285999"/>
            <a:ext cx="2336636" cy="211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926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Frequency of ALWT and MHWs at Buoy Location</a:t>
            </a:r>
          </a:p>
        </p:txBody>
      </p:sp>
      <p:sp>
        <p:nvSpPr>
          <p:cNvPr id="18" name="직사각형 17"/>
          <p:cNvSpPr/>
          <p:nvPr/>
        </p:nvSpPr>
        <p:spPr>
          <a:xfrm>
            <a:off x="224700" y="202819"/>
            <a:ext cx="357963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(ALWT &amp; MHWs)</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9" name="TextBox 8"/>
          <p:cNvSpPr txBox="1"/>
          <p:nvPr/>
        </p:nvSpPr>
        <p:spPr>
          <a:xfrm>
            <a:off x="343402" y="1172165"/>
            <a:ext cx="4171448" cy="477053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The only in Buoys, located on the west and south coast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Buoys located in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Gyeonggi</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-bay detect ALWT 47days on average</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MHWs</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As a result of comparing the location of the buoy with the corresponding KOOS SST result, the frequency of buoy detection was the lower except for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Jupo</a:t>
            </a: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Due to the number of errors in MHWs detection, detection method was modified later through applying near surface oceanic temperature gradients presented by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Minnett</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and Kaiser-Weiss (2012)</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그림 6"/>
          <p:cNvPicPr>
            <a:picLocks noChangeAspect="1"/>
          </p:cNvPicPr>
          <p:nvPr/>
        </p:nvPicPr>
        <p:blipFill rotWithShape="1">
          <a:blip r:embed="rId3"/>
          <a:srcRect r="54717"/>
          <a:stretch/>
        </p:blipFill>
        <p:spPr>
          <a:xfrm>
            <a:off x="4775381" y="1265093"/>
            <a:ext cx="4154228" cy="2555035"/>
          </a:xfrm>
          <a:prstGeom prst="rect">
            <a:avLst/>
          </a:prstGeom>
        </p:spPr>
      </p:pic>
      <p:pic>
        <p:nvPicPr>
          <p:cNvPr id="8" name="그림 7"/>
          <p:cNvPicPr>
            <a:picLocks noChangeAspect="1"/>
          </p:cNvPicPr>
          <p:nvPr/>
        </p:nvPicPr>
        <p:blipFill rotWithShape="1">
          <a:blip r:embed="rId4"/>
          <a:srcRect r="55286"/>
          <a:stretch/>
        </p:blipFill>
        <p:spPr>
          <a:xfrm>
            <a:off x="4817740" y="3822439"/>
            <a:ext cx="4018172" cy="2612705"/>
          </a:xfrm>
          <a:prstGeom prst="rect">
            <a:avLst/>
          </a:prstGeom>
        </p:spPr>
      </p:pic>
      <p:sp>
        <p:nvSpPr>
          <p:cNvPr id="10" name="타원 9"/>
          <p:cNvSpPr/>
          <p:nvPr/>
        </p:nvSpPr>
        <p:spPr>
          <a:xfrm>
            <a:off x="4889748" y="3271585"/>
            <a:ext cx="2851064" cy="648072"/>
          </a:xfrm>
          <a:prstGeom prst="ellipse">
            <a:avLst/>
          </a:prstGeom>
          <a:noFill/>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342900" indent="-342900" algn="just" latinLnBrk="0">
              <a:spcAft>
                <a:spcPts val="1800"/>
              </a:spcAft>
              <a:buAutoNum type="arabicPeriod"/>
            </a:pPr>
            <a:endParaRPr lang="ko-KR" altLang="en-US" sz="1900" dirty="0">
              <a:latin typeface="Times New Roman" panose="02020603050405020304" pitchFamily="18" charset="0"/>
              <a:ea typeface="HY강B" panose="02030600000101010101" pitchFamily="18" charset="-127"/>
              <a:cs typeface="Times New Roman" panose="02020603050405020304" pitchFamily="18" charset="0"/>
            </a:endParaRPr>
          </a:p>
        </p:txBody>
      </p:sp>
      <p:sp>
        <p:nvSpPr>
          <p:cNvPr id="11" name="TextBox 10"/>
          <p:cNvSpPr txBox="1"/>
          <p:nvPr/>
        </p:nvSpPr>
        <p:spPr>
          <a:xfrm>
            <a:off x="5717588" y="3649854"/>
            <a:ext cx="1620472" cy="369332"/>
          </a:xfrm>
          <a:prstGeom prst="rect">
            <a:avLst/>
          </a:prstGeom>
          <a:noFill/>
        </p:spPr>
        <p:txBody>
          <a:bodyPr wrap="square" rtlCol="0">
            <a:spAutoFit/>
          </a:bodyPr>
          <a:lstStyle/>
          <a:p>
            <a:pPr algn="just" latinLnBrk="0">
              <a:spcAft>
                <a:spcPts val="1200"/>
              </a:spcAft>
            </a:pPr>
            <a:r>
              <a:rPr lang="en-US" altLang="ko-KR" dirty="0">
                <a:latin typeface="Times New Roman" panose="02020603050405020304" pitchFamily="18" charset="0"/>
                <a:ea typeface="HY강M" panose="02030600000101010101" pitchFamily="18" charset="-127"/>
                <a:cs typeface="Times New Roman" panose="02020603050405020304" pitchFamily="18" charset="0"/>
              </a:rPr>
              <a:t>Western coast</a:t>
            </a:r>
            <a:endParaRPr lang="ko-KR" altLang="en-US" dirty="0">
              <a:latin typeface="Times New Roman" panose="02020603050405020304" pitchFamily="18" charset="0"/>
              <a:ea typeface="HY강M" panose="02030600000101010101" pitchFamily="18" charset="-127"/>
              <a:cs typeface="Times New Roman" panose="02020603050405020304" pitchFamily="18" charset="0"/>
            </a:endParaRPr>
          </a:p>
        </p:txBody>
      </p:sp>
      <p:sp>
        <p:nvSpPr>
          <p:cNvPr id="12" name="타원 11"/>
          <p:cNvSpPr/>
          <p:nvPr/>
        </p:nvSpPr>
        <p:spPr>
          <a:xfrm>
            <a:off x="7755088" y="3192704"/>
            <a:ext cx="1080824" cy="648072"/>
          </a:xfrm>
          <a:prstGeom prst="ellipse">
            <a:avLst/>
          </a:prstGeom>
          <a:noFill/>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342900" indent="-342900" algn="just" latinLnBrk="0">
              <a:spcAft>
                <a:spcPts val="1800"/>
              </a:spcAft>
              <a:buAutoNum type="arabicPeriod"/>
            </a:pPr>
            <a:endParaRPr lang="ko-KR" altLang="en-US" sz="1900" dirty="0">
              <a:latin typeface="Times New Roman" panose="02020603050405020304" pitchFamily="18" charset="0"/>
              <a:ea typeface="HY강B" panose="02030600000101010101" pitchFamily="18" charset="-127"/>
              <a:cs typeface="Times New Roman" panose="02020603050405020304" pitchFamily="18" charset="0"/>
            </a:endParaRPr>
          </a:p>
        </p:txBody>
      </p:sp>
      <p:sp>
        <p:nvSpPr>
          <p:cNvPr id="13" name="TextBox 12"/>
          <p:cNvSpPr txBox="1"/>
          <p:nvPr/>
        </p:nvSpPr>
        <p:spPr>
          <a:xfrm>
            <a:off x="7504239" y="2892534"/>
            <a:ext cx="1582521" cy="369332"/>
          </a:xfrm>
          <a:prstGeom prst="rect">
            <a:avLst/>
          </a:prstGeom>
          <a:noFill/>
        </p:spPr>
        <p:txBody>
          <a:bodyPr wrap="square" rtlCol="0">
            <a:spAutoFit/>
          </a:bodyPr>
          <a:lstStyle/>
          <a:p>
            <a:pPr algn="just" latinLnBrk="0">
              <a:spcAft>
                <a:spcPts val="1200"/>
              </a:spcAft>
            </a:pPr>
            <a:r>
              <a:rPr lang="en-US" altLang="ko-KR" dirty="0">
                <a:latin typeface="Times New Roman" panose="02020603050405020304" pitchFamily="18" charset="0"/>
                <a:ea typeface="HY강M" panose="02030600000101010101" pitchFamily="18" charset="-127"/>
                <a:cs typeface="Times New Roman" panose="02020603050405020304" pitchFamily="18" charset="0"/>
              </a:rPr>
              <a:t>Southern coast</a:t>
            </a:r>
            <a:endParaRPr lang="ko-KR" altLang="en-US" dirty="0">
              <a:latin typeface="Times New Roman" panose="02020603050405020304" pitchFamily="18" charset="0"/>
              <a:ea typeface="HY강M"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280313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Detection of CWM </a:t>
            </a:r>
          </a:p>
        </p:txBody>
      </p:sp>
      <p:sp>
        <p:nvSpPr>
          <p:cNvPr id="18" name="직사각형 17"/>
          <p:cNvSpPr/>
          <p:nvPr/>
        </p:nvSpPr>
        <p:spPr>
          <a:xfrm>
            <a:off x="224700" y="202819"/>
            <a:ext cx="2125903"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9218" name="그림 19"/>
          <p:cNvPicPr>
            <a:picLocks noChangeAspect="1" noChangeArrowheads="1"/>
          </p:cNvPicPr>
          <p:nvPr/>
        </p:nvPicPr>
        <p:blipFill rotWithShape="1">
          <a:blip r:embed="rId3">
            <a:extLst>
              <a:ext uri="{28A0092B-C50C-407E-A947-70E740481C1C}">
                <a14:useLocalDpi xmlns:a14="http://schemas.microsoft.com/office/drawing/2010/main" val="0"/>
              </a:ext>
            </a:extLst>
          </a:blip>
          <a:srcRect r="51056"/>
          <a:stretch/>
        </p:blipFill>
        <p:spPr bwMode="auto">
          <a:xfrm>
            <a:off x="715094" y="1379418"/>
            <a:ext cx="2785344" cy="26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그림 19"/>
          <p:cNvPicPr>
            <a:picLocks noChangeAspect="1" noChangeArrowheads="1"/>
          </p:cNvPicPr>
          <p:nvPr/>
        </p:nvPicPr>
        <p:blipFill rotWithShape="1">
          <a:blip r:embed="rId3">
            <a:extLst>
              <a:ext uri="{28A0092B-C50C-407E-A947-70E740481C1C}">
                <a14:useLocalDpi xmlns:a14="http://schemas.microsoft.com/office/drawing/2010/main" val="0"/>
              </a:ext>
            </a:extLst>
          </a:blip>
          <a:srcRect l="49420" r="1676"/>
          <a:stretch/>
        </p:blipFill>
        <p:spPr bwMode="auto">
          <a:xfrm>
            <a:off x="704115" y="3837504"/>
            <a:ext cx="2783092" cy="26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그림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1837888"/>
            <a:ext cx="4874196" cy="467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931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Evaluation of Detection CWM algorithm</a:t>
            </a:r>
          </a:p>
        </p:txBody>
      </p:sp>
      <p:sp>
        <p:nvSpPr>
          <p:cNvPr id="18" name="직사각형 17"/>
          <p:cNvSpPr/>
          <p:nvPr/>
        </p:nvSpPr>
        <p:spPr>
          <a:xfrm>
            <a:off x="224700" y="202819"/>
            <a:ext cx="2125903"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graphicFrame>
        <p:nvGraphicFramePr>
          <p:cNvPr id="3" name="표 2"/>
          <p:cNvGraphicFramePr>
            <a:graphicFrameLocks noGrp="1"/>
          </p:cNvGraphicFramePr>
          <p:nvPr>
            <p:extLst>
              <p:ext uri="{D42A27DB-BD31-4B8C-83A1-F6EECF244321}">
                <p14:modId xmlns:p14="http://schemas.microsoft.com/office/powerpoint/2010/main" val="822194903"/>
              </p:ext>
            </p:extLst>
          </p:nvPr>
        </p:nvGraphicFramePr>
        <p:xfrm>
          <a:off x="753812" y="4267232"/>
          <a:ext cx="7468376" cy="1911122"/>
        </p:xfrm>
        <a:graphic>
          <a:graphicData uri="http://schemas.openxmlformats.org/drawingml/2006/table">
            <a:tbl>
              <a:tblPr firstRow="1" firstCol="1" bandRow="1">
                <a:tableStyleId>{5C22544A-7EE6-4342-B048-85BDC9FD1C3A}</a:tableStyleId>
              </a:tblPr>
              <a:tblGrid>
                <a:gridCol w="1583264">
                  <a:extLst>
                    <a:ext uri="{9D8B030D-6E8A-4147-A177-3AD203B41FA5}">
                      <a16:colId xmlns:a16="http://schemas.microsoft.com/office/drawing/2014/main" val="2920240529"/>
                    </a:ext>
                  </a:extLst>
                </a:gridCol>
                <a:gridCol w="1052867">
                  <a:extLst>
                    <a:ext uri="{9D8B030D-6E8A-4147-A177-3AD203B41FA5}">
                      <a16:colId xmlns:a16="http://schemas.microsoft.com/office/drawing/2014/main" val="3313800282"/>
                    </a:ext>
                  </a:extLst>
                </a:gridCol>
                <a:gridCol w="1053659">
                  <a:extLst>
                    <a:ext uri="{9D8B030D-6E8A-4147-A177-3AD203B41FA5}">
                      <a16:colId xmlns:a16="http://schemas.microsoft.com/office/drawing/2014/main" val="4127520465"/>
                    </a:ext>
                  </a:extLst>
                </a:gridCol>
                <a:gridCol w="1050488">
                  <a:extLst>
                    <a:ext uri="{9D8B030D-6E8A-4147-A177-3AD203B41FA5}">
                      <a16:colId xmlns:a16="http://schemas.microsoft.com/office/drawing/2014/main" val="3589021791"/>
                    </a:ext>
                  </a:extLst>
                </a:gridCol>
                <a:gridCol w="1050488">
                  <a:extLst>
                    <a:ext uri="{9D8B030D-6E8A-4147-A177-3AD203B41FA5}">
                      <a16:colId xmlns:a16="http://schemas.microsoft.com/office/drawing/2014/main" val="3011999259"/>
                    </a:ext>
                  </a:extLst>
                </a:gridCol>
                <a:gridCol w="1677610">
                  <a:extLst>
                    <a:ext uri="{9D8B030D-6E8A-4147-A177-3AD203B41FA5}">
                      <a16:colId xmlns:a16="http://schemas.microsoft.com/office/drawing/2014/main" val="4207211108"/>
                    </a:ext>
                  </a:extLst>
                </a:gridCol>
              </a:tblGrid>
              <a:tr h="609568">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Regions</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dirty="0">
                          <a:solidFill>
                            <a:schemeClr val="tx1"/>
                          </a:solidFill>
                          <a:effectLst/>
                          <a:latin typeface="Times New Roman" panose="02020603050405020304" pitchFamily="18" charset="0"/>
                          <a:cs typeface="Times New Roman" panose="02020603050405020304" pitchFamily="18" charset="0"/>
                        </a:rPr>
                        <a:t>Accuracy</a:t>
                      </a:r>
                      <a:endParaRPr lang="ko-KR" sz="1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Precision</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Recall</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F1 score</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FAR</a:t>
                      </a:r>
                      <a:endParaRPr lang="ko-KR" sz="1100">
                        <a:solidFill>
                          <a:schemeClr val="tx1"/>
                        </a:solidFill>
                        <a:effectLst/>
                        <a:latin typeface="Times New Roman" panose="02020603050405020304" pitchFamily="18" charset="0"/>
                        <a:cs typeface="Times New Roman" panose="02020603050405020304" pitchFamily="18" charset="0"/>
                      </a:endParaRPr>
                    </a:p>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(False alarm rate)</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1647361"/>
                  </a:ext>
                </a:extLst>
              </a:tr>
              <a:tr h="350406">
                <a:tc>
                  <a:txBody>
                    <a:bodyPr/>
                    <a:lstStyle/>
                    <a:p>
                      <a:pPr algn="ctr" fontAlgn="base" latinLnBrk="0">
                        <a:lnSpc>
                          <a:spcPct val="115000"/>
                        </a:lnSpc>
                        <a:spcAft>
                          <a:spcPts val="0"/>
                        </a:spcAft>
                      </a:pPr>
                      <a:r>
                        <a:rPr lang="en-US" sz="1100">
                          <a:solidFill>
                            <a:schemeClr val="tx1"/>
                          </a:solidFill>
                          <a:effectLst/>
                          <a:latin typeface="Times New Roman" panose="02020603050405020304" pitchFamily="18" charset="0"/>
                          <a:cs typeface="Times New Roman" panose="02020603050405020304" pitchFamily="18" charset="0"/>
                        </a:rPr>
                        <a:t>Goseong~Ulgin</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0.833</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0.625</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0.833</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0.714</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0.167</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7992411"/>
                  </a:ext>
                </a:extLst>
              </a:tr>
              <a:tr h="600742">
                <a:tc>
                  <a:txBody>
                    <a:bodyPr/>
                    <a:lstStyle/>
                    <a:p>
                      <a:pPr algn="ctr" fontAlgn="base" latinLnBrk="0">
                        <a:lnSpc>
                          <a:spcPct val="115000"/>
                        </a:lnSpc>
                        <a:spcAft>
                          <a:spcPts val="0"/>
                        </a:spcAft>
                      </a:pPr>
                      <a:r>
                        <a:rPr lang="en-US" sz="1100">
                          <a:solidFill>
                            <a:schemeClr val="tx1"/>
                          </a:solidFill>
                          <a:effectLst/>
                          <a:latin typeface="Times New Roman" panose="02020603050405020304" pitchFamily="18" charset="0"/>
                          <a:cs typeface="Times New Roman" panose="02020603050405020304" pitchFamily="18" charset="0"/>
                        </a:rPr>
                        <a:t>Samcheok~Guryongpo</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dirty="0">
                          <a:solidFill>
                            <a:schemeClr val="tx1"/>
                          </a:solidFill>
                          <a:effectLst/>
                          <a:latin typeface="Times New Roman" panose="02020603050405020304" pitchFamily="18" charset="0"/>
                          <a:cs typeface="Times New Roman" panose="02020603050405020304" pitchFamily="18" charset="0"/>
                        </a:rPr>
                        <a:t>0.857</a:t>
                      </a:r>
                      <a:endParaRPr lang="ko-KR" sz="1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0.912</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0.897</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0.904</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0.263</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6878550"/>
                  </a:ext>
                </a:extLst>
              </a:tr>
              <a:tr h="350406">
                <a:tc>
                  <a:txBody>
                    <a:bodyPr/>
                    <a:lstStyle/>
                    <a:p>
                      <a:pPr algn="ctr" fontAlgn="base" latinLnBrk="0">
                        <a:lnSpc>
                          <a:spcPct val="115000"/>
                        </a:lnSpc>
                        <a:spcAft>
                          <a:spcPts val="0"/>
                        </a:spcAft>
                      </a:pPr>
                      <a:r>
                        <a:rPr lang="en-US" sz="1100" dirty="0" err="1">
                          <a:solidFill>
                            <a:schemeClr val="tx1"/>
                          </a:solidFill>
                          <a:effectLst/>
                          <a:latin typeface="Times New Roman" panose="02020603050405020304" pitchFamily="18" charset="0"/>
                          <a:cs typeface="Times New Roman" panose="02020603050405020304" pitchFamily="18" charset="0"/>
                        </a:rPr>
                        <a:t>Pohang~Gijang</a:t>
                      </a:r>
                      <a:endParaRPr lang="ko-KR" sz="1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0.914</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dirty="0">
                          <a:solidFill>
                            <a:schemeClr val="tx1"/>
                          </a:solidFill>
                          <a:effectLst/>
                          <a:latin typeface="Times New Roman" panose="02020603050405020304" pitchFamily="18" charset="0"/>
                          <a:cs typeface="Times New Roman" panose="02020603050405020304" pitchFamily="18" charset="0"/>
                        </a:rPr>
                        <a:t>0.972</a:t>
                      </a:r>
                      <a:endParaRPr lang="ko-KR" sz="1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0.933</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a:solidFill>
                            <a:schemeClr val="tx1"/>
                          </a:solidFill>
                          <a:effectLst/>
                          <a:latin typeface="Times New Roman" panose="02020603050405020304" pitchFamily="18" charset="0"/>
                          <a:cs typeface="Times New Roman" panose="02020603050405020304" pitchFamily="18" charset="0"/>
                        </a:rPr>
                        <a:t>0.952</a:t>
                      </a:r>
                      <a:endParaRPr lang="ko-KR" sz="110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latinLnBrk="0">
                        <a:lnSpc>
                          <a:spcPct val="115000"/>
                        </a:lnSpc>
                        <a:spcAft>
                          <a:spcPts val="0"/>
                        </a:spcAft>
                      </a:pPr>
                      <a:r>
                        <a:rPr lang="en-US" sz="1300" dirty="0">
                          <a:solidFill>
                            <a:schemeClr val="tx1"/>
                          </a:solidFill>
                          <a:effectLst/>
                          <a:latin typeface="Times New Roman" panose="02020603050405020304" pitchFamily="18" charset="0"/>
                          <a:cs typeface="Times New Roman" panose="02020603050405020304" pitchFamily="18" charset="0"/>
                        </a:rPr>
                        <a:t>0.333</a:t>
                      </a:r>
                      <a:endParaRPr lang="ko-KR" sz="11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7171615"/>
                  </a:ext>
                </a:extLst>
              </a:tr>
            </a:tbl>
          </a:graphicData>
        </a:graphic>
      </p:graphicFrame>
      <p:grpSp>
        <p:nvGrpSpPr>
          <p:cNvPr id="13" name="그룹 12"/>
          <p:cNvGrpSpPr/>
          <p:nvPr/>
        </p:nvGrpSpPr>
        <p:grpSpPr>
          <a:xfrm>
            <a:off x="753812" y="1243983"/>
            <a:ext cx="2981199" cy="2885992"/>
            <a:chOff x="369606" y="3599641"/>
            <a:chExt cx="2718500" cy="2824019"/>
          </a:xfrm>
        </p:grpSpPr>
        <p:grpSp>
          <p:nvGrpSpPr>
            <p:cNvPr id="15" name="그룹 14"/>
            <p:cNvGrpSpPr/>
            <p:nvPr/>
          </p:nvGrpSpPr>
          <p:grpSpPr>
            <a:xfrm>
              <a:off x="369606" y="4349899"/>
              <a:ext cx="2519363" cy="2073761"/>
              <a:chOff x="4530126" y="4486281"/>
              <a:chExt cx="2519363" cy="2073761"/>
            </a:xfrm>
          </p:grpSpPr>
          <p:pic>
            <p:nvPicPr>
              <p:cNvPr id="21" name="그림 20"/>
              <p:cNvPicPr>
                <a:picLocks noChangeAspect="1"/>
              </p:cNvPicPr>
              <p:nvPr/>
            </p:nvPicPr>
            <p:blipFill>
              <a:blip r:embed="rId3"/>
              <a:stretch>
                <a:fillRect/>
              </a:stretch>
            </p:blipFill>
            <p:spPr>
              <a:xfrm>
                <a:off x="4530126" y="4486281"/>
                <a:ext cx="2519363" cy="2073761"/>
              </a:xfrm>
              <a:prstGeom prst="rect">
                <a:avLst/>
              </a:prstGeom>
            </p:spPr>
          </p:pic>
          <p:sp>
            <p:nvSpPr>
              <p:cNvPr id="22" name="직사각형 21"/>
              <p:cNvSpPr/>
              <p:nvPr/>
            </p:nvSpPr>
            <p:spPr>
              <a:xfrm>
                <a:off x="5153025" y="5857875"/>
                <a:ext cx="323850" cy="4953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9" name="그림 18"/>
            <p:cNvPicPr>
              <a:picLocks noChangeAspect="1"/>
            </p:cNvPicPr>
            <p:nvPr/>
          </p:nvPicPr>
          <p:blipFill rotWithShape="1">
            <a:blip r:embed="rId4">
              <a:extLst>
                <a:ext uri="{28A0092B-C50C-407E-A947-70E740481C1C}">
                  <a14:useLocalDpi xmlns:a14="http://schemas.microsoft.com/office/drawing/2010/main" val="0"/>
                </a:ext>
              </a:extLst>
            </a:blip>
            <a:srcRect l="29552" t="5043" r="23299" b="10238"/>
            <a:stretch/>
          </p:blipFill>
          <p:spPr>
            <a:xfrm>
              <a:off x="1663165" y="3599641"/>
              <a:ext cx="1424941" cy="1920241"/>
            </a:xfrm>
            <a:prstGeom prst="rect">
              <a:avLst/>
            </a:prstGeom>
          </p:spPr>
        </p:pic>
      </p:grpSp>
      <p:cxnSp>
        <p:nvCxnSpPr>
          <p:cNvPr id="23" name="직선 연결선 22"/>
          <p:cNvCxnSpPr/>
          <p:nvPr/>
        </p:nvCxnSpPr>
        <p:spPr>
          <a:xfrm flipV="1">
            <a:off x="1540375" y="1348676"/>
            <a:ext cx="687871" cy="1983655"/>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4" name="직선 연결선 23"/>
          <p:cNvCxnSpPr/>
          <p:nvPr/>
        </p:nvCxnSpPr>
        <p:spPr>
          <a:xfrm flipV="1">
            <a:off x="1949315" y="3206364"/>
            <a:ext cx="1617070" cy="688617"/>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grpSp>
        <p:nvGrpSpPr>
          <p:cNvPr id="25" name="그룹 24"/>
          <p:cNvGrpSpPr/>
          <p:nvPr/>
        </p:nvGrpSpPr>
        <p:grpSpPr>
          <a:xfrm>
            <a:off x="3731449" y="1238818"/>
            <a:ext cx="2172660" cy="2885992"/>
            <a:chOff x="6846234" y="3215640"/>
            <a:chExt cx="2501762" cy="3208020"/>
          </a:xfrm>
        </p:grpSpPr>
        <p:pic>
          <p:nvPicPr>
            <p:cNvPr id="26" name="그림 25"/>
            <p:cNvPicPr>
              <a:picLocks noChangeAspect="1"/>
            </p:cNvPicPr>
            <p:nvPr/>
          </p:nvPicPr>
          <p:blipFill rotWithShape="1">
            <a:blip r:embed="rId5"/>
            <a:srcRect l="2794"/>
            <a:stretch/>
          </p:blipFill>
          <p:spPr>
            <a:xfrm>
              <a:off x="6846234" y="4067916"/>
              <a:ext cx="2153759" cy="2355744"/>
            </a:xfrm>
            <a:prstGeom prst="rect">
              <a:avLst/>
            </a:prstGeom>
          </p:spPr>
        </p:pic>
        <p:sp>
          <p:nvSpPr>
            <p:cNvPr id="27" name="직사각형 26"/>
            <p:cNvSpPr/>
            <p:nvPr/>
          </p:nvSpPr>
          <p:spPr>
            <a:xfrm>
              <a:off x="7254239" y="4693920"/>
              <a:ext cx="427295" cy="10744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그림 27"/>
            <p:cNvPicPr>
              <a:picLocks noChangeAspect="1"/>
            </p:cNvPicPr>
            <p:nvPr/>
          </p:nvPicPr>
          <p:blipFill rotWithShape="1">
            <a:blip r:embed="rId6">
              <a:extLst>
                <a:ext uri="{28A0092B-C50C-407E-A947-70E740481C1C}">
                  <a14:useLocalDpi xmlns:a14="http://schemas.microsoft.com/office/drawing/2010/main" val="0"/>
                </a:ext>
              </a:extLst>
            </a:blip>
            <a:srcRect l="32552" t="5907" r="25521" b="10417"/>
            <a:stretch/>
          </p:blipFill>
          <p:spPr>
            <a:xfrm>
              <a:off x="7926980" y="3215640"/>
              <a:ext cx="1421016" cy="2126994"/>
            </a:xfrm>
            <a:prstGeom prst="rect">
              <a:avLst/>
            </a:prstGeom>
          </p:spPr>
        </p:pic>
        <p:cxnSp>
          <p:nvCxnSpPr>
            <p:cNvPr id="29" name="직선 연결선 28"/>
            <p:cNvCxnSpPr/>
            <p:nvPr/>
          </p:nvCxnSpPr>
          <p:spPr>
            <a:xfrm flipV="1">
              <a:off x="7254239" y="3294406"/>
              <a:ext cx="668874" cy="1399514"/>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0" name="직선 연결선 29"/>
            <p:cNvCxnSpPr/>
            <p:nvPr/>
          </p:nvCxnSpPr>
          <p:spPr>
            <a:xfrm flipV="1">
              <a:off x="7254239" y="5342633"/>
              <a:ext cx="1899588" cy="389623"/>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nvGrpSpPr>
          <p:cNvPr id="31" name="그룹 30"/>
          <p:cNvGrpSpPr/>
          <p:nvPr/>
        </p:nvGrpSpPr>
        <p:grpSpPr>
          <a:xfrm>
            <a:off x="5919349" y="1287716"/>
            <a:ext cx="2696512" cy="2837094"/>
            <a:chOff x="5657063" y="3581400"/>
            <a:chExt cx="2696512" cy="2837094"/>
          </a:xfrm>
        </p:grpSpPr>
        <p:grpSp>
          <p:nvGrpSpPr>
            <p:cNvPr id="32" name="그룹 31"/>
            <p:cNvGrpSpPr/>
            <p:nvPr/>
          </p:nvGrpSpPr>
          <p:grpSpPr>
            <a:xfrm>
              <a:off x="5657063" y="3581400"/>
              <a:ext cx="2696512" cy="2837094"/>
              <a:chOff x="3741270" y="3269994"/>
              <a:chExt cx="3104964" cy="3153666"/>
            </a:xfrm>
          </p:grpSpPr>
          <p:grpSp>
            <p:nvGrpSpPr>
              <p:cNvPr id="34" name="그룹 33"/>
              <p:cNvGrpSpPr/>
              <p:nvPr/>
            </p:nvGrpSpPr>
            <p:grpSpPr>
              <a:xfrm>
                <a:off x="3741270" y="4067916"/>
                <a:ext cx="2914614" cy="2355744"/>
                <a:chOff x="4530126" y="1815527"/>
                <a:chExt cx="2533170" cy="2066226"/>
              </a:xfrm>
            </p:grpSpPr>
            <p:pic>
              <p:nvPicPr>
                <p:cNvPr id="38" name="그림 37"/>
                <p:cNvPicPr>
                  <a:picLocks noChangeAspect="1"/>
                </p:cNvPicPr>
                <p:nvPr/>
              </p:nvPicPr>
              <p:blipFill>
                <a:blip r:embed="rId7"/>
                <a:stretch>
                  <a:fillRect/>
                </a:stretch>
              </p:blipFill>
              <p:spPr>
                <a:xfrm>
                  <a:off x="4530126" y="1815527"/>
                  <a:ext cx="2533170" cy="2066226"/>
                </a:xfrm>
                <a:prstGeom prst="rect">
                  <a:avLst/>
                </a:prstGeom>
              </p:spPr>
            </p:pic>
            <p:sp>
              <p:nvSpPr>
                <p:cNvPr id="39" name="직사각형 38"/>
                <p:cNvSpPr/>
                <p:nvPr/>
              </p:nvSpPr>
              <p:spPr>
                <a:xfrm>
                  <a:off x="4829174" y="2033191"/>
                  <a:ext cx="485775" cy="50998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35" name="그림 34"/>
              <p:cNvPicPr>
                <a:picLocks noChangeAspect="1"/>
              </p:cNvPicPr>
              <p:nvPr/>
            </p:nvPicPr>
            <p:blipFill rotWithShape="1">
              <a:blip r:embed="rId8">
                <a:extLst>
                  <a:ext uri="{28A0092B-C50C-407E-A947-70E740481C1C}">
                    <a14:useLocalDpi xmlns:a14="http://schemas.microsoft.com/office/drawing/2010/main" val="0"/>
                  </a:ext>
                </a:extLst>
              </a:blip>
              <a:srcRect l="27604" t="7292" r="20833" b="10590"/>
              <a:stretch/>
            </p:blipFill>
            <p:spPr>
              <a:xfrm>
                <a:off x="5111000" y="3269994"/>
                <a:ext cx="1735234" cy="2072640"/>
              </a:xfrm>
              <a:prstGeom prst="rect">
                <a:avLst/>
              </a:prstGeom>
            </p:spPr>
          </p:pic>
          <p:cxnSp>
            <p:nvCxnSpPr>
              <p:cNvPr id="36" name="직선 연결선 35"/>
              <p:cNvCxnSpPr/>
              <p:nvPr/>
            </p:nvCxnSpPr>
            <p:spPr>
              <a:xfrm flipV="1">
                <a:off x="4085349" y="3436621"/>
                <a:ext cx="1025651" cy="852613"/>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7" name="직선 연결선 36"/>
              <p:cNvCxnSpPr/>
              <p:nvPr/>
            </p:nvCxnSpPr>
            <p:spPr>
              <a:xfrm>
                <a:off x="4598174" y="4897520"/>
                <a:ext cx="512826" cy="445114"/>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grpSp>
        <p:cxnSp>
          <p:nvCxnSpPr>
            <p:cNvPr id="33" name="직선 연결선 32"/>
            <p:cNvCxnSpPr/>
            <p:nvPr/>
          </p:nvCxnSpPr>
          <p:spPr>
            <a:xfrm>
              <a:off x="5964248" y="5045551"/>
              <a:ext cx="922394" cy="400432"/>
            </a:xfrm>
            <a:prstGeom prst="line">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15488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직사각형 17"/>
          <p:cNvSpPr/>
          <p:nvPr/>
        </p:nvSpPr>
        <p:spPr>
          <a:xfrm>
            <a:off x="224700" y="202819"/>
            <a:ext cx="2125903"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Result (CWM)</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pic>
        <p:nvPicPr>
          <p:cNvPr id="2" name="그림 1"/>
          <p:cNvPicPr>
            <a:picLocks noChangeAspect="1"/>
          </p:cNvPicPr>
          <p:nvPr/>
        </p:nvPicPr>
        <p:blipFill rotWithShape="1">
          <a:blip r:embed="rId3" cstate="print">
            <a:extLst>
              <a:ext uri="{28A0092B-C50C-407E-A947-70E740481C1C}">
                <a14:useLocalDpi xmlns:a14="http://schemas.microsoft.com/office/drawing/2010/main" val="0"/>
              </a:ext>
            </a:extLst>
          </a:blip>
          <a:srcRect l="12239" t="13130" r="9491" b="11960"/>
          <a:stretch/>
        </p:blipFill>
        <p:spPr>
          <a:xfrm>
            <a:off x="3985666" y="1054004"/>
            <a:ext cx="3245440" cy="3106168"/>
          </a:xfrm>
          <a:prstGeom prst="rect">
            <a:avLst/>
          </a:prstGeom>
        </p:spPr>
      </p:pic>
      <p:grpSp>
        <p:nvGrpSpPr>
          <p:cNvPr id="5" name="그룹 4"/>
          <p:cNvGrpSpPr/>
          <p:nvPr/>
        </p:nvGrpSpPr>
        <p:grpSpPr>
          <a:xfrm>
            <a:off x="418810" y="1054004"/>
            <a:ext cx="3510576" cy="3106168"/>
            <a:chOff x="-1786919" y="900440"/>
            <a:chExt cx="5806255" cy="5137392"/>
          </a:xfrm>
        </p:grpSpPr>
        <p:pic>
          <p:nvPicPr>
            <p:cNvPr id="4" name="그림 3"/>
            <p:cNvPicPr>
              <a:picLocks noChangeAspect="1"/>
            </p:cNvPicPr>
            <p:nvPr/>
          </p:nvPicPr>
          <p:blipFill rotWithShape="1">
            <a:blip r:embed="rId4" cstate="print">
              <a:extLst>
                <a:ext uri="{28A0092B-C50C-407E-A947-70E740481C1C}">
                  <a14:useLocalDpi xmlns:a14="http://schemas.microsoft.com/office/drawing/2010/main" val="0"/>
                </a:ext>
              </a:extLst>
            </a:blip>
            <a:srcRect l="77626" t="10891" r="15249" b="9822"/>
            <a:stretch/>
          </p:blipFill>
          <p:spPr>
            <a:xfrm>
              <a:off x="3557695" y="900440"/>
              <a:ext cx="461641" cy="5137392"/>
            </a:xfrm>
            <a:prstGeom prst="rect">
              <a:avLst/>
            </a:prstGeom>
          </p:spPr>
        </p:pic>
        <p:pic>
          <p:nvPicPr>
            <p:cNvPr id="40" name="그림 39"/>
            <p:cNvPicPr>
              <a:picLocks noChangeAspect="1"/>
            </p:cNvPicPr>
            <p:nvPr/>
          </p:nvPicPr>
          <p:blipFill rotWithShape="1">
            <a:blip r:embed="rId5">
              <a:extLst>
                <a:ext uri="{28A0092B-C50C-407E-A947-70E740481C1C}">
                  <a14:useLocalDpi xmlns:a14="http://schemas.microsoft.com/office/drawing/2010/main" val="0"/>
                </a:ext>
              </a:extLst>
            </a:blip>
            <a:srcRect l="12097" t="20374" r="24900" b="19067"/>
            <a:stretch/>
          </p:blipFill>
          <p:spPr>
            <a:xfrm>
              <a:off x="-1786919" y="900440"/>
              <a:ext cx="5344614" cy="5137392"/>
            </a:xfrm>
            <a:prstGeom prst="rect">
              <a:avLst/>
            </a:prstGeom>
          </p:spPr>
        </p:pic>
      </p:grpSp>
    </p:spTree>
    <p:extLst>
      <p:ext uri="{BB962C8B-B14F-4D97-AF65-F5344CB8AC3E}">
        <p14:creationId xmlns:p14="http://schemas.microsoft.com/office/powerpoint/2010/main" val="174875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Daily Detection Result</a:t>
            </a:r>
          </a:p>
        </p:txBody>
      </p:sp>
      <p:sp>
        <p:nvSpPr>
          <p:cNvPr id="18" name="직사각형 17"/>
          <p:cNvSpPr/>
          <p:nvPr/>
        </p:nvSpPr>
        <p:spPr>
          <a:xfrm>
            <a:off x="224700" y="202819"/>
            <a:ext cx="7362785"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Application using the Abnormal SST detection method</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3" name="그림 2">
            <a:extLst>
              <a:ext uri="{FF2B5EF4-FFF2-40B4-BE49-F238E27FC236}">
                <a16:creationId xmlns:a16="http://schemas.microsoft.com/office/drawing/2014/main" id="{2F8B58F7-E5C3-1E06-F8CB-379DDF3C4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92" y="1866872"/>
            <a:ext cx="4267720" cy="4221752"/>
          </a:xfrm>
          <a:prstGeom prst="rect">
            <a:avLst/>
          </a:prstGeom>
        </p:spPr>
      </p:pic>
      <p:pic>
        <p:nvPicPr>
          <p:cNvPr id="5" name="그림 4">
            <a:extLst>
              <a:ext uri="{FF2B5EF4-FFF2-40B4-BE49-F238E27FC236}">
                <a16:creationId xmlns:a16="http://schemas.microsoft.com/office/drawing/2014/main" id="{DD3C23A6-49D9-FAE5-5B30-7591707E5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79" y="1866872"/>
            <a:ext cx="4267721" cy="4221752"/>
          </a:xfrm>
          <a:prstGeom prst="rect">
            <a:avLst/>
          </a:prstGeom>
        </p:spPr>
      </p:pic>
    </p:spTree>
    <p:extLst>
      <p:ext uri="{BB962C8B-B14F-4D97-AF65-F5344CB8AC3E}">
        <p14:creationId xmlns:p14="http://schemas.microsoft.com/office/powerpoint/2010/main" val="420063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41B8-70E8-8D46-6975-57B1D7F5659B}"/>
            </a:ext>
          </a:extLst>
        </p:cNvPr>
        <p:cNvGrpSpPr/>
        <p:nvPr/>
      </p:nvGrpSpPr>
      <p:grpSpPr>
        <a:xfrm>
          <a:off x="0" y="0"/>
          <a:ext cx="0" cy="0"/>
          <a:chOff x="0" y="0"/>
          <a:chExt cx="0" cy="0"/>
        </a:xfrm>
      </p:grpSpPr>
      <p:sp>
        <p:nvSpPr>
          <p:cNvPr id="18" name="직사각형 17">
            <a:extLst>
              <a:ext uri="{FF2B5EF4-FFF2-40B4-BE49-F238E27FC236}">
                <a16:creationId xmlns:a16="http://schemas.microsoft.com/office/drawing/2014/main" id="{8564E9D4-9676-7AF3-7DF2-D245671386FC}"/>
              </a:ext>
            </a:extLst>
          </p:cNvPr>
          <p:cNvSpPr/>
          <p:nvPr/>
        </p:nvSpPr>
        <p:spPr>
          <a:xfrm>
            <a:off x="224700" y="202819"/>
            <a:ext cx="8470717"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Need for High-Resolution SST Production for the South Pacific</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a:extLst>
              <a:ext uri="{FF2B5EF4-FFF2-40B4-BE49-F238E27FC236}">
                <a16:creationId xmlns:a16="http://schemas.microsoft.com/office/drawing/2014/main" id="{2D6796A4-C397-F26F-D034-D3A50E0E5609}"/>
              </a:ext>
            </a:extLst>
          </p:cNvPr>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4" name="그림 3">
            <a:extLst>
              <a:ext uri="{FF2B5EF4-FFF2-40B4-BE49-F238E27FC236}">
                <a16:creationId xmlns:a16="http://schemas.microsoft.com/office/drawing/2014/main" id="{CEE51813-811E-8A3F-D6E6-7738DD3DE365}"/>
              </a:ext>
            </a:extLst>
          </p:cNvPr>
          <p:cNvPicPr>
            <a:picLocks noChangeAspect="1"/>
          </p:cNvPicPr>
          <p:nvPr/>
        </p:nvPicPr>
        <p:blipFill>
          <a:blip r:embed="rId3"/>
          <a:stretch>
            <a:fillRect/>
          </a:stretch>
        </p:blipFill>
        <p:spPr>
          <a:xfrm>
            <a:off x="1007951" y="850006"/>
            <a:ext cx="7128097" cy="5157988"/>
          </a:xfrm>
          <a:prstGeom prst="rect">
            <a:avLst/>
          </a:prstGeom>
        </p:spPr>
      </p:pic>
      <p:sp>
        <p:nvSpPr>
          <p:cNvPr id="5" name="직사각형 4">
            <a:extLst>
              <a:ext uri="{FF2B5EF4-FFF2-40B4-BE49-F238E27FC236}">
                <a16:creationId xmlns:a16="http://schemas.microsoft.com/office/drawing/2014/main" id="{1BC7B3C7-2BA2-8C50-634E-F337126ADD19}"/>
              </a:ext>
            </a:extLst>
          </p:cNvPr>
          <p:cNvSpPr/>
          <p:nvPr/>
        </p:nvSpPr>
        <p:spPr>
          <a:xfrm>
            <a:off x="1599064" y="2334802"/>
            <a:ext cx="3287731" cy="218839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04985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3335D-47B2-A64C-D1EA-6377DC8ED7F7}"/>
            </a:ext>
          </a:extLst>
        </p:cNvPr>
        <p:cNvGrpSpPr/>
        <p:nvPr/>
      </p:nvGrpSpPr>
      <p:grpSpPr>
        <a:xfrm>
          <a:off x="0" y="0"/>
          <a:ext cx="0" cy="0"/>
          <a:chOff x="0" y="0"/>
          <a:chExt cx="0" cy="0"/>
        </a:xfrm>
      </p:grpSpPr>
      <p:sp>
        <p:nvSpPr>
          <p:cNvPr id="18" name="직사각형 17">
            <a:extLst>
              <a:ext uri="{FF2B5EF4-FFF2-40B4-BE49-F238E27FC236}">
                <a16:creationId xmlns:a16="http://schemas.microsoft.com/office/drawing/2014/main" id="{2454B8F7-37EE-D241-30B6-CEC161DDC616}"/>
              </a:ext>
            </a:extLst>
          </p:cNvPr>
          <p:cNvSpPr/>
          <p:nvPr/>
        </p:nvSpPr>
        <p:spPr>
          <a:xfrm>
            <a:off x="224700" y="202819"/>
            <a:ext cx="8470717"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Need for High-Resolution SST Production for the South Pacific</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a:extLst>
              <a:ext uri="{FF2B5EF4-FFF2-40B4-BE49-F238E27FC236}">
                <a16:creationId xmlns:a16="http://schemas.microsoft.com/office/drawing/2014/main" id="{4A830173-82C5-765E-5A8A-355809A6CE0F}"/>
              </a:ext>
            </a:extLst>
          </p:cNvPr>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2050" name="Picture 2">
            <a:extLst>
              <a:ext uri="{FF2B5EF4-FFF2-40B4-BE49-F238E27FC236}">
                <a16:creationId xmlns:a16="http://schemas.microsoft.com/office/drawing/2014/main" id="{397A6004-D0F1-0088-9C22-93F6CE012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41" y="1692666"/>
            <a:ext cx="8024117" cy="401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20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BCE23-55F5-50F6-2372-C0D1E88F2AF5}"/>
            </a:ext>
          </a:extLst>
        </p:cNvPr>
        <p:cNvGrpSpPr/>
        <p:nvPr/>
      </p:nvGrpSpPr>
      <p:grpSpPr>
        <a:xfrm>
          <a:off x="0" y="0"/>
          <a:ext cx="0" cy="0"/>
          <a:chOff x="0" y="0"/>
          <a:chExt cx="0" cy="0"/>
        </a:xfrm>
      </p:grpSpPr>
      <p:sp>
        <p:nvSpPr>
          <p:cNvPr id="18" name="직사각형 17">
            <a:extLst>
              <a:ext uri="{FF2B5EF4-FFF2-40B4-BE49-F238E27FC236}">
                <a16:creationId xmlns:a16="http://schemas.microsoft.com/office/drawing/2014/main" id="{BE136A12-4A08-7780-C512-21104C18AD37}"/>
              </a:ext>
            </a:extLst>
          </p:cNvPr>
          <p:cNvSpPr/>
          <p:nvPr/>
        </p:nvSpPr>
        <p:spPr>
          <a:xfrm>
            <a:off x="224700" y="202819"/>
            <a:ext cx="8470717"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Need for High-Resolution SST Production for the South Pacific</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a:extLst>
              <a:ext uri="{FF2B5EF4-FFF2-40B4-BE49-F238E27FC236}">
                <a16:creationId xmlns:a16="http://schemas.microsoft.com/office/drawing/2014/main" id="{44213955-2D66-F034-5A22-F8E959A853B9}"/>
              </a:ext>
            </a:extLst>
          </p:cNvPr>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3" name="그림 2">
            <a:extLst>
              <a:ext uri="{FF2B5EF4-FFF2-40B4-BE49-F238E27FC236}">
                <a16:creationId xmlns:a16="http://schemas.microsoft.com/office/drawing/2014/main" id="{BC4C91A1-4065-A16B-0B19-8CA37FA09710}"/>
              </a:ext>
            </a:extLst>
          </p:cNvPr>
          <p:cNvPicPr>
            <a:picLocks noChangeAspect="1"/>
          </p:cNvPicPr>
          <p:nvPr/>
        </p:nvPicPr>
        <p:blipFill>
          <a:blip r:embed="rId3"/>
          <a:srcRect b="11417"/>
          <a:stretch/>
        </p:blipFill>
        <p:spPr>
          <a:xfrm>
            <a:off x="339048" y="1602769"/>
            <a:ext cx="8470718" cy="4010631"/>
          </a:xfrm>
          <a:prstGeom prst="rect">
            <a:avLst/>
          </a:prstGeom>
        </p:spPr>
      </p:pic>
      <p:sp>
        <p:nvSpPr>
          <p:cNvPr id="6" name="내용 개체 틀 2">
            <a:extLst>
              <a:ext uri="{FF2B5EF4-FFF2-40B4-BE49-F238E27FC236}">
                <a16:creationId xmlns:a16="http://schemas.microsoft.com/office/drawing/2014/main" id="{83C37AD0-128B-7ADE-579E-7729A51D35C8}"/>
              </a:ext>
            </a:extLst>
          </p:cNvPr>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Multi-model annual mean SST differences (C°) scenarios: 2050 (minus 1980–1999)</a:t>
            </a:r>
          </a:p>
        </p:txBody>
      </p:sp>
    </p:spTree>
    <p:extLst>
      <p:ext uri="{BB962C8B-B14F-4D97-AF65-F5344CB8AC3E}">
        <p14:creationId xmlns:p14="http://schemas.microsoft.com/office/powerpoint/2010/main" val="2858100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EE53-81F3-3D29-AC59-0459C95F6861}"/>
            </a:ext>
          </a:extLst>
        </p:cNvPr>
        <p:cNvGrpSpPr/>
        <p:nvPr/>
      </p:nvGrpSpPr>
      <p:grpSpPr>
        <a:xfrm>
          <a:off x="0" y="0"/>
          <a:ext cx="0" cy="0"/>
          <a:chOff x="0" y="0"/>
          <a:chExt cx="0" cy="0"/>
        </a:xfrm>
      </p:grpSpPr>
      <p:sp>
        <p:nvSpPr>
          <p:cNvPr id="17" name="내용 개체 틀 2">
            <a:extLst>
              <a:ext uri="{FF2B5EF4-FFF2-40B4-BE49-F238E27FC236}">
                <a16:creationId xmlns:a16="http://schemas.microsoft.com/office/drawing/2014/main" id="{E9320254-0F02-7F5F-7F8C-0DFDA43632F2}"/>
              </a:ext>
            </a:extLst>
          </p:cNvPr>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Aquaculture activity &amp; coral bleaching</a:t>
            </a:r>
          </a:p>
        </p:txBody>
      </p:sp>
      <p:sp>
        <p:nvSpPr>
          <p:cNvPr id="18" name="직사각형 17">
            <a:extLst>
              <a:ext uri="{FF2B5EF4-FFF2-40B4-BE49-F238E27FC236}">
                <a16:creationId xmlns:a16="http://schemas.microsoft.com/office/drawing/2014/main" id="{98D0F796-0860-EED2-AE99-34B43A137F63}"/>
              </a:ext>
            </a:extLst>
          </p:cNvPr>
          <p:cNvSpPr/>
          <p:nvPr/>
        </p:nvSpPr>
        <p:spPr>
          <a:xfrm>
            <a:off x="224700" y="202819"/>
            <a:ext cx="6968639"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Application plan for abnormal SST detection in Fiji</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a:extLst>
              <a:ext uri="{FF2B5EF4-FFF2-40B4-BE49-F238E27FC236}">
                <a16:creationId xmlns:a16="http://schemas.microsoft.com/office/drawing/2014/main" id="{5886F58F-F2D8-C573-3CF6-57BC31301BF8}"/>
              </a:ext>
            </a:extLst>
          </p:cNvPr>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3" name="그림 2">
            <a:extLst>
              <a:ext uri="{FF2B5EF4-FFF2-40B4-BE49-F238E27FC236}">
                <a16:creationId xmlns:a16="http://schemas.microsoft.com/office/drawing/2014/main" id="{86044A71-5AC9-8477-0F17-4672A4ACD0AE}"/>
              </a:ext>
            </a:extLst>
          </p:cNvPr>
          <p:cNvPicPr>
            <a:picLocks noChangeAspect="1"/>
          </p:cNvPicPr>
          <p:nvPr/>
        </p:nvPicPr>
        <p:blipFill>
          <a:blip r:embed="rId3"/>
          <a:stretch>
            <a:fillRect/>
          </a:stretch>
        </p:blipFill>
        <p:spPr>
          <a:xfrm>
            <a:off x="529119" y="1245654"/>
            <a:ext cx="8085762" cy="5299529"/>
          </a:xfrm>
          <a:prstGeom prst="rect">
            <a:avLst/>
          </a:prstGeom>
        </p:spPr>
      </p:pic>
      <p:pic>
        <p:nvPicPr>
          <p:cNvPr id="1026" name="Picture 2">
            <a:extLst>
              <a:ext uri="{FF2B5EF4-FFF2-40B4-BE49-F238E27FC236}">
                <a16:creationId xmlns:a16="http://schemas.microsoft.com/office/drawing/2014/main" id="{52263A76-F140-3EEA-BD24-93A542B71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1524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DA78FE1C-9ED0-8AFD-5923-9909DE88753C}"/>
              </a:ext>
            </a:extLst>
          </p:cNvPr>
          <p:cNvPicPr>
            <a:picLocks noChangeAspect="1"/>
          </p:cNvPicPr>
          <p:nvPr/>
        </p:nvPicPr>
        <p:blipFill>
          <a:blip r:embed="rId5"/>
          <a:stretch>
            <a:fillRect/>
          </a:stretch>
        </p:blipFill>
        <p:spPr>
          <a:xfrm>
            <a:off x="3709019" y="4276418"/>
            <a:ext cx="1993281" cy="1470453"/>
          </a:xfrm>
          <a:prstGeom prst="rect">
            <a:avLst/>
          </a:prstGeom>
        </p:spPr>
      </p:pic>
      <p:pic>
        <p:nvPicPr>
          <p:cNvPr id="1030" name="Picture 6" descr="coral bleaching에 대한 이미지 결과">
            <a:extLst>
              <a:ext uri="{FF2B5EF4-FFF2-40B4-BE49-F238E27FC236}">
                <a16:creationId xmlns:a16="http://schemas.microsoft.com/office/drawing/2014/main" id="{CA51FEB3-5B28-A4CE-E6A7-7E8F3A7A9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1950" y="4276418"/>
            <a:ext cx="2324100" cy="146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13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직사각형 17"/>
          <p:cNvSpPr/>
          <p:nvPr/>
        </p:nvSpPr>
        <p:spPr>
          <a:xfrm>
            <a:off x="224700" y="202819"/>
            <a:ext cx="1415772" cy="461665"/>
          </a:xfrm>
          <a:prstGeom prst="rect">
            <a:avLst/>
          </a:prstGeom>
        </p:spPr>
        <p:txBody>
          <a:bodyPr wrap="none">
            <a:spAutoFit/>
          </a:bodyPr>
          <a:lstStyle/>
          <a:p>
            <a:r>
              <a:rPr lang="ko-KR" altLang="en-US" sz="2400" b="1" dirty="0">
                <a:solidFill>
                  <a:schemeClr val="bg1"/>
                </a:solidFill>
                <a:latin typeface="Times New Roman" panose="02020603050405020304" pitchFamily="18" charset="0"/>
                <a:cs typeface="Times New Roman" panose="02020603050405020304" pitchFamily="18" charset="0"/>
              </a:rPr>
              <a:t>연구성과</a:t>
            </a:r>
          </a:p>
        </p:txBody>
      </p:sp>
      <p:sp>
        <p:nvSpPr>
          <p:cNvPr id="2" name="직사각형 1"/>
          <p:cNvSpPr/>
          <p:nvPr/>
        </p:nvSpPr>
        <p:spPr>
          <a:xfrm>
            <a:off x="402603" y="954844"/>
            <a:ext cx="3159519" cy="369332"/>
          </a:xfrm>
          <a:prstGeom prst="rect">
            <a:avLst/>
          </a:prstGeom>
        </p:spPr>
        <p:txBody>
          <a:bodyPr wrap="none">
            <a:spAutoFit/>
          </a:bodyPr>
          <a:lstStyle/>
          <a:p>
            <a:r>
              <a:rPr lang="ko-KR" altLang="en-US" b="1" dirty="0"/>
              <a:t>학술논문 </a:t>
            </a:r>
            <a:r>
              <a:rPr lang="en-US" altLang="ko-KR" b="1" dirty="0"/>
              <a:t>(3</a:t>
            </a:r>
            <a:r>
              <a:rPr lang="ko-KR" altLang="en-US" b="1" dirty="0"/>
              <a:t>건</a:t>
            </a:r>
            <a:r>
              <a:rPr lang="en-US" altLang="ko-KR" b="1" dirty="0"/>
              <a:t>: KCI 1, Scopus 2)</a:t>
            </a:r>
            <a:endParaRPr lang="ko-KR" altLang="en-US" b="1" dirty="0"/>
          </a:p>
        </p:txBody>
      </p:sp>
      <p:sp>
        <p:nvSpPr>
          <p:cNvPr id="8" name="TextBox 7"/>
          <p:cNvSpPr txBox="1"/>
          <p:nvPr/>
        </p:nvSpPr>
        <p:spPr>
          <a:xfrm>
            <a:off x="402603" y="1324176"/>
            <a:ext cx="8101430" cy="2062103"/>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Analysis of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Spatio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-Temporal intensity of Sea Fog in Yellow Sea Using Visibility Data of Ocean Research Stations (ORS) and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Baengnyeongdo</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한국연안방재학회</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공동저자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Recent Trends of Abnormal Sea Surface Temperature Occurrence Analyzed from Buoy and Satellite Data in Waters around Korean Peninsula(KJRS,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제</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1</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Shoreline Changes and Erosion Protection Effects in </a:t>
            </a:r>
            <a:r>
              <a:rPr lang="en-US" altLang="ko-KR" sz="1600" dirty="0" err="1">
                <a:latin typeface="Times New Roman" panose="02020603050405020304" pitchFamily="18" charset="0"/>
                <a:cs typeface="Times New Roman" panose="02020603050405020304" pitchFamily="18" charset="0"/>
                <a:sym typeface="Wingdings" panose="05000000000000000000" pitchFamily="2" charset="2"/>
              </a:rPr>
              <a:t>Cotonou</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of Benin in the Gulf of Guinea (KJRS,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공동저자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직사각형 8"/>
          <p:cNvSpPr/>
          <p:nvPr/>
        </p:nvSpPr>
        <p:spPr>
          <a:xfrm>
            <a:off x="402603" y="3570945"/>
            <a:ext cx="3379451" cy="369332"/>
          </a:xfrm>
          <a:prstGeom prst="rect">
            <a:avLst/>
          </a:prstGeom>
        </p:spPr>
        <p:txBody>
          <a:bodyPr wrap="none">
            <a:spAutoFit/>
          </a:bodyPr>
          <a:lstStyle/>
          <a:p>
            <a:r>
              <a:rPr lang="ko-KR" altLang="en-US" b="1" dirty="0"/>
              <a:t>학술대회 </a:t>
            </a:r>
            <a:r>
              <a:rPr lang="en-US" altLang="ko-KR" b="1" dirty="0"/>
              <a:t>(15</a:t>
            </a:r>
            <a:r>
              <a:rPr lang="ko-KR" altLang="en-US" b="1" dirty="0"/>
              <a:t>건</a:t>
            </a:r>
            <a:r>
              <a:rPr lang="en-US" altLang="ko-KR" b="1" dirty="0"/>
              <a:t>: </a:t>
            </a:r>
            <a:r>
              <a:rPr lang="ko-KR" altLang="en-US" b="1" dirty="0"/>
              <a:t>국내</a:t>
            </a:r>
            <a:r>
              <a:rPr lang="en-US" altLang="ko-KR" b="1" dirty="0"/>
              <a:t> 10, </a:t>
            </a:r>
            <a:r>
              <a:rPr lang="ko-KR" altLang="en-US" b="1" dirty="0"/>
              <a:t>국외</a:t>
            </a:r>
            <a:r>
              <a:rPr lang="en-US" altLang="ko-KR" b="1" dirty="0"/>
              <a:t> 5)</a:t>
            </a:r>
            <a:endParaRPr lang="ko-KR" altLang="en-US" b="1" dirty="0"/>
          </a:p>
        </p:txBody>
      </p:sp>
      <p:sp>
        <p:nvSpPr>
          <p:cNvPr id="10" name="TextBox 9"/>
          <p:cNvSpPr txBox="1"/>
          <p:nvPr/>
        </p:nvSpPr>
        <p:spPr>
          <a:xfrm>
            <a:off x="402603" y="4074356"/>
            <a:ext cx="8101430" cy="3046988"/>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Detection of Marine Heat Waves and Cold Water Mass along the coast of the Korean Peninsula using Satellite SST(</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한국해양학회</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국내</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제</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1</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OIL SPILL DETECTION TECHNIQUE WITH AUTOMATIC UPDATING USING DEEP LEARNING AND OIL SPILL INDEX (IGARSS,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미국</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공동저자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TRENDS OF ABNORMAL SEA SURFACE TEMPERATURE OCCURRENCE USING BUOY AND SATELLITE SST DATA(ISRS,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일본</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제 </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1</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Satellite Application Algorithms for Coastal and Marine Spatial Planning in the Pacific Island Countries: A Case Study in Funafuti, Tuvalu (PGRSC,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피지</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공동저자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025861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4294967295"/>
          </p:nvPr>
        </p:nvSpPr>
        <p:spPr>
          <a:xfrm>
            <a:off x="569061" y="1675402"/>
            <a:ext cx="8005878" cy="3226373"/>
          </a:xfrm>
        </p:spPr>
        <p:txBody>
          <a:bodyPr anchor="ctr">
            <a:noAutofit/>
          </a:bodyPr>
          <a:lstStyle/>
          <a:p>
            <a:pPr marL="0" indent="0" algn="ctr">
              <a:lnSpc>
                <a:spcPct val="200000"/>
              </a:lnSpc>
              <a:buNone/>
            </a:pPr>
            <a:r>
              <a:rPr lang="en-US" altLang="ko-KR" sz="3600" b="1" dirty="0">
                <a:solidFill>
                  <a:srgbClr val="0070C0"/>
                </a:solidFill>
                <a:latin typeface="맑은 고딕" panose="020B0503020000020004" pitchFamily="50" charset="-127"/>
                <a:ea typeface="맑은 고딕" panose="020B0503020000020004" pitchFamily="50" charset="-127"/>
              </a:rPr>
              <a:t>Thank you</a:t>
            </a:r>
          </a:p>
        </p:txBody>
      </p:sp>
    </p:spTree>
    <p:extLst>
      <p:ext uri="{BB962C8B-B14F-4D97-AF65-F5344CB8AC3E}">
        <p14:creationId xmlns:p14="http://schemas.microsoft.com/office/powerpoint/2010/main" val="219071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직사각형 17"/>
          <p:cNvSpPr/>
          <p:nvPr/>
        </p:nvSpPr>
        <p:spPr>
          <a:xfrm>
            <a:off x="224700" y="202819"/>
            <a:ext cx="1415772" cy="461665"/>
          </a:xfrm>
          <a:prstGeom prst="rect">
            <a:avLst/>
          </a:prstGeom>
        </p:spPr>
        <p:txBody>
          <a:bodyPr wrap="none">
            <a:spAutoFit/>
          </a:bodyPr>
          <a:lstStyle/>
          <a:p>
            <a:r>
              <a:rPr lang="ko-KR" altLang="en-US" sz="2400" b="1" dirty="0">
                <a:solidFill>
                  <a:schemeClr val="bg1"/>
                </a:solidFill>
                <a:latin typeface="Times New Roman" panose="02020603050405020304" pitchFamily="18" charset="0"/>
                <a:cs typeface="Times New Roman" panose="02020603050405020304" pitchFamily="18" charset="0"/>
              </a:rPr>
              <a:t>연구성과</a:t>
            </a:r>
          </a:p>
        </p:txBody>
      </p:sp>
      <p:sp>
        <p:nvSpPr>
          <p:cNvPr id="2" name="직사각형 1"/>
          <p:cNvSpPr/>
          <p:nvPr/>
        </p:nvSpPr>
        <p:spPr>
          <a:xfrm>
            <a:off x="402603" y="954844"/>
            <a:ext cx="3231910" cy="369332"/>
          </a:xfrm>
          <a:prstGeom prst="rect">
            <a:avLst/>
          </a:prstGeom>
        </p:spPr>
        <p:txBody>
          <a:bodyPr wrap="none">
            <a:spAutoFit/>
          </a:bodyPr>
          <a:lstStyle/>
          <a:p>
            <a:r>
              <a:rPr lang="ko-KR" altLang="en-US" b="1" dirty="0"/>
              <a:t>지식재산권 </a:t>
            </a:r>
            <a:r>
              <a:rPr lang="en-US" altLang="ko-KR" b="1" dirty="0"/>
              <a:t>(3</a:t>
            </a:r>
            <a:r>
              <a:rPr lang="ko-KR" altLang="en-US" b="1" dirty="0"/>
              <a:t>건</a:t>
            </a:r>
            <a:r>
              <a:rPr lang="en-US" altLang="ko-KR" b="1" dirty="0"/>
              <a:t>: SW 1, </a:t>
            </a:r>
            <a:r>
              <a:rPr lang="ko-KR" altLang="en-US" b="1" dirty="0"/>
              <a:t>특허</a:t>
            </a:r>
            <a:r>
              <a:rPr lang="en-US" altLang="ko-KR" b="1" dirty="0"/>
              <a:t> 2)</a:t>
            </a:r>
            <a:endParaRPr lang="ko-KR" altLang="en-US" b="1" dirty="0"/>
          </a:p>
        </p:txBody>
      </p:sp>
      <p:sp>
        <p:nvSpPr>
          <p:cNvPr id="8" name="TextBox 7"/>
          <p:cNvSpPr txBox="1"/>
          <p:nvPr/>
        </p:nvSpPr>
        <p:spPr>
          <a:xfrm>
            <a:off x="402603" y="1324176"/>
            <a:ext cx="8101430" cy="1569660"/>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원격탐사 이미지에서 파장과 </a:t>
            </a: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파향</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 산출</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(SW)</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해수면 온도 산출 방법 및 이를 수행하는 프로그램이 기록된 컴퓨터 판독이 가능한 </a:t>
            </a: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기록매체</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특허</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출원</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ko-KR" altLang="en-US" sz="1600" dirty="0" err="1">
                <a:latin typeface="Times New Roman" panose="02020603050405020304" pitchFamily="18" charset="0"/>
                <a:cs typeface="Times New Roman" panose="02020603050405020304" pitchFamily="18" charset="0"/>
                <a:sym typeface="Wingdings" panose="05000000000000000000" pitchFamily="2" charset="2"/>
              </a:rPr>
              <a:t>냉수대</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 탐지 방법 및 시스템</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특허</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 </a:t>
            </a:r>
            <a:r>
              <a:rPr lang="ko-KR" altLang="en-US" sz="1600" dirty="0">
                <a:latin typeface="Times New Roman" panose="02020603050405020304" pitchFamily="18" charset="0"/>
                <a:cs typeface="Times New Roman" panose="02020603050405020304" pitchFamily="18" charset="0"/>
                <a:sym typeface="Wingdings" panose="05000000000000000000" pitchFamily="2" charset="2"/>
              </a:rPr>
              <a:t>접수</a:t>
            </a: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411654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Sea Surface Temperature (SST)</a:t>
            </a:r>
          </a:p>
        </p:txBody>
      </p:sp>
      <p:sp>
        <p:nvSpPr>
          <p:cNvPr id="18" name="직사각형 17"/>
          <p:cNvSpPr/>
          <p:nvPr/>
        </p:nvSpPr>
        <p:spPr>
          <a:xfrm>
            <a:off x="224700" y="202819"/>
            <a:ext cx="1855829"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Introduction</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27" name="TextBox 26"/>
          <p:cNvSpPr txBox="1"/>
          <p:nvPr/>
        </p:nvSpPr>
        <p:spPr>
          <a:xfrm>
            <a:off x="790855" y="1410495"/>
            <a:ext cx="8101430" cy="181588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b="1" dirty="0">
                <a:latin typeface="Times New Roman" panose="02020603050405020304" pitchFamily="18" charset="0"/>
                <a:cs typeface="Times New Roman" panose="02020603050405020304" pitchFamily="18" charset="0"/>
                <a:sym typeface="Wingdings" panose="05000000000000000000" pitchFamily="2" charset="2"/>
              </a:rPr>
              <a:t>Ocean : Large heat-storage capacity</a:t>
            </a:r>
          </a:p>
          <a:p>
            <a:pPr marL="285750" indent="-285750">
              <a:buClr>
                <a:schemeClr val="tx1"/>
              </a:buClr>
              <a:buFont typeface="Arial" panose="020B0604020202020204" pitchFamily="34" charset="0"/>
              <a:buChar char="•"/>
            </a:pPr>
            <a:endParaRPr lang="en-US" altLang="ko-KR" sz="16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b="1" dirty="0">
                <a:latin typeface="Times New Roman" panose="02020603050405020304" pitchFamily="18" charset="0"/>
                <a:cs typeface="Times New Roman" panose="02020603050405020304" pitchFamily="18" charset="0"/>
                <a:sym typeface="Wingdings" panose="05000000000000000000" pitchFamily="2" charset="2"/>
              </a:rPr>
              <a:t>Sea surface: Ocean </a:t>
            </a:r>
            <a:r>
              <a:rPr lang="en-US" altLang="ko-KR" sz="1600" b="1" dirty="0">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a:t>
            </a:r>
            <a:r>
              <a:rPr lang="en-US" altLang="ko-KR" sz="1600" b="1" dirty="0">
                <a:latin typeface="Times New Roman" panose="02020603050405020304" pitchFamily="18" charset="0"/>
                <a:cs typeface="Times New Roman" panose="02020603050405020304" pitchFamily="18" charset="0"/>
                <a:sym typeface="Wingdings" panose="05000000000000000000" pitchFamily="2" charset="2"/>
              </a:rPr>
              <a:t>Atmosphere</a:t>
            </a:r>
          </a:p>
          <a:p>
            <a:pPr marL="285750" indent="-285750">
              <a:buClr>
                <a:schemeClr val="tx1"/>
              </a:buClr>
              <a:buFont typeface="Arial" panose="020B0604020202020204" pitchFamily="34" charset="0"/>
              <a:buChar char="•"/>
            </a:pPr>
            <a:endParaRPr lang="en-US" altLang="ko-KR" sz="16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b="1" dirty="0">
                <a:latin typeface="Times New Roman" panose="02020603050405020304" pitchFamily="18" charset="0"/>
                <a:cs typeface="Times New Roman" panose="02020603050405020304" pitchFamily="18" charset="0"/>
                <a:sym typeface="Wingdings" panose="05000000000000000000" pitchFamily="2" charset="2"/>
              </a:rPr>
              <a:t>Factor of energy flow : </a:t>
            </a:r>
            <a:r>
              <a:rPr lang="en-US" altLang="ko-KR" sz="1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SST</a:t>
            </a:r>
            <a:r>
              <a:rPr lang="en-US" altLang="ko-KR" sz="1600" b="1" dirty="0">
                <a:latin typeface="Times New Roman" panose="02020603050405020304" pitchFamily="18" charset="0"/>
                <a:cs typeface="Times New Roman" panose="02020603050405020304" pitchFamily="18" charset="0"/>
                <a:sym typeface="Wingdings" panose="05000000000000000000" pitchFamily="2" charset="2"/>
              </a:rPr>
              <a:t>, wind speed, air temperature, cloudiness …</a:t>
            </a:r>
          </a:p>
          <a:p>
            <a:pPr marL="285750" indent="-285750">
              <a:buClr>
                <a:schemeClr val="tx1"/>
              </a:buClr>
              <a:buFont typeface="Arial" panose="020B0604020202020204" pitchFamily="34" charset="0"/>
              <a:buChar char="•"/>
            </a:pPr>
            <a:endParaRPr lang="en-US" altLang="ko-KR" sz="16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b="1" dirty="0">
                <a:latin typeface="Times New Roman" panose="02020603050405020304" pitchFamily="18" charset="0"/>
                <a:cs typeface="Times New Roman" panose="02020603050405020304" pitchFamily="18" charset="0"/>
                <a:sym typeface="Wingdings" panose="05000000000000000000" pitchFamily="2" charset="2"/>
              </a:rPr>
              <a:t>Understanding the global climate system</a:t>
            </a:r>
          </a:p>
        </p:txBody>
      </p:sp>
      <p:pic>
        <p:nvPicPr>
          <p:cNvPr id="6" name="그림 5"/>
          <p:cNvPicPr>
            <a:picLocks noChangeAspect="1"/>
          </p:cNvPicPr>
          <p:nvPr/>
        </p:nvPicPr>
        <p:blipFill>
          <a:blip r:embed="rId3"/>
          <a:stretch>
            <a:fillRect/>
          </a:stretch>
        </p:blipFill>
        <p:spPr>
          <a:xfrm>
            <a:off x="1666876" y="3289526"/>
            <a:ext cx="5899230" cy="3148039"/>
          </a:xfrm>
          <a:prstGeom prst="rect">
            <a:avLst/>
          </a:prstGeom>
        </p:spPr>
      </p:pic>
    </p:spTree>
    <p:extLst>
      <p:ext uri="{BB962C8B-B14F-4D97-AF65-F5344CB8AC3E}">
        <p14:creationId xmlns:p14="http://schemas.microsoft.com/office/powerpoint/2010/main" val="2305368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Abnormal SST</a:t>
            </a:r>
          </a:p>
        </p:txBody>
      </p:sp>
      <p:sp>
        <p:nvSpPr>
          <p:cNvPr id="18" name="직사각형 17"/>
          <p:cNvSpPr/>
          <p:nvPr/>
        </p:nvSpPr>
        <p:spPr>
          <a:xfrm>
            <a:off x="224700" y="202819"/>
            <a:ext cx="375782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Introduction (Background)</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7" name="텍스트 개체 틀 1"/>
          <p:cNvSpPr txBox="1">
            <a:spLocks/>
          </p:cNvSpPr>
          <p:nvPr/>
        </p:nvSpPr>
        <p:spPr>
          <a:xfrm>
            <a:off x="3530260" y="3638817"/>
            <a:ext cx="5471988" cy="76952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buClr>
                <a:sysClr val="window" lastClr="FFFFFF">
                  <a:lumMod val="50000"/>
                </a:sysClr>
              </a:buClr>
            </a:pPr>
            <a:r>
              <a:rPr lang="en-US" altLang="ko-KR" sz="15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Major causes of cultivated fish damage on the southern coast of the Korean peninsula (1998~2016)</a:t>
            </a:r>
          </a:p>
          <a:p>
            <a:pPr lvl="0">
              <a:buClr>
                <a:sysClr val="window" lastClr="FFFFFF">
                  <a:lumMod val="50000"/>
                </a:sysClr>
              </a:buClr>
            </a:pPr>
            <a:r>
              <a:rPr lang="en-US" altLang="ko-KR" sz="15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sym typeface="Wingdings" panose="05000000000000000000" pitchFamily="2" charset="2"/>
              </a:rPr>
              <a:t>abnormal SST </a:t>
            </a:r>
            <a:r>
              <a:rPr lang="en-US" altLang="ko-KR" sz="1500" dirty="0">
                <a:solidFill>
                  <a:srgbClr val="FF0000"/>
                </a:solidFill>
                <a:latin typeface="Times New Roman" panose="02020603050405020304" pitchFamily="18" charset="0"/>
                <a:cs typeface="Times New Roman" panose="02020603050405020304" pitchFamily="18" charset="0"/>
              </a:rPr>
              <a:t>57.5%</a:t>
            </a:r>
            <a:endParaRPr lang="en-US" altLang="ko-KR" sz="1400" dirty="0">
              <a:solidFill>
                <a:srgbClr val="FF0000"/>
              </a:solidFill>
              <a:latin typeface="Times New Roman" panose="02020603050405020304" pitchFamily="18" charset="0"/>
              <a:cs typeface="Times New Roman" panose="02020603050405020304" pitchFamily="18" charset="0"/>
            </a:endParaRPr>
          </a:p>
        </p:txBody>
      </p:sp>
      <p:sp>
        <p:nvSpPr>
          <p:cNvPr id="8" name="텍스트 개체 틀 2"/>
          <p:cNvSpPr txBox="1">
            <a:spLocks/>
          </p:cNvSpPr>
          <p:nvPr/>
        </p:nvSpPr>
        <p:spPr>
          <a:xfrm>
            <a:off x="521313" y="3261052"/>
            <a:ext cx="8640514" cy="360363"/>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defRPr/>
            </a:pPr>
            <a:r>
              <a:rPr lang="en-US" altLang="ko-KR"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Damage caused by abnormal SST around Korean Peninsula</a:t>
            </a:r>
            <a:endParaRPr kumimoji="0" lang="ko-KR" altLang="en-US" sz="2000" b="1" i="0" u="none" strike="noStrike" kern="1200" cap="none" spc="0" normalizeH="0" baseline="0" noProof="0" dirty="0">
              <a:ln>
                <a:noFill/>
              </a:ln>
              <a:solidFill>
                <a:sysClr val="windowText" lastClr="000000">
                  <a:lumMod val="95000"/>
                  <a:lumOff val="5000"/>
                </a:sysClr>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9" name="TextBox 50">
            <a:extLst>
              <a:ext uri="{FF2B5EF4-FFF2-40B4-BE49-F238E27FC236}">
                <a16:creationId xmlns:a16="http://schemas.microsoft.com/office/drawing/2014/main" id="{1E53E241-0199-4749-B388-3DC302C15F72}"/>
              </a:ext>
            </a:extLst>
          </p:cNvPr>
          <p:cNvSpPr txBox="1"/>
          <p:nvPr/>
        </p:nvSpPr>
        <p:spPr>
          <a:xfrm>
            <a:off x="3467936" y="6212093"/>
            <a:ext cx="3323594" cy="30777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buClr>
                <a:srgbClr val="0070C0"/>
              </a:buClr>
            </a:pPr>
            <a:r>
              <a:rPr lang="en-US" altLang="ko-KR" sz="1400" b="1" dirty="0">
                <a:latin typeface="Times New Roman" panose="02020603050405020304" pitchFamily="18" charset="0"/>
                <a:cs typeface="Times New Roman" panose="02020603050405020304" pitchFamily="18" charset="0"/>
              </a:rPr>
              <a:t>(Case of ALWT in </a:t>
            </a:r>
            <a:r>
              <a:rPr lang="en-US" altLang="ko-KR" sz="1400" b="1" dirty="0" err="1">
                <a:latin typeface="Times New Roman" panose="02020603050405020304" pitchFamily="18" charset="0"/>
                <a:cs typeface="Times New Roman" panose="02020603050405020304" pitchFamily="18" charset="0"/>
              </a:rPr>
              <a:t>Muan</a:t>
            </a:r>
            <a:r>
              <a:rPr lang="en-US" altLang="ko-KR" sz="1400" b="1" dirty="0">
                <a:latin typeface="Times New Roman" panose="02020603050405020304" pitchFamily="18" charset="0"/>
                <a:cs typeface="Times New Roman" panose="02020603050405020304" pitchFamily="18" charset="0"/>
              </a:rPr>
              <a:t> in 2021)</a:t>
            </a:r>
            <a:endParaRPr lang="en-US" altLang="ko-KR" sz="1400" b="1"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0" name="그림 9">
            <a:extLst>
              <a:ext uri="{FF2B5EF4-FFF2-40B4-BE49-F238E27FC236}">
                <a16:creationId xmlns:a16="http://schemas.microsoft.com/office/drawing/2014/main" id="{F92D06CD-093A-414D-A421-228CCF6C5C68}"/>
              </a:ext>
            </a:extLst>
          </p:cNvPr>
          <p:cNvPicPr>
            <a:picLocks noChangeAspect="1"/>
          </p:cNvPicPr>
          <p:nvPr/>
        </p:nvPicPr>
        <p:blipFill>
          <a:blip r:embed="rId3"/>
          <a:stretch>
            <a:fillRect/>
          </a:stretch>
        </p:blipFill>
        <p:spPr>
          <a:xfrm>
            <a:off x="579314" y="3952883"/>
            <a:ext cx="2882248" cy="2269854"/>
          </a:xfrm>
          <a:prstGeom prst="rect">
            <a:avLst/>
          </a:prstGeom>
        </p:spPr>
      </p:pic>
      <p:sp>
        <p:nvSpPr>
          <p:cNvPr id="11" name="TextBox 52">
            <a:extLst>
              <a:ext uri="{FF2B5EF4-FFF2-40B4-BE49-F238E27FC236}">
                <a16:creationId xmlns:a16="http://schemas.microsoft.com/office/drawing/2014/main" id="{99E209A9-943F-45B2-84CE-6F3C2655E05D}"/>
              </a:ext>
            </a:extLst>
          </p:cNvPr>
          <p:cNvSpPr txBox="1"/>
          <p:nvPr/>
        </p:nvSpPr>
        <p:spPr>
          <a:xfrm>
            <a:off x="552430" y="6211073"/>
            <a:ext cx="3158990" cy="30777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buClr>
                <a:srgbClr val="0070C0"/>
              </a:buClr>
            </a:pPr>
            <a:r>
              <a:rPr lang="en-US" altLang="ko-KR" sz="1400" b="1" dirty="0">
                <a:latin typeface="Times New Roman" panose="02020603050405020304" pitchFamily="18" charset="0"/>
                <a:cs typeface="Times New Roman" panose="02020603050405020304" pitchFamily="18" charset="0"/>
              </a:rPr>
              <a:t>(Case of MHWs in </a:t>
            </a:r>
            <a:r>
              <a:rPr lang="en-US" altLang="ko-KR" sz="1400" b="1" dirty="0" err="1">
                <a:latin typeface="Times New Roman" panose="02020603050405020304" pitchFamily="18" charset="0"/>
                <a:cs typeface="Times New Roman" panose="02020603050405020304" pitchFamily="18" charset="0"/>
              </a:rPr>
              <a:t>Geoje</a:t>
            </a:r>
            <a:r>
              <a:rPr lang="en-US" altLang="ko-KR" sz="1400" b="1" dirty="0">
                <a:latin typeface="Times New Roman" panose="02020603050405020304" pitchFamily="18" charset="0"/>
                <a:cs typeface="Times New Roman" panose="02020603050405020304" pitchFamily="18" charset="0"/>
              </a:rPr>
              <a:t> in 2021)</a:t>
            </a:r>
            <a:endParaRPr lang="en-US" altLang="ko-KR" sz="1400" b="1"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2" name="그림 11"/>
          <p:cNvPicPr>
            <a:picLocks noChangeAspect="1"/>
          </p:cNvPicPr>
          <p:nvPr/>
        </p:nvPicPr>
        <p:blipFill>
          <a:blip r:embed="rId4"/>
          <a:stretch>
            <a:fillRect/>
          </a:stretch>
        </p:blipFill>
        <p:spPr>
          <a:xfrm>
            <a:off x="3530260" y="4481020"/>
            <a:ext cx="2579153" cy="1720866"/>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790855" y="1172165"/>
                <a:ext cx="8101430" cy="2154436"/>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The National Institute of Fisheries Science (NIFS) defined abnormal SST based on the Korean Peninsula</a:t>
                </a:r>
              </a:p>
              <a:p>
                <a:pPr marL="285750"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Clr>
                    <a:schemeClr val="tx1"/>
                  </a:buClr>
                  <a:buFont typeface="Arial" panose="020B0604020202020204" pitchFamily="34" charset="0"/>
                  <a:buChar char="•"/>
                </a:pP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Abnormal Low Water Temperature (</a:t>
                </a:r>
                <a:r>
                  <a:rPr lang="en-US" altLang="ko-KR" sz="1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ALWT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sz="1400" i="1" dirty="0">
                    <a:latin typeface="Times New Roman" panose="02020603050405020304" pitchFamily="18" charset="0"/>
                    <a:cs typeface="Times New Roman" panose="02020603050405020304" pitchFamily="18" charset="0"/>
                    <a:sym typeface="Wingdings" panose="05000000000000000000" pitchFamily="2" charset="2"/>
                  </a:rPr>
                  <a:t>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4 ℃ </a:t>
                </a:r>
              </a:p>
              <a:p>
                <a:pPr marL="742950" lvl="1" indent="-285750">
                  <a:buClr>
                    <a:schemeClr val="tx1"/>
                  </a:buClr>
                  <a:buFont typeface="Arial" panose="020B0604020202020204" pitchFamily="34" charset="0"/>
                  <a:buChar char="•"/>
                </a:pPr>
                <a:endParaRPr lang="en-US" altLang="ko-KR" sz="14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Clr>
                    <a:schemeClr val="tx1"/>
                  </a:buClr>
                  <a:buFont typeface="Arial" panose="020B0604020202020204" pitchFamily="34" charset="0"/>
                  <a:buChar char="•"/>
                </a:pP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Marine Heat Waves (</a:t>
                </a:r>
                <a:r>
                  <a:rPr lang="en-US" altLang="ko-KR" sz="1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MHWs</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sz="1400" i="1" dirty="0">
                    <a:latin typeface="Times New Roman" panose="02020603050405020304" pitchFamily="18" charset="0"/>
                    <a:cs typeface="Times New Roman" panose="02020603050405020304" pitchFamily="18" charset="0"/>
                    <a:sym typeface="Wingdings" panose="05000000000000000000" pitchFamily="2" charset="2"/>
                  </a:rPr>
                  <a:t>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28 ℃ </a:t>
                </a:r>
              </a:p>
              <a:p>
                <a:pPr marL="742950" lvl="1" indent="-285750">
                  <a:buClr>
                    <a:schemeClr val="tx1"/>
                  </a:buClr>
                  <a:buFont typeface="Arial" panose="020B0604020202020204" pitchFamily="34" charset="0"/>
                  <a:buChar char="•"/>
                </a:pPr>
                <a:endParaRPr lang="en-US" altLang="ko-KR" sz="14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Clr>
                    <a:schemeClr val="tx1"/>
                  </a:buClr>
                  <a:buFont typeface="Arial" panose="020B0604020202020204" pitchFamily="34" charset="0"/>
                  <a:buChar char="•"/>
                </a:pP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Cold Water Mass (</a:t>
                </a:r>
                <a:r>
                  <a:rPr lang="en-US" altLang="ko-KR" sz="1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CWM</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sz="1400" i="1" dirty="0">
                    <a:latin typeface="Times New Roman" panose="02020603050405020304" pitchFamily="18" charset="0"/>
                    <a:cs typeface="Times New Roman" panose="02020603050405020304" pitchFamily="18" charset="0"/>
                    <a:sym typeface="Wingdings" panose="05000000000000000000" pitchFamily="2" charset="2"/>
                  </a:rPr>
                  <a:t>T</a:t>
                </a:r>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 –</a:t>
                </a:r>
                <a14:m>
                  <m:oMath xmlns:m="http://schemas.openxmlformats.org/officeDocument/2006/math">
                    <m:acc>
                      <m:accPr>
                        <m:chr m:val="̅"/>
                        <m:ctrlPr>
                          <a:rPr lang="en-US" altLang="ko-KR" sz="1400" i="1" smtClean="0">
                            <a:latin typeface="Cambria Math" panose="02040503050406030204" pitchFamily="18" charset="0"/>
                            <a:sym typeface="Wingdings" panose="05000000000000000000" pitchFamily="2" charset="2"/>
                          </a:rPr>
                        </m:ctrlPr>
                      </m:accPr>
                      <m:e>
                        <m:r>
                          <a:rPr lang="en-US" altLang="ko-KR" sz="1400" i="1" smtClean="0">
                            <a:latin typeface="Cambria Math" panose="02040503050406030204" pitchFamily="18" charset="0"/>
                            <a:sym typeface="Wingdings" panose="05000000000000000000" pitchFamily="2" charset="2"/>
                          </a:rPr>
                          <m:t>𝑇</m:t>
                        </m:r>
                      </m:e>
                    </m:acc>
                  </m:oMath>
                </a14:m>
                <a:r>
                  <a:rPr lang="en-US" altLang="ko-KR" sz="1400" dirty="0">
                    <a:latin typeface="Times New Roman" panose="02020603050405020304" pitchFamily="18" charset="0"/>
                    <a:cs typeface="Times New Roman" panose="02020603050405020304" pitchFamily="18" charset="0"/>
                    <a:sym typeface="Wingdings" panose="05000000000000000000" pitchFamily="2" charset="2"/>
                  </a:rPr>
                  <a:t>of surrounding sea area ≥ 5 ℃</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90855" y="1172165"/>
                <a:ext cx="8101430" cy="2154436"/>
              </a:xfrm>
              <a:prstGeom prst="rect">
                <a:avLst/>
              </a:prstGeom>
              <a:blipFill>
                <a:blip r:embed="rId5"/>
                <a:stretch>
                  <a:fillRect l="-301" t="-847"/>
                </a:stretch>
              </a:blipFill>
            </p:spPr>
            <p:txBody>
              <a:bodyPr/>
              <a:lstStyle/>
              <a:p>
                <a:r>
                  <a:rPr lang="ko-KR" altLang="en-US">
                    <a:noFill/>
                  </a:rPr>
                  <a:t> </a:t>
                </a:r>
              </a:p>
            </p:txBody>
          </p:sp>
        </mc:Fallback>
      </mc:AlternateContent>
      <p:pic>
        <p:nvPicPr>
          <p:cNvPr id="2" name="그림 1"/>
          <p:cNvPicPr>
            <a:picLocks noChangeAspect="1"/>
          </p:cNvPicPr>
          <p:nvPr/>
        </p:nvPicPr>
        <p:blipFill>
          <a:blip r:embed="rId6"/>
          <a:stretch>
            <a:fillRect/>
          </a:stretch>
        </p:blipFill>
        <p:spPr>
          <a:xfrm>
            <a:off x="6109413" y="4309405"/>
            <a:ext cx="2808883" cy="2065187"/>
          </a:xfrm>
          <a:prstGeom prst="rect">
            <a:avLst/>
          </a:prstGeom>
        </p:spPr>
      </p:pic>
    </p:spTree>
    <p:extLst>
      <p:ext uri="{BB962C8B-B14F-4D97-AF65-F5344CB8AC3E}">
        <p14:creationId xmlns:p14="http://schemas.microsoft.com/office/powerpoint/2010/main" val="159161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Cause of Abnormal SST occurrence</a:t>
            </a:r>
          </a:p>
        </p:txBody>
      </p:sp>
      <p:sp>
        <p:nvSpPr>
          <p:cNvPr id="18" name="직사각형 17"/>
          <p:cNvSpPr/>
          <p:nvPr/>
        </p:nvSpPr>
        <p:spPr>
          <a:xfrm>
            <a:off x="224700" y="202819"/>
            <a:ext cx="3757824"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Introduction (Background)</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23" name="TextBox 22"/>
          <p:cNvSpPr txBox="1"/>
          <p:nvPr/>
        </p:nvSpPr>
        <p:spPr>
          <a:xfrm>
            <a:off x="790855" y="1172165"/>
            <a:ext cx="8101430" cy="2308324"/>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ALWT &amp; MHWs (Nan et al., 2015)</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Intensity and flow of the Kuroshio Current</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Atmospheric high and cold wave</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Hot and diluted water from the Yangtze River</a:t>
            </a:r>
          </a:p>
          <a:p>
            <a:pPr marL="742950" lvl="1" indent="-285750">
              <a:buClr>
                <a:schemeClr val="tx1"/>
              </a:buClr>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CWM</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Yellow Sea Bottom Cold Water (YSBCW) and Tide</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Upwelling : deep and cold water mass rises toward the surface as the wind move</a:t>
            </a:r>
          </a:p>
          <a:p>
            <a:pPr marL="742950" lvl="1"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Wind : southwest wind  3m/s (7days) , 4m/s (3days)</a:t>
            </a:r>
          </a:p>
        </p:txBody>
      </p:sp>
      <p:grpSp>
        <p:nvGrpSpPr>
          <p:cNvPr id="24" name="그룹 23"/>
          <p:cNvGrpSpPr/>
          <p:nvPr/>
        </p:nvGrpSpPr>
        <p:grpSpPr>
          <a:xfrm>
            <a:off x="1114425" y="3538890"/>
            <a:ext cx="7210658" cy="2436871"/>
            <a:chOff x="539039" y="4021980"/>
            <a:chExt cx="7484784" cy="2337878"/>
          </a:xfrm>
        </p:grpSpPr>
        <p:pic>
          <p:nvPicPr>
            <p:cNvPr id="25" name="그림 24"/>
            <p:cNvPicPr>
              <a:picLocks noChangeAspect="1"/>
            </p:cNvPicPr>
            <p:nvPr/>
          </p:nvPicPr>
          <p:blipFill>
            <a:blip r:embed="rId3"/>
            <a:stretch>
              <a:fillRect/>
            </a:stretch>
          </p:blipFill>
          <p:spPr>
            <a:xfrm>
              <a:off x="539039" y="4412614"/>
              <a:ext cx="3088677" cy="1879024"/>
            </a:xfrm>
            <a:prstGeom prst="rect">
              <a:avLst/>
            </a:prstGeom>
          </p:spPr>
        </p:pic>
        <p:pic>
          <p:nvPicPr>
            <p:cNvPr id="26" name="그림 25"/>
            <p:cNvPicPr>
              <a:picLocks noChangeAspect="1"/>
            </p:cNvPicPr>
            <p:nvPr/>
          </p:nvPicPr>
          <p:blipFill>
            <a:blip r:embed="rId4"/>
            <a:stretch>
              <a:fillRect/>
            </a:stretch>
          </p:blipFill>
          <p:spPr>
            <a:xfrm>
              <a:off x="3627717" y="4021980"/>
              <a:ext cx="4396106" cy="2337878"/>
            </a:xfrm>
            <a:prstGeom prst="rect">
              <a:avLst/>
            </a:prstGeom>
          </p:spPr>
        </p:pic>
      </p:grpSp>
    </p:spTree>
    <p:extLst>
      <p:ext uri="{BB962C8B-B14F-4D97-AF65-F5344CB8AC3E}">
        <p14:creationId xmlns:p14="http://schemas.microsoft.com/office/powerpoint/2010/main" val="2949908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Importance of abnormal SST using spatial SST</a:t>
            </a:r>
          </a:p>
        </p:txBody>
      </p:sp>
      <p:sp>
        <p:nvSpPr>
          <p:cNvPr id="18" name="직사각형 17"/>
          <p:cNvSpPr/>
          <p:nvPr/>
        </p:nvSpPr>
        <p:spPr>
          <a:xfrm>
            <a:off x="224700" y="202819"/>
            <a:ext cx="3215176"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Introduction (Purpose)</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sp>
        <p:nvSpPr>
          <p:cNvPr id="24" name="직사각형 23">
            <a:extLst>
              <a:ext uri="{FF2B5EF4-FFF2-40B4-BE49-F238E27FC236}">
                <a16:creationId xmlns:a16="http://schemas.microsoft.com/office/drawing/2014/main" id="{45B27310-A45D-4A7B-8712-F9A5769EC658}"/>
              </a:ext>
            </a:extLst>
          </p:cNvPr>
          <p:cNvSpPr/>
          <p:nvPr/>
        </p:nvSpPr>
        <p:spPr>
          <a:xfrm>
            <a:off x="4693115" y="1467724"/>
            <a:ext cx="4157594" cy="4895751"/>
          </a:xfrm>
          <a:prstGeom prst="rect">
            <a:avLst/>
          </a:prstGeom>
          <a:pattFill prst="dkUpDiag">
            <a:fgClr>
              <a:schemeClr val="bg1">
                <a:lumMod val="95000"/>
              </a:schemeClr>
            </a:fgClr>
            <a:bgClr>
              <a:schemeClr val="bg1"/>
            </a:bgClr>
          </a:patt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직사각형 24">
            <a:extLst>
              <a:ext uri="{FF2B5EF4-FFF2-40B4-BE49-F238E27FC236}">
                <a16:creationId xmlns:a16="http://schemas.microsoft.com/office/drawing/2014/main" id="{45B27310-A45D-4A7B-8712-F9A5769EC658}"/>
              </a:ext>
            </a:extLst>
          </p:cNvPr>
          <p:cNvSpPr/>
          <p:nvPr/>
        </p:nvSpPr>
        <p:spPr>
          <a:xfrm>
            <a:off x="377550" y="1467724"/>
            <a:ext cx="4235759" cy="4895751"/>
          </a:xfrm>
          <a:prstGeom prst="rect">
            <a:avLst/>
          </a:prstGeom>
          <a:pattFill prst="dkUpDiag">
            <a:fgClr>
              <a:schemeClr val="bg1">
                <a:lumMod val="95000"/>
              </a:schemeClr>
            </a:fgClr>
            <a:bgClr>
              <a:schemeClr val="bg1"/>
            </a:bgClr>
          </a:patt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6" name="그림 25"/>
          <p:cNvPicPr>
            <a:picLocks noChangeAspect="1"/>
          </p:cNvPicPr>
          <p:nvPr/>
        </p:nvPicPr>
        <p:blipFill>
          <a:blip r:embed="rId3"/>
          <a:stretch>
            <a:fillRect/>
          </a:stretch>
        </p:blipFill>
        <p:spPr>
          <a:xfrm>
            <a:off x="556844" y="1815351"/>
            <a:ext cx="1824284" cy="2105166"/>
          </a:xfrm>
          <a:prstGeom prst="rect">
            <a:avLst/>
          </a:prstGeom>
        </p:spPr>
      </p:pic>
      <p:pic>
        <p:nvPicPr>
          <p:cNvPr id="27" name="그림 26"/>
          <p:cNvPicPr>
            <a:picLocks noChangeAspect="1"/>
          </p:cNvPicPr>
          <p:nvPr/>
        </p:nvPicPr>
        <p:blipFill>
          <a:blip r:embed="rId4"/>
          <a:stretch>
            <a:fillRect/>
          </a:stretch>
        </p:blipFill>
        <p:spPr>
          <a:xfrm>
            <a:off x="2412518" y="1815349"/>
            <a:ext cx="2152722" cy="2105165"/>
          </a:xfrm>
          <a:prstGeom prst="rect">
            <a:avLst/>
          </a:prstGeom>
        </p:spPr>
      </p:pic>
      <p:sp>
        <p:nvSpPr>
          <p:cNvPr id="28" name="TextBox 27"/>
          <p:cNvSpPr txBox="1"/>
          <p:nvPr/>
        </p:nvSpPr>
        <p:spPr>
          <a:xfrm>
            <a:off x="1454095" y="1450225"/>
            <a:ext cx="2321034" cy="369332"/>
          </a:xfrm>
          <a:prstGeom prst="rect">
            <a:avLst/>
          </a:prstGeom>
          <a:noFill/>
        </p:spPr>
        <p:txBody>
          <a:bodyPr wrap="square" rtlCol="0">
            <a:spAutoFit/>
          </a:bodyPr>
          <a:lstStyle/>
          <a:p>
            <a:r>
              <a:rPr lang="en-US" altLang="ko-KR" dirty="0">
                <a:latin typeface="Times New Roman" panose="02020603050405020304" pitchFamily="18" charset="0"/>
                <a:cs typeface="Times New Roman" panose="02020603050405020304" pitchFamily="18" charset="0"/>
              </a:rPr>
              <a:t>Point</a:t>
            </a:r>
            <a:r>
              <a:rPr lang="ko-KR" altLang="en-US" dirty="0">
                <a:latin typeface="Times New Roman" panose="02020603050405020304" pitchFamily="18" charset="0"/>
                <a:cs typeface="Times New Roman" panose="02020603050405020304" pitchFamily="18" charset="0"/>
              </a:rPr>
              <a:t> </a:t>
            </a:r>
            <a:r>
              <a:rPr lang="en-US" altLang="ko-KR" dirty="0">
                <a:latin typeface="Times New Roman" panose="02020603050405020304" pitchFamily="18" charset="0"/>
                <a:cs typeface="Times New Roman" panose="02020603050405020304" pitchFamily="18" charset="0"/>
              </a:rPr>
              <a:t>Temperature</a:t>
            </a:r>
            <a:endParaRPr lang="ko-KR" altLang="en-US" dirty="0">
              <a:latin typeface="Times New Roman" panose="02020603050405020304" pitchFamily="18" charset="0"/>
              <a:cs typeface="Times New Roman" panose="02020603050405020304" pitchFamily="18" charset="0"/>
            </a:endParaRPr>
          </a:p>
        </p:txBody>
      </p:sp>
      <p:pic>
        <p:nvPicPr>
          <p:cNvPr id="29" name="그림 28"/>
          <p:cNvPicPr>
            <a:picLocks noChangeAspect="1"/>
          </p:cNvPicPr>
          <p:nvPr/>
        </p:nvPicPr>
        <p:blipFill rotWithShape="1">
          <a:blip r:embed="rId5" cstate="print">
            <a:extLst>
              <a:ext uri="{28A0092B-C50C-407E-A947-70E740481C1C}">
                <a14:useLocalDpi xmlns:a14="http://schemas.microsoft.com/office/drawing/2010/main" val="0"/>
              </a:ext>
            </a:extLst>
          </a:blip>
          <a:srcRect t="-185" r="14510" b="-1"/>
          <a:stretch/>
        </p:blipFill>
        <p:spPr>
          <a:xfrm>
            <a:off x="4699711" y="1855303"/>
            <a:ext cx="1986796" cy="1970720"/>
          </a:xfrm>
          <a:prstGeom prst="rect">
            <a:avLst/>
          </a:prstGeom>
        </p:spPr>
      </p:pic>
      <p:pic>
        <p:nvPicPr>
          <p:cNvPr id="30" name="그림 29"/>
          <p:cNvPicPr>
            <a:picLocks noChangeAspect="1"/>
          </p:cNvPicPr>
          <p:nvPr/>
        </p:nvPicPr>
        <p:blipFill rotWithShape="1">
          <a:blip r:embed="rId6" cstate="print">
            <a:extLst>
              <a:ext uri="{28A0092B-C50C-407E-A947-70E740481C1C}">
                <a14:useLocalDpi xmlns:a14="http://schemas.microsoft.com/office/drawing/2010/main" val="0"/>
              </a:ext>
            </a:extLst>
          </a:blip>
          <a:srcRect t="-555" r="14523"/>
          <a:stretch/>
        </p:blipFill>
        <p:spPr>
          <a:xfrm>
            <a:off x="6686507" y="1851063"/>
            <a:ext cx="2027400" cy="2036068"/>
          </a:xfrm>
          <a:prstGeom prst="rect">
            <a:avLst/>
          </a:prstGeom>
        </p:spPr>
      </p:pic>
      <p:sp>
        <p:nvSpPr>
          <p:cNvPr id="31" name="TextBox 30"/>
          <p:cNvSpPr txBox="1"/>
          <p:nvPr/>
        </p:nvSpPr>
        <p:spPr>
          <a:xfrm>
            <a:off x="6073484" y="1446017"/>
            <a:ext cx="1418024" cy="369332"/>
          </a:xfrm>
          <a:prstGeom prst="rect">
            <a:avLst/>
          </a:prstGeom>
          <a:noFill/>
        </p:spPr>
        <p:txBody>
          <a:bodyPr wrap="square" rtlCol="0">
            <a:spAutoFit/>
          </a:bodyPr>
          <a:lstStyle/>
          <a:p>
            <a:r>
              <a:rPr lang="en-US" altLang="ko-KR" dirty="0">
                <a:latin typeface="Times New Roman" panose="02020603050405020304" pitchFamily="18" charset="0"/>
                <a:cs typeface="Times New Roman" panose="02020603050405020304" pitchFamily="18" charset="0"/>
              </a:rPr>
              <a:t>Spatial</a:t>
            </a:r>
            <a:r>
              <a:rPr lang="ko-KR" altLang="en-US" dirty="0">
                <a:latin typeface="Times New Roman" panose="02020603050405020304" pitchFamily="18" charset="0"/>
                <a:cs typeface="Times New Roman" panose="02020603050405020304" pitchFamily="18" charset="0"/>
              </a:rPr>
              <a:t> </a:t>
            </a:r>
            <a:r>
              <a:rPr lang="en-US" altLang="ko-KR" dirty="0">
                <a:latin typeface="Times New Roman" panose="02020603050405020304" pitchFamily="18" charset="0"/>
                <a:cs typeface="Times New Roman" panose="02020603050405020304" pitchFamily="18" charset="0"/>
              </a:rPr>
              <a:t>SST</a:t>
            </a:r>
            <a:endParaRPr lang="ko-KR" altLang="en-US" dirty="0">
              <a:latin typeface="Times New Roman" panose="02020603050405020304" pitchFamily="18" charset="0"/>
              <a:cs typeface="Times New Roman" panose="02020603050405020304" pitchFamily="18" charset="0"/>
            </a:endParaRPr>
          </a:p>
        </p:txBody>
      </p:sp>
      <p:sp>
        <p:nvSpPr>
          <p:cNvPr id="32" name="텍스트 개체 틀 1"/>
          <p:cNvSpPr txBox="1">
            <a:spLocks/>
          </p:cNvSpPr>
          <p:nvPr/>
        </p:nvSpPr>
        <p:spPr>
          <a:xfrm>
            <a:off x="377550" y="3887131"/>
            <a:ext cx="4178763" cy="1800200"/>
          </a:xfrm>
          <a:prstGeom prst="rect">
            <a:avLst/>
          </a:prstGeom>
        </p:spPr>
        <p:txBody>
          <a:bodyPr/>
          <a:lstStyle>
            <a:lvl1pPr marL="179388" indent="-179388" algn="l" defTabSz="1043056" rtl="0" eaLnBrk="1" latinLnBrk="1" hangingPunct="1">
              <a:lnSpc>
                <a:spcPct val="130000"/>
              </a:lnSpc>
              <a:spcBef>
                <a:spcPct val="20000"/>
              </a:spcBef>
              <a:buClr>
                <a:schemeClr val="bg1">
                  <a:lumMod val="50000"/>
                </a:schemeClr>
              </a:buClr>
              <a:buFont typeface="Wingdings" panose="05000000000000000000" pitchFamily="2" charset="2"/>
              <a:buChar char="§"/>
              <a:defRPr lang="ko-KR" altLang="en-US" sz="16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1pPr>
            <a:lvl2pPr marL="536575" indent="-195263" algn="l" defTabSz="1043056" rtl="0" eaLnBrk="1" latinLnBrk="1" hangingPunct="1">
              <a:lnSpc>
                <a:spcPct val="130000"/>
              </a:lnSpc>
              <a:spcBef>
                <a:spcPct val="20000"/>
              </a:spcBef>
              <a:buClr>
                <a:schemeClr val="bg1">
                  <a:lumMod val="50000"/>
                </a:schemeClr>
              </a:buClr>
              <a:buFont typeface="Arial" pitchFamily="34" charset="0"/>
              <a:buChar char="–"/>
              <a:defRPr lang="ko-KR" altLang="en-US" sz="15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2pPr>
            <a:lvl3pPr marL="895350" indent="-211138" algn="l" defTabSz="1043056" rtl="0" eaLnBrk="1" latinLnBrk="1" hangingPunct="1">
              <a:lnSpc>
                <a:spcPct val="130000"/>
              </a:lnSpc>
              <a:spcBef>
                <a:spcPct val="20000"/>
              </a:spcBef>
              <a:buFont typeface="Arial" pitchFamily="34" charset="0"/>
              <a:buChar char="•"/>
              <a:defRPr lang="ko-KR" altLang="en-US" sz="14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3pPr>
            <a:lvl4pPr marL="1168400" indent="-142875" algn="l" defTabSz="1043056" rtl="0" eaLnBrk="1" latinLnBrk="1" hangingPunct="1">
              <a:lnSpc>
                <a:spcPct val="130000"/>
              </a:lnSpc>
              <a:spcBef>
                <a:spcPct val="20000"/>
              </a:spcBef>
              <a:buFont typeface="Arial" pitchFamily="34" charset="0"/>
              <a:buChar char="–"/>
              <a:defRPr lang="ko-KR" altLang="en-US" sz="13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4pPr>
            <a:lvl5pPr marL="1527175" indent="-157163" algn="l" defTabSz="1043056" rtl="0" eaLnBrk="1" latinLnBrk="1" hangingPunct="1">
              <a:lnSpc>
                <a:spcPct val="130000"/>
              </a:lnSpc>
              <a:spcBef>
                <a:spcPct val="20000"/>
              </a:spcBef>
              <a:buFont typeface="Arial" pitchFamily="34" charset="0"/>
              <a:buChar char="»"/>
              <a:defRPr lang="ko-KR" altLang="en-US" sz="12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5pPr>
            <a:lvl6pPr marL="2868404"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9pPr>
          </a:lstStyle>
          <a:p>
            <a:pPr lvl="0">
              <a:buClr>
                <a:sysClr val="window" lastClr="FFFFFF">
                  <a:lumMod val="50000"/>
                </a:sysClr>
              </a:buClr>
            </a:pPr>
            <a:r>
              <a:rPr lang="en-US" altLang="ko-KR" sz="14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The National Institute of Fisheries Science (NIFS) is operating the Real-time Information System for aquaculture environment.</a:t>
            </a:r>
          </a:p>
          <a:p>
            <a:pPr lvl="0">
              <a:buClr>
                <a:sysClr val="window" lastClr="FFFFFF">
                  <a:lumMod val="50000"/>
                </a:sysClr>
              </a:buClr>
            </a:pPr>
            <a:r>
              <a:rPr lang="en-US" altLang="ko-KR" sz="14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Using ship and buoy observation data</a:t>
            </a:r>
          </a:p>
          <a:p>
            <a:pPr lvl="0">
              <a:buClr>
                <a:sysClr val="window" lastClr="FFFFFF">
                  <a:lumMod val="50000"/>
                </a:sysClr>
              </a:buClr>
            </a:pPr>
            <a:r>
              <a:rPr lang="en-US" altLang="ko-KR" sz="14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Forecast by sea area by classifying observation points into specific sea areas</a:t>
            </a:r>
          </a:p>
        </p:txBody>
      </p:sp>
      <p:sp>
        <p:nvSpPr>
          <p:cNvPr id="33" name="텍스트 개체 틀 1"/>
          <p:cNvSpPr txBox="1">
            <a:spLocks/>
          </p:cNvSpPr>
          <p:nvPr/>
        </p:nvSpPr>
        <p:spPr>
          <a:xfrm>
            <a:off x="4693115" y="3915599"/>
            <a:ext cx="4178763" cy="1800200"/>
          </a:xfrm>
          <a:prstGeom prst="rect">
            <a:avLst/>
          </a:prstGeom>
        </p:spPr>
        <p:txBody>
          <a:bodyPr/>
          <a:lstStyle>
            <a:lvl1pPr marL="179388" indent="-179388" algn="l" defTabSz="1043056" rtl="0" eaLnBrk="1" latinLnBrk="1" hangingPunct="1">
              <a:lnSpc>
                <a:spcPct val="130000"/>
              </a:lnSpc>
              <a:spcBef>
                <a:spcPct val="20000"/>
              </a:spcBef>
              <a:buClr>
                <a:schemeClr val="bg1">
                  <a:lumMod val="50000"/>
                </a:schemeClr>
              </a:buClr>
              <a:buFont typeface="Wingdings" panose="05000000000000000000" pitchFamily="2" charset="2"/>
              <a:buChar char="§"/>
              <a:defRPr lang="ko-KR" altLang="en-US" sz="16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1pPr>
            <a:lvl2pPr marL="536575" indent="-195263" algn="l" defTabSz="1043056" rtl="0" eaLnBrk="1" latinLnBrk="1" hangingPunct="1">
              <a:lnSpc>
                <a:spcPct val="130000"/>
              </a:lnSpc>
              <a:spcBef>
                <a:spcPct val="20000"/>
              </a:spcBef>
              <a:buClr>
                <a:schemeClr val="bg1">
                  <a:lumMod val="50000"/>
                </a:schemeClr>
              </a:buClr>
              <a:buFont typeface="Arial" pitchFamily="34" charset="0"/>
              <a:buChar char="–"/>
              <a:defRPr lang="ko-KR" altLang="en-US" sz="15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2pPr>
            <a:lvl3pPr marL="895350" indent="-211138" algn="l" defTabSz="1043056" rtl="0" eaLnBrk="1" latinLnBrk="1" hangingPunct="1">
              <a:lnSpc>
                <a:spcPct val="130000"/>
              </a:lnSpc>
              <a:spcBef>
                <a:spcPct val="20000"/>
              </a:spcBef>
              <a:buFont typeface="Arial" pitchFamily="34" charset="0"/>
              <a:buChar char="•"/>
              <a:defRPr lang="ko-KR" altLang="en-US" sz="14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3pPr>
            <a:lvl4pPr marL="1168400" indent="-142875" algn="l" defTabSz="1043056" rtl="0" eaLnBrk="1" latinLnBrk="1" hangingPunct="1">
              <a:lnSpc>
                <a:spcPct val="130000"/>
              </a:lnSpc>
              <a:spcBef>
                <a:spcPct val="20000"/>
              </a:spcBef>
              <a:buFont typeface="Arial" pitchFamily="34" charset="0"/>
              <a:buChar char="–"/>
              <a:defRPr lang="ko-KR" altLang="en-US" sz="13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4pPr>
            <a:lvl5pPr marL="1527175" indent="-157163" algn="l" defTabSz="1043056" rtl="0" eaLnBrk="1" latinLnBrk="1" hangingPunct="1">
              <a:lnSpc>
                <a:spcPct val="130000"/>
              </a:lnSpc>
              <a:spcBef>
                <a:spcPct val="20000"/>
              </a:spcBef>
              <a:buFont typeface="Arial" pitchFamily="34" charset="0"/>
              <a:buChar char="»"/>
              <a:defRPr lang="ko-KR" altLang="en-US" sz="1200" kern="1200" dirty="0" smtClean="0">
                <a:gradFill>
                  <a:gsLst>
                    <a:gs pos="0">
                      <a:schemeClr val="tx1"/>
                    </a:gs>
                    <a:gs pos="100000">
                      <a:schemeClr val="tx1"/>
                    </a:gs>
                  </a:gsLst>
                  <a:lin ang="5400000" scaled="0"/>
                </a:gradFill>
                <a:latin typeface="맑은 고딕" panose="020B0503020000020004" pitchFamily="50" charset="-127"/>
                <a:ea typeface="맑은 고딕" panose="020B0503020000020004" pitchFamily="50" charset="-127"/>
                <a:cs typeface="Arial" pitchFamily="34" charset="0"/>
              </a:defRPr>
            </a:lvl5pPr>
            <a:lvl6pPr marL="2868404"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9pPr>
          </a:lstStyle>
          <a:p>
            <a:pPr lvl="0">
              <a:buClr>
                <a:sysClr val="window" lastClr="FFFFFF">
                  <a:lumMod val="50000"/>
                </a:sysClr>
              </a:buClr>
            </a:pPr>
            <a:r>
              <a:rPr lang="en-US" altLang="ko-KR" sz="14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Use of spatial sea surface temperature using numerical models or remote survey data</a:t>
            </a:r>
          </a:p>
          <a:p>
            <a:pPr lvl="0">
              <a:buClr>
                <a:sysClr val="window" lastClr="FFFFFF">
                  <a:lumMod val="50000"/>
                </a:sysClr>
              </a:buClr>
            </a:pPr>
            <a:r>
              <a:rPr lang="en-US" altLang="ko-KR" sz="1400"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Development of abnormal temperature detection techniques </a:t>
            </a:r>
            <a:r>
              <a:rPr lang="en-US" altLang="ko-KR" sz="1400" dirty="0">
                <a:solidFill>
                  <a:srgbClr val="FF0000"/>
                </a:solidFill>
                <a:latin typeface="Times New Roman" panose="02020603050405020304" pitchFamily="18" charset="0"/>
                <a:cs typeface="Times New Roman" panose="02020603050405020304" pitchFamily="18" charset="0"/>
              </a:rPr>
              <a:t>using spatial SST</a:t>
            </a:r>
          </a:p>
        </p:txBody>
      </p:sp>
    </p:spTree>
    <p:extLst>
      <p:ext uri="{BB962C8B-B14F-4D97-AF65-F5344CB8AC3E}">
        <p14:creationId xmlns:p14="http://schemas.microsoft.com/office/powerpoint/2010/main" val="257916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내용 개체 틀 2"/>
          <p:cNvSpPr txBox="1">
            <a:spLocks/>
          </p:cNvSpPr>
          <p:nvPr/>
        </p:nvSpPr>
        <p:spPr>
          <a:xfrm>
            <a:off x="827899" y="769376"/>
            <a:ext cx="7582897" cy="47627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1600" b="1" dirty="0">
                <a:latin typeface="Times New Roman" panose="02020603050405020304" pitchFamily="18" charset="0"/>
                <a:cs typeface="Times New Roman" panose="02020603050405020304" pitchFamily="18" charset="0"/>
              </a:rPr>
              <a:t>Previous Study</a:t>
            </a:r>
          </a:p>
        </p:txBody>
      </p:sp>
      <p:sp>
        <p:nvSpPr>
          <p:cNvPr id="18" name="직사각형 17"/>
          <p:cNvSpPr/>
          <p:nvPr/>
        </p:nvSpPr>
        <p:spPr>
          <a:xfrm>
            <a:off x="224700" y="202819"/>
            <a:ext cx="3215176" cy="461665"/>
          </a:xfrm>
          <a:prstGeom prst="rect">
            <a:avLst/>
          </a:prstGeom>
        </p:spPr>
        <p:txBody>
          <a:bodyPr wrap="none">
            <a:spAutoFit/>
          </a:bodyPr>
          <a:lstStyle/>
          <a:p>
            <a:r>
              <a:rPr lang="en-US" altLang="ko-KR" sz="2400" b="1" dirty="0">
                <a:solidFill>
                  <a:schemeClr val="bg1"/>
                </a:solidFill>
                <a:latin typeface="Times New Roman" panose="02020603050405020304" pitchFamily="18" charset="0"/>
                <a:cs typeface="Times New Roman" panose="02020603050405020304" pitchFamily="18" charset="0"/>
              </a:rPr>
              <a:t>Introduction (Purpose)</a:t>
            </a:r>
            <a:endParaRPr lang="ko-KR" altLang="en-US" sz="2400" b="1" dirty="0">
              <a:solidFill>
                <a:schemeClr val="bg1"/>
              </a:solidFill>
              <a:latin typeface="Times New Roman" panose="02020603050405020304" pitchFamily="18" charset="0"/>
              <a:cs typeface="Times New Roman" panose="02020603050405020304" pitchFamily="18" charset="0"/>
            </a:endParaRPr>
          </a:p>
        </p:txBody>
      </p:sp>
      <p:sp>
        <p:nvSpPr>
          <p:cNvPr id="20" name="직사각형 19"/>
          <p:cNvSpPr/>
          <p:nvPr/>
        </p:nvSpPr>
        <p:spPr>
          <a:xfrm flipV="1">
            <a:off x="753812" y="903140"/>
            <a:ext cx="74087" cy="2087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39" dirty="0"/>
          </a:p>
        </p:txBody>
      </p:sp>
      <p:pic>
        <p:nvPicPr>
          <p:cNvPr id="2" name="그림 1"/>
          <p:cNvPicPr>
            <a:picLocks noChangeAspect="1"/>
          </p:cNvPicPr>
          <p:nvPr/>
        </p:nvPicPr>
        <p:blipFill>
          <a:blip r:embed="rId3"/>
          <a:stretch>
            <a:fillRect/>
          </a:stretch>
        </p:blipFill>
        <p:spPr>
          <a:xfrm>
            <a:off x="454400" y="3195181"/>
            <a:ext cx="3440526" cy="1307846"/>
          </a:xfrm>
          <a:prstGeom prst="rect">
            <a:avLst/>
          </a:prstGeom>
          <a:ln>
            <a:solidFill>
              <a:srgbClr val="FF0000"/>
            </a:solidFill>
          </a:ln>
        </p:spPr>
      </p:pic>
      <p:pic>
        <p:nvPicPr>
          <p:cNvPr id="4" name="그림 3"/>
          <p:cNvPicPr>
            <a:picLocks noChangeAspect="1"/>
          </p:cNvPicPr>
          <p:nvPr/>
        </p:nvPicPr>
        <p:blipFill rotWithShape="1">
          <a:blip r:embed="rId4"/>
          <a:srcRect l="8288"/>
          <a:stretch/>
        </p:blipFill>
        <p:spPr>
          <a:xfrm>
            <a:off x="1379422" y="1547914"/>
            <a:ext cx="1695487" cy="1317752"/>
          </a:xfrm>
          <a:prstGeom prst="rect">
            <a:avLst/>
          </a:prstGeom>
          <a:ln>
            <a:solidFill>
              <a:srgbClr val="FF0000"/>
            </a:solidFill>
          </a:ln>
        </p:spPr>
      </p:pic>
      <p:sp>
        <p:nvSpPr>
          <p:cNvPr id="19" name="직사각형 18"/>
          <p:cNvSpPr/>
          <p:nvPr/>
        </p:nvSpPr>
        <p:spPr>
          <a:xfrm>
            <a:off x="1170961" y="1174604"/>
            <a:ext cx="2326663" cy="369332"/>
          </a:xfrm>
          <a:prstGeom prst="rect">
            <a:avLst/>
          </a:prstGeom>
          <a:noFill/>
        </p:spPr>
        <p:txBody>
          <a:bodyPr wrap="none">
            <a:spAutoFit/>
          </a:bodyPr>
          <a:lstStyle/>
          <a:p>
            <a:r>
              <a:rPr lang="en-US" altLang="ko-KR"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Moon and Yang (2009)</a:t>
            </a:r>
            <a:endParaRPr lang="ko-KR" altLang="en-US" dirty="0"/>
          </a:p>
        </p:txBody>
      </p:sp>
      <p:pic>
        <p:nvPicPr>
          <p:cNvPr id="5" name="그림 4"/>
          <p:cNvPicPr>
            <a:picLocks noChangeAspect="1"/>
          </p:cNvPicPr>
          <p:nvPr/>
        </p:nvPicPr>
        <p:blipFill>
          <a:blip r:embed="rId5"/>
          <a:stretch>
            <a:fillRect/>
          </a:stretch>
        </p:blipFill>
        <p:spPr>
          <a:xfrm>
            <a:off x="297408" y="4849804"/>
            <a:ext cx="3657309" cy="1565113"/>
          </a:xfrm>
          <a:prstGeom prst="rect">
            <a:avLst/>
          </a:prstGeom>
          <a:ln>
            <a:solidFill>
              <a:srgbClr val="FF0000"/>
            </a:solidFill>
          </a:ln>
        </p:spPr>
      </p:pic>
      <p:sp>
        <p:nvSpPr>
          <p:cNvPr id="3" name="직사각형 2"/>
          <p:cNvSpPr/>
          <p:nvPr/>
        </p:nvSpPr>
        <p:spPr>
          <a:xfrm>
            <a:off x="1274416" y="2825849"/>
            <a:ext cx="1800493" cy="369332"/>
          </a:xfrm>
          <a:prstGeom prst="rect">
            <a:avLst/>
          </a:prstGeom>
          <a:noFill/>
        </p:spPr>
        <p:txBody>
          <a:bodyPr wrap="none">
            <a:spAutoFit/>
          </a:bodyPr>
          <a:lstStyle/>
          <a:p>
            <a:r>
              <a:rPr lang="en-US" altLang="ko-KR"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Jung et al. (2020)</a:t>
            </a:r>
            <a:endParaRPr lang="ko-KR" altLang="en-US" dirty="0"/>
          </a:p>
        </p:txBody>
      </p:sp>
      <p:sp>
        <p:nvSpPr>
          <p:cNvPr id="21" name="직사각형 20"/>
          <p:cNvSpPr/>
          <p:nvPr/>
        </p:nvSpPr>
        <p:spPr>
          <a:xfrm>
            <a:off x="1033263" y="4463210"/>
            <a:ext cx="2185598" cy="369332"/>
          </a:xfrm>
          <a:prstGeom prst="rect">
            <a:avLst/>
          </a:prstGeom>
          <a:noFill/>
        </p:spPr>
        <p:txBody>
          <a:bodyPr wrap="none">
            <a:spAutoFit/>
          </a:bodyPr>
          <a:lstStyle/>
          <a:p>
            <a:r>
              <a:rPr lang="en-US" altLang="ko-KR"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Kim and Yang (2019)</a:t>
            </a:r>
            <a:endParaRPr lang="ko-KR" altLang="en-US" dirty="0"/>
          </a:p>
        </p:txBody>
      </p:sp>
      <p:pic>
        <p:nvPicPr>
          <p:cNvPr id="6" name="그림 5"/>
          <p:cNvPicPr>
            <a:picLocks noChangeAspect="1"/>
          </p:cNvPicPr>
          <p:nvPr/>
        </p:nvPicPr>
        <p:blipFill>
          <a:blip r:embed="rId6"/>
          <a:stretch>
            <a:fillRect/>
          </a:stretch>
        </p:blipFill>
        <p:spPr>
          <a:xfrm>
            <a:off x="4619348" y="1543936"/>
            <a:ext cx="1607794" cy="2959091"/>
          </a:xfrm>
          <a:prstGeom prst="rect">
            <a:avLst/>
          </a:prstGeom>
          <a:ln>
            <a:solidFill>
              <a:srgbClr val="0000FF"/>
            </a:solidFill>
          </a:ln>
        </p:spPr>
      </p:pic>
      <p:sp>
        <p:nvSpPr>
          <p:cNvPr id="22" name="직사각형 21"/>
          <p:cNvSpPr/>
          <p:nvPr/>
        </p:nvSpPr>
        <p:spPr>
          <a:xfrm>
            <a:off x="4259913" y="1174604"/>
            <a:ext cx="2265107" cy="369332"/>
          </a:xfrm>
          <a:prstGeom prst="rect">
            <a:avLst/>
          </a:prstGeom>
          <a:noFill/>
        </p:spPr>
        <p:txBody>
          <a:bodyPr wrap="none">
            <a:spAutoFit/>
          </a:bodyPr>
          <a:lstStyle/>
          <a:p>
            <a:r>
              <a:rPr lang="en-US" altLang="ko-KR"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Yoon and Yang (2016)</a:t>
            </a:r>
            <a:endParaRPr lang="ko-KR" altLang="en-US" dirty="0"/>
          </a:p>
        </p:txBody>
      </p:sp>
      <p:pic>
        <p:nvPicPr>
          <p:cNvPr id="7" name="그림 6"/>
          <p:cNvPicPr>
            <a:picLocks noChangeAspect="1"/>
          </p:cNvPicPr>
          <p:nvPr/>
        </p:nvPicPr>
        <p:blipFill>
          <a:blip r:embed="rId7"/>
          <a:stretch>
            <a:fillRect/>
          </a:stretch>
        </p:blipFill>
        <p:spPr>
          <a:xfrm>
            <a:off x="6303922" y="2129742"/>
            <a:ext cx="2531195" cy="2367056"/>
          </a:xfrm>
          <a:prstGeom prst="rect">
            <a:avLst/>
          </a:prstGeom>
          <a:ln>
            <a:solidFill>
              <a:srgbClr val="0000FF"/>
            </a:solidFill>
          </a:ln>
        </p:spPr>
      </p:pic>
      <p:sp>
        <p:nvSpPr>
          <p:cNvPr id="34" name="직사각형 33"/>
          <p:cNvSpPr/>
          <p:nvPr/>
        </p:nvSpPr>
        <p:spPr>
          <a:xfrm>
            <a:off x="6423005" y="1764498"/>
            <a:ext cx="1358064" cy="369332"/>
          </a:xfrm>
          <a:prstGeom prst="rect">
            <a:avLst/>
          </a:prstGeom>
          <a:noFill/>
        </p:spPr>
        <p:txBody>
          <a:bodyPr wrap="none">
            <a:spAutoFit/>
          </a:bodyPr>
          <a:lstStyle/>
          <a:p>
            <a:r>
              <a:rPr lang="en-US" altLang="ko-KR" dirty="0">
                <a:gradFill>
                  <a:gsLst>
                    <a:gs pos="0">
                      <a:sysClr val="windowText" lastClr="000000"/>
                    </a:gs>
                    <a:gs pos="100000">
                      <a:sysClr val="windowText" lastClr="000000"/>
                    </a:gs>
                  </a:gsLst>
                  <a:lin ang="5400000" scaled="0"/>
                </a:gradFill>
                <a:latin typeface="Times New Roman" panose="02020603050405020304" pitchFamily="18" charset="0"/>
                <a:cs typeface="Times New Roman" panose="02020603050405020304" pitchFamily="18" charset="0"/>
              </a:rPr>
              <a:t>Choo (2016)</a:t>
            </a:r>
            <a:endParaRPr lang="ko-KR" altLang="en-US" dirty="0"/>
          </a:p>
        </p:txBody>
      </p:sp>
      <p:sp>
        <p:nvSpPr>
          <p:cNvPr id="35" name="TextBox 34"/>
          <p:cNvSpPr txBox="1"/>
          <p:nvPr/>
        </p:nvSpPr>
        <p:spPr>
          <a:xfrm>
            <a:off x="4054924" y="4862042"/>
            <a:ext cx="5089076" cy="1323439"/>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Analysis of SST characteristics </a:t>
            </a:r>
          </a:p>
          <a:p>
            <a:pPr marL="285750" indent="-285750">
              <a:buClr>
                <a:schemeClr val="tx1"/>
              </a:buClr>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Correlation with other factors</a:t>
            </a:r>
          </a:p>
          <a:p>
            <a:pPr>
              <a:buClr>
                <a:schemeClr val="tx1"/>
              </a:buCl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a:p>
            <a:pPr>
              <a:buClr>
                <a:schemeClr val="tx1"/>
              </a:buClr>
            </a:pPr>
            <a:r>
              <a:rPr lang="en-US" altLang="ko-KR" sz="1600" dirty="0">
                <a:latin typeface="Times New Roman" panose="02020603050405020304" pitchFamily="18" charset="0"/>
                <a:cs typeface="Times New Roman" panose="02020603050405020304" pitchFamily="18" charset="0"/>
                <a:sym typeface="Wingdings" panose="05000000000000000000" pitchFamily="2" charset="2"/>
              </a:rPr>
              <a:t>Detection of abnormal SST using real-time satellite SST</a:t>
            </a:r>
          </a:p>
          <a:p>
            <a:pPr>
              <a:buClr>
                <a:schemeClr val="tx1"/>
              </a:buClr>
            </a:pPr>
            <a:endParaRPr lang="en-US" altLang="ko-KR" sz="16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10790553"/>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사용자 지정 4">
    <a:dk1>
      <a:sysClr val="windowText" lastClr="000000"/>
    </a:dk1>
    <a:lt1>
      <a:sysClr val="window" lastClr="FFFFFF"/>
    </a:lt1>
    <a:dk2>
      <a:srgbClr val="505566"/>
    </a:dk2>
    <a:lt2>
      <a:srgbClr val="F862A5"/>
    </a:lt2>
    <a:accent1>
      <a:srgbClr val="0971CE"/>
    </a:accent1>
    <a:accent2>
      <a:srgbClr val="2BB2FF"/>
    </a:accent2>
    <a:accent3>
      <a:srgbClr val="1BE366"/>
    </a:accent3>
    <a:accent4>
      <a:srgbClr val="9C6C4F"/>
    </a:accent4>
    <a:accent5>
      <a:srgbClr val="FFC000"/>
    </a:accent5>
    <a:accent6>
      <a:srgbClr val="F64A23"/>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86867</TotalTime>
  <Words>4043</Words>
  <Application>Microsoft Office PowerPoint</Application>
  <PresentationFormat>화면 슬라이드 쇼(4:3)</PresentationFormat>
  <Paragraphs>471</Paragraphs>
  <Slides>30</Slides>
  <Notes>29</Notes>
  <HiddenSlides>7</HiddenSlides>
  <MMClips>0</MMClips>
  <ScaleCrop>false</ScaleCrop>
  <HeadingPairs>
    <vt:vector size="8" baseType="variant">
      <vt:variant>
        <vt:lpstr>사용한 글꼴</vt:lpstr>
      </vt:variant>
      <vt:variant>
        <vt:i4>10</vt:i4>
      </vt:variant>
      <vt:variant>
        <vt:lpstr>테마</vt:lpstr>
      </vt:variant>
      <vt:variant>
        <vt:i4>1</vt:i4>
      </vt:variant>
      <vt:variant>
        <vt:lpstr>포함된 OLE 서버</vt:lpstr>
      </vt:variant>
      <vt:variant>
        <vt:i4>1</vt:i4>
      </vt:variant>
      <vt:variant>
        <vt:lpstr>슬라이드 제목</vt:lpstr>
      </vt:variant>
      <vt:variant>
        <vt:i4>30</vt:i4>
      </vt:variant>
    </vt:vector>
  </HeadingPairs>
  <TitlesOfParts>
    <vt:vector size="42" baseType="lpstr">
      <vt:lpstr>나눔스퀘어</vt:lpstr>
      <vt:lpstr>나눔스퀘어 Bold</vt:lpstr>
      <vt:lpstr>나눔스퀘어 ExtraBold</vt:lpstr>
      <vt:lpstr>맑은 고딕</vt:lpstr>
      <vt:lpstr>Arial</vt:lpstr>
      <vt:lpstr>Calibri</vt:lpstr>
      <vt:lpstr>Calibri Light</vt:lpstr>
      <vt:lpstr>Cambria Math</vt:lpstr>
      <vt:lpstr>Times New Roman</vt:lpstr>
      <vt:lpstr>Wingdings</vt:lpstr>
      <vt:lpstr>Office 테마</vt:lpstr>
      <vt:lpstr>문서</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양 신일</dc:creator>
  <cp:lastModifiedBy>원준 최</cp:lastModifiedBy>
  <cp:revision>544</cp:revision>
  <cp:lastPrinted>2020-09-25T05:39:11Z</cp:lastPrinted>
  <dcterms:created xsi:type="dcterms:W3CDTF">2019-06-19T08:00:42Z</dcterms:created>
  <dcterms:modified xsi:type="dcterms:W3CDTF">2024-11-25T22:10:35Z</dcterms:modified>
</cp:coreProperties>
</file>