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95" r:id="rId2"/>
    <p:sldId id="331" r:id="rId3"/>
    <p:sldId id="258" r:id="rId4"/>
    <p:sldId id="338" r:id="rId5"/>
    <p:sldId id="466" r:id="rId6"/>
    <p:sldId id="260" r:id="rId7"/>
    <p:sldId id="2833" r:id="rId8"/>
    <p:sldId id="468" r:id="rId9"/>
    <p:sldId id="467" r:id="rId10"/>
    <p:sldId id="2818" r:id="rId11"/>
    <p:sldId id="313" r:id="rId12"/>
    <p:sldId id="314" r:id="rId13"/>
    <p:sldId id="2837" r:id="rId14"/>
    <p:sldId id="308" r:id="rId15"/>
    <p:sldId id="2830" r:id="rId16"/>
    <p:sldId id="2828" r:id="rId17"/>
    <p:sldId id="2836" r:id="rId18"/>
    <p:sldId id="265" r:id="rId19"/>
    <p:sldId id="2826" r:id="rId20"/>
    <p:sldId id="2813" r:id="rId21"/>
    <p:sldId id="463" r:id="rId22"/>
    <p:sldId id="2838"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54" autoAdjust="0"/>
    <p:restoredTop sz="81005" autoAdjust="0"/>
  </p:normalViewPr>
  <p:slideViewPr>
    <p:cSldViewPr snapToGrid="0">
      <p:cViewPr varScale="1">
        <p:scale>
          <a:sx n="164" d="100"/>
          <a:sy n="164" d="100"/>
        </p:scale>
        <p:origin x="1656" y="168"/>
      </p:cViewPr>
      <p:guideLst>
        <p:guide orient="horz" pos="2160"/>
        <p:guide pos="3840"/>
      </p:guideLst>
    </p:cSldViewPr>
  </p:slideViewPr>
  <p:notesTextViewPr>
    <p:cViewPr>
      <p:scale>
        <a:sx n="1" d="1"/>
        <a:sy n="1" d="1"/>
      </p:scale>
      <p:origin x="0" y="0"/>
    </p:cViewPr>
  </p:notesTextViewPr>
  <p:sorterViewPr>
    <p:cViewPr>
      <p:scale>
        <a:sx n="100" d="100"/>
        <a:sy n="100" d="100"/>
      </p:scale>
      <p:origin x="0" y="-12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spc="0" baseline="0">
                <a:solidFill>
                  <a:schemeClr val="tx1">
                    <a:lumMod val="65000"/>
                    <a:lumOff val="35000"/>
                  </a:schemeClr>
                </a:solidFill>
                <a:latin typeface="+mn-lt"/>
                <a:ea typeface="+mn-ea"/>
                <a:cs typeface="+mn-cs"/>
              </a:defRPr>
            </a:pPr>
            <a:r>
              <a:rPr lang="en-US" sz="2800" dirty="0"/>
              <a:t>In situ </a:t>
            </a:r>
            <a:r>
              <a:rPr lang="en-US" sz="2800" dirty="0" err="1"/>
              <a:t>TriOS</a:t>
            </a:r>
            <a:r>
              <a:rPr lang="en-US" sz="2800" baseline="0" dirty="0"/>
              <a:t> ocean color</a:t>
            </a:r>
            <a:endParaRPr lang="en-US" dirty="0"/>
          </a:p>
        </c:rich>
      </c:tx>
      <c:overlay val="0"/>
      <c:spPr>
        <a:prstGeom prst="rect">
          <a:avLst/>
        </a:prstGeom>
        <a:noFill/>
        <a:ln>
          <a:noFill/>
        </a:ln>
        <a:effectLst/>
      </c:spPr>
      <c:txPr>
        <a:bodyPr rot="0" spcFirstLastPara="1" vertOverflow="ellipsis" vert="horz" wrap="square" anchor="ctr" anchorCtr="1"/>
        <a:lstStyle/>
        <a:p>
          <a:pPr>
            <a:defRPr sz="2800" b="0" i="0" u="none" strike="noStrike" spc="0" baseline="0">
              <a:solidFill>
                <a:schemeClr val="tx1">
                  <a:lumMod val="65000"/>
                  <a:lumOff val="35000"/>
                </a:schemeClr>
              </a:solidFill>
              <a:latin typeface="+mn-lt"/>
              <a:ea typeface="+mn-ea"/>
              <a:cs typeface="+mn-cs"/>
            </a:defRPr>
          </a:pPr>
          <a:endParaRPr lang="en-FJ"/>
        </a:p>
      </c:txPr>
    </c:title>
    <c:autoTitleDeleted val="0"/>
    <c:plotArea>
      <c:layout>
        <c:manualLayout>
          <c:layoutTarget val="inner"/>
          <c:xMode val="edge"/>
          <c:yMode val="edge"/>
          <c:x val="0.24970908299189098"/>
          <c:y val="0.1562810167089822"/>
          <c:w val="0.53888828458315385"/>
          <c:h val="0.59238939128872159"/>
        </c:manualLayout>
      </c:layout>
      <c:scatterChart>
        <c:scatterStyle val="smoothMarker"/>
        <c:varyColors val="0"/>
        <c:ser>
          <c:idx val="0"/>
          <c:order val="0"/>
          <c:tx>
            <c:strRef>
              <c:f>'corrected 1.72'!$D$2</c:f>
              <c:strCache>
                <c:ptCount val="1"/>
                <c:pt idx="0">
                  <c:v>Sok10</c:v>
                </c:pt>
              </c:strCache>
            </c:strRef>
          </c:tx>
          <c:spPr bwMode="auto">
            <a:prstGeom prst="rect">
              <a:avLst/>
            </a:prstGeom>
            <a:ln w="19050" cap="rnd">
              <a:solidFill>
                <a:schemeClr val="accent1"/>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1.72'!$L$2:$GU$2</c:f>
              <c:numCache>
                <c:formatCode>General</c:formatCode>
                <c:ptCount val="192"/>
                <c:pt idx="0">
                  <c:v>1.3390470930232559E-2</c:v>
                </c:pt>
                <c:pt idx="1">
                  <c:v>1.3559093023255815E-2</c:v>
                </c:pt>
                <c:pt idx="2">
                  <c:v>1.3022139534883721E-2</c:v>
                </c:pt>
                <c:pt idx="3">
                  <c:v>1.3043029069767443E-2</c:v>
                </c:pt>
                <c:pt idx="4">
                  <c:v>1.3220296511627908E-2</c:v>
                </c:pt>
                <c:pt idx="5">
                  <c:v>1.2991784883720931E-2</c:v>
                </c:pt>
                <c:pt idx="6">
                  <c:v>1.289778488372093E-2</c:v>
                </c:pt>
                <c:pt idx="7">
                  <c:v>1.293470930232558E-2</c:v>
                </c:pt>
                <c:pt idx="8">
                  <c:v>1.3324970930232558E-2</c:v>
                </c:pt>
                <c:pt idx="9">
                  <c:v>1.3585622093023256E-2</c:v>
                </c:pt>
                <c:pt idx="10">
                  <c:v>1.4082220930232559E-2</c:v>
                </c:pt>
                <c:pt idx="11">
                  <c:v>1.453114534883721E-2</c:v>
                </c:pt>
                <c:pt idx="12">
                  <c:v>1.4810122093023256E-2</c:v>
                </c:pt>
                <c:pt idx="13">
                  <c:v>1.4984139534883721E-2</c:v>
                </c:pt>
                <c:pt idx="14">
                  <c:v>1.5425645348837211E-2</c:v>
                </c:pt>
                <c:pt idx="15">
                  <c:v>1.5603482558139535E-2</c:v>
                </c:pt>
                <c:pt idx="16">
                  <c:v>1.5643691860465117E-2</c:v>
                </c:pt>
                <c:pt idx="17">
                  <c:v>1.5728034883720928E-2</c:v>
                </c:pt>
                <c:pt idx="18">
                  <c:v>1.5829988372093023E-2</c:v>
                </c:pt>
                <c:pt idx="19">
                  <c:v>1.5859732558139536E-2</c:v>
                </c:pt>
                <c:pt idx="20">
                  <c:v>1.5892319767441862E-2</c:v>
                </c:pt>
                <c:pt idx="21">
                  <c:v>1.5959180232558139E-2</c:v>
                </c:pt>
                <c:pt idx="22">
                  <c:v>1.5989732558139534E-2</c:v>
                </c:pt>
                <c:pt idx="23">
                  <c:v>1.5800058139534886E-2</c:v>
                </c:pt>
                <c:pt idx="24">
                  <c:v>1.5520947674418605E-2</c:v>
                </c:pt>
                <c:pt idx="25">
                  <c:v>1.5316720930232557E-2</c:v>
                </c:pt>
                <c:pt idx="26">
                  <c:v>1.5017302325581395E-2</c:v>
                </c:pt>
                <c:pt idx="27">
                  <c:v>1.4641116279069766E-2</c:v>
                </c:pt>
                <c:pt idx="28">
                  <c:v>1.4361808139534886E-2</c:v>
                </c:pt>
                <c:pt idx="29">
                  <c:v>1.4037139534883721E-2</c:v>
                </c:pt>
                <c:pt idx="30">
                  <c:v>1.3732011627906977E-2</c:v>
                </c:pt>
                <c:pt idx="31">
                  <c:v>1.3346302325581396E-2</c:v>
                </c:pt>
                <c:pt idx="32">
                  <c:v>1.2991069767441859E-2</c:v>
                </c:pt>
                <c:pt idx="33">
                  <c:v>1.2638668604651163E-2</c:v>
                </c:pt>
                <c:pt idx="34">
                  <c:v>1.2262906976744186E-2</c:v>
                </c:pt>
                <c:pt idx="35">
                  <c:v>1.1830267441860467E-2</c:v>
                </c:pt>
                <c:pt idx="36">
                  <c:v>1.1377098837209302E-2</c:v>
                </c:pt>
                <c:pt idx="37">
                  <c:v>1.0932720930232558E-2</c:v>
                </c:pt>
                <c:pt idx="38">
                  <c:v>1.0520604651162791E-2</c:v>
                </c:pt>
                <c:pt idx="39">
                  <c:v>1.0108000000000001E-2</c:v>
                </c:pt>
                <c:pt idx="40">
                  <c:v>9.7744186046511625E-3</c:v>
                </c:pt>
                <c:pt idx="41">
                  <c:v>9.5744651162790705E-3</c:v>
                </c:pt>
                <c:pt idx="42">
                  <c:v>9.4864476744186046E-3</c:v>
                </c:pt>
                <c:pt idx="43">
                  <c:v>9.4202558139534886E-3</c:v>
                </c:pt>
                <c:pt idx="44">
                  <c:v>9.3496569767441869E-3</c:v>
                </c:pt>
                <c:pt idx="45">
                  <c:v>9.2389825581395361E-3</c:v>
                </c:pt>
                <c:pt idx="46">
                  <c:v>9.0521279069767455E-3</c:v>
                </c:pt>
                <c:pt idx="47">
                  <c:v>8.7990290697674417E-3</c:v>
                </c:pt>
                <c:pt idx="48">
                  <c:v>8.532133720930233E-3</c:v>
                </c:pt>
                <c:pt idx="49">
                  <c:v>8.2619593023255822E-3</c:v>
                </c:pt>
                <c:pt idx="50">
                  <c:v>7.9904709302325589E-3</c:v>
                </c:pt>
                <c:pt idx="51">
                  <c:v>7.660563953488372E-3</c:v>
                </c:pt>
                <c:pt idx="52">
                  <c:v>7.2650174418604652E-3</c:v>
                </c:pt>
                <c:pt idx="53">
                  <c:v>6.7817209302325574E-3</c:v>
                </c:pt>
                <c:pt idx="54">
                  <c:v>6.2692906976744185E-3</c:v>
                </c:pt>
                <c:pt idx="55">
                  <c:v>5.7361860465116278E-3</c:v>
                </c:pt>
                <c:pt idx="56">
                  <c:v>5.1738895348837207E-3</c:v>
                </c:pt>
                <c:pt idx="57">
                  <c:v>4.5867209302325575E-3</c:v>
                </c:pt>
                <c:pt idx="58">
                  <c:v>4.0535465116279075E-3</c:v>
                </c:pt>
                <c:pt idx="59">
                  <c:v>3.6611395348837214E-3</c:v>
                </c:pt>
                <c:pt idx="60">
                  <c:v>3.4260406976744187E-3</c:v>
                </c:pt>
                <c:pt idx="61">
                  <c:v>3.2716395348837209E-3</c:v>
                </c:pt>
                <c:pt idx="62">
                  <c:v>3.1396220930232561E-3</c:v>
                </c:pt>
                <c:pt idx="63">
                  <c:v>3.0113837209302325E-3</c:v>
                </c:pt>
                <c:pt idx="64">
                  <c:v>2.8815697674418606E-3</c:v>
                </c:pt>
                <c:pt idx="65">
                  <c:v>2.7472616279069768E-3</c:v>
                </c:pt>
                <c:pt idx="66">
                  <c:v>2.6137500000000002E-3</c:v>
                </c:pt>
                <c:pt idx="67">
                  <c:v>2.4714418604651167E-3</c:v>
                </c:pt>
                <c:pt idx="68">
                  <c:v>2.3238313953488372E-3</c:v>
                </c:pt>
                <c:pt idx="69">
                  <c:v>2.1704883720930234E-3</c:v>
                </c:pt>
                <c:pt idx="70">
                  <c:v>2.0372151162790699E-3</c:v>
                </c:pt>
                <c:pt idx="71">
                  <c:v>1.9240697674418605E-3</c:v>
                </c:pt>
                <c:pt idx="72">
                  <c:v>1.8295872093023256E-3</c:v>
                </c:pt>
                <c:pt idx="73">
                  <c:v>1.7432267441860464E-3</c:v>
                </c:pt>
                <c:pt idx="74">
                  <c:v>1.6474476744186045E-3</c:v>
                </c:pt>
                <c:pt idx="75">
                  <c:v>1.544E-3</c:v>
                </c:pt>
                <c:pt idx="76">
                  <c:v>1.4310581395348839E-3</c:v>
                </c:pt>
                <c:pt idx="77">
                  <c:v>1.3021686046511629E-3</c:v>
                </c:pt>
                <c:pt idx="78">
                  <c:v>1.1625116279069766E-3</c:v>
                </c:pt>
                <c:pt idx="79">
                  <c:v>1.0204069767441861E-3</c:v>
                </c:pt>
                <c:pt idx="80">
                  <c:v>8.8587209302325588E-4</c:v>
                </c:pt>
                <c:pt idx="81">
                  <c:v>7.6660465116279073E-4</c:v>
                </c:pt>
                <c:pt idx="82">
                  <c:v>6.6212790697674424E-4</c:v>
                </c:pt>
                <c:pt idx="83">
                  <c:v>5.6161627906976743E-4</c:v>
                </c:pt>
                <c:pt idx="84">
                  <c:v>4.710988372093023E-4</c:v>
                </c:pt>
                <c:pt idx="85">
                  <c:v>3.9970930232558139E-4</c:v>
                </c:pt>
                <c:pt idx="86">
                  <c:v>3.5672093023255812E-4</c:v>
                </c:pt>
                <c:pt idx="87">
                  <c:v>3.3092441860465118E-4</c:v>
                </c:pt>
                <c:pt idx="88">
                  <c:v>3.1363953488372092E-4</c:v>
                </c:pt>
                <c:pt idx="89">
                  <c:v>3.0507558139534889E-4</c:v>
                </c:pt>
                <c:pt idx="90">
                  <c:v>2.9582558139534885E-4</c:v>
                </c:pt>
                <c:pt idx="91">
                  <c:v>2.880174418604651E-4</c:v>
                </c:pt>
                <c:pt idx="92">
                  <c:v>2.7891279069767441E-4</c:v>
                </c:pt>
                <c:pt idx="93">
                  <c:v>2.6452906976744188E-4</c:v>
                </c:pt>
                <c:pt idx="94">
                  <c:v>2.5644186046511631E-4</c:v>
                </c:pt>
                <c:pt idx="95">
                  <c:v>2.4714534883720927E-4</c:v>
                </c:pt>
                <c:pt idx="96">
                  <c:v>2.4094767441860463E-4</c:v>
                </c:pt>
                <c:pt idx="97">
                  <c:v>2.261686046511628E-4</c:v>
                </c:pt>
                <c:pt idx="98">
                  <c:v>2.1874418604651163E-4</c:v>
                </c:pt>
                <c:pt idx="99">
                  <c:v>2.0782558139534883E-4</c:v>
                </c:pt>
                <c:pt idx="100">
                  <c:v>2.0168023255813953E-4</c:v>
                </c:pt>
                <c:pt idx="101">
                  <c:v>1.8633139534883719E-4</c:v>
                </c:pt>
                <c:pt idx="102">
                  <c:v>1.7405813953488375E-4</c:v>
                </c:pt>
                <c:pt idx="103">
                  <c:v>1.6209302325581395E-4</c:v>
                </c:pt>
                <c:pt idx="104">
                  <c:v>1.5834302325581394E-4</c:v>
                </c:pt>
                <c:pt idx="105">
                  <c:v>1.5597093023255812E-4</c:v>
                </c:pt>
                <c:pt idx="106">
                  <c:v>1.4866860465116279E-4</c:v>
                </c:pt>
                <c:pt idx="107">
                  <c:v>1.4358139534883721E-4</c:v>
                </c:pt>
                <c:pt idx="108">
                  <c:v>1.4520930232558141E-4</c:v>
                </c:pt>
                <c:pt idx="109">
                  <c:v>1.4107558139534883E-4</c:v>
                </c:pt>
                <c:pt idx="110">
                  <c:v>1.3398837209302326E-4</c:v>
                </c:pt>
                <c:pt idx="111">
                  <c:v>1.3036046511627906E-4</c:v>
                </c:pt>
                <c:pt idx="112">
                  <c:v>1.2463953488372093E-4</c:v>
                </c:pt>
                <c:pt idx="113">
                  <c:v>1.1752906976744187E-4</c:v>
                </c:pt>
                <c:pt idx="114">
                  <c:v>1.0815116279069769E-4</c:v>
                </c:pt>
                <c:pt idx="115">
                  <c:v>9.3912790697674427E-5</c:v>
                </c:pt>
                <c:pt idx="116">
                  <c:v>7.9866279069767441E-5</c:v>
                </c:pt>
                <c:pt idx="117">
                  <c:v>7.6395348837209298E-5</c:v>
                </c:pt>
                <c:pt idx="118">
                  <c:v>7.2453488372093029E-5</c:v>
                </c:pt>
                <c:pt idx="119">
                  <c:v>6.2715116279069772E-5</c:v>
                </c:pt>
                <c:pt idx="120">
                  <c:v>5.7883720930232559E-5</c:v>
                </c:pt>
                <c:pt idx="121">
                  <c:v>5.2959302325581391E-5</c:v>
                </c:pt>
                <c:pt idx="122">
                  <c:v>4.8563953488372088E-5</c:v>
                </c:pt>
                <c:pt idx="123">
                  <c:v>4.5011627906976746E-5</c:v>
                </c:pt>
                <c:pt idx="124">
                  <c:v>4.2744186046511628E-5</c:v>
                </c:pt>
                <c:pt idx="125">
                  <c:v>3.7994186046511627E-5</c:v>
                </c:pt>
                <c:pt idx="126">
                  <c:v>3.3151162790697672E-5</c:v>
                </c:pt>
                <c:pt idx="127">
                  <c:v>3.2691860465116283E-5</c:v>
                </c:pt>
                <c:pt idx="128">
                  <c:v>2.8017441860465114E-5</c:v>
                </c:pt>
                <c:pt idx="129">
                  <c:v>3.0395348837209305E-5</c:v>
                </c:pt>
                <c:pt idx="130">
                  <c:v>3.7133720930232557E-5</c:v>
                </c:pt>
                <c:pt idx="131">
                  <c:v>5.2069767441860467E-5</c:v>
                </c:pt>
                <c:pt idx="132">
                  <c:v>4.8168604651162788E-5</c:v>
                </c:pt>
                <c:pt idx="133">
                  <c:v>5.5250000000000001E-5</c:v>
                </c:pt>
                <c:pt idx="134">
                  <c:v>5.0726744186046515E-5</c:v>
                </c:pt>
                <c:pt idx="135">
                  <c:v>3.9883720930232562E-5</c:v>
                </c:pt>
                <c:pt idx="136">
                  <c:v>3.7499999999999997E-5</c:v>
                </c:pt>
                <c:pt idx="137">
                  <c:v>3.9726744186046512E-5</c:v>
                </c:pt>
                <c:pt idx="138">
                  <c:v>4.2354651162790695E-5</c:v>
                </c:pt>
                <c:pt idx="139">
                  <c:v>3.7017441860465122E-5</c:v>
                </c:pt>
                <c:pt idx="140">
                  <c:v>4.0593023255813957E-5</c:v>
                </c:pt>
                <c:pt idx="141">
                  <c:v>4.3465116279069765E-5</c:v>
                </c:pt>
                <c:pt idx="142">
                  <c:v>3.955232558139535E-5</c:v>
                </c:pt>
                <c:pt idx="143">
                  <c:v>3.3116279069767443E-5</c:v>
                </c:pt>
                <c:pt idx="144">
                  <c:v>4.667441860465116E-5</c:v>
                </c:pt>
                <c:pt idx="145">
                  <c:v>4.8029069767441861E-5</c:v>
                </c:pt>
                <c:pt idx="146">
                  <c:v>5.1866279069767438E-5</c:v>
                </c:pt>
                <c:pt idx="147">
                  <c:v>5.9209302325581394E-5</c:v>
                </c:pt>
                <c:pt idx="148">
                  <c:v>5.2593023255813951E-5</c:v>
                </c:pt>
                <c:pt idx="149">
                  <c:v>8.3889534883720929E-5</c:v>
                </c:pt>
                <c:pt idx="150">
                  <c:v>7.7883720930232558E-5</c:v>
                </c:pt>
                <c:pt idx="151">
                  <c:v>7.4860465116279081E-5</c:v>
                </c:pt>
                <c:pt idx="152">
                  <c:v>8.6377906976744186E-5</c:v>
                </c:pt>
                <c:pt idx="153">
                  <c:v>1.0987790697674419E-4</c:v>
                </c:pt>
                <c:pt idx="154">
                  <c:v>9.7476744186046513E-5</c:v>
                </c:pt>
                <c:pt idx="155">
                  <c:v>1.0343023255813953E-4</c:v>
                </c:pt>
                <c:pt idx="156">
                  <c:v>9.4511627906976743E-5</c:v>
                </c:pt>
                <c:pt idx="157">
                  <c:v>8.5232558139534888E-5</c:v>
                </c:pt>
                <c:pt idx="158">
                  <c:v>1.0337209302325582E-4</c:v>
                </c:pt>
                <c:pt idx="159">
                  <c:v>1.1034883720930233E-4</c:v>
                </c:pt>
                <c:pt idx="160">
                  <c:v>1.0026744186046512E-4</c:v>
                </c:pt>
                <c:pt idx="161">
                  <c:v>1.158546511627907E-4</c:v>
                </c:pt>
                <c:pt idx="162">
                  <c:v>1.116046511627907E-4</c:v>
                </c:pt>
                <c:pt idx="163">
                  <c:v>1.0987790697674419E-4</c:v>
                </c:pt>
                <c:pt idx="164">
                  <c:v>1.2106976744186047E-4</c:v>
                </c:pt>
                <c:pt idx="165">
                  <c:v>1.6291860465116281E-4</c:v>
                </c:pt>
                <c:pt idx="166">
                  <c:v>1.4297093023255816E-4</c:v>
                </c:pt>
                <c:pt idx="167">
                  <c:v>1.6829069767441862E-4</c:v>
                </c:pt>
                <c:pt idx="168">
                  <c:v>1.8650581395348838E-4</c:v>
                </c:pt>
                <c:pt idx="169">
                  <c:v>2.0807558139534883E-4</c:v>
                </c:pt>
                <c:pt idx="170">
                  <c:v>2.3955813953488374E-4</c:v>
                </c:pt>
                <c:pt idx="171">
                  <c:v>2.5407558139534884E-4</c:v>
                </c:pt>
                <c:pt idx="172">
                  <c:v>2.2805232558139536E-4</c:v>
                </c:pt>
                <c:pt idx="173">
                  <c:v>2.913372093023256E-4</c:v>
                </c:pt>
                <c:pt idx="174">
                  <c:v>3.1462790697674414E-4</c:v>
                </c:pt>
                <c:pt idx="175">
                  <c:v>3.6170930232558139E-4</c:v>
                </c:pt>
                <c:pt idx="176">
                  <c:v>3.3374418604651166E-4</c:v>
                </c:pt>
                <c:pt idx="177">
                  <c:v>4.1930232558139532E-4</c:v>
                </c:pt>
                <c:pt idx="178">
                  <c:v>3.9394186046511629E-4</c:v>
                </c:pt>
                <c:pt idx="179">
                  <c:v>4.2839534883720932E-4</c:v>
                </c:pt>
                <c:pt idx="180">
                  <c:v>4.6052325581395353E-4</c:v>
                </c:pt>
                <c:pt idx="181">
                  <c:v>4.1575000000000005E-4</c:v>
                </c:pt>
                <c:pt idx="182">
                  <c:v>4.8350000000000004E-4</c:v>
                </c:pt>
                <c:pt idx="183">
                  <c:v>4.7365116279069771E-4</c:v>
                </c:pt>
                <c:pt idx="184">
                  <c:v>8.8957558139534884E-4</c:v>
                </c:pt>
                <c:pt idx="185">
                  <c:v>1.1719593023255814E-3</c:v>
                </c:pt>
                <c:pt idx="186">
                  <c:v>1.7874767441860466E-3</c:v>
                </c:pt>
                <c:pt idx="187">
                  <c:v>1.4142500000000001E-3</c:v>
                </c:pt>
                <c:pt idx="188">
                  <c:v>1.3609593023255814E-3</c:v>
                </c:pt>
                <c:pt idx="189">
                  <c:v>1.2681046511627905E-3</c:v>
                </c:pt>
                <c:pt idx="190">
                  <c:v>1.3375232558139533E-3</c:v>
                </c:pt>
                <c:pt idx="191">
                  <c:v>1.1330465116279071E-3</c:v>
                </c:pt>
              </c:numCache>
            </c:numRef>
          </c:yVal>
          <c:smooth val="1"/>
          <c:extLst>
            <c:ext xmlns:c16="http://schemas.microsoft.com/office/drawing/2014/chart" uri="{C3380CC4-5D6E-409C-BE32-E72D297353CC}">
              <c16:uniqueId val="{00000000-86ED-43F8-B3FD-CE8E0EA5A0E5}"/>
            </c:ext>
          </c:extLst>
        </c:ser>
        <c:ser>
          <c:idx val="1"/>
          <c:order val="1"/>
          <c:tx>
            <c:strRef>
              <c:f>'corrected 1.72'!$D$3</c:f>
              <c:strCache>
                <c:ptCount val="1"/>
                <c:pt idx="0">
                  <c:v>Sok11</c:v>
                </c:pt>
              </c:strCache>
            </c:strRef>
          </c:tx>
          <c:spPr bwMode="auto">
            <a:prstGeom prst="rect">
              <a:avLst/>
            </a:prstGeom>
            <a:ln w="19050" cap="rnd">
              <a:solidFill>
                <a:schemeClr val="accent1"/>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1.72'!$L$3:$GU$3</c:f>
              <c:numCache>
                <c:formatCode>General</c:formatCode>
                <c:ptCount val="192"/>
                <c:pt idx="0">
                  <c:v>1.3168354651162791E-2</c:v>
                </c:pt>
                <c:pt idx="1">
                  <c:v>1.3676133720930234E-2</c:v>
                </c:pt>
                <c:pt idx="2">
                  <c:v>1.3425633720930231E-2</c:v>
                </c:pt>
                <c:pt idx="3">
                  <c:v>1.3619162790697676E-2</c:v>
                </c:pt>
                <c:pt idx="4">
                  <c:v>1.3917808139534884E-2</c:v>
                </c:pt>
                <c:pt idx="5">
                  <c:v>1.3766040697674418E-2</c:v>
                </c:pt>
                <c:pt idx="6">
                  <c:v>1.3676273255813953E-2</c:v>
                </c:pt>
                <c:pt idx="7">
                  <c:v>1.3731203488372094E-2</c:v>
                </c:pt>
                <c:pt idx="8">
                  <c:v>1.4100191860465116E-2</c:v>
                </c:pt>
                <c:pt idx="9">
                  <c:v>1.4312999999999999E-2</c:v>
                </c:pt>
                <c:pt idx="10">
                  <c:v>1.4740331395348838E-2</c:v>
                </c:pt>
                <c:pt idx="11">
                  <c:v>1.5116912790697675E-2</c:v>
                </c:pt>
                <c:pt idx="12">
                  <c:v>1.5300866279069767E-2</c:v>
                </c:pt>
                <c:pt idx="13">
                  <c:v>1.5371686046511627E-2</c:v>
                </c:pt>
                <c:pt idx="14">
                  <c:v>1.5725424418604649E-2</c:v>
                </c:pt>
                <c:pt idx="15">
                  <c:v>1.5836895348837209E-2</c:v>
                </c:pt>
                <c:pt idx="16">
                  <c:v>1.5813918604651162E-2</c:v>
                </c:pt>
                <c:pt idx="17">
                  <c:v>1.5825877906976746E-2</c:v>
                </c:pt>
                <c:pt idx="18">
                  <c:v>1.5866174418604651E-2</c:v>
                </c:pt>
                <c:pt idx="19">
                  <c:v>1.5847959302325583E-2</c:v>
                </c:pt>
                <c:pt idx="20">
                  <c:v>1.581236046511628E-2</c:v>
                </c:pt>
                <c:pt idx="21">
                  <c:v>1.580457558139535E-2</c:v>
                </c:pt>
                <c:pt idx="22">
                  <c:v>1.5777482558139537E-2</c:v>
                </c:pt>
                <c:pt idx="23">
                  <c:v>1.5522441860465115E-2</c:v>
                </c:pt>
                <c:pt idx="24">
                  <c:v>1.5157540697674419E-2</c:v>
                </c:pt>
                <c:pt idx="25">
                  <c:v>1.4881273255813954E-2</c:v>
                </c:pt>
                <c:pt idx="26">
                  <c:v>1.4549372093023255E-2</c:v>
                </c:pt>
                <c:pt idx="27">
                  <c:v>1.4131616279069767E-2</c:v>
                </c:pt>
                <c:pt idx="28">
                  <c:v>1.381628488372093E-2</c:v>
                </c:pt>
                <c:pt idx="29">
                  <c:v>1.3462779069767441E-2</c:v>
                </c:pt>
                <c:pt idx="30">
                  <c:v>1.313671511627907E-2</c:v>
                </c:pt>
                <c:pt idx="31">
                  <c:v>1.2734482558139535E-2</c:v>
                </c:pt>
                <c:pt idx="32">
                  <c:v>1.2366343023255812E-2</c:v>
                </c:pt>
                <c:pt idx="33">
                  <c:v>1.2013156976744188E-2</c:v>
                </c:pt>
                <c:pt idx="34">
                  <c:v>1.1635965116279071E-2</c:v>
                </c:pt>
                <c:pt idx="35">
                  <c:v>1.1198691860465118E-2</c:v>
                </c:pt>
                <c:pt idx="36">
                  <c:v>1.0751244186046512E-2</c:v>
                </c:pt>
                <c:pt idx="37">
                  <c:v>1.0304709302325582E-2</c:v>
                </c:pt>
                <c:pt idx="38">
                  <c:v>9.890872093023256E-3</c:v>
                </c:pt>
                <c:pt idx="39">
                  <c:v>9.4739709302325593E-3</c:v>
                </c:pt>
                <c:pt idx="40">
                  <c:v>9.138569767441861E-3</c:v>
                </c:pt>
                <c:pt idx="41">
                  <c:v>8.9461453488372082E-3</c:v>
                </c:pt>
                <c:pt idx="42">
                  <c:v>8.8701162790697681E-3</c:v>
                </c:pt>
                <c:pt idx="43">
                  <c:v>8.817598837209303E-3</c:v>
                </c:pt>
                <c:pt idx="44">
                  <c:v>8.7617325581395358E-3</c:v>
                </c:pt>
                <c:pt idx="45">
                  <c:v>8.6641337209302331E-3</c:v>
                </c:pt>
                <c:pt idx="46">
                  <c:v>8.4887267441860464E-3</c:v>
                </c:pt>
                <c:pt idx="47">
                  <c:v>8.2445639534883715E-3</c:v>
                </c:pt>
                <c:pt idx="48">
                  <c:v>7.9839593023255818E-3</c:v>
                </c:pt>
                <c:pt idx="49">
                  <c:v>7.7224069767441866E-3</c:v>
                </c:pt>
                <c:pt idx="50">
                  <c:v>7.457075581395349E-3</c:v>
                </c:pt>
                <c:pt idx="51">
                  <c:v>7.1358895348837209E-3</c:v>
                </c:pt>
                <c:pt idx="52">
                  <c:v>6.752941860465116E-3</c:v>
                </c:pt>
                <c:pt idx="53">
                  <c:v>6.2845000000000002E-3</c:v>
                </c:pt>
                <c:pt idx="54">
                  <c:v>5.7937093023255814E-3</c:v>
                </c:pt>
                <c:pt idx="55">
                  <c:v>5.277837209302326E-3</c:v>
                </c:pt>
                <c:pt idx="56">
                  <c:v>4.7399651162790702E-3</c:v>
                </c:pt>
                <c:pt idx="57">
                  <c:v>4.180883720930232E-3</c:v>
                </c:pt>
                <c:pt idx="58">
                  <c:v>3.6719999999999999E-3</c:v>
                </c:pt>
                <c:pt idx="59">
                  <c:v>3.3018546511627907E-3</c:v>
                </c:pt>
                <c:pt idx="60">
                  <c:v>3.0776627906976745E-3</c:v>
                </c:pt>
                <c:pt idx="61">
                  <c:v>2.9320523255813953E-3</c:v>
                </c:pt>
                <c:pt idx="62">
                  <c:v>2.8106104651162791E-3</c:v>
                </c:pt>
                <c:pt idx="63">
                  <c:v>2.6936860465116281E-3</c:v>
                </c:pt>
                <c:pt idx="64">
                  <c:v>2.5766162790697672E-3</c:v>
                </c:pt>
                <c:pt idx="65">
                  <c:v>2.4503604651162788E-3</c:v>
                </c:pt>
                <c:pt idx="66">
                  <c:v>2.3280058139534881E-3</c:v>
                </c:pt>
                <c:pt idx="67">
                  <c:v>2.1984883720930232E-3</c:v>
                </c:pt>
                <c:pt idx="68">
                  <c:v>2.0642674418604652E-3</c:v>
                </c:pt>
                <c:pt idx="69">
                  <c:v>1.9261395348837212E-3</c:v>
                </c:pt>
                <c:pt idx="70">
                  <c:v>1.8033372093023256E-3</c:v>
                </c:pt>
                <c:pt idx="71">
                  <c:v>1.7024011627906977E-3</c:v>
                </c:pt>
                <c:pt idx="72">
                  <c:v>1.6167906976744186E-3</c:v>
                </c:pt>
                <c:pt idx="73">
                  <c:v>1.536767441860465E-3</c:v>
                </c:pt>
                <c:pt idx="74">
                  <c:v>1.4564418604651162E-3</c:v>
                </c:pt>
                <c:pt idx="75">
                  <c:v>1.3638197674418606E-3</c:v>
                </c:pt>
                <c:pt idx="76">
                  <c:v>1.263075581395349E-3</c:v>
                </c:pt>
                <c:pt idx="77">
                  <c:v>1.1506918604651164E-3</c:v>
                </c:pt>
                <c:pt idx="78">
                  <c:v>1.0266918604651164E-3</c:v>
                </c:pt>
                <c:pt idx="79">
                  <c:v>9.0194767441860468E-4</c:v>
                </c:pt>
                <c:pt idx="80">
                  <c:v>7.8504069767441865E-4</c:v>
                </c:pt>
                <c:pt idx="81">
                  <c:v>6.8547674418604652E-4</c:v>
                </c:pt>
                <c:pt idx="82">
                  <c:v>5.9324999999999992E-4</c:v>
                </c:pt>
                <c:pt idx="83">
                  <c:v>5.034476744186047E-4</c:v>
                </c:pt>
                <c:pt idx="84">
                  <c:v>4.2063372093023257E-4</c:v>
                </c:pt>
                <c:pt idx="85">
                  <c:v>3.603139534883721E-4</c:v>
                </c:pt>
                <c:pt idx="86">
                  <c:v>3.1624418604651167E-4</c:v>
                </c:pt>
                <c:pt idx="87">
                  <c:v>2.9471511627906973E-4</c:v>
                </c:pt>
                <c:pt idx="88">
                  <c:v>2.8185465116279074E-4</c:v>
                </c:pt>
                <c:pt idx="89">
                  <c:v>2.7102325581395353E-4</c:v>
                </c:pt>
                <c:pt idx="90">
                  <c:v>2.6255232558139533E-4</c:v>
                </c:pt>
                <c:pt idx="91">
                  <c:v>2.5709302325581395E-4</c:v>
                </c:pt>
                <c:pt idx="92">
                  <c:v>2.4779651162790698E-4</c:v>
                </c:pt>
                <c:pt idx="93">
                  <c:v>2.4177325581395349E-4</c:v>
                </c:pt>
                <c:pt idx="94">
                  <c:v>2.3223837209302326E-4</c:v>
                </c:pt>
                <c:pt idx="95">
                  <c:v>2.2626744186046512E-4</c:v>
                </c:pt>
                <c:pt idx="96">
                  <c:v>2.184767441860465E-4</c:v>
                </c:pt>
                <c:pt idx="97">
                  <c:v>2.0980232558139535E-4</c:v>
                </c:pt>
                <c:pt idx="98">
                  <c:v>2.0369186046511627E-4</c:v>
                </c:pt>
                <c:pt idx="99">
                  <c:v>1.9486046511627906E-4</c:v>
                </c:pt>
                <c:pt idx="100">
                  <c:v>1.823546511627907E-4</c:v>
                </c:pt>
                <c:pt idx="101">
                  <c:v>1.6997093023255814E-4</c:v>
                </c:pt>
                <c:pt idx="102">
                  <c:v>1.569593023255814E-4</c:v>
                </c:pt>
                <c:pt idx="103">
                  <c:v>1.4583720930232559E-4</c:v>
                </c:pt>
                <c:pt idx="104">
                  <c:v>1.4386627906976747E-4</c:v>
                </c:pt>
                <c:pt idx="105">
                  <c:v>1.4126744186046512E-4</c:v>
                </c:pt>
                <c:pt idx="106">
                  <c:v>1.4305232558139535E-4</c:v>
                </c:pt>
                <c:pt idx="107">
                  <c:v>1.4628488372093023E-4</c:v>
                </c:pt>
                <c:pt idx="108">
                  <c:v>1.4387209302325584E-4</c:v>
                </c:pt>
                <c:pt idx="109">
                  <c:v>1.3945930232558138E-4</c:v>
                </c:pt>
                <c:pt idx="110">
                  <c:v>1.3262790697674419E-4</c:v>
                </c:pt>
                <c:pt idx="111">
                  <c:v>1.2623837209302326E-4</c:v>
                </c:pt>
                <c:pt idx="112">
                  <c:v>1.2099418604651164E-4</c:v>
                </c:pt>
                <c:pt idx="113">
                  <c:v>1.1252906976744186E-4</c:v>
                </c:pt>
                <c:pt idx="114">
                  <c:v>9.9779069767441859E-5</c:v>
                </c:pt>
                <c:pt idx="115">
                  <c:v>9.1093023255813958E-5</c:v>
                </c:pt>
                <c:pt idx="116">
                  <c:v>8.4093023255813951E-5</c:v>
                </c:pt>
                <c:pt idx="117">
                  <c:v>7.7127906976744178E-5</c:v>
                </c:pt>
                <c:pt idx="118">
                  <c:v>6.2779069767441868E-5</c:v>
                </c:pt>
                <c:pt idx="119">
                  <c:v>6.1209302325581388E-5</c:v>
                </c:pt>
                <c:pt idx="120">
                  <c:v>5.4732558139534885E-5</c:v>
                </c:pt>
                <c:pt idx="121">
                  <c:v>4.8738372093023256E-5</c:v>
                </c:pt>
                <c:pt idx="122">
                  <c:v>4.3697674418604654E-5</c:v>
                </c:pt>
                <c:pt idx="123">
                  <c:v>3.8488372093023251E-5</c:v>
                </c:pt>
                <c:pt idx="124">
                  <c:v>3.547674418604651E-5</c:v>
                </c:pt>
                <c:pt idx="125">
                  <c:v>3.1936046511627903E-5</c:v>
                </c:pt>
                <c:pt idx="126">
                  <c:v>3.1709302325581396E-5</c:v>
                </c:pt>
                <c:pt idx="127">
                  <c:v>3.9127906976744183E-5</c:v>
                </c:pt>
                <c:pt idx="128">
                  <c:v>2.9249999999999999E-5</c:v>
                </c:pt>
                <c:pt idx="129">
                  <c:v>2.3273255813953488E-5</c:v>
                </c:pt>
                <c:pt idx="130">
                  <c:v>2.749418604651163E-5</c:v>
                </c:pt>
                <c:pt idx="131">
                  <c:v>3.1662790697674419E-5</c:v>
                </c:pt>
                <c:pt idx="132">
                  <c:v>3.3837209302325581E-5</c:v>
                </c:pt>
                <c:pt idx="133">
                  <c:v>3.4877906976744188E-5</c:v>
                </c:pt>
                <c:pt idx="134">
                  <c:v>4.233139534883721E-5</c:v>
                </c:pt>
                <c:pt idx="135">
                  <c:v>2.8912790697674419E-5</c:v>
                </c:pt>
                <c:pt idx="136">
                  <c:v>2.388372093023256E-5</c:v>
                </c:pt>
                <c:pt idx="137">
                  <c:v>2.4988372093023255E-5</c:v>
                </c:pt>
                <c:pt idx="138">
                  <c:v>2.3581395348837208E-5</c:v>
                </c:pt>
                <c:pt idx="139">
                  <c:v>2.4906976744186049E-5</c:v>
                </c:pt>
                <c:pt idx="140">
                  <c:v>2.4924418604651163E-5</c:v>
                </c:pt>
                <c:pt idx="141">
                  <c:v>2.4918604651162792E-5</c:v>
                </c:pt>
                <c:pt idx="142">
                  <c:v>3.1284883720930236E-5</c:v>
                </c:pt>
                <c:pt idx="143">
                  <c:v>3.1691860465116279E-5</c:v>
                </c:pt>
                <c:pt idx="144">
                  <c:v>4.2069767441860468E-5</c:v>
                </c:pt>
                <c:pt idx="145">
                  <c:v>4.1151162790697676E-5</c:v>
                </c:pt>
                <c:pt idx="146">
                  <c:v>3.6883720930232557E-5</c:v>
                </c:pt>
                <c:pt idx="147">
                  <c:v>3.7534883720930238E-5</c:v>
                </c:pt>
                <c:pt idx="148">
                  <c:v>4.8319767441860464E-5</c:v>
                </c:pt>
                <c:pt idx="149">
                  <c:v>6.0860465116279066E-5</c:v>
                </c:pt>
                <c:pt idx="150">
                  <c:v>5.6936046511627915E-5</c:v>
                </c:pt>
                <c:pt idx="151">
                  <c:v>6.1901162790697673E-5</c:v>
                </c:pt>
                <c:pt idx="152">
                  <c:v>6.3436046511627917E-5</c:v>
                </c:pt>
                <c:pt idx="153">
                  <c:v>6.2912790697674419E-5</c:v>
                </c:pt>
                <c:pt idx="154">
                  <c:v>4.0674418604651163E-5</c:v>
                </c:pt>
                <c:pt idx="155">
                  <c:v>4.8941860465116278E-5</c:v>
                </c:pt>
                <c:pt idx="156">
                  <c:v>7.328488372093024E-5</c:v>
                </c:pt>
                <c:pt idx="157">
                  <c:v>5.3005813953488369E-5</c:v>
                </c:pt>
                <c:pt idx="158">
                  <c:v>6.4715116279069767E-5</c:v>
                </c:pt>
                <c:pt idx="159">
                  <c:v>8.4331395348837207E-5</c:v>
                </c:pt>
                <c:pt idx="160">
                  <c:v>9.3302325581395349E-5</c:v>
                </c:pt>
                <c:pt idx="161">
                  <c:v>1.0223255813953488E-4</c:v>
                </c:pt>
                <c:pt idx="162">
                  <c:v>1.0777906976744185E-4</c:v>
                </c:pt>
                <c:pt idx="163">
                  <c:v>9.6854651162790699E-5</c:v>
                </c:pt>
                <c:pt idx="164">
                  <c:v>1.0545930232558139E-4</c:v>
                </c:pt>
                <c:pt idx="165">
                  <c:v>9.8215116279069768E-5</c:v>
                </c:pt>
                <c:pt idx="166">
                  <c:v>1.0209302325581397E-4</c:v>
                </c:pt>
                <c:pt idx="167">
                  <c:v>1.0449418604651162E-4</c:v>
                </c:pt>
                <c:pt idx="168">
                  <c:v>1.0494767441860465E-4</c:v>
                </c:pt>
                <c:pt idx="169">
                  <c:v>1.1639534883720929E-4</c:v>
                </c:pt>
                <c:pt idx="170">
                  <c:v>1.0340697674418605E-4</c:v>
                </c:pt>
                <c:pt idx="171">
                  <c:v>1.2125000000000001E-4</c:v>
                </c:pt>
                <c:pt idx="172">
                  <c:v>1.5397093023255816E-4</c:v>
                </c:pt>
                <c:pt idx="173">
                  <c:v>1.6701744186046512E-4</c:v>
                </c:pt>
                <c:pt idx="174">
                  <c:v>2.3854069767441862E-4</c:v>
                </c:pt>
                <c:pt idx="175">
                  <c:v>2.7373255813953486E-4</c:v>
                </c:pt>
                <c:pt idx="176">
                  <c:v>2.9736046511627908E-4</c:v>
                </c:pt>
                <c:pt idx="177">
                  <c:v>3.0299418604651159E-4</c:v>
                </c:pt>
                <c:pt idx="178">
                  <c:v>3.9025581395348837E-4</c:v>
                </c:pt>
                <c:pt idx="179">
                  <c:v>3.4816279069767444E-4</c:v>
                </c:pt>
                <c:pt idx="180">
                  <c:v>3.9736627906976747E-4</c:v>
                </c:pt>
                <c:pt idx="181">
                  <c:v>3.5612790697674417E-4</c:v>
                </c:pt>
                <c:pt idx="182">
                  <c:v>4.0228488372093024E-4</c:v>
                </c:pt>
                <c:pt idx="183">
                  <c:v>5.2836046511627911E-4</c:v>
                </c:pt>
                <c:pt idx="184">
                  <c:v>6.9873837209302335E-4</c:v>
                </c:pt>
                <c:pt idx="185">
                  <c:v>1.0032616279069767E-3</c:v>
                </c:pt>
                <c:pt idx="186">
                  <c:v>1.4351395348837211E-3</c:v>
                </c:pt>
                <c:pt idx="187">
                  <c:v>1.4244593023255813E-3</c:v>
                </c:pt>
                <c:pt idx="188">
                  <c:v>1.2440639534883721E-3</c:v>
                </c:pt>
                <c:pt idx="189">
                  <c:v>1.4236976744186045E-3</c:v>
                </c:pt>
                <c:pt idx="190">
                  <c:v>1.3267558139534884E-3</c:v>
                </c:pt>
                <c:pt idx="191">
                  <c:v>1.0345639534883721E-3</c:v>
                </c:pt>
              </c:numCache>
            </c:numRef>
          </c:yVal>
          <c:smooth val="1"/>
          <c:extLst>
            <c:ext xmlns:c16="http://schemas.microsoft.com/office/drawing/2014/chart" uri="{C3380CC4-5D6E-409C-BE32-E72D297353CC}">
              <c16:uniqueId val="{00000001-86ED-43F8-B3FD-CE8E0EA5A0E5}"/>
            </c:ext>
          </c:extLst>
        </c:ser>
        <c:ser>
          <c:idx val="2"/>
          <c:order val="2"/>
          <c:tx>
            <c:strRef>
              <c:f>'corrected 1.72'!$D$4</c:f>
              <c:strCache>
                <c:ptCount val="1"/>
                <c:pt idx="0">
                  <c:v>Sok9</c:v>
                </c:pt>
              </c:strCache>
            </c:strRef>
          </c:tx>
          <c:spPr bwMode="auto">
            <a:prstGeom prst="rect">
              <a:avLst/>
            </a:prstGeom>
            <a:ln w="44450" cap="rnd">
              <a:solidFill>
                <a:srgbClr val="0070C0"/>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1.72'!$L$4:$GU$4</c:f>
              <c:numCache>
                <c:formatCode>General</c:formatCode>
                <c:ptCount val="192"/>
                <c:pt idx="0">
                  <c:v>1.7425244186046511E-2</c:v>
                </c:pt>
                <c:pt idx="1">
                  <c:v>1.7702848837209302E-2</c:v>
                </c:pt>
                <c:pt idx="2">
                  <c:v>1.7041598837209303E-2</c:v>
                </c:pt>
                <c:pt idx="3">
                  <c:v>1.7042081395348838E-2</c:v>
                </c:pt>
                <c:pt idx="4">
                  <c:v>1.7242744186046512E-2</c:v>
                </c:pt>
                <c:pt idx="5">
                  <c:v>1.694246511627907E-2</c:v>
                </c:pt>
                <c:pt idx="6">
                  <c:v>1.6779319767441861E-2</c:v>
                </c:pt>
                <c:pt idx="7">
                  <c:v>1.6830377906976744E-2</c:v>
                </c:pt>
                <c:pt idx="8">
                  <c:v>1.7364500000000001E-2</c:v>
                </c:pt>
                <c:pt idx="9">
                  <c:v>1.774618023255814E-2</c:v>
                </c:pt>
                <c:pt idx="10">
                  <c:v>1.8399610465116279E-2</c:v>
                </c:pt>
                <c:pt idx="11">
                  <c:v>1.9035505813953486E-2</c:v>
                </c:pt>
                <c:pt idx="12">
                  <c:v>1.9450133720930234E-2</c:v>
                </c:pt>
                <c:pt idx="13">
                  <c:v>1.9714930232558138E-2</c:v>
                </c:pt>
                <c:pt idx="14">
                  <c:v>2.0301697674418605E-2</c:v>
                </c:pt>
                <c:pt idx="15">
                  <c:v>2.0525750000000002E-2</c:v>
                </c:pt>
                <c:pt idx="16">
                  <c:v>2.0572523255813952E-2</c:v>
                </c:pt>
                <c:pt idx="17">
                  <c:v>2.0693703488372094E-2</c:v>
                </c:pt>
                <c:pt idx="18">
                  <c:v>2.0809546511627905E-2</c:v>
                </c:pt>
                <c:pt idx="19">
                  <c:v>2.0832145348837209E-2</c:v>
                </c:pt>
                <c:pt idx="20">
                  <c:v>2.0874122093023258E-2</c:v>
                </c:pt>
                <c:pt idx="21">
                  <c:v>2.0981773255813952E-2</c:v>
                </c:pt>
                <c:pt idx="22">
                  <c:v>2.1000918604651163E-2</c:v>
                </c:pt>
                <c:pt idx="23">
                  <c:v>2.0753348837209303E-2</c:v>
                </c:pt>
                <c:pt idx="24">
                  <c:v>2.0377726744186048E-2</c:v>
                </c:pt>
                <c:pt idx="25">
                  <c:v>2.0057017441860465E-2</c:v>
                </c:pt>
                <c:pt idx="26">
                  <c:v>1.9605627906976744E-2</c:v>
                </c:pt>
                <c:pt idx="27">
                  <c:v>1.9051418604651166E-2</c:v>
                </c:pt>
                <c:pt idx="28">
                  <c:v>1.8627331395348837E-2</c:v>
                </c:pt>
                <c:pt idx="29">
                  <c:v>1.8129965116279071E-2</c:v>
                </c:pt>
                <c:pt idx="30">
                  <c:v>1.7654290697674418E-2</c:v>
                </c:pt>
                <c:pt idx="31">
                  <c:v>1.7079622093023255E-2</c:v>
                </c:pt>
                <c:pt idx="32">
                  <c:v>1.6544860465116277E-2</c:v>
                </c:pt>
                <c:pt idx="33">
                  <c:v>1.6026924418604652E-2</c:v>
                </c:pt>
                <c:pt idx="34">
                  <c:v>1.5485162790697674E-2</c:v>
                </c:pt>
                <c:pt idx="35">
                  <c:v>1.4881901162790699E-2</c:v>
                </c:pt>
                <c:pt idx="36">
                  <c:v>1.4261168604651162E-2</c:v>
                </c:pt>
                <c:pt idx="37">
                  <c:v>1.3644627906976745E-2</c:v>
                </c:pt>
                <c:pt idx="38">
                  <c:v>1.3081418604651162E-2</c:v>
                </c:pt>
                <c:pt idx="39">
                  <c:v>1.2515319767441861E-2</c:v>
                </c:pt>
                <c:pt idx="40">
                  <c:v>1.2062604651162791E-2</c:v>
                </c:pt>
                <c:pt idx="41">
                  <c:v>1.1790197674418605E-2</c:v>
                </c:pt>
                <c:pt idx="42">
                  <c:v>1.1682726744186047E-2</c:v>
                </c:pt>
                <c:pt idx="43">
                  <c:v>1.1607563953488371E-2</c:v>
                </c:pt>
                <c:pt idx="44">
                  <c:v>1.1522790697674418E-2</c:v>
                </c:pt>
                <c:pt idx="45">
                  <c:v>1.1386401162790697E-2</c:v>
                </c:pt>
                <c:pt idx="46">
                  <c:v>1.1149168604651163E-2</c:v>
                </c:pt>
                <c:pt idx="47">
                  <c:v>1.0820593023255814E-2</c:v>
                </c:pt>
                <c:pt idx="48">
                  <c:v>1.0470581395348837E-2</c:v>
                </c:pt>
                <c:pt idx="49">
                  <c:v>1.0110831395348838E-2</c:v>
                </c:pt>
                <c:pt idx="50">
                  <c:v>9.7464709302325578E-3</c:v>
                </c:pt>
                <c:pt idx="51">
                  <c:v>9.3157732558139545E-3</c:v>
                </c:pt>
                <c:pt idx="52">
                  <c:v>8.8057500000000011E-3</c:v>
                </c:pt>
                <c:pt idx="53">
                  <c:v>8.1935232558139545E-3</c:v>
                </c:pt>
                <c:pt idx="54">
                  <c:v>7.5415348837209305E-3</c:v>
                </c:pt>
                <c:pt idx="55">
                  <c:v>6.8737965116279073E-3</c:v>
                </c:pt>
                <c:pt idx="56">
                  <c:v>6.1768546511627911E-3</c:v>
                </c:pt>
                <c:pt idx="57">
                  <c:v>5.4502209302325581E-3</c:v>
                </c:pt>
                <c:pt idx="58">
                  <c:v>4.7933023255813953E-3</c:v>
                </c:pt>
                <c:pt idx="59">
                  <c:v>4.3185639534883725E-3</c:v>
                </c:pt>
                <c:pt idx="60">
                  <c:v>4.0260813953488369E-3</c:v>
                </c:pt>
                <c:pt idx="61">
                  <c:v>3.8398720930232556E-3</c:v>
                </c:pt>
                <c:pt idx="62">
                  <c:v>3.6818372093023253E-3</c:v>
                </c:pt>
                <c:pt idx="63">
                  <c:v>3.5247267441860467E-3</c:v>
                </c:pt>
                <c:pt idx="64">
                  <c:v>3.3689651162790699E-3</c:v>
                </c:pt>
                <c:pt idx="65">
                  <c:v>3.2056569767441858E-3</c:v>
                </c:pt>
                <c:pt idx="66">
                  <c:v>3.04025E-3</c:v>
                </c:pt>
                <c:pt idx="67">
                  <c:v>2.873546511627907E-3</c:v>
                </c:pt>
                <c:pt idx="68">
                  <c:v>2.6969069767441862E-3</c:v>
                </c:pt>
                <c:pt idx="69">
                  <c:v>2.5127558139534881E-3</c:v>
                </c:pt>
                <c:pt idx="70">
                  <c:v>2.3508139534883722E-3</c:v>
                </c:pt>
                <c:pt idx="71">
                  <c:v>2.212575581395349E-3</c:v>
                </c:pt>
                <c:pt idx="72">
                  <c:v>2.0980872093023257E-3</c:v>
                </c:pt>
                <c:pt idx="73">
                  <c:v>1.9931453488372095E-3</c:v>
                </c:pt>
                <c:pt idx="74">
                  <c:v>1.8797965116279069E-3</c:v>
                </c:pt>
                <c:pt idx="75">
                  <c:v>1.7578372093023254E-3</c:v>
                </c:pt>
                <c:pt idx="76">
                  <c:v>1.6239127906976744E-3</c:v>
                </c:pt>
                <c:pt idx="77">
                  <c:v>1.47525E-3</c:v>
                </c:pt>
                <c:pt idx="78">
                  <c:v>1.3151686046511629E-3</c:v>
                </c:pt>
                <c:pt idx="79">
                  <c:v>1.1493372093023255E-3</c:v>
                </c:pt>
                <c:pt idx="80">
                  <c:v>9.9802906976744193E-4</c:v>
                </c:pt>
                <c:pt idx="81">
                  <c:v>8.6341860465116282E-4</c:v>
                </c:pt>
                <c:pt idx="82">
                  <c:v>7.4096511627906982E-4</c:v>
                </c:pt>
                <c:pt idx="83">
                  <c:v>6.289302325581395E-4</c:v>
                </c:pt>
                <c:pt idx="84">
                  <c:v>5.2277325581395349E-4</c:v>
                </c:pt>
                <c:pt idx="85">
                  <c:v>4.4165697674418604E-4</c:v>
                </c:pt>
                <c:pt idx="86">
                  <c:v>3.8986627906976745E-4</c:v>
                </c:pt>
                <c:pt idx="87">
                  <c:v>3.5680232558139537E-4</c:v>
                </c:pt>
                <c:pt idx="88">
                  <c:v>3.3654069767441859E-4</c:v>
                </c:pt>
                <c:pt idx="89">
                  <c:v>3.2912209302325582E-4</c:v>
                </c:pt>
                <c:pt idx="90">
                  <c:v>3.1362790697674417E-4</c:v>
                </c:pt>
                <c:pt idx="91">
                  <c:v>3.0486627906976745E-4</c:v>
                </c:pt>
                <c:pt idx="92">
                  <c:v>2.9684883720930232E-4</c:v>
                </c:pt>
                <c:pt idx="93">
                  <c:v>2.7959302325581396E-4</c:v>
                </c:pt>
                <c:pt idx="94">
                  <c:v>2.739186046511628E-4</c:v>
                </c:pt>
                <c:pt idx="95">
                  <c:v>2.7251162790697676E-4</c:v>
                </c:pt>
                <c:pt idx="96">
                  <c:v>2.5597674418604649E-4</c:v>
                </c:pt>
                <c:pt idx="97">
                  <c:v>2.4723255813953492E-4</c:v>
                </c:pt>
                <c:pt idx="98">
                  <c:v>2.3494767441860465E-4</c:v>
                </c:pt>
                <c:pt idx="99">
                  <c:v>2.1987790697674419E-4</c:v>
                </c:pt>
                <c:pt idx="100">
                  <c:v>2.0755813953488372E-4</c:v>
                </c:pt>
                <c:pt idx="101">
                  <c:v>1.8813953488372093E-4</c:v>
                </c:pt>
                <c:pt idx="102">
                  <c:v>1.7536046511627907E-4</c:v>
                </c:pt>
                <c:pt idx="103">
                  <c:v>1.6198255813953488E-4</c:v>
                </c:pt>
                <c:pt idx="104">
                  <c:v>1.6137790697674418E-4</c:v>
                </c:pt>
                <c:pt idx="105">
                  <c:v>1.5708139534883721E-4</c:v>
                </c:pt>
                <c:pt idx="106">
                  <c:v>1.5362790697674418E-4</c:v>
                </c:pt>
                <c:pt idx="107">
                  <c:v>1.5983720930232557E-4</c:v>
                </c:pt>
                <c:pt idx="108">
                  <c:v>1.581627906976744E-4</c:v>
                </c:pt>
                <c:pt idx="109">
                  <c:v>1.4421511627906976E-4</c:v>
                </c:pt>
                <c:pt idx="110">
                  <c:v>1.4049418604651163E-4</c:v>
                </c:pt>
                <c:pt idx="111">
                  <c:v>1.3668604651162789E-4</c:v>
                </c:pt>
                <c:pt idx="112">
                  <c:v>1.2316279069767442E-4</c:v>
                </c:pt>
                <c:pt idx="113">
                  <c:v>1.1558720930232558E-4</c:v>
                </c:pt>
                <c:pt idx="114">
                  <c:v>1.1168604651162791E-4</c:v>
                </c:pt>
                <c:pt idx="115">
                  <c:v>9.8459302325581399E-5</c:v>
                </c:pt>
                <c:pt idx="116">
                  <c:v>9.2180232558139536E-5</c:v>
                </c:pt>
                <c:pt idx="117">
                  <c:v>8.8877906976744179E-5</c:v>
                </c:pt>
                <c:pt idx="118">
                  <c:v>7.244186046511628E-5</c:v>
                </c:pt>
                <c:pt idx="119">
                  <c:v>6.6662790697674416E-5</c:v>
                </c:pt>
                <c:pt idx="120">
                  <c:v>6.5970930232558145E-5</c:v>
                </c:pt>
                <c:pt idx="121">
                  <c:v>6.2261627906976745E-5</c:v>
                </c:pt>
                <c:pt idx="122">
                  <c:v>4.6970930232558144E-5</c:v>
                </c:pt>
                <c:pt idx="123">
                  <c:v>5.8598837209302329E-5</c:v>
                </c:pt>
                <c:pt idx="124">
                  <c:v>5.0651162790697677E-5</c:v>
                </c:pt>
                <c:pt idx="125">
                  <c:v>4.5686046511627906E-5</c:v>
                </c:pt>
                <c:pt idx="126">
                  <c:v>4.2151162790697674E-5</c:v>
                </c:pt>
                <c:pt idx="127">
                  <c:v>4.8029069767441861E-5</c:v>
                </c:pt>
                <c:pt idx="128">
                  <c:v>4.705232558139535E-5</c:v>
                </c:pt>
                <c:pt idx="129">
                  <c:v>4.9476744186046512E-5</c:v>
                </c:pt>
                <c:pt idx="130">
                  <c:v>4.8999999999999998E-5</c:v>
                </c:pt>
                <c:pt idx="131">
                  <c:v>5.5517441860465111E-5</c:v>
                </c:pt>
                <c:pt idx="132">
                  <c:v>5.4296511627906975E-5</c:v>
                </c:pt>
                <c:pt idx="133">
                  <c:v>6.516279069767442E-5</c:v>
                </c:pt>
                <c:pt idx="134">
                  <c:v>6.2540697674418611E-5</c:v>
                </c:pt>
                <c:pt idx="135">
                  <c:v>7.6366279069767438E-5</c:v>
                </c:pt>
                <c:pt idx="136">
                  <c:v>4.3238372093023251E-5</c:v>
                </c:pt>
                <c:pt idx="137">
                  <c:v>5.4162790697674417E-5</c:v>
                </c:pt>
                <c:pt idx="138">
                  <c:v>4.1668604651162792E-5</c:v>
                </c:pt>
                <c:pt idx="139">
                  <c:v>4.2912790697674421E-5</c:v>
                </c:pt>
                <c:pt idx="140">
                  <c:v>4.820348837209303E-5</c:v>
                </c:pt>
                <c:pt idx="141">
                  <c:v>4.3465116279069765E-5</c:v>
                </c:pt>
                <c:pt idx="142">
                  <c:v>5.6029069767441859E-5</c:v>
                </c:pt>
                <c:pt idx="143">
                  <c:v>6.6656976744186041E-5</c:v>
                </c:pt>
                <c:pt idx="144">
                  <c:v>6.4616279069767437E-5</c:v>
                </c:pt>
                <c:pt idx="145">
                  <c:v>7.0296511627906984E-5</c:v>
                </c:pt>
                <c:pt idx="146">
                  <c:v>7.3093023255813954E-5</c:v>
                </c:pt>
                <c:pt idx="147">
                  <c:v>6.6337209302325578E-5</c:v>
                </c:pt>
                <c:pt idx="148">
                  <c:v>6.669767441860465E-5</c:v>
                </c:pt>
                <c:pt idx="149">
                  <c:v>9.499418604651163E-5</c:v>
                </c:pt>
                <c:pt idx="150">
                  <c:v>7.6197674418604651E-5</c:v>
                </c:pt>
                <c:pt idx="151">
                  <c:v>7.301744186046511E-5</c:v>
                </c:pt>
                <c:pt idx="152">
                  <c:v>8.0755813953488372E-5</c:v>
                </c:pt>
                <c:pt idx="153">
                  <c:v>1.2223255813953489E-4</c:v>
                </c:pt>
                <c:pt idx="154">
                  <c:v>8.6372093023255811E-5</c:v>
                </c:pt>
                <c:pt idx="155">
                  <c:v>8.487790697674419E-5</c:v>
                </c:pt>
                <c:pt idx="156">
                  <c:v>1.1543604651162791E-4</c:v>
                </c:pt>
                <c:pt idx="157">
                  <c:v>1.109767441860465E-4</c:v>
                </c:pt>
                <c:pt idx="158">
                  <c:v>1.2791279069767443E-4</c:v>
                </c:pt>
                <c:pt idx="159">
                  <c:v>1.2551744186046511E-4</c:v>
                </c:pt>
                <c:pt idx="160">
                  <c:v>1.3454069767441861E-4</c:v>
                </c:pt>
                <c:pt idx="161">
                  <c:v>1.3919186046511628E-4</c:v>
                </c:pt>
                <c:pt idx="162">
                  <c:v>1.5637209302325582E-4</c:v>
                </c:pt>
                <c:pt idx="163">
                  <c:v>1.8122093023255814E-4</c:v>
                </c:pt>
                <c:pt idx="164">
                  <c:v>1.8122674418604652E-4</c:v>
                </c:pt>
                <c:pt idx="165">
                  <c:v>1.5118023255813955E-4</c:v>
                </c:pt>
                <c:pt idx="166">
                  <c:v>1.4151162790697675E-4</c:v>
                </c:pt>
                <c:pt idx="167">
                  <c:v>1.5140116279069768E-4</c:v>
                </c:pt>
                <c:pt idx="168">
                  <c:v>1.8526162790697675E-4</c:v>
                </c:pt>
                <c:pt idx="169">
                  <c:v>2.0702906976744186E-4</c:v>
                </c:pt>
                <c:pt idx="170">
                  <c:v>1.8773837209302326E-4</c:v>
                </c:pt>
                <c:pt idx="171">
                  <c:v>2.0459302325581395E-4</c:v>
                </c:pt>
                <c:pt idx="172">
                  <c:v>2.1890697674418604E-4</c:v>
                </c:pt>
                <c:pt idx="173">
                  <c:v>2.474360465116279E-4</c:v>
                </c:pt>
                <c:pt idx="174">
                  <c:v>2.9037209302325582E-4</c:v>
                </c:pt>
                <c:pt idx="175">
                  <c:v>3.7983720930232558E-4</c:v>
                </c:pt>
                <c:pt idx="176">
                  <c:v>3.448313953488372E-4</c:v>
                </c:pt>
                <c:pt idx="177">
                  <c:v>4.2709302325581397E-4</c:v>
                </c:pt>
                <c:pt idx="178">
                  <c:v>4.1809883720930231E-4</c:v>
                </c:pt>
                <c:pt idx="179">
                  <c:v>4.1055232558139535E-4</c:v>
                </c:pt>
                <c:pt idx="180">
                  <c:v>4.6356976744186049E-4</c:v>
                </c:pt>
                <c:pt idx="181">
                  <c:v>5.2923255813953484E-4</c:v>
                </c:pt>
                <c:pt idx="182">
                  <c:v>6.8329069767441859E-4</c:v>
                </c:pt>
                <c:pt idx="183">
                  <c:v>5.5673837209302326E-4</c:v>
                </c:pt>
                <c:pt idx="184">
                  <c:v>1.0056046511627908E-3</c:v>
                </c:pt>
                <c:pt idx="185">
                  <c:v>1.4851744186046511E-3</c:v>
                </c:pt>
                <c:pt idx="186">
                  <c:v>1.8303604651162791E-3</c:v>
                </c:pt>
                <c:pt idx="187">
                  <c:v>2.179482558139535E-3</c:v>
                </c:pt>
                <c:pt idx="188">
                  <c:v>1.9291162790697675E-3</c:v>
                </c:pt>
                <c:pt idx="189">
                  <c:v>1.8605872093023258E-3</c:v>
                </c:pt>
                <c:pt idx="190">
                  <c:v>2.223063953488372E-3</c:v>
                </c:pt>
                <c:pt idx="191">
                  <c:v>1.6814534883720931E-3</c:v>
                </c:pt>
              </c:numCache>
            </c:numRef>
          </c:yVal>
          <c:smooth val="1"/>
          <c:extLst>
            <c:ext xmlns:c16="http://schemas.microsoft.com/office/drawing/2014/chart" uri="{C3380CC4-5D6E-409C-BE32-E72D297353CC}">
              <c16:uniqueId val="{00000002-86ED-43F8-B3FD-CE8E0EA5A0E5}"/>
            </c:ext>
          </c:extLst>
        </c:ser>
        <c:ser>
          <c:idx val="3"/>
          <c:order val="3"/>
          <c:tx>
            <c:strRef>
              <c:f>'corrected 1.72'!$D$5</c:f>
              <c:strCache>
                <c:ptCount val="1"/>
                <c:pt idx="0">
                  <c:v>Sok6</c:v>
                </c:pt>
              </c:strCache>
            </c:strRef>
          </c:tx>
          <c:spPr bwMode="auto">
            <a:prstGeom prst="rect">
              <a:avLst/>
            </a:prstGeom>
            <a:ln w="19050" cap="rnd">
              <a:solidFill>
                <a:srgbClr val="00B0F0"/>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1.72'!$L$5:$GU$5</c:f>
              <c:numCache>
                <c:formatCode>General</c:formatCode>
                <c:ptCount val="192"/>
                <c:pt idx="0">
                  <c:v>1.1317668604651164E-2</c:v>
                </c:pt>
                <c:pt idx="1">
                  <c:v>1.1629348837209303E-2</c:v>
                </c:pt>
                <c:pt idx="2">
                  <c:v>1.1382162790697673E-2</c:v>
                </c:pt>
                <c:pt idx="3">
                  <c:v>1.1489779069767442E-2</c:v>
                </c:pt>
                <c:pt idx="4">
                  <c:v>1.1751517441860464E-2</c:v>
                </c:pt>
                <c:pt idx="5">
                  <c:v>1.1642023255813953E-2</c:v>
                </c:pt>
                <c:pt idx="6">
                  <c:v>1.1624732558139537E-2</c:v>
                </c:pt>
                <c:pt idx="7">
                  <c:v>1.1709302325581396E-2</c:v>
                </c:pt>
                <c:pt idx="8">
                  <c:v>1.2064034883720931E-2</c:v>
                </c:pt>
                <c:pt idx="9">
                  <c:v>1.2303726744186047E-2</c:v>
                </c:pt>
                <c:pt idx="10">
                  <c:v>1.2731209302325582E-2</c:v>
                </c:pt>
                <c:pt idx="11">
                  <c:v>1.3126872093023255E-2</c:v>
                </c:pt>
                <c:pt idx="12">
                  <c:v>1.3343947674418606E-2</c:v>
                </c:pt>
                <c:pt idx="13">
                  <c:v>1.3460523255813952E-2</c:v>
                </c:pt>
                <c:pt idx="14">
                  <c:v>1.3825319767441861E-2</c:v>
                </c:pt>
                <c:pt idx="15">
                  <c:v>1.3969127906976745E-2</c:v>
                </c:pt>
                <c:pt idx="16">
                  <c:v>1.4005738372093023E-2</c:v>
                </c:pt>
                <c:pt idx="17">
                  <c:v>1.4077174418604651E-2</c:v>
                </c:pt>
                <c:pt idx="18">
                  <c:v>1.415671511627907E-2</c:v>
                </c:pt>
                <c:pt idx="19">
                  <c:v>1.420761046511628E-2</c:v>
                </c:pt>
                <c:pt idx="20">
                  <c:v>1.4246406976744185E-2</c:v>
                </c:pt>
                <c:pt idx="21">
                  <c:v>1.4293779069767443E-2</c:v>
                </c:pt>
                <c:pt idx="22">
                  <c:v>1.4330883720930233E-2</c:v>
                </c:pt>
                <c:pt idx="23">
                  <c:v>1.4179133720930234E-2</c:v>
                </c:pt>
                <c:pt idx="24">
                  <c:v>1.3898372093023257E-2</c:v>
                </c:pt>
                <c:pt idx="25">
                  <c:v>1.3700912790697675E-2</c:v>
                </c:pt>
                <c:pt idx="26">
                  <c:v>1.3442755813953489E-2</c:v>
                </c:pt>
                <c:pt idx="27">
                  <c:v>1.3109180232558141E-2</c:v>
                </c:pt>
                <c:pt idx="28">
                  <c:v>1.2855901162790699E-2</c:v>
                </c:pt>
                <c:pt idx="29">
                  <c:v>1.2576802325581397E-2</c:v>
                </c:pt>
                <c:pt idx="30">
                  <c:v>1.2314331395348837E-2</c:v>
                </c:pt>
                <c:pt idx="31">
                  <c:v>1.1982982558139536E-2</c:v>
                </c:pt>
                <c:pt idx="32">
                  <c:v>1.1671523255813953E-2</c:v>
                </c:pt>
                <c:pt idx="33">
                  <c:v>1.1380203488372093E-2</c:v>
                </c:pt>
                <c:pt idx="34">
                  <c:v>1.1063011627906977E-2</c:v>
                </c:pt>
                <c:pt idx="35">
                  <c:v>1.0686505813953489E-2</c:v>
                </c:pt>
                <c:pt idx="36">
                  <c:v>1.0297156976744186E-2</c:v>
                </c:pt>
                <c:pt idx="37">
                  <c:v>9.915598837209303E-3</c:v>
                </c:pt>
                <c:pt idx="38">
                  <c:v>9.5545639534883719E-3</c:v>
                </c:pt>
                <c:pt idx="39">
                  <c:v>9.1897034883720932E-3</c:v>
                </c:pt>
                <c:pt idx="40">
                  <c:v>8.8893837209302329E-3</c:v>
                </c:pt>
                <c:pt idx="41">
                  <c:v>8.7145581395348844E-3</c:v>
                </c:pt>
                <c:pt idx="42">
                  <c:v>8.6461279069767437E-3</c:v>
                </c:pt>
                <c:pt idx="43">
                  <c:v>8.5952558139534875E-3</c:v>
                </c:pt>
                <c:pt idx="44">
                  <c:v>8.5458023255813951E-3</c:v>
                </c:pt>
                <c:pt idx="45">
                  <c:v>8.4627151162790706E-3</c:v>
                </c:pt>
                <c:pt idx="46">
                  <c:v>8.298284883720931E-3</c:v>
                </c:pt>
                <c:pt idx="47">
                  <c:v>8.0781744186046514E-3</c:v>
                </c:pt>
                <c:pt idx="48">
                  <c:v>7.8422383720930227E-3</c:v>
                </c:pt>
                <c:pt idx="49">
                  <c:v>7.5980116279069764E-3</c:v>
                </c:pt>
                <c:pt idx="50">
                  <c:v>7.354383720930233E-3</c:v>
                </c:pt>
                <c:pt idx="51">
                  <c:v>7.0611744186046509E-3</c:v>
                </c:pt>
                <c:pt idx="52">
                  <c:v>6.6993313953488372E-3</c:v>
                </c:pt>
                <c:pt idx="53">
                  <c:v>6.2620290697674415E-3</c:v>
                </c:pt>
                <c:pt idx="54">
                  <c:v>5.7968953488372089E-3</c:v>
                </c:pt>
                <c:pt idx="55">
                  <c:v>5.3101104651162795E-3</c:v>
                </c:pt>
                <c:pt idx="56">
                  <c:v>4.7902500000000002E-3</c:v>
                </c:pt>
                <c:pt idx="57">
                  <c:v>4.2531860465116278E-3</c:v>
                </c:pt>
                <c:pt idx="58">
                  <c:v>3.7600058139534887E-3</c:v>
                </c:pt>
                <c:pt idx="59">
                  <c:v>3.3996686046511627E-3</c:v>
                </c:pt>
                <c:pt idx="60">
                  <c:v>3.1776918604651161E-3</c:v>
                </c:pt>
                <c:pt idx="61">
                  <c:v>3.0427151162790698E-3</c:v>
                </c:pt>
                <c:pt idx="62">
                  <c:v>2.9240988372093027E-3</c:v>
                </c:pt>
                <c:pt idx="63">
                  <c:v>2.8100813953488373E-3</c:v>
                </c:pt>
                <c:pt idx="64">
                  <c:v>2.6955406976744188E-3</c:v>
                </c:pt>
                <c:pt idx="65">
                  <c:v>2.5729127906976746E-3</c:v>
                </c:pt>
                <c:pt idx="66">
                  <c:v>2.4481802325581397E-3</c:v>
                </c:pt>
                <c:pt idx="67">
                  <c:v>2.3222383720930234E-3</c:v>
                </c:pt>
                <c:pt idx="68">
                  <c:v>2.1919476744186048E-3</c:v>
                </c:pt>
                <c:pt idx="69">
                  <c:v>2.0487674418604653E-3</c:v>
                </c:pt>
                <c:pt idx="70">
                  <c:v>1.925168604651163E-3</c:v>
                </c:pt>
                <c:pt idx="71">
                  <c:v>1.825529069767442E-3</c:v>
                </c:pt>
                <c:pt idx="72">
                  <c:v>1.7388953488372092E-3</c:v>
                </c:pt>
                <c:pt idx="73">
                  <c:v>1.6587558139534884E-3</c:v>
                </c:pt>
                <c:pt idx="74">
                  <c:v>1.5780348837209301E-3</c:v>
                </c:pt>
                <c:pt idx="75">
                  <c:v>1.4869418604651163E-3</c:v>
                </c:pt>
                <c:pt idx="76">
                  <c:v>1.3849883720930233E-3</c:v>
                </c:pt>
                <c:pt idx="77">
                  <c:v>1.264110465116279E-3</c:v>
                </c:pt>
                <c:pt idx="78">
                  <c:v>1.1321279069767441E-3</c:v>
                </c:pt>
                <c:pt idx="79">
                  <c:v>1.0031686046511627E-3</c:v>
                </c:pt>
                <c:pt idx="80">
                  <c:v>8.7958139534883727E-4</c:v>
                </c:pt>
                <c:pt idx="81">
                  <c:v>7.6708720930232554E-4</c:v>
                </c:pt>
                <c:pt idx="82">
                  <c:v>6.6823255813953496E-4</c:v>
                </c:pt>
                <c:pt idx="83">
                  <c:v>5.736627906976745E-4</c:v>
                </c:pt>
                <c:pt idx="84">
                  <c:v>4.7461627906976748E-4</c:v>
                </c:pt>
                <c:pt idx="85">
                  <c:v>4.0361627906976744E-4</c:v>
                </c:pt>
                <c:pt idx="86">
                  <c:v>3.5915697674418609E-4</c:v>
                </c:pt>
                <c:pt idx="87">
                  <c:v>3.2761627906976743E-4</c:v>
                </c:pt>
                <c:pt idx="88">
                  <c:v>3.1718604651162789E-4</c:v>
                </c:pt>
                <c:pt idx="89">
                  <c:v>3.0794186046511631E-4</c:v>
                </c:pt>
                <c:pt idx="90">
                  <c:v>2.9287790697674418E-4</c:v>
                </c:pt>
                <c:pt idx="91">
                  <c:v>2.8230813953488375E-4</c:v>
                </c:pt>
                <c:pt idx="92">
                  <c:v>2.7618023255813952E-4</c:v>
                </c:pt>
                <c:pt idx="93">
                  <c:v>2.674186046511628E-4</c:v>
                </c:pt>
                <c:pt idx="94">
                  <c:v>2.5836627906976746E-4</c:v>
                </c:pt>
                <c:pt idx="95">
                  <c:v>2.5164534883720928E-4</c:v>
                </c:pt>
                <c:pt idx="96">
                  <c:v>2.4775581395348838E-4</c:v>
                </c:pt>
                <c:pt idx="97">
                  <c:v>2.3866279069767444E-4</c:v>
                </c:pt>
                <c:pt idx="98">
                  <c:v>2.2934302325581396E-4</c:v>
                </c:pt>
                <c:pt idx="99">
                  <c:v>2.2654069767441863E-4</c:v>
                </c:pt>
                <c:pt idx="100">
                  <c:v>2.0894186046511629E-4</c:v>
                </c:pt>
                <c:pt idx="101">
                  <c:v>1.9767441860465119E-4</c:v>
                </c:pt>
                <c:pt idx="102">
                  <c:v>1.8425581395348838E-4</c:v>
                </c:pt>
                <c:pt idx="103">
                  <c:v>1.7007558139534883E-4</c:v>
                </c:pt>
                <c:pt idx="104">
                  <c:v>1.7123255813953489E-4</c:v>
                </c:pt>
                <c:pt idx="105">
                  <c:v>1.7065697674418606E-4</c:v>
                </c:pt>
                <c:pt idx="106">
                  <c:v>1.6769186046511629E-4</c:v>
                </c:pt>
                <c:pt idx="107">
                  <c:v>1.710872093023256E-4</c:v>
                </c:pt>
                <c:pt idx="108">
                  <c:v>1.6743023255813954E-4</c:v>
                </c:pt>
                <c:pt idx="109">
                  <c:v>1.6413372093023257E-4</c:v>
                </c:pt>
                <c:pt idx="110">
                  <c:v>1.5097093023255814E-4</c:v>
                </c:pt>
                <c:pt idx="111">
                  <c:v>1.4752906976744188E-4</c:v>
                </c:pt>
                <c:pt idx="112">
                  <c:v>1.3290116279069769E-4</c:v>
                </c:pt>
                <c:pt idx="113">
                  <c:v>1.1850581395348838E-4</c:v>
                </c:pt>
                <c:pt idx="114">
                  <c:v>1.1740116279069768E-4</c:v>
                </c:pt>
                <c:pt idx="115">
                  <c:v>1.0046511627906977E-4</c:v>
                </c:pt>
                <c:pt idx="116">
                  <c:v>8.7668604651162799E-5</c:v>
                </c:pt>
                <c:pt idx="117">
                  <c:v>8.6034883720930238E-5</c:v>
                </c:pt>
                <c:pt idx="118">
                  <c:v>8.7976744186046512E-5</c:v>
                </c:pt>
                <c:pt idx="119">
                  <c:v>7.9988372093023257E-5</c:v>
                </c:pt>
                <c:pt idx="120">
                  <c:v>8.2116279069767442E-5</c:v>
                </c:pt>
                <c:pt idx="121">
                  <c:v>7.908720930232559E-5</c:v>
                </c:pt>
                <c:pt idx="122">
                  <c:v>6.3465116279069777E-5</c:v>
                </c:pt>
                <c:pt idx="123">
                  <c:v>5.3232558139534883E-5</c:v>
                </c:pt>
                <c:pt idx="124">
                  <c:v>5.0151162790697678E-5</c:v>
                </c:pt>
                <c:pt idx="125">
                  <c:v>4.6994186046511629E-5</c:v>
                </c:pt>
                <c:pt idx="126">
                  <c:v>3.7389534883720931E-5</c:v>
                </c:pt>
                <c:pt idx="127">
                  <c:v>3.5005813953488372E-5</c:v>
                </c:pt>
                <c:pt idx="128">
                  <c:v>3.8970930232558139E-5</c:v>
                </c:pt>
                <c:pt idx="129">
                  <c:v>3.9069767441860462E-5</c:v>
                </c:pt>
                <c:pt idx="130">
                  <c:v>4.5837209302325581E-5</c:v>
                </c:pt>
                <c:pt idx="131">
                  <c:v>4.6593023255813954E-5</c:v>
                </c:pt>
                <c:pt idx="132">
                  <c:v>5.8017441860465118E-5</c:v>
                </c:pt>
                <c:pt idx="133">
                  <c:v>7.6226744186046525E-5</c:v>
                </c:pt>
                <c:pt idx="134">
                  <c:v>6.8418604651162792E-5</c:v>
                </c:pt>
                <c:pt idx="135">
                  <c:v>4.820348837209303E-5</c:v>
                </c:pt>
                <c:pt idx="136">
                  <c:v>4.3924418604651161E-5</c:v>
                </c:pt>
                <c:pt idx="137">
                  <c:v>3.9279069767441859E-5</c:v>
                </c:pt>
                <c:pt idx="138">
                  <c:v>4.1034883720930235E-5</c:v>
                </c:pt>
                <c:pt idx="139">
                  <c:v>5.544186046511628E-5</c:v>
                </c:pt>
                <c:pt idx="140">
                  <c:v>5.2133720930232562E-5</c:v>
                </c:pt>
                <c:pt idx="141">
                  <c:v>4.7238372093023254E-5</c:v>
                </c:pt>
                <c:pt idx="142">
                  <c:v>6.7941860465116279E-5</c:v>
                </c:pt>
                <c:pt idx="143">
                  <c:v>6.378488372093024E-5</c:v>
                </c:pt>
                <c:pt idx="144">
                  <c:v>6.4348837209302333E-5</c:v>
                </c:pt>
                <c:pt idx="145">
                  <c:v>6.7215116279069773E-5</c:v>
                </c:pt>
                <c:pt idx="146">
                  <c:v>6.5063953488372103E-5</c:v>
                </c:pt>
                <c:pt idx="147">
                  <c:v>7.686627906976745E-5</c:v>
                </c:pt>
                <c:pt idx="148">
                  <c:v>6.8779069767441864E-5</c:v>
                </c:pt>
                <c:pt idx="149">
                  <c:v>8.3534883720930232E-5</c:v>
                </c:pt>
                <c:pt idx="150">
                  <c:v>1.1449418604651163E-4</c:v>
                </c:pt>
                <c:pt idx="151">
                  <c:v>1.1005232558139535E-4</c:v>
                </c:pt>
                <c:pt idx="152">
                  <c:v>1.2666279069767442E-4</c:v>
                </c:pt>
                <c:pt idx="153">
                  <c:v>1.4639534883720929E-4</c:v>
                </c:pt>
                <c:pt idx="154">
                  <c:v>1.1391860465116279E-4</c:v>
                </c:pt>
                <c:pt idx="155">
                  <c:v>9.6901162790697683E-5</c:v>
                </c:pt>
                <c:pt idx="156">
                  <c:v>1.044593023255814E-4</c:v>
                </c:pt>
                <c:pt idx="157">
                  <c:v>1.1354069767441862E-4</c:v>
                </c:pt>
                <c:pt idx="158">
                  <c:v>1.2863372093023257E-4</c:v>
                </c:pt>
                <c:pt idx="159">
                  <c:v>8.8238372093023254E-5</c:v>
                </c:pt>
                <c:pt idx="160">
                  <c:v>1.3894767441860464E-4</c:v>
                </c:pt>
                <c:pt idx="161">
                  <c:v>1.5709883720930234E-4</c:v>
                </c:pt>
                <c:pt idx="162">
                  <c:v>1.4185465116279069E-4</c:v>
                </c:pt>
                <c:pt idx="163">
                  <c:v>1.4548255813953489E-4</c:v>
                </c:pt>
                <c:pt idx="164">
                  <c:v>1.1433139534883722E-4</c:v>
                </c:pt>
                <c:pt idx="165">
                  <c:v>1.4829651162790697E-4</c:v>
                </c:pt>
                <c:pt idx="166">
                  <c:v>1.7440116279069767E-4</c:v>
                </c:pt>
                <c:pt idx="167">
                  <c:v>1.9084302325581394E-4</c:v>
                </c:pt>
                <c:pt idx="168">
                  <c:v>2.0655232558139535E-4</c:v>
                </c:pt>
                <c:pt idx="169">
                  <c:v>2.0572093023255814E-4</c:v>
                </c:pt>
                <c:pt idx="170">
                  <c:v>1.9955232558139534E-4</c:v>
                </c:pt>
                <c:pt idx="171">
                  <c:v>2.2813953488372093E-4</c:v>
                </c:pt>
                <c:pt idx="172">
                  <c:v>2.5615116279069768E-4</c:v>
                </c:pt>
                <c:pt idx="173">
                  <c:v>3.1778488372093025E-4</c:v>
                </c:pt>
                <c:pt idx="174">
                  <c:v>4.5068604651162788E-4</c:v>
                </c:pt>
                <c:pt idx="175">
                  <c:v>4.6527325581395345E-4</c:v>
                </c:pt>
                <c:pt idx="176">
                  <c:v>5.3662790697674417E-4</c:v>
                </c:pt>
                <c:pt idx="177">
                  <c:v>5.3526744186046518E-4</c:v>
                </c:pt>
                <c:pt idx="178">
                  <c:v>4.9665697674418602E-4</c:v>
                </c:pt>
                <c:pt idx="179">
                  <c:v>6.9012790697674416E-4</c:v>
                </c:pt>
                <c:pt idx="180">
                  <c:v>6.431395348837209E-4</c:v>
                </c:pt>
                <c:pt idx="181">
                  <c:v>5.6835465116279076E-4</c:v>
                </c:pt>
                <c:pt idx="182">
                  <c:v>6.3637790697674418E-4</c:v>
                </c:pt>
                <c:pt idx="183">
                  <c:v>7.901279069767442E-4</c:v>
                </c:pt>
                <c:pt idx="184">
                  <c:v>1.0122151162790698E-3</c:v>
                </c:pt>
                <c:pt idx="185">
                  <c:v>1.7098895348837209E-3</c:v>
                </c:pt>
                <c:pt idx="186">
                  <c:v>2.5072383720930232E-3</c:v>
                </c:pt>
                <c:pt idx="187">
                  <c:v>2.2620116279069768E-3</c:v>
                </c:pt>
                <c:pt idx="188">
                  <c:v>1.7349709302325583E-3</c:v>
                </c:pt>
                <c:pt idx="189">
                  <c:v>3.0832267441860467E-3</c:v>
                </c:pt>
                <c:pt idx="190">
                  <c:v>2.6709011627906979E-3</c:v>
                </c:pt>
                <c:pt idx="191">
                  <c:v>2.5210348837209303E-3</c:v>
                </c:pt>
              </c:numCache>
            </c:numRef>
          </c:yVal>
          <c:smooth val="1"/>
          <c:extLst>
            <c:ext xmlns:c16="http://schemas.microsoft.com/office/drawing/2014/chart" uri="{C3380CC4-5D6E-409C-BE32-E72D297353CC}">
              <c16:uniqueId val="{00000003-86ED-43F8-B3FD-CE8E0EA5A0E5}"/>
            </c:ext>
          </c:extLst>
        </c:ser>
        <c:ser>
          <c:idx val="4"/>
          <c:order val="4"/>
          <c:tx>
            <c:strRef>
              <c:f>'corrected 1.72'!$D$6</c:f>
              <c:strCache>
                <c:ptCount val="1"/>
                <c:pt idx="0">
                  <c:v>Sok8</c:v>
                </c:pt>
              </c:strCache>
            </c:strRef>
          </c:tx>
          <c:spPr bwMode="auto">
            <a:prstGeom prst="rect">
              <a:avLst/>
            </a:prstGeom>
            <a:ln w="44450" cap="rnd">
              <a:solidFill>
                <a:srgbClr val="00B050"/>
              </a:solidFill>
              <a:prstDash val="sysDot"/>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1.72'!$L$6:$GU$6</c:f>
              <c:numCache>
                <c:formatCode>General</c:formatCode>
                <c:ptCount val="192"/>
                <c:pt idx="0">
                  <c:v>8.7825000000000004E-3</c:v>
                </c:pt>
                <c:pt idx="1">
                  <c:v>8.9042674418604653E-3</c:v>
                </c:pt>
                <c:pt idx="2">
                  <c:v>8.6185988372093035E-3</c:v>
                </c:pt>
                <c:pt idx="3">
                  <c:v>8.6432906976744179E-3</c:v>
                </c:pt>
                <c:pt idx="4">
                  <c:v>8.7932674418604653E-3</c:v>
                </c:pt>
                <c:pt idx="5">
                  <c:v>8.7057267441860466E-3</c:v>
                </c:pt>
                <c:pt idx="6">
                  <c:v>8.6993255813953493E-3</c:v>
                </c:pt>
                <c:pt idx="7">
                  <c:v>8.7868895348837215E-3</c:v>
                </c:pt>
                <c:pt idx="8">
                  <c:v>9.0953837209302342E-3</c:v>
                </c:pt>
                <c:pt idx="9">
                  <c:v>9.346226744186047E-3</c:v>
                </c:pt>
                <c:pt idx="10">
                  <c:v>9.7453546511627916E-3</c:v>
                </c:pt>
                <c:pt idx="11">
                  <c:v>1.0129000000000001E-2</c:v>
                </c:pt>
                <c:pt idx="12">
                  <c:v>1.0415447674418606E-2</c:v>
                </c:pt>
                <c:pt idx="13">
                  <c:v>1.0651488372093024E-2</c:v>
                </c:pt>
                <c:pt idx="14">
                  <c:v>1.1056645348837208E-2</c:v>
                </c:pt>
                <c:pt idx="15">
                  <c:v>1.1278447674418607E-2</c:v>
                </c:pt>
                <c:pt idx="16">
                  <c:v>1.1402162790697674E-2</c:v>
                </c:pt>
                <c:pt idx="17">
                  <c:v>1.158518023255814E-2</c:v>
                </c:pt>
                <c:pt idx="18">
                  <c:v>1.1771029069767442E-2</c:v>
                </c:pt>
                <c:pt idx="19">
                  <c:v>1.1899703488372094E-2</c:v>
                </c:pt>
                <c:pt idx="20">
                  <c:v>1.2043947674418604E-2</c:v>
                </c:pt>
                <c:pt idx="21">
                  <c:v>1.2222982558139535E-2</c:v>
                </c:pt>
                <c:pt idx="22">
                  <c:v>1.2357093023255815E-2</c:v>
                </c:pt>
                <c:pt idx="23">
                  <c:v>1.2343139534883722E-2</c:v>
                </c:pt>
                <c:pt idx="24">
                  <c:v>1.2253988372093023E-2</c:v>
                </c:pt>
                <c:pt idx="25">
                  <c:v>1.2185145348837209E-2</c:v>
                </c:pt>
                <c:pt idx="26">
                  <c:v>1.2038622093023256E-2</c:v>
                </c:pt>
                <c:pt idx="27">
                  <c:v>1.1817122093023255E-2</c:v>
                </c:pt>
                <c:pt idx="28">
                  <c:v>1.1667988372093024E-2</c:v>
                </c:pt>
                <c:pt idx="29">
                  <c:v>1.1477377906976744E-2</c:v>
                </c:pt>
                <c:pt idx="30">
                  <c:v>1.1295302325581397E-2</c:v>
                </c:pt>
                <c:pt idx="31">
                  <c:v>1.1048017441860465E-2</c:v>
                </c:pt>
                <c:pt idx="32">
                  <c:v>1.0813075581395349E-2</c:v>
                </c:pt>
                <c:pt idx="33">
                  <c:v>1.0586191860465116E-2</c:v>
                </c:pt>
                <c:pt idx="34">
                  <c:v>1.0335453488372094E-2</c:v>
                </c:pt>
                <c:pt idx="35">
                  <c:v>1.0029936046511629E-2</c:v>
                </c:pt>
                <c:pt idx="36">
                  <c:v>9.7124069767441853E-3</c:v>
                </c:pt>
                <c:pt idx="37">
                  <c:v>9.3974767441860462E-3</c:v>
                </c:pt>
                <c:pt idx="38">
                  <c:v>9.1054534883720922E-3</c:v>
                </c:pt>
                <c:pt idx="39">
                  <c:v>8.8036453488372097E-3</c:v>
                </c:pt>
                <c:pt idx="40">
                  <c:v>8.5590406976744186E-3</c:v>
                </c:pt>
                <c:pt idx="41">
                  <c:v>8.4189825581395348E-3</c:v>
                </c:pt>
                <c:pt idx="42">
                  <c:v>8.3673313953488374E-3</c:v>
                </c:pt>
                <c:pt idx="43">
                  <c:v>8.328197674418605E-3</c:v>
                </c:pt>
                <c:pt idx="44">
                  <c:v>8.286633720930232E-3</c:v>
                </c:pt>
                <c:pt idx="45">
                  <c:v>8.2202151162790692E-3</c:v>
                </c:pt>
                <c:pt idx="46">
                  <c:v>8.0894069767441859E-3</c:v>
                </c:pt>
                <c:pt idx="47">
                  <c:v>7.9028081395348844E-3</c:v>
                </c:pt>
                <c:pt idx="48">
                  <c:v>7.698E-3</c:v>
                </c:pt>
                <c:pt idx="49">
                  <c:v>7.4889651162790699E-3</c:v>
                </c:pt>
                <c:pt idx="50">
                  <c:v>7.2795000000000004E-3</c:v>
                </c:pt>
                <c:pt idx="51">
                  <c:v>7.0130988372093025E-3</c:v>
                </c:pt>
                <c:pt idx="52">
                  <c:v>6.6881511627906983E-3</c:v>
                </c:pt>
                <c:pt idx="53">
                  <c:v>6.2809418604651166E-3</c:v>
                </c:pt>
                <c:pt idx="54">
                  <c:v>5.8484360465116281E-3</c:v>
                </c:pt>
                <c:pt idx="55">
                  <c:v>5.3884011627906977E-3</c:v>
                </c:pt>
                <c:pt idx="56">
                  <c:v>4.8991395348837209E-3</c:v>
                </c:pt>
                <c:pt idx="57">
                  <c:v>4.3841686046511624E-3</c:v>
                </c:pt>
                <c:pt idx="58">
                  <c:v>3.9085174418604651E-3</c:v>
                </c:pt>
                <c:pt idx="59">
                  <c:v>3.5630697674418608E-3</c:v>
                </c:pt>
                <c:pt idx="60">
                  <c:v>3.3556569767441862E-3</c:v>
                </c:pt>
                <c:pt idx="61">
                  <c:v>3.225691860465116E-3</c:v>
                </c:pt>
                <c:pt idx="62">
                  <c:v>3.1167674418604652E-3</c:v>
                </c:pt>
                <c:pt idx="63">
                  <c:v>3.0076860465116282E-3</c:v>
                </c:pt>
                <c:pt idx="64">
                  <c:v>2.8953779069767439E-3</c:v>
                </c:pt>
                <c:pt idx="65">
                  <c:v>2.7741162790697674E-3</c:v>
                </c:pt>
                <c:pt idx="66">
                  <c:v>2.6555174418604649E-3</c:v>
                </c:pt>
                <c:pt idx="67">
                  <c:v>2.5299593023255817E-3</c:v>
                </c:pt>
                <c:pt idx="68">
                  <c:v>2.3916279069767445E-3</c:v>
                </c:pt>
                <c:pt idx="69">
                  <c:v>2.2501627906976744E-3</c:v>
                </c:pt>
                <c:pt idx="70">
                  <c:v>2.1245523255813952E-3</c:v>
                </c:pt>
                <c:pt idx="71">
                  <c:v>2.0210813953488371E-3</c:v>
                </c:pt>
                <c:pt idx="72">
                  <c:v>1.9320348837209302E-3</c:v>
                </c:pt>
                <c:pt idx="73">
                  <c:v>1.849110465116279E-3</c:v>
                </c:pt>
                <c:pt idx="74">
                  <c:v>1.7601337209302325E-3</c:v>
                </c:pt>
                <c:pt idx="75">
                  <c:v>1.6579534883720932E-3</c:v>
                </c:pt>
                <c:pt idx="76">
                  <c:v>1.5461744186046511E-3</c:v>
                </c:pt>
                <c:pt idx="77">
                  <c:v>1.417924418604651E-3</c:v>
                </c:pt>
                <c:pt idx="78">
                  <c:v>1.2740116279069769E-3</c:v>
                </c:pt>
                <c:pt idx="79">
                  <c:v>1.1270755813953487E-3</c:v>
                </c:pt>
                <c:pt idx="80">
                  <c:v>9.8508720930232563E-4</c:v>
                </c:pt>
                <c:pt idx="81">
                  <c:v>8.5996511627906978E-4</c:v>
                </c:pt>
                <c:pt idx="82">
                  <c:v>7.4802325581395347E-4</c:v>
                </c:pt>
                <c:pt idx="83">
                  <c:v>6.3333720930232567E-4</c:v>
                </c:pt>
                <c:pt idx="84">
                  <c:v>5.3102906976744185E-4</c:v>
                </c:pt>
                <c:pt idx="85">
                  <c:v>4.5226162790697676E-4</c:v>
                </c:pt>
                <c:pt idx="86">
                  <c:v>3.9689534883720931E-4</c:v>
                </c:pt>
                <c:pt idx="87">
                  <c:v>3.6716279069767441E-4</c:v>
                </c:pt>
                <c:pt idx="88">
                  <c:v>3.5234302325581397E-4</c:v>
                </c:pt>
                <c:pt idx="89">
                  <c:v>3.4161627906976745E-4</c:v>
                </c:pt>
                <c:pt idx="90">
                  <c:v>3.3104651162790697E-4</c:v>
                </c:pt>
                <c:pt idx="91">
                  <c:v>3.2312790697674418E-4</c:v>
                </c:pt>
                <c:pt idx="92">
                  <c:v>3.1461046511627909E-4</c:v>
                </c:pt>
                <c:pt idx="93">
                  <c:v>3.0562209302325584E-4</c:v>
                </c:pt>
                <c:pt idx="94">
                  <c:v>2.9713953488372095E-4</c:v>
                </c:pt>
                <c:pt idx="95">
                  <c:v>2.8759883720930234E-4</c:v>
                </c:pt>
                <c:pt idx="96">
                  <c:v>2.7610465116279068E-4</c:v>
                </c:pt>
                <c:pt idx="97">
                  <c:v>2.7055232558139536E-4</c:v>
                </c:pt>
                <c:pt idx="98">
                  <c:v>2.6555232558139535E-4</c:v>
                </c:pt>
                <c:pt idx="99">
                  <c:v>2.5136627906976745E-4</c:v>
                </c:pt>
                <c:pt idx="100">
                  <c:v>2.4038953488372092E-4</c:v>
                </c:pt>
                <c:pt idx="101">
                  <c:v>2.2395348837209303E-4</c:v>
                </c:pt>
                <c:pt idx="102">
                  <c:v>2.0824418604651162E-4</c:v>
                </c:pt>
                <c:pt idx="103">
                  <c:v>1.9498255813953487E-4</c:v>
                </c:pt>
                <c:pt idx="104">
                  <c:v>1.8895930232558139E-4</c:v>
                </c:pt>
                <c:pt idx="105">
                  <c:v>1.8445348837209301E-4</c:v>
                </c:pt>
                <c:pt idx="106">
                  <c:v>1.8510465116279069E-4</c:v>
                </c:pt>
                <c:pt idx="107">
                  <c:v>1.8384883720930231E-4</c:v>
                </c:pt>
                <c:pt idx="108">
                  <c:v>1.8113372093023257E-4</c:v>
                </c:pt>
                <c:pt idx="109">
                  <c:v>1.7693023255813955E-4</c:v>
                </c:pt>
                <c:pt idx="110">
                  <c:v>1.7324418604651164E-4</c:v>
                </c:pt>
                <c:pt idx="111">
                  <c:v>1.6255232558139537E-4</c:v>
                </c:pt>
                <c:pt idx="112">
                  <c:v>1.4557558139534886E-4</c:v>
                </c:pt>
                <c:pt idx="113">
                  <c:v>1.3206395348837208E-4</c:v>
                </c:pt>
                <c:pt idx="114">
                  <c:v>1.1423837209302326E-4</c:v>
                </c:pt>
                <c:pt idx="115">
                  <c:v>9.5808139534883717E-5</c:v>
                </c:pt>
                <c:pt idx="116">
                  <c:v>8.9994186046511631E-5</c:v>
                </c:pt>
                <c:pt idx="117">
                  <c:v>8.0279069767441859E-5</c:v>
                </c:pt>
                <c:pt idx="118">
                  <c:v>6.8412790697674417E-5</c:v>
                </c:pt>
                <c:pt idx="119">
                  <c:v>6.1575581395348835E-5</c:v>
                </c:pt>
                <c:pt idx="120">
                  <c:v>6.4999999999999994E-5</c:v>
                </c:pt>
                <c:pt idx="121">
                  <c:v>5.7773255813953493E-5</c:v>
                </c:pt>
                <c:pt idx="122">
                  <c:v>5.3517441860465117E-5</c:v>
                </c:pt>
                <c:pt idx="123">
                  <c:v>5.3081395348837207E-5</c:v>
                </c:pt>
                <c:pt idx="124">
                  <c:v>4.2011627906976747E-5</c:v>
                </c:pt>
                <c:pt idx="125">
                  <c:v>3.5680232558139538E-5</c:v>
                </c:pt>
                <c:pt idx="126">
                  <c:v>3.5802325581395354E-5</c:v>
                </c:pt>
                <c:pt idx="127">
                  <c:v>3.6122093023255817E-5</c:v>
                </c:pt>
                <c:pt idx="128">
                  <c:v>3.3627906976744185E-5</c:v>
                </c:pt>
                <c:pt idx="129">
                  <c:v>2.7790697674418607E-5</c:v>
                </c:pt>
                <c:pt idx="130">
                  <c:v>2.4889534883720928E-5</c:v>
                </c:pt>
                <c:pt idx="131">
                  <c:v>2.7186046511627906E-5</c:v>
                </c:pt>
                <c:pt idx="132">
                  <c:v>3.2052325581395351E-5</c:v>
                </c:pt>
                <c:pt idx="133">
                  <c:v>2.9627906976744186E-5</c:v>
                </c:pt>
                <c:pt idx="134">
                  <c:v>2.3604651162790697E-5</c:v>
                </c:pt>
                <c:pt idx="135">
                  <c:v>2.794767441860465E-5</c:v>
                </c:pt>
                <c:pt idx="136">
                  <c:v>3.2726744186046511E-5</c:v>
                </c:pt>
                <c:pt idx="137">
                  <c:v>2.4790697674418605E-5</c:v>
                </c:pt>
                <c:pt idx="138">
                  <c:v>2.5354651162790695E-5</c:v>
                </c:pt>
                <c:pt idx="139">
                  <c:v>2.707558139534884E-5</c:v>
                </c:pt>
                <c:pt idx="140">
                  <c:v>2.663953488372093E-5</c:v>
                </c:pt>
                <c:pt idx="141">
                  <c:v>3.5761627906976744E-5</c:v>
                </c:pt>
                <c:pt idx="142">
                  <c:v>3.3738372093023258E-5</c:v>
                </c:pt>
                <c:pt idx="143">
                  <c:v>4.1401162790697676E-5</c:v>
                </c:pt>
                <c:pt idx="144">
                  <c:v>3.9738372093023254E-5</c:v>
                </c:pt>
                <c:pt idx="145">
                  <c:v>4.8773255813953491E-5</c:v>
                </c:pt>
                <c:pt idx="146">
                  <c:v>4.6598837209302322E-5</c:v>
                </c:pt>
                <c:pt idx="147">
                  <c:v>5.3970930232558145E-5</c:v>
                </c:pt>
                <c:pt idx="148">
                  <c:v>5.7854651162790699E-5</c:v>
                </c:pt>
                <c:pt idx="149">
                  <c:v>5.3040697674418611E-5</c:v>
                </c:pt>
                <c:pt idx="150">
                  <c:v>5.2337209302325577E-5</c:v>
                </c:pt>
                <c:pt idx="151">
                  <c:v>7.5598837209302322E-5</c:v>
                </c:pt>
                <c:pt idx="152">
                  <c:v>7.5697674418604652E-5</c:v>
                </c:pt>
                <c:pt idx="153">
                  <c:v>7.0098837209302324E-5</c:v>
                </c:pt>
                <c:pt idx="154">
                  <c:v>8.3366279069767445E-5</c:v>
                </c:pt>
                <c:pt idx="155">
                  <c:v>7.1238372093023261E-5</c:v>
                </c:pt>
                <c:pt idx="156">
                  <c:v>7.0017441860465118E-5</c:v>
                </c:pt>
                <c:pt idx="157">
                  <c:v>9.8017441860465121E-5</c:v>
                </c:pt>
                <c:pt idx="158">
                  <c:v>1.1365697674418604E-4</c:v>
                </c:pt>
                <c:pt idx="159">
                  <c:v>8.8953488372093024E-5</c:v>
                </c:pt>
                <c:pt idx="160">
                  <c:v>1.1143604651162792E-4</c:v>
                </c:pt>
                <c:pt idx="161">
                  <c:v>1.3691279069767443E-4</c:v>
                </c:pt>
                <c:pt idx="162">
                  <c:v>1.1965697674418606E-4</c:v>
                </c:pt>
                <c:pt idx="163">
                  <c:v>1.0943604651162791E-4</c:v>
                </c:pt>
                <c:pt idx="164">
                  <c:v>1.3254069767441862E-4</c:v>
                </c:pt>
                <c:pt idx="165">
                  <c:v>1.1271511627906978E-4</c:v>
                </c:pt>
                <c:pt idx="166">
                  <c:v>1.0490116279069767E-4</c:v>
                </c:pt>
                <c:pt idx="167">
                  <c:v>9.9424418604651161E-5</c:v>
                </c:pt>
                <c:pt idx="168">
                  <c:v>1.1812209302325581E-4</c:v>
                </c:pt>
                <c:pt idx="169">
                  <c:v>9.7430232558139528E-5</c:v>
                </c:pt>
                <c:pt idx="170">
                  <c:v>1.2256976744186047E-4</c:v>
                </c:pt>
                <c:pt idx="171">
                  <c:v>1.5681395348837208E-4</c:v>
                </c:pt>
                <c:pt idx="172">
                  <c:v>1.7420348837209304E-4</c:v>
                </c:pt>
                <c:pt idx="173">
                  <c:v>1.6715697674418603E-4</c:v>
                </c:pt>
                <c:pt idx="174">
                  <c:v>1.972093023255814E-4</c:v>
                </c:pt>
                <c:pt idx="175">
                  <c:v>2.3790116279069767E-4</c:v>
                </c:pt>
                <c:pt idx="176">
                  <c:v>2.6126744186046513E-4</c:v>
                </c:pt>
                <c:pt idx="177">
                  <c:v>4.3124418604651159E-4</c:v>
                </c:pt>
                <c:pt idx="178">
                  <c:v>3.1081395348837209E-4</c:v>
                </c:pt>
                <c:pt idx="179">
                  <c:v>3.0393604651162792E-4</c:v>
                </c:pt>
                <c:pt idx="180">
                  <c:v>4.1240697674418606E-4</c:v>
                </c:pt>
                <c:pt idx="181">
                  <c:v>3.6374418604651163E-4</c:v>
                </c:pt>
                <c:pt idx="182">
                  <c:v>3.8220348837209305E-4</c:v>
                </c:pt>
                <c:pt idx="183">
                  <c:v>4.5256395348837209E-4</c:v>
                </c:pt>
                <c:pt idx="184">
                  <c:v>5.4469767441860464E-4</c:v>
                </c:pt>
                <c:pt idx="185">
                  <c:v>9.6225E-4</c:v>
                </c:pt>
                <c:pt idx="186">
                  <c:v>1.0090406976744186E-3</c:v>
                </c:pt>
                <c:pt idx="187">
                  <c:v>1.5355523255813955E-3</c:v>
                </c:pt>
                <c:pt idx="188">
                  <c:v>1.0673604651162791E-3</c:v>
                </c:pt>
                <c:pt idx="189">
                  <c:v>9.2527906976744181E-4</c:v>
                </c:pt>
                <c:pt idx="190">
                  <c:v>9.6828488372093023E-4</c:v>
                </c:pt>
                <c:pt idx="191">
                  <c:v>9.9565697674418611E-4</c:v>
                </c:pt>
              </c:numCache>
            </c:numRef>
          </c:yVal>
          <c:smooth val="1"/>
          <c:extLst>
            <c:ext xmlns:c16="http://schemas.microsoft.com/office/drawing/2014/chart" uri="{C3380CC4-5D6E-409C-BE32-E72D297353CC}">
              <c16:uniqueId val="{00000004-86ED-43F8-B3FD-CE8E0EA5A0E5}"/>
            </c:ext>
          </c:extLst>
        </c:ser>
        <c:ser>
          <c:idx val="5"/>
          <c:order val="5"/>
          <c:tx>
            <c:strRef>
              <c:f>'corrected 1.72'!$D$7</c:f>
              <c:strCache>
                <c:ptCount val="1"/>
                <c:pt idx="0">
                  <c:v>Sok5</c:v>
                </c:pt>
              </c:strCache>
            </c:strRef>
          </c:tx>
          <c:spPr bwMode="auto">
            <a:prstGeom prst="rect">
              <a:avLst/>
            </a:prstGeom>
            <a:ln w="44450" cap="rnd">
              <a:solidFill>
                <a:schemeClr val="accent2">
                  <a:lumMod val="75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1.72'!$L$7:$GU$7</c:f>
              <c:numCache>
                <c:formatCode>General</c:formatCode>
                <c:ptCount val="192"/>
                <c:pt idx="0">
                  <c:v>5.5191279069767441E-3</c:v>
                </c:pt>
                <c:pt idx="1">
                  <c:v>5.6708023255813951E-3</c:v>
                </c:pt>
                <c:pt idx="2">
                  <c:v>5.492127906976744E-3</c:v>
                </c:pt>
                <c:pt idx="3">
                  <c:v>5.5310581395348838E-3</c:v>
                </c:pt>
                <c:pt idx="4">
                  <c:v>5.6609069767441867E-3</c:v>
                </c:pt>
                <c:pt idx="5">
                  <c:v>5.6182441860465112E-3</c:v>
                </c:pt>
                <c:pt idx="6">
                  <c:v>5.6148372093023256E-3</c:v>
                </c:pt>
                <c:pt idx="7">
                  <c:v>5.6575116279069769E-3</c:v>
                </c:pt>
                <c:pt idx="8">
                  <c:v>5.832313953488372E-3</c:v>
                </c:pt>
                <c:pt idx="9">
                  <c:v>5.9726918604651172E-3</c:v>
                </c:pt>
                <c:pt idx="10">
                  <c:v>6.2093604651162794E-3</c:v>
                </c:pt>
                <c:pt idx="11">
                  <c:v>6.4410639534883728E-3</c:v>
                </c:pt>
                <c:pt idx="12">
                  <c:v>6.6017325581395354E-3</c:v>
                </c:pt>
                <c:pt idx="13">
                  <c:v>6.7497499999999997E-3</c:v>
                </c:pt>
                <c:pt idx="14">
                  <c:v>7.0407383720930234E-3</c:v>
                </c:pt>
                <c:pt idx="15">
                  <c:v>7.2331104651162789E-3</c:v>
                </c:pt>
                <c:pt idx="16">
                  <c:v>7.3574651162790702E-3</c:v>
                </c:pt>
                <c:pt idx="17">
                  <c:v>7.5456279069767446E-3</c:v>
                </c:pt>
                <c:pt idx="18">
                  <c:v>7.7475523255813956E-3</c:v>
                </c:pt>
                <c:pt idx="19">
                  <c:v>7.8998023255813961E-3</c:v>
                </c:pt>
                <c:pt idx="20">
                  <c:v>8.0780058139534889E-3</c:v>
                </c:pt>
                <c:pt idx="21">
                  <c:v>8.2974302325581409E-3</c:v>
                </c:pt>
                <c:pt idx="22">
                  <c:v>8.4870232558139531E-3</c:v>
                </c:pt>
                <c:pt idx="23">
                  <c:v>8.5815348837209315E-3</c:v>
                </c:pt>
                <c:pt idx="24">
                  <c:v>8.6531395348837213E-3</c:v>
                </c:pt>
                <c:pt idx="25">
                  <c:v>8.7385406976744195E-3</c:v>
                </c:pt>
                <c:pt idx="26">
                  <c:v>8.7546860465116273E-3</c:v>
                </c:pt>
                <c:pt idx="27">
                  <c:v>8.7300232558139533E-3</c:v>
                </c:pt>
                <c:pt idx="28">
                  <c:v>8.7587906976744189E-3</c:v>
                </c:pt>
                <c:pt idx="29">
                  <c:v>8.7446511627906984E-3</c:v>
                </c:pt>
                <c:pt idx="30">
                  <c:v>8.7522383720930238E-3</c:v>
                </c:pt>
                <c:pt idx="31">
                  <c:v>8.7057732558139533E-3</c:v>
                </c:pt>
                <c:pt idx="32">
                  <c:v>8.6720116279069767E-3</c:v>
                </c:pt>
                <c:pt idx="33">
                  <c:v>8.6331395348837204E-3</c:v>
                </c:pt>
                <c:pt idx="34">
                  <c:v>8.5820581395348837E-3</c:v>
                </c:pt>
                <c:pt idx="35">
                  <c:v>8.4817267441860463E-3</c:v>
                </c:pt>
                <c:pt idx="36">
                  <c:v>8.3645290697674426E-3</c:v>
                </c:pt>
                <c:pt idx="37">
                  <c:v>8.2453837209302324E-3</c:v>
                </c:pt>
                <c:pt idx="38">
                  <c:v>8.1485988372093018E-3</c:v>
                </c:pt>
                <c:pt idx="39">
                  <c:v>8.0283430232558142E-3</c:v>
                </c:pt>
                <c:pt idx="40">
                  <c:v>7.9381279069767451E-3</c:v>
                </c:pt>
                <c:pt idx="41">
                  <c:v>7.9176279069767437E-3</c:v>
                </c:pt>
                <c:pt idx="42">
                  <c:v>7.9539127906976745E-3</c:v>
                </c:pt>
                <c:pt idx="43">
                  <c:v>7.9869883720930235E-3</c:v>
                </c:pt>
                <c:pt idx="44">
                  <c:v>8.0139941860465115E-3</c:v>
                </c:pt>
                <c:pt idx="45">
                  <c:v>8.0198837209302324E-3</c:v>
                </c:pt>
                <c:pt idx="46">
                  <c:v>7.971436046511628E-3</c:v>
                </c:pt>
                <c:pt idx="47">
                  <c:v>7.8681569767441867E-3</c:v>
                </c:pt>
                <c:pt idx="48">
                  <c:v>7.746122093023256E-3</c:v>
                </c:pt>
                <c:pt idx="49">
                  <c:v>7.6125581395348838E-3</c:v>
                </c:pt>
                <c:pt idx="50">
                  <c:v>7.4682325581395355E-3</c:v>
                </c:pt>
                <c:pt idx="51">
                  <c:v>7.2730290697674413E-3</c:v>
                </c:pt>
                <c:pt idx="52">
                  <c:v>7.0217790697674415E-3</c:v>
                </c:pt>
                <c:pt idx="53">
                  <c:v>6.6845755813953484E-3</c:v>
                </c:pt>
                <c:pt idx="54">
                  <c:v>6.3147383720930234E-3</c:v>
                </c:pt>
                <c:pt idx="55">
                  <c:v>5.9072790697674415E-3</c:v>
                </c:pt>
                <c:pt idx="56">
                  <c:v>5.461325581395348E-3</c:v>
                </c:pt>
                <c:pt idx="57">
                  <c:v>4.9712151162790708E-3</c:v>
                </c:pt>
                <c:pt idx="58">
                  <c:v>4.5058139534883725E-3</c:v>
                </c:pt>
                <c:pt idx="59">
                  <c:v>4.1639651162790701E-3</c:v>
                </c:pt>
                <c:pt idx="60">
                  <c:v>3.9623779069767441E-3</c:v>
                </c:pt>
                <c:pt idx="61">
                  <c:v>3.8416104651162793E-3</c:v>
                </c:pt>
                <c:pt idx="62">
                  <c:v>3.7371744186046512E-3</c:v>
                </c:pt>
                <c:pt idx="63">
                  <c:v>3.6351511627906977E-3</c:v>
                </c:pt>
                <c:pt idx="64">
                  <c:v>3.5245639534883721E-3</c:v>
                </c:pt>
                <c:pt idx="65">
                  <c:v>3.401854651162791E-3</c:v>
                </c:pt>
                <c:pt idx="66">
                  <c:v>3.27796511627907E-3</c:v>
                </c:pt>
                <c:pt idx="67">
                  <c:v>3.1443662790697677E-3</c:v>
                </c:pt>
                <c:pt idx="68">
                  <c:v>2.9999069767441861E-3</c:v>
                </c:pt>
                <c:pt idx="69">
                  <c:v>2.8454244186046514E-3</c:v>
                </c:pt>
                <c:pt idx="70">
                  <c:v>2.7087616279069769E-3</c:v>
                </c:pt>
                <c:pt idx="71">
                  <c:v>2.5925755813953487E-3</c:v>
                </c:pt>
                <c:pt idx="72">
                  <c:v>2.4981744186046511E-3</c:v>
                </c:pt>
                <c:pt idx="73">
                  <c:v>2.4058895348837211E-3</c:v>
                </c:pt>
                <c:pt idx="74">
                  <c:v>2.303127906976744E-3</c:v>
                </c:pt>
                <c:pt idx="75">
                  <c:v>2.1872151162790699E-3</c:v>
                </c:pt>
                <c:pt idx="76">
                  <c:v>2.0521162790697674E-3</c:v>
                </c:pt>
                <c:pt idx="77">
                  <c:v>1.8972093023255814E-3</c:v>
                </c:pt>
                <c:pt idx="78">
                  <c:v>1.7186453488372093E-3</c:v>
                </c:pt>
                <c:pt idx="79">
                  <c:v>1.5320116279069766E-3</c:v>
                </c:pt>
                <c:pt idx="80">
                  <c:v>1.3492383720930233E-3</c:v>
                </c:pt>
                <c:pt idx="81">
                  <c:v>1.188093023255814E-3</c:v>
                </c:pt>
                <c:pt idx="82">
                  <c:v>1.0395058139534884E-3</c:v>
                </c:pt>
                <c:pt idx="83">
                  <c:v>8.8656395348837218E-4</c:v>
                </c:pt>
                <c:pt idx="84">
                  <c:v>7.4620348837209306E-4</c:v>
                </c:pt>
                <c:pt idx="85">
                  <c:v>6.3790697674418601E-4</c:v>
                </c:pt>
                <c:pt idx="86">
                  <c:v>5.6503488372093027E-4</c:v>
                </c:pt>
                <c:pt idx="87">
                  <c:v>5.2506976744186046E-4</c:v>
                </c:pt>
                <c:pt idx="88">
                  <c:v>5.0295348837209298E-4</c:v>
                </c:pt>
                <c:pt idx="89">
                  <c:v>4.8495930232558137E-4</c:v>
                </c:pt>
                <c:pt idx="90">
                  <c:v>4.7266860465116278E-4</c:v>
                </c:pt>
                <c:pt idx="91">
                  <c:v>4.6138372093023256E-4</c:v>
                </c:pt>
                <c:pt idx="92">
                  <c:v>4.4932558139534884E-4</c:v>
                </c:pt>
                <c:pt idx="93">
                  <c:v>4.3805813953488371E-4</c:v>
                </c:pt>
                <c:pt idx="94">
                  <c:v>4.2755813953488373E-4</c:v>
                </c:pt>
                <c:pt idx="95">
                  <c:v>4.1397674418604654E-4</c:v>
                </c:pt>
                <c:pt idx="96">
                  <c:v>4.0075581395348836E-4</c:v>
                </c:pt>
                <c:pt idx="97">
                  <c:v>3.9472093023255813E-4</c:v>
                </c:pt>
                <c:pt idx="98">
                  <c:v>3.8784883720930231E-4</c:v>
                </c:pt>
                <c:pt idx="99">
                  <c:v>3.7015697674418603E-4</c:v>
                </c:pt>
                <c:pt idx="100">
                  <c:v>3.5361627906976747E-4</c:v>
                </c:pt>
                <c:pt idx="101">
                  <c:v>3.3103488372093022E-4</c:v>
                </c:pt>
                <c:pt idx="102">
                  <c:v>3.0602325581395351E-4</c:v>
                </c:pt>
                <c:pt idx="103">
                  <c:v>2.9100581395348837E-4</c:v>
                </c:pt>
                <c:pt idx="104">
                  <c:v>2.8019186046511626E-4</c:v>
                </c:pt>
                <c:pt idx="105">
                  <c:v>2.8026744186046511E-4</c:v>
                </c:pt>
                <c:pt idx="106">
                  <c:v>2.8318604651162788E-4</c:v>
                </c:pt>
                <c:pt idx="107">
                  <c:v>2.8472093023255816E-4</c:v>
                </c:pt>
                <c:pt idx="108">
                  <c:v>2.8038953488372089E-4</c:v>
                </c:pt>
                <c:pt idx="109">
                  <c:v>2.6658139534883722E-4</c:v>
                </c:pt>
                <c:pt idx="110">
                  <c:v>2.5609302325581393E-4</c:v>
                </c:pt>
                <c:pt idx="111">
                  <c:v>2.4648837209302328E-4</c:v>
                </c:pt>
                <c:pt idx="112">
                  <c:v>2.2033720930232558E-4</c:v>
                </c:pt>
                <c:pt idx="113">
                  <c:v>1.9526162790697675E-4</c:v>
                </c:pt>
                <c:pt idx="114">
                  <c:v>1.7238953488372093E-4</c:v>
                </c:pt>
                <c:pt idx="115">
                  <c:v>1.5509883720930232E-4</c:v>
                </c:pt>
                <c:pt idx="116">
                  <c:v>1.379593023255814E-4</c:v>
                </c:pt>
                <c:pt idx="117">
                  <c:v>1.2013372093023255E-4</c:v>
                </c:pt>
                <c:pt idx="118">
                  <c:v>1.0624999999999999E-4</c:v>
                </c:pt>
                <c:pt idx="119">
                  <c:v>1.0269186046511628E-4</c:v>
                </c:pt>
                <c:pt idx="120">
                  <c:v>8.8040697674418607E-5</c:v>
                </c:pt>
                <c:pt idx="121">
                  <c:v>8.1005813953488379E-5</c:v>
                </c:pt>
                <c:pt idx="122">
                  <c:v>7.4034883720930245E-5</c:v>
                </c:pt>
                <c:pt idx="123">
                  <c:v>6.5226744186046515E-5</c:v>
                </c:pt>
                <c:pt idx="124">
                  <c:v>6.2220930232558135E-5</c:v>
                </c:pt>
                <c:pt idx="125">
                  <c:v>4.6191860465116286E-5</c:v>
                </c:pt>
                <c:pt idx="126">
                  <c:v>5.0232558139534884E-5</c:v>
                </c:pt>
                <c:pt idx="127">
                  <c:v>4.0499999999999995E-5</c:v>
                </c:pt>
                <c:pt idx="128">
                  <c:v>3.9819767441860467E-5</c:v>
                </c:pt>
                <c:pt idx="129">
                  <c:v>4.2680232558139539E-5</c:v>
                </c:pt>
                <c:pt idx="130">
                  <c:v>4.5406976744186046E-5</c:v>
                </c:pt>
                <c:pt idx="131">
                  <c:v>4.6453488372093028E-5</c:v>
                </c:pt>
                <c:pt idx="132">
                  <c:v>4.6976744186046512E-5</c:v>
                </c:pt>
                <c:pt idx="133">
                  <c:v>5.3476744186046514E-5</c:v>
                </c:pt>
                <c:pt idx="134">
                  <c:v>4.6563953488372094E-5</c:v>
                </c:pt>
                <c:pt idx="135">
                  <c:v>4.4401162790697674E-5</c:v>
                </c:pt>
                <c:pt idx="136">
                  <c:v>3.9511627906976747E-5</c:v>
                </c:pt>
                <c:pt idx="137">
                  <c:v>4.4825581395348841E-5</c:v>
                </c:pt>
                <c:pt idx="138">
                  <c:v>4.313372093023256E-5</c:v>
                </c:pt>
                <c:pt idx="139">
                  <c:v>4.1767441860465116E-5</c:v>
                </c:pt>
                <c:pt idx="140">
                  <c:v>4.4203488372093027E-5</c:v>
                </c:pt>
                <c:pt idx="141">
                  <c:v>4.7901162790697678E-5</c:v>
                </c:pt>
                <c:pt idx="142">
                  <c:v>5.2843023255813957E-5</c:v>
                </c:pt>
                <c:pt idx="143">
                  <c:v>4.7284883720930232E-5</c:v>
                </c:pt>
                <c:pt idx="144">
                  <c:v>5.1377906976744183E-5</c:v>
                </c:pt>
                <c:pt idx="145">
                  <c:v>5.6569767441860461E-5</c:v>
                </c:pt>
                <c:pt idx="146">
                  <c:v>5.1116279069767441E-5</c:v>
                </c:pt>
                <c:pt idx="147">
                  <c:v>5.9860465116279075E-5</c:v>
                </c:pt>
                <c:pt idx="148">
                  <c:v>5.5959302325581396E-5</c:v>
                </c:pt>
                <c:pt idx="149">
                  <c:v>8.2534883720930235E-5</c:v>
                </c:pt>
                <c:pt idx="150">
                  <c:v>9.7401162790697668E-5</c:v>
                </c:pt>
                <c:pt idx="151">
                  <c:v>9.0098837209302322E-5</c:v>
                </c:pt>
                <c:pt idx="152">
                  <c:v>8.2848837209302322E-5</c:v>
                </c:pt>
                <c:pt idx="153">
                  <c:v>8.0941860465116283E-5</c:v>
                </c:pt>
                <c:pt idx="154">
                  <c:v>6.9220930232558143E-5</c:v>
                </c:pt>
                <c:pt idx="155">
                  <c:v>8.1244186046511622E-5</c:v>
                </c:pt>
                <c:pt idx="156">
                  <c:v>1.1166279069767443E-4</c:v>
                </c:pt>
                <c:pt idx="157">
                  <c:v>1.0297674418604652E-4</c:v>
                </c:pt>
                <c:pt idx="158">
                  <c:v>8.5110465116279072E-5</c:v>
                </c:pt>
                <c:pt idx="159">
                  <c:v>1.1947093023255814E-4</c:v>
                </c:pt>
                <c:pt idx="160">
                  <c:v>1.256453488372093E-4</c:v>
                </c:pt>
                <c:pt idx="161">
                  <c:v>1.3083720930232557E-4</c:v>
                </c:pt>
                <c:pt idx="162">
                  <c:v>1.2104069767441861E-4</c:v>
                </c:pt>
                <c:pt idx="163">
                  <c:v>1.1800581395348837E-4</c:v>
                </c:pt>
                <c:pt idx="164">
                  <c:v>1.3529651162790698E-4</c:v>
                </c:pt>
                <c:pt idx="165">
                  <c:v>1.246860465116279E-4</c:v>
                </c:pt>
                <c:pt idx="166">
                  <c:v>1.486279069767442E-4</c:v>
                </c:pt>
                <c:pt idx="167">
                  <c:v>1.5748837209302326E-4</c:v>
                </c:pt>
                <c:pt idx="168">
                  <c:v>1.7165697674418606E-4</c:v>
                </c:pt>
                <c:pt idx="169">
                  <c:v>1.8581395348837211E-4</c:v>
                </c:pt>
                <c:pt idx="170">
                  <c:v>1.9456395348837208E-4</c:v>
                </c:pt>
                <c:pt idx="171">
                  <c:v>2.0521511627906975E-4</c:v>
                </c:pt>
                <c:pt idx="172">
                  <c:v>2.5193023255813956E-4</c:v>
                </c:pt>
                <c:pt idx="173">
                  <c:v>3.14546511627907E-4</c:v>
                </c:pt>
                <c:pt idx="174">
                  <c:v>3.2703488372093023E-4</c:v>
                </c:pt>
                <c:pt idx="175">
                  <c:v>3.081337209302326E-4</c:v>
                </c:pt>
                <c:pt idx="176">
                  <c:v>3.5206976744186049E-4</c:v>
                </c:pt>
                <c:pt idx="177">
                  <c:v>4.7591860465116278E-4</c:v>
                </c:pt>
                <c:pt idx="178">
                  <c:v>5.1481976744186041E-4</c:v>
                </c:pt>
                <c:pt idx="179">
                  <c:v>5.6719186046511635E-4</c:v>
                </c:pt>
                <c:pt idx="180">
                  <c:v>4.8843604651162796E-4</c:v>
                </c:pt>
                <c:pt idx="181">
                  <c:v>4.550232558139535E-4</c:v>
                </c:pt>
                <c:pt idx="182">
                  <c:v>4.208081395348837E-4</c:v>
                </c:pt>
                <c:pt idx="183">
                  <c:v>5.9469186046511621E-4</c:v>
                </c:pt>
                <c:pt idx="184">
                  <c:v>7.8147674418604647E-4</c:v>
                </c:pt>
                <c:pt idx="185">
                  <c:v>1.2913720930232558E-3</c:v>
                </c:pt>
                <c:pt idx="186">
                  <c:v>1.3905E-3</c:v>
                </c:pt>
                <c:pt idx="187">
                  <c:v>1.4086802325581395E-3</c:v>
                </c:pt>
                <c:pt idx="188">
                  <c:v>1.8847732558139535E-3</c:v>
                </c:pt>
                <c:pt idx="189">
                  <c:v>1.8021220930232557E-3</c:v>
                </c:pt>
                <c:pt idx="190">
                  <c:v>1.6618081395348839E-3</c:v>
                </c:pt>
                <c:pt idx="191">
                  <c:v>2.0445465116279071E-3</c:v>
                </c:pt>
              </c:numCache>
            </c:numRef>
          </c:yVal>
          <c:smooth val="1"/>
          <c:extLst>
            <c:ext xmlns:c16="http://schemas.microsoft.com/office/drawing/2014/chart" uri="{C3380CC4-5D6E-409C-BE32-E72D297353CC}">
              <c16:uniqueId val="{00000005-86ED-43F8-B3FD-CE8E0EA5A0E5}"/>
            </c:ext>
          </c:extLst>
        </c:ser>
        <c:ser>
          <c:idx val="6"/>
          <c:order val="6"/>
          <c:tx>
            <c:strRef>
              <c:f>'corrected 1.72'!$D$8</c:f>
              <c:strCache>
                <c:ptCount val="1"/>
                <c:pt idx="0">
                  <c:v>Sok4</c:v>
                </c:pt>
              </c:strCache>
            </c:strRef>
          </c:tx>
          <c:spPr bwMode="auto">
            <a:prstGeom prst="rect">
              <a:avLst/>
            </a:prstGeom>
            <a:ln w="34925" cap="rnd">
              <a:solidFill>
                <a:schemeClr val="accent2">
                  <a:lumMod val="75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1.72'!$L$8:$GU$8</c:f>
              <c:numCache>
                <c:formatCode>General</c:formatCode>
                <c:ptCount val="192"/>
                <c:pt idx="0">
                  <c:v>4.6347151162790699E-3</c:v>
                </c:pt>
                <c:pt idx="1">
                  <c:v>4.713825581395349E-3</c:v>
                </c:pt>
                <c:pt idx="2">
                  <c:v>4.5638720930232558E-3</c:v>
                </c:pt>
                <c:pt idx="3">
                  <c:v>4.5710697674418606E-3</c:v>
                </c:pt>
                <c:pt idx="4">
                  <c:v>4.6258779069767442E-3</c:v>
                </c:pt>
                <c:pt idx="5">
                  <c:v>4.5545000000000004E-3</c:v>
                </c:pt>
                <c:pt idx="6">
                  <c:v>4.5129767441860463E-3</c:v>
                </c:pt>
                <c:pt idx="7">
                  <c:v>4.5198313953488372E-3</c:v>
                </c:pt>
                <c:pt idx="8">
                  <c:v>4.6455058139534891E-3</c:v>
                </c:pt>
                <c:pt idx="9">
                  <c:v>4.714982558139535E-3</c:v>
                </c:pt>
                <c:pt idx="10">
                  <c:v>4.8710232558139537E-3</c:v>
                </c:pt>
                <c:pt idx="11">
                  <c:v>5.0228313953488372E-3</c:v>
                </c:pt>
                <c:pt idx="12">
                  <c:v>5.1382965116279064E-3</c:v>
                </c:pt>
                <c:pt idx="13">
                  <c:v>5.2457209302325582E-3</c:v>
                </c:pt>
                <c:pt idx="14">
                  <c:v>5.4627093023255817E-3</c:v>
                </c:pt>
                <c:pt idx="15">
                  <c:v>5.599552325581395E-3</c:v>
                </c:pt>
                <c:pt idx="16">
                  <c:v>5.7015930232558135E-3</c:v>
                </c:pt>
                <c:pt idx="17">
                  <c:v>5.8510406976744183E-3</c:v>
                </c:pt>
                <c:pt idx="18">
                  <c:v>6.0135058139534885E-3</c:v>
                </c:pt>
                <c:pt idx="19">
                  <c:v>6.1429127906976744E-3</c:v>
                </c:pt>
                <c:pt idx="20">
                  <c:v>6.3007965116279076E-3</c:v>
                </c:pt>
                <c:pt idx="21">
                  <c:v>6.477901162790697E-3</c:v>
                </c:pt>
                <c:pt idx="22">
                  <c:v>6.6331046511627903E-3</c:v>
                </c:pt>
                <c:pt idx="23">
                  <c:v>6.7240639534883722E-3</c:v>
                </c:pt>
                <c:pt idx="24">
                  <c:v>6.8027616279069765E-3</c:v>
                </c:pt>
                <c:pt idx="25">
                  <c:v>6.8839651162790703E-3</c:v>
                </c:pt>
                <c:pt idx="26">
                  <c:v>6.9058604651162786E-3</c:v>
                </c:pt>
                <c:pt idx="27">
                  <c:v>6.8882906976744183E-3</c:v>
                </c:pt>
                <c:pt idx="28">
                  <c:v>6.9128546511627907E-3</c:v>
                </c:pt>
                <c:pt idx="29">
                  <c:v>6.9122383720930233E-3</c:v>
                </c:pt>
                <c:pt idx="30">
                  <c:v>6.9276395348837217E-3</c:v>
                </c:pt>
                <c:pt idx="31">
                  <c:v>6.9100000000000003E-3</c:v>
                </c:pt>
                <c:pt idx="32">
                  <c:v>6.8987500000000004E-3</c:v>
                </c:pt>
                <c:pt idx="33">
                  <c:v>6.8921918604651165E-3</c:v>
                </c:pt>
                <c:pt idx="34">
                  <c:v>6.8869302325581397E-3</c:v>
                </c:pt>
                <c:pt idx="35">
                  <c:v>6.8521744186046509E-3</c:v>
                </c:pt>
                <c:pt idx="36">
                  <c:v>6.813767441860465E-3</c:v>
                </c:pt>
                <c:pt idx="37">
                  <c:v>6.7860930232558139E-3</c:v>
                </c:pt>
                <c:pt idx="38">
                  <c:v>6.7800116279069763E-3</c:v>
                </c:pt>
                <c:pt idx="39">
                  <c:v>6.758825581395349E-3</c:v>
                </c:pt>
                <c:pt idx="40">
                  <c:v>6.7470639534883718E-3</c:v>
                </c:pt>
                <c:pt idx="41">
                  <c:v>6.7766279069767441E-3</c:v>
                </c:pt>
                <c:pt idx="42">
                  <c:v>6.839651162790698E-3</c:v>
                </c:pt>
                <c:pt idx="43">
                  <c:v>6.8996976744186049E-3</c:v>
                </c:pt>
                <c:pt idx="44">
                  <c:v>6.9598662790697667E-3</c:v>
                </c:pt>
                <c:pt idx="45">
                  <c:v>7.0186686046511629E-3</c:v>
                </c:pt>
                <c:pt idx="46">
                  <c:v>7.0433430232558145E-3</c:v>
                </c:pt>
                <c:pt idx="47">
                  <c:v>7.0274360465116276E-3</c:v>
                </c:pt>
                <c:pt idx="48">
                  <c:v>6.9892267441860464E-3</c:v>
                </c:pt>
                <c:pt idx="49">
                  <c:v>6.9310813953488374E-3</c:v>
                </c:pt>
                <c:pt idx="50">
                  <c:v>6.8637383720930225E-3</c:v>
                </c:pt>
                <c:pt idx="51">
                  <c:v>6.7619302325581396E-3</c:v>
                </c:pt>
                <c:pt idx="52">
                  <c:v>6.621563953488372E-3</c:v>
                </c:pt>
                <c:pt idx="53">
                  <c:v>6.4082441860465111E-3</c:v>
                </c:pt>
                <c:pt idx="54">
                  <c:v>6.164418604651163E-3</c:v>
                </c:pt>
                <c:pt idx="55">
                  <c:v>5.8941686046511624E-3</c:v>
                </c:pt>
                <c:pt idx="56">
                  <c:v>5.5736627906976749E-3</c:v>
                </c:pt>
                <c:pt idx="57">
                  <c:v>5.1979825581395349E-3</c:v>
                </c:pt>
                <c:pt idx="58">
                  <c:v>4.8211569767441865E-3</c:v>
                </c:pt>
                <c:pt idx="59">
                  <c:v>4.5433081395348839E-3</c:v>
                </c:pt>
                <c:pt idx="60">
                  <c:v>4.3911627906976745E-3</c:v>
                </c:pt>
                <c:pt idx="61">
                  <c:v>4.3100813953488373E-3</c:v>
                </c:pt>
                <c:pt idx="62">
                  <c:v>4.2339127906976743E-3</c:v>
                </c:pt>
                <c:pt idx="63">
                  <c:v>4.1549360465116284E-3</c:v>
                </c:pt>
                <c:pt idx="64">
                  <c:v>4.0635697674418604E-3</c:v>
                </c:pt>
                <c:pt idx="65">
                  <c:v>3.9566337209302324E-3</c:v>
                </c:pt>
                <c:pt idx="66">
                  <c:v>3.8417441860465113E-3</c:v>
                </c:pt>
                <c:pt idx="67">
                  <c:v>3.7179593023255815E-3</c:v>
                </c:pt>
                <c:pt idx="68">
                  <c:v>3.5796453488372093E-3</c:v>
                </c:pt>
                <c:pt idx="69">
                  <c:v>3.4297209302325583E-3</c:v>
                </c:pt>
                <c:pt idx="70">
                  <c:v>3.2958139534883719E-3</c:v>
                </c:pt>
                <c:pt idx="71">
                  <c:v>3.1823313953488375E-3</c:v>
                </c:pt>
                <c:pt idx="72">
                  <c:v>3.0857965116279072E-3</c:v>
                </c:pt>
                <c:pt idx="73">
                  <c:v>2.9939593023255813E-3</c:v>
                </c:pt>
                <c:pt idx="74">
                  <c:v>2.8897325581395349E-3</c:v>
                </c:pt>
                <c:pt idx="75">
                  <c:v>2.7655930232558142E-3</c:v>
                </c:pt>
                <c:pt idx="76">
                  <c:v>2.6178081395348838E-3</c:v>
                </c:pt>
                <c:pt idx="77">
                  <c:v>2.4441162790697674E-3</c:v>
                </c:pt>
                <c:pt idx="78">
                  <c:v>2.2412674418604652E-3</c:v>
                </c:pt>
                <c:pt idx="79">
                  <c:v>2.0229186046511628E-3</c:v>
                </c:pt>
                <c:pt idx="80">
                  <c:v>1.8040872093023257E-3</c:v>
                </c:pt>
                <c:pt idx="81">
                  <c:v>1.6029244186046513E-3</c:v>
                </c:pt>
                <c:pt idx="82">
                  <c:v>1.4174534883720929E-3</c:v>
                </c:pt>
                <c:pt idx="83">
                  <c:v>1.2284767441860466E-3</c:v>
                </c:pt>
                <c:pt idx="84">
                  <c:v>1.0435290697674419E-3</c:v>
                </c:pt>
                <c:pt idx="85">
                  <c:v>9.0070348837209308E-4</c:v>
                </c:pt>
                <c:pt idx="86">
                  <c:v>8.0753488372093025E-4</c:v>
                </c:pt>
                <c:pt idx="87">
                  <c:v>7.5481395348837204E-4</c:v>
                </c:pt>
                <c:pt idx="88">
                  <c:v>7.2276162790697667E-4</c:v>
                </c:pt>
                <c:pt idx="89">
                  <c:v>7.0205232558139539E-4</c:v>
                </c:pt>
                <c:pt idx="90">
                  <c:v>6.8311627906976751E-4</c:v>
                </c:pt>
                <c:pt idx="91">
                  <c:v>6.6955232558139541E-4</c:v>
                </c:pt>
                <c:pt idx="92">
                  <c:v>6.547209302325581E-4</c:v>
                </c:pt>
                <c:pt idx="93">
                  <c:v>6.4229069767441868E-4</c:v>
                </c:pt>
                <c:pt idx="94">
                  <c:v>6.2390116279069764E-4</c:v>
                </c:pt>
                <c:pt idx="95">
                  <c:v>6.0733720930232558E-4</c:v>
                </c:pt>
                <c:pt idx="96">
                  <c:v>5.9265116279069762E-4</c:v>
                </c:pt>
                <c:pt idx="97">
                  <c:v>5.8080232558139534E-4</c:v>
                </c:pt>
                <c:pt idx="98">
                  <c:v>5.6749418604651162E-4</c:v>
                </c:pt>
                <c:pt idx="99">
                  <c:v>5.4611046511627908E-4</c:v>
                </c:pt>
                <c:pt idx="100">
                  <c:v>5.2102325581395348E-4</c:v>
                </c:pt>
                <c:pt idx="101">
                  <c:v>4.8695348837209302E-4</c:v>
                </c:pt>
                <c:pt idx="102">
                  <c:v>4.5616279069767441E-4</c:v>
                </c:pt>
                <c:pt idx="103">
                  <c:v>4.3675000000000002E-4</c:v>
                </c:pt>
                <c:pt idx="104">
                  <c:v>4.2753488372093023E-4</c:v>
                </c:pt>
                <c:pt idx="105">
                  <c:v>4.3044186046511631E-4</c:v>
                </c:pt>
                <c:pt idx="106">
                  <c:v>4.376279069767442E-4</c:v>
                </c:pt>
                <c:pt idx="107">
                  <c:v>4.4522093023255811E-4</c:v>
                </c:pt>
                <c:pt idx="108">
                  <c:v>4.4263372093023256E-4</c:v>
                </c:pt>
                <c:pt idx="109">
                  <c:v>4.3576162790697674E-4</c:v>
                </c:pt>
                <c:pt idx="110">
                  <c:v>4.1830813953488375E-4</c:v>
                </c:pt>
                <c:pt idx="111">
                  <c:v>3.9106395348837211E-4</c:v>
                </c:pt>
                <c:pt idx="112">
                  <c:v>3.5855232558139539E-4</c:v>
                </c:pt>
                <c:pt idx="113">
                  <c:v>3.2250581395348838E-4</c:v>
                </c:pt>
                <c:pt idx="114">
                  <c:v>2.8641860465116283E-4</c:v>
                </c:pt>
                <c:pt idx="115">
                  <c:v>2.5447093023255816E-4</c:v>
                </c:pt>
                <c:pt idx="116">
                  <c:v>2.2522093023255815E-4</c:v>
                </c:pt>
                <c:pt idx="117">
                  <c:v>1.9688372093023258E-4</c:v>
                </c:pt>
                <c:pt idx="118">
                  <c:v>1.7297093023255816E-4</c:v>
                </c:pt>
                <c:pt idx="119">
                  <c:v>1.5325000000000001E-4</c:v>
                </c:pt>
                <c:pt idx="120">
                  <c:v>1.3016279069767443E-4</c:v>
                </c:pt>
                <c:pt idx="121">
                  <c:v>1.1268023255813953E-4</c:v>
                </c:pt>
                <c:pt idx="122">
                  <c:v>9.6639534883720927E-5</c:v>
                </c:pt>
                <c:pt idx="123">
                  <c:v>7.9110465116279062E-5</c:v>
                </c:pt>
                <c:pt idx="124">
                  <c:v>6.665116279069768E-5</c:v>
                </c:pt>
                <c:pt idx="125">
                  <c:v>5.4162790697674417E-5</c:v>
                </c:pt>
                <c:pt idx="126">
                  <c:v>4.5947674418604648E-5</c:v>
                </c:pt>
                <c:pt idx="127">
                  <c:v>4.6482558139534888E-5</c:v>
                </c:pt>
                <c:pt idx="128">
                  <c:v>4.1843023255813954E-5</c:v>
                </c:pt>
                <c:pt idx="129">
                  <c:v>3.9994186046511629E-5</c:v>
                </c:pt>
                <c:pt idx="130">
                  <c:v>3.8755813953488375E-5</c:v>
                </c:pt>
                <c:pt idx="131">
                  <c:v>4.1232558139534889E-5</c:v>
                </c:pt>
                <c:pt idx="132">
                  <c:v>4.2069767441860468E-5</c:v>
                </c:pt>
                <c:pt idx="133">
                  <c:v>3.8970930232558139E-5</c:v>
                </c:pt>
                <c:pt idx="134">
                  <c:v>4.4279069767441865E-5</c:v>
                </c:pt>
                <c:pt idx="135">
                  <c:v>4.0767441860465119E-5</c:v>
                </c:pt>
                <c:pt idx="136">
                  <c:v>3.9209302325581396E-5</c:v>
                </c:pt>
                <c:pt idx="137">
                  <c:v>4.273837209302326E-5</c:v>
                </c:pt>
                <c:pt idx="138">
                  <c:v>4.1982558139534887E-5</c:v>
                </c:pt>
                <c:pt idx="139">
                  <c:v>4.0848837209302325E-5</c:v>
                </c:pt>
                <c:pt idx="140">
                  <c:v>4.0674418604651163E-5</c:v>
                </c:pt>
                <c:pt idx="141">
                  <c:v>4.6476744186046513E-5</c:v>
                </c:pt>
                <c:pt idx="142">
                  <c:v>4.1215116279069765E-5</c:v>
                </c:pt>
                <c:pt idx="143">
                  <c:v>4.532558139534884E-5</c:v>
                </c:pt>
                <c:pt idx="144">
                  <c:v>4.9034883720930233E-5</c:v>
                </c:pt>
                <c:pt idx="145">
                  <c:v>4.712209302325582E-5</c:v>
                </c:pt>
                <c:pt idx="146">
                  <c:v>4.711046511627907E-5</c:v>
                </c:pt>
                <c:pt idx="147">
                  <c:v>5.1052325581395352E-5</c:v>
                </c:pt>
                <c:pt idx="148">
                  <c:v>5.186046511627907E-5</c:v>
                </c:pt>
                <c:pt idx="149">
                  <c:v>5.5331395348837207E-5</c:v>
                </c:pt>
                <c:pt idx="150">
                  <c:v>5.9703488372093018E-5</c:v>
                </c:pt>
                <c:pt idx="151">
                  <c:v>6.2924418604651169E-5</c:v>
                </c:pt>
                <c:pt idx="152">
                  <c:v>5.6895348837209305E-5</c:v>
                </c:pt>
                <c:pt idx="153">
                  <c:v>5.9453488372093025E-5</c:v>
                </c:pt>
                <c:pt idx="154">
                  <c:v>5.8697674418604653E-5</c:v>
                </c:pt>
                <c:pt idx="155">
                  <c:v>5.3726744186046513E-5</c:v>
                </c:pt>
                <c:pt idx="156">
                  <c:v>5.5488372093023251E-5</c:v>
                </c:pt>
                <c:pt idx="157">
                  <c:v>6.2505813953488376E-5</c:v>
                </c:pt>
                <c:pt idx="158">
                  <c:v>6.1848837209302327E-5</c:v>
                </c:pt>
                <c:pt idx="159">
                  <c:v>6.5459302325581397E-5</c:v>
                </c:pt>
                <c:pt idx="160">
                  <c:v>5.6005813953488367E-5</c:v>
                </c:pt>
                <c:pt idx="161">
                  <c:v>6.2232558139534885E-5</c:v>
                </c:pt>
                <c:pt idx="162">
                  <c:v>6.2895348837209309E-5</c:v>
                </c:pt>
                <c:pt idx="163">
                  <c:v>6.0552325581395346E-5</c:v>
                </c:pt>
                <c:pt idx="164">
                  <c:v>6.6453488372093019E-5</c:v>
                </c:pt>
                <c:pt idx="165">
                  <c:v>8.2366279069767434E-5</c:v>
                </c:pt>
                <c:pt idx="166">
                  <c:v>6.8953488372093026E-5</c:v>
                </c:pt>
                <c:pt idx="167">
                  <c:v>7.8505813953488385E-5</c:v>
                </c:pt>
                <c:pt idx="168">
                  <c:v>8.6808139534883715E-5</c:v>
                </c:pt>
                <c:pt idx="169">
                  <c:v>8.465116279069767E-5</c:v>
                </c:pt>
                <c:pt idx="170">
                  <c:v>1.0988372093023256E-4</c:v>
                </c:pt>
                <c:pt idx="171">
                  <c:v>9.42732558139535E-5</c:v>
                </c:pt>
                <c:pt idx="172">
                  <c:v>1.1081395348837209E-4</c:v>
                </c:pt>
                <c:pt idx="173">
                  <c:v>1.5943023255813953E-4</c:v>
                </c:pt>
                <c:pt idx="174">
                  <c:v>1.7219186046511629E-4</c:v>
                </c:pt>
                <c:pt idx="175">
                  <c:v>1.9288953488372094E-4</c:v>
                </c:pt>
                <c:pt idx="176">
                  <c:v>2.0805813953488371E-4</c:v>
                </c:pt>
                <c:pt idx="177">
                  <c:v>1.7994767441860464E-4</c:v>
                </c:pt>
                <c:pt idx="178">
                  <c:v>2.1561627906976745E-4</c:v>
                </c:pt>
                <c:pt idx="179">
                  <c:v>2.6492441860465115E-4</c:v>
                </c:pt>
                <c:pt idx="180">
                  <c:v>2.7935465116279068E-4</c:v>
                </c:pt>
                <c:pt idx="181">
                  <c:v>2.5416860465116278E-4</c:v>
                </c:pt>
                <c:pt idx="182">
                  <c:v>2.7277325581395349E-4</c:v>
                </c:pt>
                <c:pt idx="183">
                  <c:v>3.3050000000000001E-4</c:v>
                </c:pt>
                <c:pt idx="184">
                  <c:v>5.4377325581395346E-4</c:v>
                </c:pt>
                <c:pt idx="185">
                  <c:v>7.3108720930232553E-4</c:v>
                </c:pt>
                <c:pt idx="186">
                  <c:v>1.0944011627906976E-3</c:v>
                </c:pt>
                <c:pt idx="187">
                  <c:v>1.2017093023255815E-3</c:v>
                </c:pt>
                <c:pt idx="188">
                  <c:v>1.2080813953488374E-3</c:v>
                </c:pt>
                <c:pt idx="189">
                  <c:v>1.0111976744186047E-3</c:v>
                </c:pt>
                <c:pt idx="190">
                  <c:v>1.034529069767442E-3</c:v>
                </c:pt>
                <c:pt idx="191">
                  <c:v>1.2419476744186045E-3</c:v>
                </c:pt>
              </c:numCache>
            </c:numRef>
          </c:yVal>
          <c:smooth val="1"/>
          <c:extLst>
            <c:ext xmlns:c16="http://schemas.microsoft.com/office/drawing/2014/chart" uri="{C3380CC4-5D6E-409C-BE32-E72D297353CC}">
              <c16:uniqueId val="{00000006-86ED-43F8-B3FD-CE8E0EA5A0E5}"/>
            </c:ext>
          </c:extLst>
        </c:ser>
        <c:ser>
          <c:idx val="7"/>
          <c:order val="7"/>
          <c:tx>
            <c:strRef>
              <c:f>'corrected 1.72'!$D$9</c:f>
              <c:strCache>
                <c:ptCount val="1"/>
                <c:pt idx="0">
                  <c:v>Sok19</c:v>
                </c:pt>
              </c:strCache>
            </c:strRef>
          </c:tx>
          <c:spPr bwMode="auto">
            <a:prstGeom prst="rect">
              <a:avLst/>
            </a:prstGeom>
            <a:ln w="31750" cap="rnd">
              <a:solidFill>
                <a:schemeClr val="accent2">
                  <a:lumMod val="60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1.72'!$L$9:$GU$9</c:f>
              <c:numCache>
                <c:formatCode>General</c:formatCode>
                <c:ptCount val="192"/>
                <c:pt idx="0">
                  <c:v>3.5990697674418608E-3</c:v>
                </c:pt>
                <c:pt idx="1">
                  <c:v>3.6313662790697677E-3</c:v>
                </c:pt>
                <c:pt idx="2">
                  <c:v>3.4830000000000004E-3</c:v>
                </c:pt>
                <c:pt idx="3">
                  <c:v>3.4902732558139533E-3</c:v>
                </c:pt>
                <c:pt idx="4">
                  <c:v>3.5480813953488372E-3</c:v>
                </c:pt>
                <c:pt idx="5">
                  <c:v>3.5131162790697675E-3</c:v>
                </c:pt>
                <c:pt idx="6">
                  <c:v>3.4743139534883722E-3</c:v>
                </c:pt>
                <c:pt idx="7">
                  <c:v>3.4868139534883725E-3</c:v>
                </c:pt>
                <c:pt idx="8">
                  <c:v>3.5915755813953486E-3</c:v>
                </c:pt>
                <c:pt idx="9">
                  <c:v>3.6470000000000001E-3</c:v>
                </c:pt>
                <c:pt idx="10">
                  <c:v>3.7547267441860469E-3</c:v>
                </c:pt>
                <c:pt idx="11">
                  <c:v>3.8666395348837214E-3</c:v>
                </c:pt>
                <c:pt idx="12">
                  <c:v>3.9494011627906975E-3</c:v>
                </c:pt>
                <c:pt idx="13">
                  <c:v>4.0259825581395346E-3</c:v>
                </c:pt>
                <c:pt idx="14">
                  <c:v>4.1848720930232558E-3</c:v>
                </c:pt>
                <c:pt idx="15">
                  <c:v>4.2935000000000004E-3</c:v>
                </c:pt>
                <c:pt idx="16">
                  <c:v>4.3806918604651166E-3</c:v>
                </c:pt>
                <c:pt idx="17">
                  <c:v>4.506575581395349E-3</c:v>
                </c:pt>
                <c:pt idx="18">
                  <c:v>4.6381220930232555E-3</c:v>
                </c:pt>
                <c:pt idx="19">
                  <c:v>4.7503255813953491E-3</c:v>
                </c:pt>
                <c:pt idx="20">
                  <c:v>4.8780465116279072E-3</c:v>
                </c:pt>
                <c:pt idx="21">
                  <c:v>5.027302325581396E-3</c:v>
                </c:pt>
                <c:pt idx="22">
                  <c:v>5.163226744186046E-3</c:v>
                </c:pt>
                <c:pt idx="23">
                  <c:v>5.2527034883720928E-3</c:v>
                </c:pt>
                <c:pt idx="24">
                  <c:v>5.3280465116279071E-3</c:v>
                </c:pt>
                <c:pt idx="25">
                  <c:v>5.4177093023255818E-3</c:v>
                </c:pt>
                <c:pt idx="26">
                  <c:v>5.469633720930232E-3</c:v>
                </c:pt>
                <c:pt idx="27">
                  <c:v>5.4944476744186056E-3</c:v>
                </c:pt>
                <c:pt idx="28">
                  <c:v>5.5542732558139535E-3</c:v>
                </c:pt>
                <c:pt idx="29">
                  <c:v>5.5948139534883713E-3</c:v>
                </c:pt>
                <c:pt idx="30">
                  <c:v>5.6531453488372092E-3</c:v>
                </c:pt>
                <c:pt idx="31">
                  <c:v>5.6930290697674423E-3</c:v>
                </c:pt>
                <c:pt idx="32">
                  <c:v>5.7401802325581395E-3</c:v>
                </c:pt>
                <c:pt idx="33">
                  <c:v>5.7959069767441864E-3</c:v>
                </c:pt>
                <c:pt idx="34">
                  <c:v>5.8543430232558145E-3</c:v>
                </c:pt>
                <c:pt idx="35">
                  <c:v>5.8811918604651167E-3</c:v>
                </c:pt>
                <c:pt idx="36">
                  <c:v>5.8986744186046514E-3</c:v>
                </c:pt>
                <c:pt idx="37">
                  <c:v>5.9251279069767451E-3</c:v>
                </c:pt>
                <c:pt idx="38">
                  <c:v>5.9736918604651155E-3</c:v>
                </c:pt>
                <c:pt idx="39">
                  <c:v>6.0129360465116287E-3</c:v>
                </c:pt>
                <c:pt idx="40">
                  <c:v>6.0572034883720925E-3</c:v>
                </c:pt>
                <c:pt idx="41">
                  <c:v>6.1255930232558143E-3</c:v>
                </c:pt>
                <c:pt idx="42">
                  <c:v>6.2143546511627913E-3</c:v>
                </c:pt>
                <c:pt idx="43">
                  <c:v>6.2861569767441857E-3</c:v>
                </c:pt>
                <c:pt idx="44">
                  <c:v>6.351063953488373E-3</c:v>
                </c:pt>
                <c:pt idx="45">
                  <c:v>6.4079767441860471E-3</c:v>
                </c:pt>
                <c:pt idx="46">
                  <c:v>6.4375639534883719E-3</c:v>
                </c:pt>
                <c:pt idx="47">
                  <c:v>6.4355523255813949E-3</c:v>
                </c:pt>
                <c:pt idx="48">
                  <c:v>6.4213023255813954E-3</c:v>
                </c:pt>
                <c:pt idx="49">
                  <c:v>6.3910930232558135E-3</c:v>
                </c:pt>
                <c:pt idx="50">
                  <c:v>6.3605523255813954E-3</c:v>
                </c:pt>
                <c:pt idx="51">
                  <c:v>6.3062500000000002E-3</c:v>
                </c:pt>
                <c:pt idx="52">
                  <c:v>6.2226744186046519E-3</c:v>
                </c:pt>
                <c:pt idx="53">
                  <c:v>6.0762674418604647E-3</c:v>
                </c:pt>
                <c:pt idx="54">
                  <c:v>5.9061337209302331E-3</c:v>
                </c:pt>
                <c:pt idx="55">
                  <c:v>5.7065523255813953E-3</c:v>
                </c:pt>
                <c:pt idx="56">
                  <c:v>5.4648197674418602E-3</c:v>
                </c:pt>
                <c:pt idx="57">
                  <c:v>5.1650581395348838E-3</c:v>
                </c:pt>
                <c:pt idx="58">
                  <c:v>4.8517790697674415E-3</c:v>
                </c:pt>
                <c:pt idx="59">
                  <c:v>4.6164534883720932E-3</c:v>
                </c:pt>
                <c:pt idx="60">
                  <c:v>4.4894534883720928E-3</c:v>
                </c:pt>
                <c:pt idx="61">
                  <c:v>4.4190872093023258E-3</c:v>
                </c:pt>
                <c:pt idx="62">
                  <c:v>4.3563779069767444E-3</c:v>
                </c:pt>
                <c:pt idx="63">
                  <c:v>4.2886279069767443E-3</c:v>
                </c:pt>
                <c:pt idx="64">
                  <c:v>4.2117616279069769E-3</c:v>
                </c:pt>
                <c:pt idx="65">
                  <c:v>4.1187790697674422E-3</c:v>
                </c:pt>
                <c:pt idx="66">
                  <c:v>4.020267441860465E-3</c:v>
                </c:pt>
                <c:pt idx="67">
                  <c:v>3.9127441860465116E-3</c:v>
                </c:pt>
                <c:pt idx="68">
                  <c:v>3.7953023255813956E-3</c:v>
                </c:pt>
                <c:pt idx="69">
                  <c:v>3.6679767441860464E-3</c:v>
                </c:pt>
                <c:pt idx="70">
                  <c:v>3.5523779069767444E-3</c:v>
                </c:pt>
                <c:pt idx="71">
                  <c:v>3.4558546511627907E-3</c:v>
                </c:pt>
                <c:pt idx="72">
                  <c:v>3.3784883720930233E-3</c:v>
                </c:pt>
                <c:pt idx="73">
                  <c:v>3.2985930232558142E-3</c:v>
                </c:pt>
                <c:pt idx="74">
                  <c:v>3.2067267441860466E-3</c:v>
                </c:pt>
                <c:pt idx="75">
                  <c:v>3.094279069767442E-3</c:v>
                </c:pt>
                <c:pt idx="76">
                  <c:v>2.9585813953488375E-3</c:v>
                </c:pt>
                <c:pt idx="77">
                  <c:v>2.7960697674418605E-3</c:v>
                </c:pt>
                <c:pt idx="78">
                  <c:v>2.6012325581395348E-3</c:v>
                </c:pt>
                <c:pt idx="79">
                  <c:v>2.3867209302325582E-3</c:v>
                </c:pt>
                <c:pt idx="80">
                  <c:v>2.1675697674418603E-3</c:v>
                </c:pt>
                <c:pt idx="81">
                  <c:v>1.964354651162791E-3</c:v>
                </c:pt>
                <c:pt idx="82">
                  <c:v>1.7781511627906978E-3</c:v>
                </c:pt>
                <c:pt idx="83">
                  <c:v>1.5791744186046512E-3</c:v>
                </c:pt>
                <c:pt idx="84">
                  <c:v>1.3803720930232559E-3</c:v>
                </c:pt>
                <c:pt idx="85">
                  <c:v>1.2258953488372092E-3</c:v>
                </c:pt>
                <c:pt idx="86">
                  <c:v>1.1221627906976743E-3</c:v>
                </c:pt>
                <c:pt idx="87">
                  <c:v>1.0641104651162791E-3</c:v>
                </c:pt>
                <c:pt idx="88">
                  <c:v>1.029360465116279E-3</c:v>
                </c:pt>
                <c:pt idx="89">
                  <c:v>1.0031279069767443E-3</c:v>
                </c:pt>
                <c:pt idx="90">
                  <c:v>9.8324418604651162E-4</c:v>
                </c:pt>
                <c:pt idx="91">
                  <c:v>9.6708139534883717E-4</c:v>
                </c:pt>
                <c:pt idx="92">
                  <c:v>9.5180813953488371E-4</c:v>
                </c:pt>
                <c:pt idx="93">
                  <c:v>9.3512790697674415E-4</c:v>
                </c:pt>
                <c:pt idx="94">
                  <c:v>9.1338372093023254E-4</c:v>
                </c:pt>
                <c:pt idx="95">
                  <c:v>8.9305232558139537E-4</c:v>
                </c:pt>
                <c:pt idx="96">
                  <c:v>8.7446511627906987E-4</c:v>
                </c:pt>
                <c:pt idx="97">
                  <c:v>8.5661627906976744E-4</c:v>
                </c:pt>
                <c:pt idx="98">
                  <c:v>8.4084883720930237E-4</c:v>
                </c:pt>
                <c:pt idx="99">
                  <c:v>8.1575581395348842E-4</c:v>
                </c:pt>
                <c:pt idx="100">
                  <c:v>7.8412790697674417E-4</c:v>
                </c:pt>
                <c:pt idx="101">
                  <c:v>7.4015116279069768E-4</c:v>
                </c:pt>
                <c:pt idx="102">
                  <c:v>7.0061627906976745E-4</c:v>
                </c:pt>
                <c:pt idx="103">
                  <c:v>6.7236627906976738E-4</c:v>
                </c:pt>
                <c:pt idx="104">
                  <c:v>6.574186046511628E-4</c:v>
                </c:pt>
                <c:pt idx="105">
                  <c:v>6.5787790697674421E-4</c:v>
                </c:pt>
                <c:pt idx="106">
                  <c:v>6.619127906976744E-4</c:v>
                </c:pt>
                <c:pt idx="107">
                  <c:v>6.6527325581395343E-4</c:v>
                </c:pt>
                <c:pt idx="108">
                  <c:v>6.6011627906976738E-4</c:v>
                </c:pt>
                <c:pt idx="109">
                  <c:v>6.4688372093023262E-4</c:v>
                </c:pt>
                <c:pt idx="110">
                  <c:v>6.2693604651162791E-4</c:v>
                </c:pt>
                <c:pt idx="111">
                  <c:v>5.9351162790697676E-4</c:v>
                </c:pt>
                <c:pt idx="112">
                  <c:v>5.5187790697674424E-4</c:v>
                </c:pt>
                <c:pt idx="113">
                  <c:v>5.0659883720930235E-4</c:v>
                </c:pt>
                <c:pt idx="114">
                  <c:v>4.5919186046511628E-4</c:v>
                </c:pt>
                <c:pt idx="115">
                  <c:v>4.1106976744186051E-4</c:v>
                </c:pt>
                <c:pt idx="116">
                  <c:v>3.7175581395348841E-4</c:v>
                </c:pt>
                <c:pt idx="117">
                  <c:v>3.298895348837209E-4</c:v>
                </c:pt>
                <c:pt idx="118">
                  <c:v>2.9765116279069766E-4</c:v>
                </c:pt>
                <c:pt idx="119">
                  <c:v>2.6891279069767444E-4</c:v>
                </c:pt>
                <c:pt idx="120">
                  <c:v>2.2970348837209303E-4</c:v>
                </c:pt>
                <c:pt idx="121">
                  <c:v>2.0321511627906979E-4</c:v>
                </c:pt>
                <c:pt idx="122">
                  <c:v>1.7088953488372094E-4</c:v>
                </c:pt>
                <c:pt idx="123">
                  <c:v>1.4430232558139536E-4</c:v>
                </c:pt>
                <c:pt idx="124">
                  <c:v>1.1426162790697673E-4</c:v>
                </c:pt>
                <c:pt idx="125">
                  <c:v>9.6558139534883721E-5</c:v>
                </c:pt>
                <c:pt idx="126">
                  <c:v>8.6720930232558134E-5</c:v>
                </c:pt>
                <c:pt idx="127">
                  <c:v>8.1877906976744185E-5</c:v>
                </c:pt>
                <c:pt idx="128">
                  <c:v>7.9715116279069765E-5</c:v>
                </c:pt>
                <c:pt idx="129">
                  <c:v>8.0529069767441865E-5</c:v>
                </c:pt>
                <c:pt idx="130">
                  <c:v>8.0854651162790703E-5</c:v>
                </c:pt>
                <c:pt idx="131">
                  <c:v>8.3999999999999995E-5</c:v>
                </c:pt>
                <c:pt idx="132">
                  <c:v>8.3901162790697679E-5</c:v>
                </c:pt>
                <c:pt idx="133">
                  <c:v>8.7738372093023256E-5</c:v>
                </c:pt>
                <c:pt idx="134">
                  <c:v>9.1040697674418599E-5</c:v>
                </c:pt>
                <c:pt idx="135">
                  <c:v>8.4843023255813955E-5</c:v>
                </c:pt>
                <c:pt idx="136">
                  <c:v>7.7331395348837213E-5</c:v>
                </c:pt>
                <c:pt idx="137">
                  <c:v>7.962209302325581E-5</c:v>
                </c:pt>
                <c:pt idx="138">
                  <c:v>7.9784883720930235E-5</c:v>
                </c:pt>
                <c:pt idx="139">
                  <c:v>8.0825581395348842E-5</c:v>
                </c:pt>
                <c:pt idx="140">
                  <c:v>8.1226744186046511E-5</c:v>
                </c:pt>
                <c:pt idx="141">
                  <c:v>8.2906976744186043E-5</c:v>
                </c:pt>
                <c:pt idx="142">
                  <c:v>8.7232558139534882E-5</c:v>
                </c:pt>
                <c:pt idx="143">
                  <c:v>9.112790697674418E-5</c:v>
                </c:pt>
                <c:pt idx="144">
                  <c:v>9.4267441860465111E-5</c:v>
                </c:pt>
                <c:pt idx="145">
                  <c:v>9.3255813953488365E-5</c:v>
                </c:pt>
                <c:pt idx="146">
                  <c:v>9.7598837209302328E-5</c:v>
                </c:pt>
                <c:pt idx="147">
                  <c:v>9.9494186046511631E-5</c:v>
                </c:pt>
                <c:pt idx="148">
                  <c:v>1.0059302325581395E-4</c:v>
                </c:pt>
                <c:pt idx="149">
                  <c:v>1.0270348837209303E-4</c:v>
                </c:pt>
                <c:pt idx="150">
                  <c:v>1.1727906976744186E-4</c:v>
                </c:pt>
                <c:pt idx="151">
                  <c:v>1.1104651162790699E-4</c:v>
                </c:pt>
                <c:pt idx="152">
                  <c:v>9.7953488372093026E-5</c:v>
                </c:pt>
                <c:pt idx="153">
                  <c:v>9.9209302325581404E-5</c:v>
                </c:pt>
                <c:pt idx="154">
                  <c:v>8.7494186046511638E-5</c:v>
                </c:pt>
                <c:pt idx="155">
                  <c:v>8.0127906976744197E-5</c:v>
                </c:pt>
                <c:pt idx="156">
                  <c:v>7.1924418604651157E-5</c:v>
                </c:pt>
                <c:pt idx="157">
                  <c:v>7.8988372093023246E-5</c:v>
                </c:pt>
                <c:pt idx="158">
                  <c:v>8.0389534883720925E-5</c:v>
                </c:pt>
                <c:pt idx="159">
                  <c:v>8.9058139534883715E-5</c:v>
                </c:pt>
                <c:pt idx="160">
                  <c:v>9.2145348837209315E-5</c:v>
                </c:pt>
                <c:pt idx="161">
                  <c:v>8.3645348837209298E-5</c:v>
                </c:pt>
                <c:pt idx="162">
                  <c:v>9.3145348837209312E-5</c:v>
                </c:pt>
                <c:pt idx="163">
                  <c:v>9.9598837209302336E-5</c:v>
                </c:pt>
                <c:pt idx="164">
                  <c:v>9.3156976744186048E-5</c:v>
                </c:pt>
                <c:pt idx="165">
                  <c:v>8.8813953488372098E-5</c:v>
                </c:pt>
                <c:pt idx="166">
                  <c:v>1.2423837209302326E-4</c:v>
                </c:pt>
                <c:pt idx="167">
                  <c:v>1.2413953488372095E-4</c:v>
                </c:pt>
                <c:pt idx="168">
                  <c:v>1.1569767441860466E-4</c:v>
                </c:pt>
                <c:pt idx="169">
                  <c:v>1.1534302325581395E-4</c:v>
                </c:pt>
                <c:pt idx="170">
                  <c:v>1.2559302325581396E-4</c:v>
                </c:pt>
                <c:pt idx="171">
                  <c:v>1.1925E-4</c:v>
                </c:pt>
                <c:pt idx="172">
                  <c:v>1.3281976744186047E-4</c:v>
                </c:pt>
                <c:pt idx="173">
                  <c:v>1.9038372093023258E-4</c:v>
                </c:pt>
                <c:pt idx="174">
                  <c:v>2.1697093023255817E-4</c:v>
                </c:pt>
                <c:pt idx="175">
                  <c:v>2.6627906976744189E-4</c:v>
                </c:pt>
                <c:pt idx="176">
                  <c:v>2.5074418604651159E-4</c:v>
                </c:pt>
                <c:pt idx="177">
                  <c:v>2.8746511627906975E-4</c:v>
                </c:pt>
                <c:pt idx="178">
                  <c:v>2.7728488372093024E-4</c:v>
                </c:pt>
                <c:pt idx="179">
                  <c:v>3.177267441860465E-4</c:v>
                </c:pt>
                <c:pt idx="180">
                  <c:v>3.5975581395348839E-4</c:v>
                </c:pt>
                <c:pt idx="181">
                  <c:v>2.6950581395348839E-4</c:v>
                </c:pt>
                <c:pt idx="182">
                  <c:v>3.4897093023255813E-4</c:v>
                </c:pt>
                <c:pt idx="183">
                  <c:v>4.7236046511627905E-4</c:v>
                </c:pt>
                <c:pt idx="184">
                  <c:v>9.0951162790697685E-4</c:v>
                </c:pt>
                <c:pt idx="185">
                  <c:v>1.2224127906976744E-3</c:v>
                </c:pt>
                <c:pt idx="186">
                  <c:v>1.826796511627907E-3</c:v>
                </c:pt>
                <c:pt idx="187">
                  <c:v>2.0121046511627906E-3</c:v>
                </c:pt>
                <c:pt idx="188">
                  <c:v>2.0789767441860463E-3</c:v>
                </c:pt>
                <c:pt idx="189">
                  <c:v>1.7566104651162791E-3</c:v>
                </c:pt>
                <c:pt idx="190">
                  <c:v>1.6527616279069766E-3</c:v>
                </c:pt>
                <c:pt idx="191">
                  <c:v>1.5807441860465116E-3</c:v>
                </c:pt>
              </c:numCache>
            </c:numRef>
          </c:yVal>
          <c:smooth val="1"/>
          <c:extLst>
            <c:ext xmlns:c16="http://schemas.microsoft.com/office/drawing/2014/chart" uri="{C3380CC4-5D6E-409C-BE32-E72D297353CC}">
              <c16:uniqueId val="{00000007-86ED-43F8-B3FD-CE8E0EA5A0E5}"/>
            </c:ext>
          </c:extLst>
        </c:ser>
        <c:ser>
          <c:idx val="8"/>
          <c:order val="8"/>
          <c:tx>
            <c:strRef>
              <c:f>'corrected 1.72'!$D$10</c:f>
              <c:strCache>
                <c:ptCount val="1"/>
                <c:pt idx="0">
                  <c:v>Sok18</c:v>
                </c:pt>
              </c:strCache>
            </c:strRef>
          </c:tx>
          <c:spPr bwMode="auto">
            <a:prstGeom prst="rect">
              <a:avLst/>
            </a:prstGeom>
            <a:ln w="41275" cap="rnd">
              <a:solidFill>
                <a:srgbClr val="00B050"/>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1.72'!$L$10:$GU$10</c:f>
              <c:numCache>
                <c:formatCode>General</c:formatCode>
                <c:ptCount val="192"/>
                <c:pt idx="0">
                  <c:v>8.1373430232558139E-3</c:v>
                </c:pt>
                <c:pt idx="1">
                  <c:v>8.227261627906976E-3</c:v>
                </c:pt>
                <c:pt idx="2">
                  <c:v>7.9151802325581402E-3</c:v>
                </c:pt>
                <c:pt idx="3">
                  <c:v>7.922831395348837E-3</c:v>
                </c:pt>
                <c:pt idx="4">
                  <c:v>7.9929825581395355E-3</c:v>
                </c:pt>
                <c:pt idx="5">
                  <c:v>7.8539011627906975E-3</c:v>
                </c:pt>
                <c:pt idx="6">
                  <c:v>7.7732441860465119E-3</c:v>
                </c:pt>
                <c:pt idx="7">
                  <c:v>7.7762383720930235E-3</c:v>
                </c:pt>
                <c:pt idx="8">
                  <c:v>7.9658779069767434E-3</c:v>
                </c:pt>
                <c:pt idx="9">
                  <c:v>8.0902616279069778E-3</c:v>
                </c:pt>
                <c:pt idx="10">
                  <c:v>8.3160348837209297E-3</c:v>
                </c:pt>
                <c:pt idx="11">
                  <c:v>8.5321395348837217E-3</c:v>
                </c:pt>
                <c:pt idx="12">
                  <c:v>8.6579244186046518E-3</c:v>
                </c:pt>
                <c:pt idx="13">
                  <c:v>8.720494186046512E-3</c:v>
                </c:pt>
                <c:pt idx="14">
                  <c:v>8.957505813953489E-3</c:v>
                </c:pt>
                <c:pt idx="15">
                  <c:v>9.0584941860465118E-3</c:v>
                </c:pt>
                <c:pt idx="16">
                  <c:v>9.0815523255813949E-3</c:v>
                </c:pt>
                <c:pt idx="17">
                  <c:v>9.1356046511627906E-3</c:v>
                </c:pt>
                <c:pt idx="18">
                  <c:v>9.213546511627908E-3</c:v>
                </c:pt>
                <c:pt idx="19">
                  <c:v>9.2412151162790685E-3</c:v>
                </c:pt>
                <c:pt idx="20">
                  <c:v>9.2613837209302319E-3</c:v>
                </c:pt>
                <c:pt idx="21">
                  <c:v>9.3196453488372088E-3</c:v>
                </c:pt>
                <c:pt idx="22">
                  <c:v>9.3580813953488377E-3</c:v>
                </c:pt>
                <c:pt idx="23">
                  <c:v>9.2671686046511634E-3</c:v>
                </c:pt>
                <c:pt idx="24">
                  <c:v>9.1285988372093018E-3</c:v>
                </c:pt>
                <c:pt idx="25">
                  <c:v>9.0390232558139536E-3</c:v>
                </c:pt>
                <c:pt idx="26">
                  <c:v>8.8851162790697675E-3</c:v>
                </c:pt>
                <c:pt idx="27">
                  <c:v>8.6812441860465127E-3</c:v>
                </c:pt>
                <c:pt idx="28">
                  <c:v>8.5343197674418603E-3</c:v>
                </c:pt>
                <c:pt idx="29">
                  <c:v>8.3616279069767454E-3</c:v>
                </c:pt>
                <c:pt idx="30">
                  <c:v>8.2135116279069761E-3</c:v>
                </c:pt>
                <c:pt idx="31">
                  <c:v>8.0332441860465117E-3</c:v>
                </c:pt>
                <c:pt idx="32">
                  <c:v>7.8682906976744182E-3</c:v>
                </c:pt>
                <c:pt idx="33">
                  <c:v>7.7119883720930234E-3</c:v>
                </c:pt>
                <c:pt idx="34">
                  <c:v>7.5461337209302331E-3</c:v>
                </c:pt>
                <c:pt idx="35">
                  <c:v>7.3437848837209305E-3</c:v>
                </c:pt>
                <c:pt idx="36">
                  <c:v>7.1415930232558147E-3</c:v>
                </c:pt>
                <c:pt idx="37">
                  <c:v>6.9569476744186041E-3</c:v>
                </c:pt>
                <c:pt idx="38">
                  <c:v>6.8110581395348837E-3</c:v>
                </c:pt>
                <c:pt idx="39">
                  <c:v>6.672779069767442E-3</c:v>
                </c:pt>
                <c:pt idx="40">
                  <c:v>6.5725813953488371E-3</c:v>
                </c:pt>
                <c:pt idx="41">
                  <c:v>6.5357965116279067E-3</c:v>
                </c:pt>
                <c:pt idx="42">
                  <c:v>6.5530581395348841E-3</c:v>
                </c:pt>
                <c:pt idx="43">
                  <c:v>6.5716220930232558E-3</c:v>
                </c:pt>
                <c:pt idx="44">
                  <c:v>6.5824825581395343E-3</c:v>
                </c:pt>
                <c:pt idx="45">
                  <c:v>6.5715639534883723E-3</c:v>
                </c:pt>
                <c:pt idx="46">
                  <c:v>6.5155639534883718E-3</c:v>
                </c:pt>
                <c:pt idx="47">
                  <c:v>6.4118430232558135E-3</c:v>
                </c:pt>
                <c:pt idx="48">
                  <c:v>6.2912209302325578E-3</c:v>
                </c:pt>
                <c:pt idx="49">
                  <c:v>6.1617383720930239E-3</c:v>
                </c:pt>
                <c:pt idx="50">
                  <c:v>6.0256511627906975E-3</c:v>
                </c:pt>
                <c:pt idx="51">
                  <c:v>5.8491046511627912E-3</c:v>
                </c:pt>
                <c:pt idx="52">
                  <c:v>5.6315348837209303E-3</c:v>
                </c:pt>
                <c:pt idx="53">
                  <c:v>5.351511627906977E-3</c:v>
                </c:pt>
                <c:pt idx="54">
                  <c:v>5.0528546511627902E-3</c:v>
                </c:pt>
                <c:pt idx="55">
                  <c:v>4.7280058139534883E-3</c:v>
                </c:pt>
                <c:pt idx="56">
                  <c:v>4.3678662790697671E-3</c:v>
                </c:pt>
                <c:pt idx="57">
                  <c:v>3.9593779069767446E-3</c:v>
                </c:pt>
                <c:pt idx="58">
                  <c:v>3.5662790697674417E-3</c:v>
                </c:pt>
                <c:pt idx="59">
                  <c:v>3.2751627906976743E-3</c:v>
                </c:pt>
                <c:pt idx="60">
                  <c:v>3.1043604651162788E-3</c:v>
                </c:pt>
                <c:pt idx="61">
                  <c:v>2.9958255813953487E-3</c:v>
                </c:pt>
                <c:pt idx="62">
                  <c:v>2.9008023255813952E-3</c:v>
                </c:pt>
                <c:pt idx="63">
                  <c:v>2.806313953488372E-3</c:v>
                </c:pt>
                <c:pt idx="64">
                  <c:v>2.7064941860465118E-3</c:v>
                </c:pt>
                <c:pt idx="65">
                  <c:v>2.5966453488372094E-3</c:v>
                </c:pt>
                <c:pt idx="66">
                  <c:v>2.4870988372093024E-3</c:v>
                </c:pt>
                <c:pt idx="67">
                  <c:v>2.3668953488372091E-3</c:v>
                </c:pt>
                <c:pt idx="68">
                  <c:v>2.2427093023255815E-3</c:v>
                </c:pt>
                <c:pt idx="69">
                  <c:v>2.1111279069767441E-3</c:v>
                </c:pt>
                <c:pt idx="70">
                  <c:v>1.9943255813953489E-3</c:v>
                </c:pt>
                <c:pt idx="71">
                  <c:v>1.9015406976744186E-3</c:v>
                </c:pt>
                <c:pt idx="72">
                  <c:v>1.8224534883720929E-3</c:v>
                </c:pt>
                <c:pt idx="73">
                  <c:v>1.7435058139534884E-3</c:v>
                </c:pt>
                <c:pt idx="74">
                  <c:v>1.6615581395348839E-3</c:v>
                </c:pt>
                <c:pt idx="75">
                  <c:v>1.5676744186046512E-3</c:v>
                </c:pt>
                <c:pt idx="76">
                  <c:v>1.4595523255813954E-3</c:v>
                </c:pt>
                <c:pt idx="77">
                  <c:v>1.3370290697674418E-3</c:v>
                </c:pt>
                <c:pt idx="78">
                  <c:v>1.1969127906976745E-3</c:v>
                </c:pt>
                <c:pt idx="79">
                  <c:v>1.0533662790697675E-3</c:v>
                </c:pt>
                <c:pt idx="80">
                  <c:v>9.1719767441860475E-4</c:v>
                </c:pt>
                <c:pt idx="81">
                  <c:v>7.991627906976744E-4</c:v>
                </c:pt>
                <c:pt idx="82">
                  <c:v>6.9209302325581401E-4</c:v>
                </c:pt>
                <c:pt idx="83">
                  <c:v>5.8604069767441869E-4</c:v>
                </c:pt>
                <c:pt idx="84">
                  <c:v>4.8895930232558142E-4</c:v>
                </c:pt>
                <c:pt idx="85">
                  <c:v>4.1673255813953487E-4</c:v>
                </c:pt>
                <c:pt idx="86">
                  <c:v>3.6897674418604653E-4</c:v>
                </c:pt>
                <c:pt idx="87">
                  <c:v>3.4237790697674419E-4</c:v>
                </c:pt>
                <c:pt idx="88">
                  <c:v>3.2620348837209304E-4</c:v>
                </c:pt>
                <c:pt idx="89">
                  <c:v>3.151046511627907E-4</c:v>
                </c:pt>
                <c:pt idx="90">
                  <c:v>3.0586627906976747E-4</c:v>
                </c:pt>
                <c:pt idx="91">
                  <c:v>2.9826744186046511E-4</c:v>
                </c:pt>
                <c:pt idx="92">
                  <c:v>2.9075581395348834E-4</c:v>
                </c:pt>
                <c:pt idx="93">
                  <c:v>2.8098837209302325E-4</c:v>
                </c:pt>
                <c:pt idx="94">
                  <c:v>2.7139534883720929E-4</c:v>
                </c:pt>
                <c:pt idx="95">
                  <c:v>2.6398837209302327E-4</c:v>
                </c:pt>
                <c:pt idx="96">
                  <c:v>2.5464534883720935E-4</c:v>
                </c:pt>
                <c:pt idx="97">
                  <c:v>2.4734883720930236E-4</c:v>
                </c:pt>
                <c:pt idx="98">
                  <c:v>2.4041279069767442E-4</c:v>
                </c:pt>
                <c:pt idx="99">
                  <c:v>2.2994767441860466E-4</c:v>
                </c:pt>
                <c:pt idx="100">
                  <c:v>2.1680232558139536E-4</c:v>
                </c:pt>
                <c:pt idx="101">
                  <c:v>1.9886046511627907E-4</c:v>
                </c:pt>
                <c:pt idx="102">
                  <c:v>1.8302906976744188E-4</c:v>
                </c:pt>
                <c:pt idx="103">
                  <c:v>1.7440116279069767E-4</c:v>
                </c:pt>
                <c:pt idx="104">
                  <c:v>1.7009883720930236E-4</c:v>
                </c:pt>
                <c:pt idx="105">
                  <c:v>1.6916860465116277E-4</c:v>
                </c:pt>
                <c:pt idx="106">
                  <c:v>1.7291860465116281E-4</c:v>
                </c:pt>
                <c:pt idx="107">
                  <c:v>1.7621511627906978E-4</c:v>
                </c:pt>
                <c:pt idx="108">
                  <c:v>1.769593023255814E-4</c:v>
                </c:pt>
                <c:pt idx="109">
                  <c:v>1.7623837209302325E-4</c:v>
                </c:pt>
                <c:pt idx="110">
                  <c:v>1.6804069767441861E-4</c:v>
                </c:pt>
                <c:pt idx="111">
                  <c:v>1.5734302325581397E-4</c:v>
                </c:pt>
                <c:pt idx="112">
                  <c:v>1.4255232558139534E-4</c:v>
                </c:pt>
                <c:pt idx="113">
                  <c:v>1.3066279069767441E-4</c:v>
                </c:pt>
                <c:pt idx="114">
                  <c:v>1.1383139534883721E-4</c:v>
                </c:pt>
                <c:pt idx="115">
                  <c:v>1.0537790697674417E-4</c:v>
                </c:pt>
                <c:pt idx="116">
                  <c:v>9.2808139534883712E-5</c:v>
                </c:pt>
                <c:pt idx="117">
                  <c:v>7.8872093023255819E-5</c:v>
                </c:pt>
                <c:pt idx="118">
                  <c:v>6.870348837209302E-5</c:v>
                </c:pt>
                <c:pt idx="119">
                  <c:v>6.5988372093023256E-5</c:v>
                </c:pt>
                <c:pt idx="120">
                  <c:v>5.926162790697674E-5</c:v>
                </c:pt>
                <c:pt idx="121">
                  <c:v>5.0319767441860465E-5</c:v>
                </c:pt>
                <c:pt idx="122">
                  <c:v>4.8372093023255816E-5</c:v>
                </c:pt>
                <c:pt idx="123">
                  <c:v>4.3994186046511631E-5</c:v>
                </c:pt>
                <c:pt idx="124">
                  <c:v>3.5424418604651164E-5</c:v>
                </c:pt>
                <c:pt idx="125">
                  <c:v>3.2529069767441857E-5</c:v>
                </c:pt>
                <c:pt idx="126">
                  <c:v>3.0773255813953488E-5</c:v>
                </c:pt>
                <c:pt idx="127">
                  <c:v>2.5174418604651166E-5</c:v>
                </c:pt>
                <c:pt idx="128">
                  <c:v>2.4011627906976747E-5</c:v>
                </c:pt>
                <c:pt idx="129">
                  <c:v>2.5854651162790697E-5</c:v>
                </c:pt>
                <c:pt idx="130">
                  <c:v>2.1494186046511629E-5</c:v>
                </c:pt>
                <c:pt idx="131">
                  <c:v>2.4034883720930232E-5</c:v>
                </c:pt>
                <c:pt idx="132">
                  <c:v>3.0790697674418605E-5</c:v>
                </c:pt>
                <c:pt idx="133">
                  <c:v>3.0877906976744186E-5</c:v>
                </c:pt>
                <c:pt idx="134">
                  <c:v>2.5709302325581396E-5</c:v>
                </c:pt>
                <c:pt idx="135">
                  <c:v>2.552906976744186E-5</c:v>
                </c:pt>
                <c:pt idx="136">
                  <c:v>2.3267441860465117E-5</c:v>
                </c:pt>
                <c:pt idx="137">
                  <c:v>1.9441860465116279E-5</c:v>
                </c:pt>
                <c:pt idx="138">
                  <c:v>1.8011627906976743E-5</c:v>
                </c:pt>
                <c:pt idx="139">
                  <c:v>2.3261627906976742E-5</c:v>
                </c:pt>
                <c:pt idx="140">
                  <c:v>2.5313953488372092E-5</c:v>
                </c:pt>
                <c:pt idx="141">
                  <c:v>2.6947674418604653E-5</c:v>
                </c:pt>
                <c:pt idx="142">
                  <c:v>2.8866279069767442E-5</c:v>
                </c:pt>
                <c:pt idx="143">
                  <c:v>2.4383720930232558E-5</c:v>
                </c:pt>
                <c:pt idx="144">
                  <c:v>2.8017441860465114E-5</c:v>
                </c:pt>
                <c:pt idx="145">
                  <c:v>3.2255813953488373E-5</c:v>
                </c:pt>
                <c:pt idx="146">
                  <c:v>3.8476744186046515E-5</c:v>
                </c:pt>
                <c:pt idx="147">
                  <c:v>3.4616279069767446E-5</c:v>
                </c:pt>
                <c:pt idx="148">
                  <c:v>3.8953488372093028E-5</c:v>
                </c:pt>
                <c:pt idx="149">
                  <c:v>3.8825581395348831E-5</c:v>
                </c:pt>
                <c:pt idx="150">
                  <c:v>5.1093023255813955E-5</c:v>
                </c:pt>
                <c:pt idx="151">
                  <c:v>4.2703488372093025E-5</c:v>
                </c:pt>
                <c:pt idx="152">
                  <c:v>6.2732558139534883E-5</c:v>
                </c:pt>
                <c:pt idx="153">
                  <c:v>6.0412790697674419E-5</c:v>
                </c:pt>
                <c:pt idx="154">
                  <c:v>6.6895348837209297E-5</c:v>
                </c:pt>
                <c:pt idx="155">
                  <c:v>7.5284883720930234E-5</c:v>
                </c:pt>
                <c:pt idx="156">
                  <c:v>6.0145348837209303E-5</c:v>
                </c:pt>
                <c:pt idx="157">
                  <c:v>7.2860465116279073E-5</c:v>
                </c:pt>
                <c:pt idx="158">
                  <c:v>8.319186046511627E-5</c:v>
                </c:pt>
                <c:pt idx="159">
                  <c:v>8.5808139534883718E-5</c:v>
                </c:pt>
                <c:pt idx="160">
                  <c:v>7.4186046511627921E-5</c:v>
                </c:pt>
                <c:pt idx="161">
                  <c:v>7.6610465116279069E-5</c:v>
                </c:pt>
                <c:pt idx="162">
                  <c:v>8.2697674418604646E-5</c:v>
                </c:pt>
                <c:pt idx="163">
                  <c:v>8.7244186046511632E-5</c:v>
                </c:pt>
                <c:pt idx="164">
                  <c:v>8.0040697674418603E-5</c:v>
                </c:pt>
                <c:pt idx="165">
                  <c:v>8.0779069767441858E-5</c:v>
                </c:pt>
                <c:pt idx="166">
                  <c:v>9.0744186046511636E-5</c:v>
                </c:pt>
                <c:pt idx="167">
                  <c:v>7.3686046511627908E-5</c:v>
                </c:pt>
                <c:pt idx="168">
                  <c:v>8.8790697674418599E-5</c:v>
                </c:pt>
                <c:pt idx="169">
                  <c:v>1.2098837209302325E-4</c:v>
                </c:pt>
                <c:pt idx="170">
                  <c:v>9.3465116279069774E-5</c:v>
                </c:pt>
                <c:pt idx="171">
                  <c:v>1.0441279069767443E-4</c:v>
                </c:pt>
                <c:pt idx="172">
                  <c:v>1.0774418604651163E-4</c:v>
                </c:pt>
                <c:pt idx="173">
                  <c:v>8.9215116279069766E-5</c:v>
                </c:pt>
                <c:pt idx="174">
                  <c:v>1.5097674418604651E-4</c:v>
                </c:pt>
                <c:pt idx="175">
                  <c:v>1.5328488372093023E-4</c:v>
                </c:pt>
                <c:pt idx="176">
                  <c:v>1.9675581395348836E-4</c:v>
                </c:pt>
                <c:pt idx="177">
                  <c:v>1.6253488372093021E-4</c:v>
                </c:pt>
                <c:pt idx="178">
                  <c:v>2.175E-4</c:v>
                </c:pt>
                <c:pt idx="179">
                  <c:v>2.1477325581395349E-4</c:v>
                </c:pt>
                <c:pt idx="180">
                  <c:v>2.5147093023255814E-4</c:v>
                </c:pt>
                <c:pt idx="181">
                  <c:v>3.015813953488372E-4</c:v>
                </c:pt>
                <c:pt idx="182">
                  <c:v>3.0008720930232562E-4</c:v>
                </c:pt>
                <c:pt idx="183">
                  <c:v>3.9661046511627903E-4</c:v>
                </c:pt>
                <c:pt idx="184">
                  <c:v>5.233372093023256E-4</c:v>
                </c:pt>
                <c:pt idx="185">
                  <c:v>8.3388953488372096E-4</c:v>
                </c:pt>
                <c:pt idx="186">
                  <c:v>1.2525755813953489E-3</c:v>
                </c:pt>
                <c:pt idx="187">
                  <c:v>2.0845581395348839E-3</c:v>
                </c:pt>
                <c:pt idx="188">
                  <c:v>1.1744709302325582E-3</c:v>
                </c:pt>
                <c:pt idx="189">
                  <c:v>1.1612151162790699E-3</c:v>
                </c:pt>
                <c:pt idx="190">
                  <c:v>1.0757674418604651E-3</c:v>
                </c:pt>
                <c:pt idx="191">
                  <c:v>1.4343372093023256E-3</c:v>
                </c:pt>
              </c:numCache>
            </c:numRef>
          </c:yVal>
          <c:smooth val="1"/>
          <c:extLst>
            <c:ext xmlns:c16="http://schemas.microsoft.com/office/drawing/2014/chart" uri="{C3380CC4-5D6E-409C-BE32-E72D297353CC}">
              <c16:uniqueId val="{00000008-86ED-43F8-B3FD-CE8E0EA5A0E5}"/>
            </c:ext>
          </c:extLst>
        </c:ser>
        <c:ser>
          <c:idx val="9"/>
          <c:order val="9"/>
          <c:tx>
            <c:strRef>
              <c:f>'corrected 1.72'!$D$11</c:f>
              <c:strCache>
                <c:ptCount val="1"/>
                <c:pt idx="0">
                  <c:v>Sok10bis</c:v>
                </c:pt>
              </c:strCache>
            </c:strRef>
          </c:tx>
          <c:spPr bwMode="auto">
            <a:prstGeom prst="rect">
              <a:avLst/>
            </a:prstGeom>
            <a:ln w="19050" cap="rnd">
              <a:solidFill>
                <a:schemeClr val="accent1">
                  <a:lumMod val="75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1.72'!$L$11:$GU$11</c:f>
              <c:numCache>
                <c:formatCode>General</c:formatCode>
                <c:ptCount val="192"/>
                <c:pt idx="0">
                  <c:v>1.3730331395348837E-2</c:v>
                </c:pt>
                <c:pt idx="1">
                  <c:v>1.407885465116279E-2</c:v>
                </c:pt>
                <c:pt idx="2">
                  <c:v>1.3652563953488371E-2</c:v>
                </c:pt>
                <c:pt idx="3">
                  <c:v>1.3762604651162792E-2</c:v>
                </c:pt>
                <c:pt idx="4">
                  <c:v>1.3980529069767442E-2</c:v>
                </c:pt>
                <c:pt idx="5">
                  <c:v>1.3782063953488372E-2</c:v>
                </c:pt>
                <c:pt idx="6">
                  <c:v>1.3665848837209303E-2</c:v>
                </c:pt>
                <c:pt idx="7">
                  <c:v>1.3694081395348837E-2</c:v>
                </c:pt>
                <c:pt idx="8">
                  <c:v>1.407885465116279E-2</c:v>
                </c:pt>
                <c:pt idx="9">
                  <c:v>1.4315366279069769E-2</c:v>
                </c:pt>
                <c:pt idx="10">
                  <c:v>1.4756081395348838E-2</c:v>
                </c:pt>
                <c:pt idx="11">
                  <c:v>1.5160779069767441E-2</c:v>
                </c:pt>
                <c:pt idx="12">
                  <c:v>1.5374744186046511E-2</c:v>
                </c:pt>
                <c:pt idx="13">
                  <c:v>1.5456581395348837E-2</c:v>
                </c:pt>
                <c:pt idx="14">
                  <c:v>1.5810017441860464E-2</c:v>
                </c:pt>
                <c:pt idx="15">
                  <c:v>1.5921854651162793E-2</c:v>
                </c:pt>
                <c:pt idx="16">
                  <c:v>1.5908127906976745E-2</c:v>
                </c:pt>
                <c:pt idx="17">
                  <c:v>1.5916691860465116E-2</c:v>
                </c:pt>
                <c:pt idx="18">
                  <c:v>1.5936430232558141E-2</c:v>
                </c:pt>
                <c:pt idx="19">
                  <c:v>1.5926122093023257E-2</c:v>
                </c:pt>
                <c:pt idx="20">
                  <c:v>1.5898412790697675E-2</c:v>
                </c:pt>
                <c:pt idx="21">
                  <c:v>1.5887046511627909E-2</c:v>
                </c:pt>
                <c:pt idx="22">
                  <c:v>1.5861395348837209E-2</c:v>
                </c:pt>
                <c:pt idx="23">
                  <c:v>1.5621046511627906E-2</c:v>
                </c:pt>
                <c:pt idx="24">
                  <c:v>1.5245395348837209E-2</c:v>
                </c:pt>
                <c:pt idx="25">
                  <c:v>1.4956569767441861E-2</c:v>
                </c:pt>
                <c:pt idx="26">
                  <c:v>1.4605802325581395E-2</c:v>
                </c:pt>
                <c:pt idx="27">
                  <c:v>1.4175482558139536E-2</c:v>
                </c:pt>
                <c:pt idx="28">
                  <c:v>1.3837360465116279E-2</c:v>
                </c:pt>
                <c:pt idx="29">
                  <c:v>1.3468430232558139E-2</c:v>
                </c:pt>
                <c:pt idx="30">
                  <c:v>1.3117982558139535E-2</c:v>
                </c:pt>
                <c:pt idx="31">
                  <c:v>1.2698156976744186E-2</c:v>
                </c:pt>
                <c:pt idx="32">
                  <c:v>1.2309656976744188E-2</c:v>
                </c:pt>
                <c:pt idx="33">
                  <c:v>1.193621511627907E-2</c:v>
                </c:pt>
                <c:pt idx="34">
                  <c:v>1.1548616279069767E-2</c:v>
                </c:pt>
                <c:pt idx="35">
                  <c:v>1.109214534883721E-2</c:v>
                </c:pt>
                <c:pt idx="36">
                  <c:v>1.0624587209302325E-2</c:v>
                </c:pt>
                <c:pt idx="37">
                  <c:v>1.017257558139535E-2</c:v>
                </c:pt>
                <c:pt idx="38">
                  <c:v>9.7596918604651167E-3</c:v>
                </c:pt>
                <c:pt idx="39">
                  <c:v>9.3556453488372084E-3</c:v>
                </c:pt>
                <c:pt idx="40">
                  <c:v>9.0358313953488381E-3</c:v>
                </c:pt>
                <c:pt idx="41">
                  <c:v>8.8556104651162787E-3</c:v>
                </c:pt>
                <c:pt idx="42">
                  <c:v>8.7938488372093036E-3</c:v>
                </c:pt>
                <c:pt idx="43">
                  <c:v>8.7555755813953483E-3</c:v>
                </c:pt>
                <c:pt idx="44">
                  <c:v>8.7123430232558148E-3</c:v>
                </c:pt>
                <c:pt idx="45">
                  <c:v>8.6241162790697667E-3</c:v>
                </c:pt>
                <c:pt idx="46">
                  <c:v>8.4556162790697682E-3</c:v>
                </c:pt>
                <c:pt idx="47">
                  <c:v>8.2170058139534891E-3</c:v>
                </c:pt>
                <c:pt idx="48">
                  <c:v>7.9600290697674422E-3</c:v>
                </c:pt>
                <c:pt idx="49">
                  <c:v>7.7008372093023258E-3</c:v>
                </c:pt>
                <c:pt idx="50">
                  <c:v>7.4402267441860464E-3</c:v>
                </c:pt>
                <c:pt idx="51">
                  <c:v>7.1255058139534887E-3</c:v>
                </c:pt>
                <c:pt idx="52">
                  <c:v>6.7547674418604658E-3</c:v>
                </c:pt>
                <c:pt idx="53">
                  <c:v>6.302866279069768E-3</c:v>
                </c:pt>
                <c:pt idx="54">
                  <c:v>5.8241802325581394E-3</c:v>
                </c:pt>
                <c:pt idx="55">
                  <c:v>5.326116279069767E-3</c:v>
                </c:pt>
                <c:pt idx="56">
                  <c:v>4.7977151162790698E-3</c:v>
                </c:pt>
                <c:pt idx="57">
                  <c:v>4.2421686046511626E-3</c:v>
                </c:pt>
                <c:pt idx="58">
                  <c:v>3.7344476744186048E-3</c:v>
                </c:pt>
                <c:pt idx="59">
                  <c:v>3.3650058139534883E-3</c:v>
                </c:pt>
                <c:pt idx="60">
                  <c:v>3.1398604651162792E-3</c:v>
                </c:pt>
                <c:pt idx="61">
                  <c:v>2.9964651162790699E-3</c:v>
                </c:pt>
                <c:pt idx="62">
                  <c:v>2.8749593023255815E-3</c:v>
                </c:pt>
                <c:pt idx="63">
                  <c:v>2.7589767441860468E-3</c:v>
                </c:pt>
                <c:pt idx="64">
                  <c:v>2.6399534883720928E-3</c:v>
                </c:pt>
                <c:pt idx="65">
                  <c:v>2.5137616279069766E-3</c:v>
                </c:pt>
                <c:pt idx="66">
                  <c:v>2.3919127906976744E-3</c:v>
                </c:pt>
                <c:pt idx="67">
                  <c:v>2.2639302325581398E-3</c:v>
                </c:pt>
                <c:pt idx="68">
                  <c:v>2.1292790697674418E-3</c:v>
                </c:pt>
                <c:pt idx="69">
                  <c:v>1.9872558139534882E-3</c:v>
                </c:pt>
                <c:pt idx="70">
                  <c:v>1.861436046511628E-3</c:v>
                </c:pt>
                <c:pt idx="71">
                  <c:v>1.7582267441860467E-3</c:v>
                </c:pt>
                <c:pt idx="72">
                  <c:v>1.671174418604651E-3</c:v>
                </c:pt>
                <c:pt idx="73">
                  <c:v>1.5898837209302324E-3</c:v>
                </c:pt>
                <c:pt idx="74">
                  <c:v>1.5105930232558139E-3</c:v>
                </c:pt>
                <c:pt idx="75">
                  <c:v>1.4178313953488373E-3</c:v>
                </c:pt>
                <c:pt idx="76">
                  <c:v>1.3171976744186047E-3</c:v>
                </c:pt>
                <c:pt idx="77">
                  <c:v>1.2026046511627907E-3</c:v>
                </c:pt>
                <c:pt idx="78">
                  <c:v>1.075203488372093E-3</c:v>
                </c:pt>
                <c:pt idx="79">
                  <c:v>9.5094186046511622E-4</c:v>
                </c:pt>
                <c:pt idx="80">
                  <c:v>8.3259883720930225E-4</c:v>
                </c:pt>
                <c:pt idx="81">
                  <c:v>7.3230232558139539E-4</c:v>
                </c:pt>
                <c:pt idx="82">
                  <c:v>6.4021511627906978E-4</c:v>
                </c:pt>
                <c:pt idx="83">
                  <c:v>5.4582558139534886E-4</c:v>
                </c:pt>
                <c:pt idx="84">
                  <c:v>4.5548255813953492E-4</c:v>
                </c:pt>
                <c:pt idx="85">
                  <c:v>3.8914534883720931E-4</c:v>
                </c:pt>
                <c:pt idx="86">
                  <c:v>3.4420348837209305E-4</c:v>
                </c:pt>
                <c:pt idx="87">
                  <c:v>3.1983139534883724E-4</c:v>
                </c:pt>
                <c:pt idx="88">
                  <c:v>3.061511627906977E-4</c:v>
                </c:pt>
                <c:pt idx="89">
                  <c:v>2.9827906976744186E-4</c:v>
                </c:pt>
                <c:pt idx="90">
                  <c:v>2.9355813953488373E-4</c:v>
                </c:pt>
                <c:pt idx="91">
                  <c:v>2.8590116279069767E-4</c:v>
                </c:pt>
                <c:pt idx="92">
                  <c:v>2.7511627906976746E-4</c:v>
                </c:pt>
                <c:pt idx="93">
                  <c:v>2.6788953488372092E-4</c:v>
                </c:pt>
                <c:pt idx="94">
                  <c:v>2.6019186046511632E-4</c:v>
                </c:pt>
                <c:pt idx="95">
                  <c:v>2.4935465116279071E-4</c:v>
                </c:pt>
                <c:pt idx="96">
                  <c:v>2.4055232558139536E-4</c:v>
                </c:pt>
                <c:pt idx="97">
                  <c:v>2.3508720930232559E-4</c:v>
                </c:pt>
                <c:pt idx="98">
                  <c:v>2.2567441860465117E-4</c:v>
                </c:pt>
                <c:pt idx="99">
                  <c:v>2.139767441860465E-4</c:v>
                </c:pt>
                <c:pt idx="100">
                  <c:v>2.068779069767442E-4</c:v>
                </c:pt>
                <c:pt idx="101">
                  <c:v>1.9095348837209301E-4</c:v>
                </c:pt>
                <c:pt idx="102">
                  <c:v>1.7314534883720932E-4</c:v>
                </c:pt>
                <c:pt idx="103">
                  <c:v>1.6600581395348837E-4</c:v>
                </c:pt>
                <c:pt idx="104">
                  <c:v>1.5944767441860466E-4</c:v>
                </c:pt>
                <c:pt idx="105">
                  <c:v>1.5888953488372092E-4</c:v>
                </c:pt>
                <c:pt idx="106">
                  <c:v>1.5676744186046511E-4</c:v>
                </c:pt>
                <c:pt idx="107">
                  <c:v>1.5797093023255814E-4</c:v>
                </c:pt>
                <c:pt idx="108">
                  <c:v>1.5392441860465119E-4</c:v>
                </c:pt>
                <c:pt idx="109">
                  <c:v>1.5595348837209303E-4</c:v>
                </c:pt>
                <c:pt idx="110">
                  <c:v>1.518139534883721E-4</c:v>
                </c:pt>
                <c:pt idx="111">
                  <c:v>1.4217441860465117E-4</c:v>
                </c:pt>
                <c:pt idx="112">
                  <c:v>1.3058720930232559E-4</c:v>
                </c:pt>
                <c:pt idx="113">
                  <c:v>1.2115697674418605E-4</c:v>
                </c:pt>
                <c:pt idx="114">
                  <c:v>1.1509302325581396E-4</c:v>
                </c:pt>
                <c:pt idx="115">
                  <c:v>1.0736627906976745E-4</c:v>
                </c:pt>
                <c:pt idx="116">
                  <c:v>9.4860465116279079E-5</c:v>
                </c:pt>
                <c:pt idx="117">
                  <c:v>8.2313953488372102E-5</c:v>
                </c:pt>
                <c:pt idx="118">
                  <c:v>7.25E-5</c:v>
                </c:pt>
                <c:pt idx="119">
                  <c:v>6.6587209302325584E-5</c:v>
                </c:pt>
                <c:pt idx="120">
                  <c:v>6.5418604651162787E-5</c:v>
                </c:pt>
                <c:pt idx="121">
                  <c:v>6.3755813953488379E-5</c:v>
                </c:pt>
                <c:pt idx="122">
                  <c:v>6.3889534883720931E-5</c:v>
                </c:pt>
                <c:pt idx="123">
                  <c:v>4.8773255813953491E-5</c:v>
                </c:pt>
                <c:pt idx="124">
                  <c:v>4.2627906976744187E-5</c:v>
                </c:pt>
                <c:pt idx="125">
                  <c:v>3.4709302325581395E-5</c:v>
                </c:pt>
                <c:pt idx="126">
                  <c:v>3.2046511627906976E-5</c:v>
                </c:pt>
                <c:pt idx="127">
                  <c:v>3.0686046511627907E-5</c:v>
                </c:pt>
                <c:pt idx="128">
                  <c:v>2.8953488372093022E-5</c:v>
                </c:pt>
                <c:pt idx="129">
                  <c:v>3.3191860465116275E-5</c:v>
                </c:pt>
                <c:pt idx="130">
                  <c:v>3.6104651162790699E-5</c:v>
                </c:pt>
                <c:pt idx="131">
                  <c:v>3.4459302325581395E-5</c:v>
                </c:pt>
                <c:pt idx="132">
                  <c:v>3.7593023255813952E-5</c:v>
                </c:pt>
                <c:pt idx="133">
                  <c:v>6.8232558139534881E-5</c:v>
                </c:pt>
                <c:pt idx="134">
                  <c:v>5.5680232558139537E-5</c:v>
                </c:pt>
                <c:pt idx="135">
                  <c:v>4.1697674418604653E-5</c:v>
                </c:pt>
                <c:pt idx="136">
                  <c:v>3.2843023255813959E-5</c:v>
                </c:pt>
                <c:pt idx="137">
                  <c:v>3.0505813953488371E-5</c:v>
                </c:pt>
                <c:pt idx="138">
                  <c:v>3.4238372093023256E-5</c:v>
                </c:pt>
                <c:pt idx="139">
                  <c:v>3.58546511627907E-5</c:v>
                </c:pt>
                <c:pt idx="140">
                  <c:v>3.6511627906976742E-5</c:v>
                </c:pt>
                <c:pt idx="141">
                  <c:v>3.6343023255813949E-5</c:v>
                </c:pt>
                <c:pt idx="142">
                  <c:v>4.300581395348837E-5</c:v>
                </c:pt>
                <c:pt idx="143">
                  <c:v>4.8720930232558146E-5</c:v>
                </c:pt>
                <c:pt idx="144">
                  <c:v>4.7691860465116281E-5</c:v>
                </c:pt>
                <c:pt idx="145">
                  <c:v>5.2593023255813951E-5</c:v>
                </c:pt>
                <c:pt idx="146">
                  <c:v>5.5040697674418605E-5</c:v>
                </c:pt>
                <c:pt idx="147">
                  <c:v>6.6372093023255813E-5</c:v>
                </c:pt>
                <c:pt idx="148">
                  <c:v>7.4162790697674422E-5</c:v>
                </c:pt>
                <c:pt idx="149">
                  <c:v>1.0469767441860465E-4</c:v>
                </c:pt>
                <c:pt idx="150">
                  <c:v>9.793023255813954E-5</c:v>
                </c:pt>
                <c:pt idx="151">
                  <c:v>1.1458720930232559E-4</c:v>
                </c:pt>
                <c:pt idx="152">
                  <c:v>1.0174999999999999E-4</c:v>
                </c:pt>
                <c:pt idx="153">
                  <c:v>1.1643604651162792E-4</c:v>
                </c:pt>
                <c:pt idx="154">
                  <c:v>1.1690697674418604E-4</c:v>
                </c:pt>
                <c:pt idx="155">
                  <c:v>1.3748837209302326E-4</c:v>
                </c:pt>
                <c:pt idx="156">
                  <c:v>9.4075581395348839E-5</c:v>
                </c:pt>
                <c:pt idx="157">
                  <c:v>9.351744186046512E-5</c:v>
                </c:pt>
                <c:pt idx="158">
                  <c:v>7.7000000000000001E-5</c:v>
                </c:pt>
                <c:pt idx="159">
                  <c:v>1.1765116279069769E-4</c:v>
                </c:pt>
                <c:pt idx="160">
                  <c:v>1.0850581395348837E-4</c:v>
                </c:pt>
                <c:pt idx="161">
                  <c:v>1.0158139534883722E-4</c:v>
                </c:pt>
                <c:pt idx="162">
                  <c:v>1.5674999999999999E-4</c:v>
                </c:pt>
                <c:pt idx="163">
                  <c:v>1.3999999999999999E-4</c:v>
                </c:pt>
                <c:pt idx="164">
                  <c:v>1.472674418604651E-4</c:v>
                </c:pt>
                <c:pt idx="165">
                  <c:v>1.4167441860465116E-4</c:v>
                </c:pt>
                <c:pt idx="166">
                  <c:v>1.5895348837209302E-4</c:v>
                </c:pt>
                <c:pt idx="167">
                  <c:v>1.113546511627907E-4</c:v>
                </c:pt>
                <c:pt idx="168">
                  <c:v>1.4756395348837208E-4</c:v>
                </c:pt>
                <c:pt idx="169">
                  <c:v>1.7063372093023256E-4</c:v>
                </c:pt>
                <c:pt idx="170">
                  <c:v>1.8751162790697675E-4</c:v>
                </c:pt>
                <c:pt idx="171">
                  <c:v>2.2024999999999999E-4</c:v>
                </c:pt>
                <c:pt idx="172">
                  <c:v>2.7092441860465118E-4</c:v>
                </c:pt>
                <c:pt idx="173">
                  <c:v>2.442093023255814E-4</c:v>
                </c:pt>
                <c:pt idx="174">
                  <c:v>3.0513372093023258E-4</c:v>
                </c:pt>
                <c:pt idx="175">
                  <c:v>5.0360465116279073E-4</c:v>
                </c:pt>
                <c:pt idx="176">
                  <c:v>5.904302325581396E-4</c:v>
                </c:pt>
                <c:pt idx="177">
                  <c:v>6.3653488372093022E-4</c:v>
                </c:pt>
                <c:pt idx="178">
                  <c:v>8.036918604651163E-4</c:v>
                </c:pt>
                <c:pt idx="179">
                  <c:v>6.6618604651162792E-4</c:v>
                </c:pt>
                <c:pt idx="180">
                  <c:v>5.6154651162790704E-4</c:v>
                </c:pt>
                <c:pt idx="181">
                  <c:v>5.8161627906976737E-4</c:v>
                </c:pt>
                <c:pt idx="182">
                  <c:v>8.6079651162790708E-4</c:v>
                </c:pt>
                <c:pt idx="183">
                  <c:v>8.6984883720930232E-4</c:v>
                </c:pt>
                <c:pt idx="184">
                  <c:v>1.5272616279069769E-3</c:v>
                </c:pt>
                <c:pt idx="185">
                  <c:v>2.5271104651162788E-3</c:v>
                </c:pt>
                <c:pt idx="186">
                  <c:v>3.1483953488372091E-3</c:v>
                </c:pt>
                <c:pt idx="187">
                  <c:v>3.6756453488372091E-3</c:v>
                </c:pt>
                <c:pt idx="188">
                  <c:v>3.9633255813953487E-3</c:v>
                </c:pt>
                <c:pt idx="189">
                  <c:v>4.5474999999999995E-3</c:v>
                </c:pt>
                <c:pt idx="190">
                  <c:v>4.1218895348837208E-3</c:v>
                </c:pt>
                <c:pt idx="191">
                  <c:v>4.3230988372093019E-3</c:v>
                </c:pt>
              </c:numCache>
            </c:numRef>
          </c:yVal>
          <c:smooth val="1"/>
          <c:extLst>
            <c:ext xmlns:c16="http://schemas.microsoft.com/office/drawing/2014/chart" uri="{C3380CC4-5D6E-409C-BE32-E72D297353CC}">
              <c16:uniqueId val="{00000009-86ED-43F8-B3FD-CE8E0EA5A0E5}"/>
            </c:ext>
          </c:extLst>
        </c:ser>
        <c:ser>
          <c:idx val="10"/>
          <c:order val="10"/>
          <c:tx>
            <c:strRef>
              <c:f>'corrected 1.72'!$D$12</c:f>
              <c:strCache>
                <c:ptCount val="1"/>
                <c:pt idx="0">
                  <c:v>Sok17</c:v>
                </c:pt>
              </c:strCache>
            </c:strRef>
          </c:tx>
          <c:spPr bwMode="auto">
            <a:prstGeom prst="rect">
              <a:avLst/>
            </a:prstGeom>
            <a:ln w="44450" cap="rnd">
              <a:solidFill>
                <a:schemeClr val="accent6">
                  <a:lumMod val="60000"/>
                  <a:lumOff val="40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1.72'!$L$12:$GU$12</c:f>
              <c:numCache>
                <c:formatCode>General</c:formatCode>
                <c:ptCount val="192"/>
                <c:pt idx="0">
                  <c:v>7.8639883720930236E-3</c:v>
                </c:pt>
                <c:pt idx="1">
                  <c:v>7.9288372093023248E-3</c:v>
                </c:pt>
                <c:pt idx="2">
                  <c:v>7.5975813953488378E-3</c:v>
                </c:pt>
                <c:pt idx="3">
                  <c:v>7.6128895348837209E-3</c:v>
                </c:pt>
                <c:pt idx="4">
                  <c:v>7.7169593023255819E-3</c:v>
                </c:pt>
                <c:pt idx="5">
                  <c:v>7.6043779069767444E-3</c:v>
                </c:pt>
                <c:pt idx="6">
                  <c:v>7.5456046511627912E-3</c:v>
                </c:pt>
                <c:pt idx="7">
                  <c:v>7.5743488372093026E-3</c:v>
                </c:pt>
                <c:pt idx="8">
                  <c:v>7.7774651162790705E-3</c:v>
                </c:pt>
                <c:pt idx="9">
                  <c:v>7.9163197674418598E-3</c:v>
                </c:pt>
                <c:pt idx="10">
                  <c:v>8.1724418604651166E-3</c:v>
                </c:pt>
                <c:pt idx="11">
                  <c:v>8.4259651162790702E-3</c:v>
                </c:pt>
                <c:pt idx="12">
                  <c:v>8.5990232558139524E-3</c:v>
                </c:pt>
                <c:pt idx="13">
                  <c:v>8.7231976744186045E-3</c:v>
                </c:pt>
                <c:pt idx="14">
                  <c:v>9.0216046511627911E-3</c:v>
                </c:pt>
                <c:pt idx="15">
                  <c:v>9.191988372093023E-3</c:v>
                </c:pt>
                <c:pt idx="16">
                  <c:v>9.2866453488372087E-3</c:v>
                </c:pt>
                <c:pt idx="17">
                  <c:v>9.4276453488372092E-3</c:v>
                </c:pt>
                <c:pt idx="18">
                  <c:v>9.5662732558139552E-3</c:v>
                </c:pt>
                <c:pt idx="19">
                  <c:v>9.6798779069767436E-3</c:v>
                </c:pt>
                <c:pt idx="20">
                  <c:v>9.8021976744186064E-3</c:v>
                </c:pt>
                <c:pt idx="21">
                  <c:v>9.9378604651162786E-3</c:v>
                </c:pt>
                <c:pt idx="22">
                  <c:v>1.0055744186046512E-2</c:v>
                </c:pt>
                <c:pt idx="23">
                  <c:v>1.0058133720930234E-2</c:v>
                </c:pt>
                <c:pt idx="24">
                  <c:v>9.9950465116279055E-3</c:v>
                </c:pt>
                <c:pt idx="25">
                  <c:v>9.9687848837209311E-3</c:v>
                </c:pt>
                <c:pt idx="26">
                  <c:v>9.8865406976744175E-3</c:v>
                </c:pt>
                <c:pt idx="27">
                  <c:v>9.7399883720930228E-3</c:v>
                </c:pt>
                <c:pt idx="28">
                  <c:v>9.6523953488372102E-3</c:v>
                </c:pt>
                <c:pt idx="29">
                  <c:v>9.5306976744186037E-3</c:v>
                </c:pt>
                <c:pt idx="30">
                  <c:v>9.4230465116279059E-3</c:v>
                </c:pt>
                <c:pt idx="31">
                  <c:v>9.2599011627906968E-3</c:v>
                </c:pt>
                <c:pt idx="32">
                  <c:v>9.1129999999999996E-3</c:v>
                </c:pt>
                <c:pt idx="33">
                  <c:v>8.9712616279069759E-3</c:v>
                </c:pt>
                <c:pt idx="34">
                  <c:v>8.8147209302325592E-3</c:v>
                </c:pt>
                <c:pt idx="35">
                  <c:v>8.6044418604651167E-3</c:v>
                </c:pt>
                <c:pt idx="36">
                  <c:v>8.3780697674418602E-3</c:v>
                </c:pt>
                <c:pt idx="37">
                  <c:v>8.1588895348837214E-3</c:v>
                </c:pt>
                <c:pt idx="38">
                  <c:v>7.9646511627906973E-3</c:v>
                </c:pt>
                <c:pt idx="39">
                  <c:v>7.7659360465116281E-3</c:v>
                </c:pt>
                <c:pt idx="40">
                  <c:v>7.6119418604651164E-3</c:v>
                </c:pt>
                <c:pt idx="41">
                  <c:v>7.5463953488372091E-3</c:v>
                </c:pt>
                <c:pt idx="42">
                  <c:v>7.5550290697674423E-3</c:v>
                </c:pt>
                <c:pt idx="43">
                  <c:v>7.5691279069767439E-3</c:v>
                </c:pt>
                <c:pt idx="44">
                  <c:v>7.5793779069767437E-3</c:v>
                </c:pt>
                <c:pt idx="45">
                  <c:v>7.5603720930232559E-3</c:v>
                </c:pt>
                <c:pt idx="46">
                  <c:v>7.4826220930232562E-3</c:v>
                </c:pt>
                <c:pt idx="47">
                  <c:v>7.3473662790697674E-3</c:v>
                </c:pt>
                <c:pt idx="48">
                  <c:v>7.1932906976744189E-3</c:v>
                </c:pt>
                <c:pt idx="49">
                  <c:v>7.0322674418604658E-3</c:v>
                </c:pt>
                <c:pt idx="50">
                  <c:v>6.8629069767441866E-3</c:v>
                </c:pt>
                <c:pt idx="51">
                  <c:v>6.6451744186046512E-3</c:v>
                </c:pt>
                <c:pt idx="52">
                  <c:v>6.3770058139534878E-3</c:v>
                </c:pt>
                <c:pt idx="53">
                  <c:v>6.026447674418605E-3</c:v>
                </c:pt>
                <c:pt idx="54">
                  <c:v>5.6528604651162788E-3</c:v>
                </c:pt>
                <c:pt idx="55">
                  <c:v>5.2479593023255812E-3</c:v>
                </c:pt>
                <c:pt idx="56">
                  <c:v>4.8068197674418604E-3</c:v>
                </c:pt>
                <c:pt idx="57">
                  <c:v>4.3340872093023258E-3</c:v>
                </c:pt>
                <c:pt idx="58">
                  <c:v>3.8895523255813953E-3</c:v>
                </c:pt>
                <c:pt idx="59">
                  <c:v>3.5615755813953489E-3</c:v>
                </c:pt>
                <c:pt idx="60">
                  <c:v>3.3686162790697678E-3</c:v>
                </c:pt>
                <c:pt idx="61">
                  <c:v>3.2459593023255813E-3</c:v>
                </c:pt>
                <c:pt idx="62">
                  <c:v>3.142587209302326E-3</c:v>
                </c:pt>
                <c:pt idx="63">
                  <c:v>3.0432790697674417E-3</c:v>
                </c:pt>
                <c:pt idx="64">
                  <c:v>2.9347616279069766E-3</c:v>
                </c:pt>
                <c:pt idx="65">
                  <c:v>2.816703488372093E-3</c:v>
                </c:pt>
                <c:pt idx="66">
                  <c:v>2.7011162790697677E-3</c:v>
                </c:pt>
                <c:pt idx="67">
                  <c:v>2.5779011627906977E-3</c:v>
                </c:pt>
                <c:pt idx="68">
                  <c:v>2.4429302325581397E-3</c:v>
                </c:pt>
                <c:pt idx="69">
                  <c:v>2.3013779069767444E-3</c:v>
                </c:pt>
                <c:pt idx="70">
                  <c:v>2.1769651162790696E-3</c:v>
                </c:pt>
                <c:pt idx="71">
                  <c:v>2.0720000000000001E-3</c:v>
                </c:pt>
                <c:pt idx="72">
                  <c:v>1.9870697674418607E-3</c:v>
                </c:pt>
                <c:pt idx="73">
                  <c:v>1.9028430232558141E-3</c:v>
                </c:pt>
                <c:pt idx="74">
                  <c:v>1.8130348837209302E-3</c:v>
                </c:pt>
                <c:pt idx="75">
                  <c:v>1.7138372093023256E-3</c:v>
                </c:pt>
                <c:pt idx="76">
                  <c:v>1.6019011627906978E-3</c:v>
                </c:pt>
                <c:pt idx="77">
                  <c:v>1.473127906976744E-3</c:v>
                </c:pt>
                <c:pt idx="78">
                  <c:v>1.3274999999999999E-3</c:v>
                </c:pt>
                <c:pt idx="79">
                  <c:v>1.1785465116279071E-3</c:v>
                </c:pt>
                <c:pt idx="80">
                  <c:v>1.0366686046511628E-3</c:v>
                </c:pt>
                <c:pt idx="81">
                  <c:v>9.0882558139534879E-4</c:v>
                </c:pt>
                <c:pt idx="82">
                  <c:v>7.9653488372093031E-4</c:v>
                </c:pt>
                <c:pt idx="83">
                  <c:v>6.7960465116279067E-4</c:v>
                </c:pt>
                <c:pt idx="84">
                  <c:v>5.7045930232558139E-4</c:v>
                </c:pt>
                <c:pt idx="85">
                  <c:v>4.911046511627907E-4</c:v>
                </c:pt>
                <c:pt idx="86">
                  <c:v>4.3875000000000001E-4</c:v>
                </c:pt>
                <c:pt idx="87">
                  <c:v>4.0884302325581398E-4</c:v>
                </c:pt>
                <c:pt idx="88">
                  <c:v>3.931046511627907E-4</c:v>
                </c:pt>
                <c:pt idx="89">
                  <c:v>3.8210465116279071E-4</c:v>
                </c:pt>
                <c:pt idx="90">
                  <c:v>3.7278488372093028E-4</c:v>
                </c:pt>
                <c:pt idx="91">
                  <c:v>3.6209883720930236E-4</c:v>
                </c:pt>
                <c:pt idx="92">
                  <c:v>3.5270348837209304E-4</c:v>
                </c:pt>
                <c:pt idx="93">
                  <c:v>3.435639534883721E-4</c:v>
                </c:pt>
                <c:pt idx="94">
                  <c:v>3.3301744186046511E-4</c:v>
                </c:pt>
                <c:pt idx="95">
                  <c:v>3.2103488372093024E-4</c:v>
                </c:pt>
                <c:pt idx="96">
                  <c:v>3.1003488372093025E-4</c:v>
                </c:pt>
                <c:pt idx="97">
                  <c:v>3.0430813953488369E-4</c:v>
                </c:pt>
                <c:pt idx="98">
                  <c:v>2.9639534883720931E-4</c:v>
                </c:pt>
                <c:pt idx="99">
                  <c:v>2.835639534883721E-4</c:v>
                </c:pt>
                <c:pt idx="100">
                  <c:v>2.6693604651162789E-4</c:v>
                </c:pt>
                <c:pt idx="101">
                  <c:v>2.5351162790697673E-4</c:v>
                </c:pt>
                <c:pt idx="102">
                  <c:v>2.3657558139534885E-4</c:v>
                </c:pt>
                <c:pt idx="103">
                  <c:v>2.2501744186046512E-4</c:v>
                </c:pt>
                <c:pt idx="104">
                  <c:v>2.1943023255813953E-4</c:v>
                </c:pt>
                <c:pt idx="105">
                  <c:v>2.1808720930232558E-4</c:v>
                </c:pt>
                <c:pt idx="106">
                  <c:v>2.2270348837209302E-4</c:v>
                </c:pt>
                <c:pt idx="107">
                  <c:v>2.2233139534883723E-4</c:v>
                </c:pt>
                <c:pt idx="108">
                  <c:v>2.1955813953488372E-4</c:v>
                </c:pt>
                <c:pt idx="109">
                  <c:v>2.1588372093023258E-4</c:v>
                </c:pt>
                <c:pt idx="110">
                  <c:v>2.0938953488372093E-4</c:v>
                </c:pt>
                <c:pt idx="111">
                  <c:v>1.9258720930232558E-4</c:v>
                </c:pt>
                <c:pt idx="112">
                  <c:v>1.7918023255813955E-4</c:v>
                </c:pt>
                <c:pt idx="113">
                  <c:v>1.6656395348837208E-4</c:v>
                </c:pt>
                <c:pt idx="114">
                  <c:v>1.4969186046511626E-4</c:v>
                </c:pt>
                <c:pt idx="115">
                  <c:v>1.3313372093023255E-4</c:v>
                </c:pt>
                <c:pt idx="116">
                  <c:v>1.1954651162790698E-4</c:v>
                </c:pt>
                <c:pt idx="117">
                  <c:v>1.0677325581395349E-4</c:v>
                </c:pt>
                <c:pt idx="118">
                  <c:v>1.0104651162790697E-4</c:v>
                </c:pt>
                <c:pt idx="119">
                  <c:v>9.2302325581395352E-5</c:v>
                </c:pt>
                <c:pt idx="120">
                  <c:v>8.8127906976744188E-5</c:v>
                </c:pt>
                <c:pt idx="121">
                  <c:v>7.3197674418604646E-5</c:v>
                </c:pt>
                <c:pt idx="122">
                  <c:v>6.5476744186046507E-5</c:v>
                </c:pt>
                <c:pt idx="123">
                  <c:v>5.4761627906976745E-5</c:v>
                </c:pt>
                <c:pt idx="124">
                  <c:v>4.744767441860465E-5</c:v>
                </c:pt>
                <c:pt idx="125">
                  <c:v>4.4627906976744188E-5</c:v>
                </c:pt>
                <c:pt idx="126">
                  <c:v>3.8156976744186046E-5</c:v>
                </c:pt>
                <c:pt idx="127">
                  <c:v>3.8784883720930235E-5</c:v>
                </c:pt>
                <c:pt idx="128">
                  <c:v>3.2901162790697672E-5</c:v>
                </c:pt>
                <c:pt idx="129">
                  <c:v>3.6203488372093022E-5</c:v>
                </c:pt>
                <c:pt idx="130">
                  <c:v>3.338372093023256E-5</c:v>
                </c:pt>
                <c:pt idx="131">
                  <c:v>3.3819767441860464E-5</c:v>
                </c:pt>
                <c:pt idx="132">
                  <c:v>4.3482558139534883E-5</c:v>
                </c:pt>
                <c:pt idx="133">
                  <c:v>4.1319767441860463E-5</c:v>
                </c:pt>
                <c:pt idx="134">
                  <c:v>3.5325581395348841E-5</c:v>
                </c:pt>
                <c:pt idx="135">
                  <c:v>3.6302325581395353E-5</c:v>
                </c:pt>
                <c:pt idx="136">
                  <c:v>3.3494186046511626E-5</c:v>
                </c:pt>
                <c:pt idx="137">
                  <c:v>3.7354651162790702E-5</c:v>
                </c:pt>
                <c:pt idx="138">
                  <c:v>3.7755813953488371E-5</c:v>
                </c:pt>
                <c:pt idx="139">
                  <c:v>4.0226744186046517E-5</c:v>
                </c:pt>
                <c:pt idx="140">
                  <c:v>3.9563953488372093E-5</c:v>
                </c:pt>
                <c:pt idx="141">
                  <c:v>4.2889534883720929E-5</c:v>
                </c:pt>
                <c:pt idx="142">
                  <c:v>4.6813953488372093E-5</c:v>
                </c:pt>
                <c:pt idx="143">
                  <c:v>4.7843023255813957E-5</c:v>
                </c:pt>
                <c:pt idx="144">
                  <c:v>4.9784883720930238E-5</c:v>
                </c:pt>
                <c:pt idx="145">
                  <c:v>5.2936046511627912E-5</c:v>
                </c:pt>
                <c:pt idx="146">
                  <c:v>5.5767441860465117E-5</c:v>
                </c:pt>
                <c:pt idx="147">
                  <c:v>5.7604651162790693E-5</c:v>
                </c:pt>
                <c:pt idx="148">
                  <c:v>6.3558139534883719E-5</c:v>
                </c:pt>
                <c:pt idx="149">
                  <c:v>7.4930232558139537E-5</c:v>
                </c:pt>
                <c:pt idx="150">
                  <c:v>8.3575581395348841E-5</c:v>
                </c:pt>
                <c:pt idx="151">
                  <c:v>7.7290697674418617E-5</c:v>
                </c:pt>
                <c:pt idx="152">
                  <c:v>6.7697674418604648E-5</c:v>
                </c:pt>
                <c:pt idx="153">
                  <c:v>7.3075581395348844E-5</c:v>
                </c:pt>
                <c:pt idx="154">
                  <c:v>7.8029069767441859E-5</c:v>
                </c:pt>
                <c:pt idx="155">
                  <c:v>8.6877906976744198E-5</c:v>
                </c:pt>
                <c:pt idx="156">
                  <c:v>7.2831395348837212E-5</c:v>
                </c:pt>
                <c:pt idx="157">
                  <c:v>8.262790697674419E-5</c:v>
                </c:pt>
                <c:pt idx="158">
                  <c:v>6.0552325581395346E-5</c:v>
                </c:pt>
                <c:pt idx="159">
                  <c:v>7.8848837209302333E-5</c:v>
                </c:pt>
                <c:pt idx="160">
                  <c:v>8.5616279069767446E-5</c:v>
                </c:pt>
                <c:pt idx="161">
                  <c:v>1.0077906976744186E-4</c:v>
                </c:pt>
                <c:pt idx="162">
                  <c:v>8.9697674418604654E-5</c:v>
                </c:pt>
                <c:pt idx="163">
                  <c:v>8.8988372093023259E-5</c:v>
                </c:pt>
                <c:pt idx="164">
                  <c:v>1.0457558139534884E-4</c:v>
                </c:pt>
                <c:pt idx="165">
                  <c:v>8.0970930232558144E-5</c:v>
                </c:pt>
                <c:pt idx="166">
                  <c:v>9.5238372093023248E-5</c:v>
                </c:pt>
                <c:pt idx="167">
                  <c:v>7.9052325581395341E-5</c:v>
                </c:pt>
                <c:pt idx="168">
                  <c:v>1.0127906976744187E-4</c:v>
                </c:pt>
                <c:pt idx="169">
                  <c:v>1.119593023255814E-4</c:v>
                </c:pt>
                <c:pt idx="170">
                  <c:v>9.3668604651162796E-5</c:v>
                </c:pt>
                <c:pt idx="171">
                  <c:v>9.7889534883720931E-5</c:v>
                </c:pt>
                <c:pt idx="172">
                  <c:v>1.5102325581395348E-4</c:v>
                </c:pt>
                <c:pt idx="173">
                  <c:v>1.2213953488372092E-4</c:v>
                </c:pt>
                <c:pt idx="174">
                  <c:v>1.891860465116279E-4</c:v>
                </c:pt>
                <c:pt idx="175">
                  <c:v>1.9673837209302326E-4</c:v>
                </c:pt>
                <c:pt idx="176">
                  <c:v>2.1294186046511628E-4</c:v>
                </c:pt>
                <c:pt idx="177">
                  <c:v>2.5568604651162791E-4</c:v>
                </c:pt>
                <c:pt idx="178">
                  <c:v>3.5877906976744187E-4</c:v>
                </c:pt>
                <c:pt idx="179">
                  <c:v>2.8878488372093025E-4</c:v>
                </c:pt>
                <c:pt idx="180">
                  <c:v>3.3933139534883723E-4</c:v>
                </c:pt>
                <c:pt idx="181">
                  <c:v>2.6779651162790697E-4</c:v>
                </c:pt>
                <c:pt idx="182">
                  <c:v>3.7864534883720933E-4</c:v>
                </c:pt>
                <c:pt idx="183">
                  <c:v>4.4132558139534881E-4</c:v>
                </c:pt>
                <c:pt idx="184">
                  <c:v>7.3381395348837207E-4</c:v>
                </c:pt>
                <c:pt idx="185">
                  <c:v>1.418139534883721E-3</c:v>
                </c:pt>
                <c:pt idx="186">
                  <c:v>2.3816395348837207E-3</c:v>
                </c:pt>
                <c:pt idx="187">
                  <c:v>1.8599883720930232E-3</c:v>
                </c:pt>
                <c:pt idx="188">
                  <c:v>1.7894534883720931E-3</c:v>
                </c:pt>
                <c:pt idx="189">
                  <c:v>1.9439883720930233E-3</c:v>
                </c:pt>
                <c:pt idx="190">
                  <c:v>2.2478546511627909E-3</c:v>
                </c:pt>
                <c:pt idx="191">
                  <c:v>2.0213779069767441E-3</c:v>
                </c:pt>
              </c:numCache>
            </c:numRef>
          </c:yVal>
          <c:smooth val="1"/>
          <c:extLst>
            <c:ext xmlns:c16="http://schemas.microsoft.com/office/drawing/2014/chart" uri="{C3380CC4-5D6E-409C-BE32-E72D297353CC}">
              <c16:uniqueId val="{0000000A-86ED-43F8-B3FD-CE8E0EA5A0E5}"/>
            </c:ext>
          </c:extLst>
        </c:ser>
        <c:ser>
          <c:idx val="11"/>
          <c:order val="11"/>
          <c:tx>
            <c:strRef>
              <c:f>'corrected 1.72'!$D$13</c:f>
              <c:strCache>
                <c:ptCount val="1"/>
                <c:pt idx="0">
                  <c:v>SokA3</c:v>
                </c:pt>
              </c:strCache>
            </c:strRef>
          </c:tx>
          <c:spPr bwMode="auto">
            <a:prstGeom prst="rect">
              <a:avLst/>
            </a:prstGeom>
            <a:ln w="53975" cap="rnd">
              <a:solidFill>
                <a:schemeClr val="accent4">
                  <a:lumMod val="50000"/>
                </a:schemeClr>
              </a:solidFill>
              <a:round/>
            </a:ln>
            <a:effectLst/>
          </c:spPr>
          <c:marker>
            <c:symbol val="none"/>
          </c:marker>
          <c:xVal>
            <c:numRef>
              <c:f>'corrected 1.72'!$L$1:$GU$1</c:f>
              <c:numCache>
                <c:formatCode>General</c:formatCode>
                <c:ptCount val="192"/>
                <c:pt idx="0">
                  <c:v>317.90019999999998</c:v>
                </c:pt>
                <c:pt idx="1">
                  <c:v>321.209</c:v>
                </c:pt>
                <c:pt idx="2">
                  <c:v>324.5188</c:v>
                </c:pt>
                <c:pt idx="3">
                  <c:v>327.8295</c:v>
                </c:pt>
                <c:pt idx="4">
                  <c:v>331.1413</c:v>
                </c:pt>
                <c:pt idx="5">
                  <c:v>334.45389999999998</c:v>
                </c:pt>
                <c:pt idx="6">
                  <c:v>337.76749999999998</c:v>
                </c:pt>
                <c:pt idx="7">
                  <c:v>341.08199999999999</c:v>
                </c:pt>
                <c:pt idx="8">
                  <c:v>344.39749999999998</c:v>
                </c:pt>
                <c:pt idx="9">
                  <c:v>347.71379999999999</c:v>
                </c:pt>
                <c:pt idx="10">
                  <c:v>351.03100000000001</c:v>
                </c:pt>
                <c:pt idx="11">
                  <c:v>354.34899999999999</c:v>
                </c:pt>
                <c:pt idx="12">
                  <c:v>357.66800000000001</c:v>
                </c:pt>
                <c:pt idx="13">
                  <c:v>360.98770000000002</c:v>
                </c:pt>
                <c:pt idx="14">
                  <c:v>364.30829999999997</c:v>
                </c:pt>
                <c:pt idx="15">
                  <c:v>367.62970000000001</c:v>
                </c:pt>
                <c:pt idx="16">
                  <c:v>370.95190000000002</c:v>
                </c:pt>
                <c:pt idx="17">
                  <c:v>374.2749</c:v>
                </c:pt>
                <c:pt idx="18">
                  <c:v>377.59870000000001</c:v>
                </c:pt>
                <c:pt idx="19">
                  <c:v>380.92320000000001</c:v>
                </c:pt>
                <c:pt idx="20">
                  <c:v>384.24849999999998</c:v>
                </c:pt>
                <c:pt idx="21">
                  <c:v>387.5745</c:v>
                </c:pt>
                <c:pt idx="22">
                  <c:v>390.90120000000002</c:v>
                </c:pt>
                <c:pt idx="23">
                  <c:v>394.2287</c:v>
                </c:pt>
                <c:pt idx="24">
                  <c:v>397.55680000000001</c:v>
                </c:pt>
                <c:pt idx="25">
                  <c:v>400.88560000000001</c:v>
                </c:pt>
                <c:pt idx="26">
                  <c:v>404.21510000000001</c:v>
                </c:pt>
                <c:pt idx="27">
                  <c:v>407.54520000000002</c:v>
                </c:pt>
                <c:pt idx="28">
                  <c:v>410.87599999999998</c:v>
                </c:pt>
                <c:pt idx="29">
                  <c:v>414.20740000000001</c:v>
                </c:pt>
                <c:pt idx="30">
                  <c:v>417.5394</c:v>
                </c:pt>
                <c:pt idx="31">
                  <c:v>420.87200000000001</c:v>
                </c:pt>
                <c:pt idx="32">
                  <c:v>424.20519999999999</c:v>
                </c:pt>
                <c:pt idx="33">
                  <c:v>427.53899999999999</c:v>
                </c:pt>
                <c:pt idx="34">
                  <c:v>430.87329999999997</c:v>
                </c:pt>
                <c:pt idx="35">
                  <c:v>434.20819999999998</c:v>
                </c:pt>
                <c:pt idx="36">
                  <c:v>437.54360000000003</c:v>
                </c:pt>
                <c:pt idx="37">
                  <c:v>440.87950000000001</c:v>
                </c:pt>
                <c:pt idx="38">
                  <c:v>444.21600000000001</c:v>
                </c:pt>
                <c:pt idx="39">
                  <c:v>447.55290000000002</c:v>
                </c:pt>
                <c:pt idx="40">
                  <c:v>450.89030000000002</c:v>
                </c:pt>
                <c:pt idx="41">
                  <c:v>454.22820000000002</c:v>
                </c:pt>
                <c:pt idx="42">
                  <c:v>457.56650000000002</c:v>
                </c:pt>
                <c:pt idx="43">
                  <c:v>460.90530000000001</c:v>
                </c:pt>
                <c:pt idx="44">
                  <c:v>464.24450000000002</c:v>
                </c:pt>
                <c:pt idx="45">
                  <c:v>467.58409999999998</c:v>
                </c:pt>
                <c:pt idx="46">
                  <c:v>470.92410000000001</c:v>
                </c:pt>
                <c:pt idx="47">
                  <c:v>474.2645</c:v>
                </c:pt>
                <c:pt idx="48">
                  <c:v>477.6053</c:v>
                </c:pt>
                <c:pt idx="49">
                  <c:v>480.94639999999998</c:v>
                </c:pt>
                <c:pt idx="50">
                  <c:v>484.28789999999998</c:v>
                </c:pt>
                <c:pt idx="51">
                  <c:v>487.62970000000001</c:v>
                </c:pt>
                <c:pt idx="52">
                  <c:v>490.97179999999997</c:v>
                </c:pt>
                <c:pt idx="53">
                  <c:v>494.31420000000003</c:v>
                </c:pt>
                <c:pt idx="54">
                  <c:v>497.65690000000001</c:v>
                </c:pt>
                <c:pt idx="55">
                  <c:v>500.99990000000003</c:v>
                </c:pt>
                <c:pt idx="56">
                  <c:v>504.34320000000002</c:v>
                </c:pt>
                <c:pt idx="57">
                  <c:v>507.68669999999997</c:v>
                </c:pt>
                <c:pt idx="58">
                  <c:v>511.03050000000002</c:v>
                </c:pt>
                <c:pt idx="59">
                  <c:v>514.37450000000001</c:v>
                </c:pt>
                <c:pt idx="60">
                  <c:v>517.71870000000001</c:v>
                </c:pt>
                <c:pt idx="61">
                  <c:v>521.06309999999996</c:v>
                </c:pt>
                <c:pt idx="62">
                  <c:v>524.4076</c:v>
                </c:pt>
                <c:pt idx="63">
                  <c:v>527.75239999999997</c:v>
                </c:pt>
                <c:pt idx="64">
                  <c:v>531.09730000000002</c:v>
                </c:pt>
                <c:pt idx="65">
                  <c:v>534.44240000000002</c:v>
                </c:pt>
                <c:pt idx="66">
                  <c:v>537.78750000000002</c:v>
                </c:pt>
                <c:pt idx="67">
                  <c:v>541.13279999999997</c:v>
                </c:pt>
                <c:pt idx="68">
                  <c:v>544.47829999999999</c:v>
                </c:pt>
                <c:pt idx="69">
                  <c:v>547.82380000000001</c:v>
                </c:pt>
                <c:pt idx="70">
                  <c:v>551.16930000000002</c:v>
                </c:pt>
                <c:pt idx="71">
                  <c:v>554.51499999999999</c:v>
                </c:pt>
                <c:pt idx="72">
                  <c:v>557.86069999999995</c:v>
                </c:pt>
                <c:pt idx="73">
                  <c:v>561.20640000000003</c:v>
                </c:pt>
                <c:pt idx="74">
                  <c:v>564.55219999999997</c:v>
                </c:pt>
                <c:pt idx="75">
                  <c:v>567.89790000000005</c:v>
                </c:pt>
                <c:pt idx="76">
                  <c:v>571.24369999999999</c:v>
                </c:pt>
                <c:pt idx="77">
                  <c:v>574.58950000000004</c:v>
                </c:pt>
                <c:pt idx="78">
                  <c:v>577.93520000000001</c:v>
                </c:pt>
                <c:pt idx="79">
                  <c:v>581.28089999999997</c:v>
                </c:pt>
                <c:pt idx="80">
                  <c:v>584.62649999999996</c:v>
                </c:pt>
                <c:pt idx="81">
                  <c:v>587.97209999999995</c:v>
                </c:pt>
                <c:pt idx="82">
                  <c:v>591.3175</c:v>
                </c:pt>
                <c:pt idx="83">
                  <c:v>594.66290000000004</c:v>
                </c:pt>
                <c:pt idx="84">
                  <c:v>598.00819999999999</c:v>
                </c:pt>
                <c:pt idx="85">
                  <c:v>601.35329999999999</c:v>
                </c:pt>
                <c:pt idx="86">
                  <c:v>604.69830000000002</c:v>
                </c:pt>
                <c:pt idx="87">
                  <c:v>608.04319999999996</c:v>
                </c:pt>
                <c:pt idx="88">
                  <c:v>611.38789999999995</c:v>
                </c:pt>
                <c:pt idx="89">
                  <c:v>614.73239999999998</c:v>
                </c:pt>
                <c:pt idx="90">
                  <c:v>618.07680000000005</c:v>
                </c:pt>
                <c:pt idx="91">
                  <c:v>621.42089999999996</c:v>
                </c:pt>
                <c:pt idx="92">
                  <c:v>624.76480000000004</c:v>
                </c:pt>
                <c:pt idx="93">
                  <c:v>628.10850000000005</c:v>
                </c:pt>
                <c:pt idx="94">
                  <c:v>631.452</c:v>
                </c:pt>
                <c:pt idx="95">
                  <c:v>634.79510000000005</c:v>
                </c:pt>
                <c:pt idx="96">
                  <c:v>638.13810000000001</c:v>
                </c:pt>
                <c:pt idx="97">
                  <c:v>641.48069999999996</c:v>
                </c:pt>
                <c:pt idx="98">
                  <c:v>644.82299999999998</c:v>
                </c:pt>
                <c:pt idx="99">
                  <c:v>648.16510000000005</c:v>
                </c:pt>
                <c:pt idx="100">
                  <c:v>651.5068</c:v>
                </c:pt>
                <c:pt idx="101">
                  <c:v>654.84820000000002</c:v>
                </c:pt>
                <c:pt idx="102">
                  <c:v>658.18920000000003</c:v>
                </c:pt>
                <c:pt idx="103">
                  <c:v>661.52980000000002</c:v>
                </c:pt>
                <c:pt idx="104">
                  <c:v>664.87009999999998</c:v>
                </c:pt>
                <c:pt idx="105">
                  <c:v>668.21</c:v>
                </c:pt>
                <c:pt idx="106">
                  <c:v>671.54949999999997</c:v>
                </c:pt>
                <c:pt idx="107">
                  <c:v>674.8886</c:v>
                </c:pt>
                <c:pt idx="108">
                  <c:v>678.22720000000004</c:v>
                </c:pt>
                <c:pt idx="109">
                  <c:v>681.56539999999995</c:v>
                </c:pt>
                <c:pt idx="110">
                  <c:v>684.90309999999999</c:v>
                </c:pt>
                <c:pt idx="111">
                  <c:v>688.24040000000002</c:v>
                </c:pt>
                <c:pt idx="112">
                  <c:v>691.57719999999995</c:v>
                </c:pt>
                <c:pt idx="113">
                  <c:v>694.9135</c:v>
                </c:pt>
                <c:pt idx="114">
                  <c:v>698.24929999999995</c:v>
                </c:pt>
                <c:pt idx="115">
                  <c:v>701.58450000000005</c:v>
                </c:pt>
                <c:pt idx="116">
                  <c:v>704.91920000000005</c:v>
                </c:pt>
                <c:pt idx="117">
                  <c:v>708.25340000000006</c:v>
                </c:pt>
                <c:pt idx="118">
                  <c:v>711.58699999999999</c:v>
                </c:pt>
                <c:pt idx="119">
                  <c:v>714.92</c:v>
                </c:pt>
                <c:pt idx="120">
                  <c:v>718.25250000000005</c:v>
                </c:pt>
                <c:pt idx="121">
                  <c:v>721.58429999999998</c:v>
                </c:pt>
                <c:pt idx="122">
                  <c:v>724.91549999999995</c:v>
                </c:pt>
                <c:pt idx="123">
                  <c:v>728.24609999999996</c:v>
                </c:pt>
                <c:pt idx="124">
                  <c:v>731.57600000000002</c:v>
                </c:pt>
                <c:pt idx="125">
                  <c:v>734.90530000000001</c:v>
                </c:pt>
                <c:pt idx="126">
                  <c:v>738.23389999999995</c:v>
                </c:pt>
                <c:pt idx="127">
                  <c:v>741.56190000000004</c:v>
                </c:pt>
                <c:pt idx="128">
                  <c:v>744.88909999999998</c:v>
                </c:pt>
                <c:pt idx="129">
                  <c:v>748.21559999999999</c:v>
                </c:pt>
                <c:pt idx="130">
                  <c:v>751.54139999999995</c:v>
                </c:pt>
                <c:pt idx="131">
                  <c:v>754.86649999999997</c:v>
                </c:pt>
                <c:pt idx="132">
                  <c:v>758.19079999999997</c:v>
                </c:pt>
                <c:pt idx="133">
                  <c:v>761.51430000000005</c:v>
                </c:pt>
                <c:pt idx="134">
                  <c:v>764.83709999999996</c:v>
                </c:pt>
                <c:pt idx="135">
                  <c:v>768.15899999999999</c:v>
                </c:pt>
                <c:pt idx="136">
                  <c:v>771.48019999999997</c:v>
                </c:pt>
                <c:pt idx="137">
                  <c:v>774.80050000000006</c:v>
                </c:pt>
                <c:pt idx="138">
                  <c:v>778.12009999999998</c:v>
                </c:pt>
                <c:pt idx="139">
                  <c:v>781.43870000000004</c:v>
                </c:pt>
                <c:pt idx="140">
                  <c:v>784.75649999999996</c:v>
                </c:pt>
                <c:pt idx="141">
                  <c:v>788.07349999999997</c:v>
                </c:pt>
                <c:pt idx="142">
                  <c:v>791.3895</c:v>
                </c:pt>
                <c:pt idx="143">
                  <c:v>794.7047</c:v>
                </c:pt>
                <c:pt idx="144">
                  <c:v>798.01890000000003</c:v>
                </c:pt>
                <c:pt idx="145">
                  <c:v>801.33230000000003</c:v>
                </c:pt>
                <c:pt idx="146">
                  <c:v>804.64459999999997</c:v>
                </c:pt>
                <c:pt idx="147">
                  <c:v>807.95609999999999</c:v>
                </c:pt>
                <c:pt idx="148">
                  <c:v>811.26649999999995</c:v>
                </c:pt>
                <c:pt idx="149">
                  <c:v>814.57600000000002</c:v>
                </c:pt>
                <c:pt idx="150">
                  <c:v>817.8845</c:v>
                </c:pt>
                <c:pt idx="151">
                  <c:v>821.19200000000001</c:v>
                </c:pt>
                <c:pt idx="152">
                  <c:v>824.49850000000004</c:v>
                </c:pt>
                <c:pt idx="153">
                  <c:v>827.8039</c:v>
                </c:pt>
                <c:pt idx="154">
                  <c:v>831.10829999999999</c:v>
                </c:pt>
                <c:pt idx="155">
                  <c:v>834.41160000000002</c:v>
                </c:pt>
                <c:pt idx="156">
                  <c:v>837.71389999999997</c:v>
                </c:pt>
                <c:pt idx="157">
                  <c:v>841.01509999999996</c:v>
                </c:pt>
                <c:pt idx="158">
                  <c:v>844.31510000000003</c:v>
                </c:pt>
                <c:pt idx="159">
                  <c:v>847.61410000000001</c:v>
                </c:pt>
                <c:pt idx="160">
                  <c:v>850.91189999999995</c:v>
                </c:pt>
                <c:pt idx="161">
                  <c:v>854.20860000000005</c:v>
                </c:pt>
                <c:pt idx="162">
                  <c:v>857.50419999999997</c:v>
                </c:pt>
                <c:pt idx="163">
                  <c:v>860.79849999999999</c:v>
                </c:pt>
                <c:pt idx="164">
                  <c:v>864.09169999999995</c:v>
                </c:pt>
                <c:pt idx="165">
                  <c:v>867.38379999999995</c:v>
                </c:pt>
                <c:pt idx="166">
                  <c:v>870.67460000000005</c:v>
                </c:pt>
                <c:pt idx="167">
                  <c:v>873.96410000000003</c:v>
                </c:pt>
                <c:pt idx="168">
                  <c:v>877.25250000000005</c:v>
                </c:pt>
                <c:pt idx="169">
                  <c:v>880.53959999999995</c:v>
                </c:pt>
                <c:pt idx="170">
                  <c:v>883.82539999999995</c:v>
                </c:pt>
                <c:pt idx="171">
                  <c:v>887.11</c:v>
                </c:pt>
                <c:pt idx="172">
                  <c:v>890.39329999999995</c:v>
                </c:pt>
                <c:pt idx="173">
                  <c:v>893.67529999999999</c:v>
                </c:pt>
                <c:pt idx="174">
                  <c:v>896.95590000000004</c:v>
                </c:pt>
                <c:pt idx="175">
                  <c:v>900.23530000000005</c:v>
                </c:pt>
                <c:pt idx="176">
                  <c:v>903.51329999999996</c:v>
                </c:pt>
                <c:pt idx="177">
                  <c:v>906.78989999999999</c:v>
                </c:pt>
                <c:pt idx="178">
                  <c:v>910.0652</c:v>
                </c:pt>
                <c:pt idx="179">
                  <c:v>913.33910000000003</c:v>
                </c:pt>
                <c:pt idx="180">
                  <c:v>916.61159999999995</c:v>
                </c:pt>
                <c:pt idx="181">
                  <c:v>919.8827</c:v>
                </c:pt>
                <c:pt idx="182">
                  <c:v>923.15239999999994</c:v>
                </c:pt>
                <c:pt idx="183">
                  <c:v>926.42060000000004</c:v>
                </c:pt>
                <c:pt idx="184">
                  <c:v>929.68740000000003</c:v>
                </c:pt>
                <c:pt idx="185">
                  <c:v>932.95280000000002</c:v>
                </c:pt>
                <c:pt idx="186">
                  <c:v>936.21659999999997</c:v>
                </c:pt>
                <c:pt idx="187">
                  <c:v>939.47900000000004</c:v>
                </c:pt>
                <c:pt idx="188">
                  <c:v>942.73990000000003</c:v>
                </c:pt>
                <c:pt idx="189">
                  <c:v>945.99929999999995</c:v>
                </c:pt>
                <c:pt idx="190">
                  <c:v>949.25710000000004</c:v>
                </c:pt>
                <c:pt idx="191">
                  <c:v>952.51340000000005</c:v>
                </c:pt>
              </c:numCache>
            </c:numRef>
          </c:xVal>
          <c:yVal>
            <c:numRef>
              <c:f>'corrected 1.72'!$L$13:$GU$13</c:f>
              <c:numCache>
                <c:formatCode>General</c:formatCode>
                <c:ptCount val="192"/>
                <c:pt idx="0">
                  <c:v>4.4990697674418606E-3</c:v>
                </c:pt>
                <c:pt idx="1">
                  <c:v>4.5308837209302325E-3</c:v>
                </c:pt>
                <c:pt idx="2">
                  <c:v>4.3785000000000004E-3</c:v>
                </c:pt>
                <c:pt idx="3">
                  <c:v>4.3922906976744183E-3</c:v>
                </c:pt>
                <c:pt idx="4">
                  <c:v>4.4406046511627911E-3</c:v>
                </c:pt>
                <c:pt idx="5">
                  <c:v>4.3707558139534884E-3</c:v>
                </c:pt>
                <c:pt idx="6">
                  <c:v>4.3313720930232558E-3</c:v>
                </c:pt>
                <c:pt idx="7">
                  <c:v>4.3388720930232555E-3</c:v>
                </c:pt>
                <c:pt idx="8">
                  <c:v>4.4503604651162793E-3</c:v>
                </c:pt>
                <c:pt idx="9">
                  <c:v>4.5133604651162789E-3</c:v>
                </c:pt>
                <c:pt idx="10">
                  <c:v>4.6524360465116273E-3</c:v>
                </c:pt>
                <c:pt idx="11">
                  <c:v>4.7921918604651162E-3</c:v>
                </c:pt>
                <c:pt idx="12">
                  <c:v>4.8891569767441859E-3</c:v>
                </c:pt>
                <c:pt idx="13">
                  <c:v>4.9718255813953486E-3</c:v>
                </c:pt>
                <c:pt idx="14">
                  <c:v>5.158941860465116E-3</c:v>
                </c:pt>
                <c:pt idx="15">
                  <c:v>5.2780232558139531E-3</c:v>
                </c:pt>
                <c:pt idx="16">
                  <c:v>5.371366279069768E-3</c:v>
                </c:pt>
                <c:pt idx="17">
                  <c:v>5.4922616279069773E-3</c:v>
                </c:pt>
                <c:pt idx="18">
                  <c:v>5.6201337209302333E-3</c:v>
                </c:pt>
                <c:pt idx="19">
                  <c:v>5.7268953488372092E-3</c:v>
                </c:pt>
                <c:pt idx="20">
                  <c:v>5.8462499999999999E-3</c:v>
                </c:pt>
                <c:pt idx="21">
                  <c:v>5.9809127906976746E-3</c:v>
                </c:pt>
                <c:pt idx="22">
                  <c:v>6.1088255813953486E-3</c:v>
                </c:pt>
                <c:pt idx="23">
                  <c:v>6.1759476744186045E-3</c:v>
                </c:pt>
                <c:pt idx="24">
                  <c:v>6.2184825581395355E-3</c:v>
                </c:pt>
                <c:pt idx="25">
                  <c:v>6.2730639534883722E-3</c:v>
                </c:pt>
                <c:pt idx="26">
                  <c:v>6.2928895348837209E-3</c:v>
                </c:pt>
                <c:pt idx="27">
                  <c:v>6.2772151162790698E-3</c:v>
                </c:pt>
                <c:pt idx="28">
                  <c:v>6.2991627906976745E-3</c:v>
                </c:pt>
                <c:pt idx="29">
                  <c:v>6.299744186046511E-3</c:v>
                </c:pt>
                <c:pt idx="30">
                  <c:v>6.3165581395348835E-3</c:v>
                </c:pt>
                <c:pt idx="31">
                  <c:v>6.3021162790697673E-3</c:v>
                </c:pt>
                <c:pt idx="32">
                  <c:v>6.2965639534883723E-3</c:v>
                </c:pt>
                <c:pt idx="33">
                  <c:v>6.2912558139534879E-3</c:v>
                </c:pt>
                <c:pt idx="34">
                  <c:v>6.2825988372093022E-3</c:v>
                </c:pt>
                <c:pt idx="35">
                  <c:v>6.2372209302325576E-3</c:v>
                </c:pt>
                <c:pt idx="36">
                  <c:v>6.1822383720930227E-3</c:v>
                </c:pt>
                <c:pt idx="37">
                  <c:v>6.1351220930232556E-3</c:v>
                </c:pt>
                <c:pt idx="38">
                  <c:v>6.1105872093023261E-3</c:v>
                </c:pt>
                <c:pt idx="39">
                  <c:v>6.0743837209302322E-3</c:v>
                </c:pt>
                <c:pt idx="40">
                  <c:v>6.0537500000000001E-3</c:v>
                </c:pt>
                <c:pt idx="41">
                  <c:v>6.0738895348837205E-3</c:v>
                </c:pt>
                <c:pt idx="42">
                  <c:v>6.131081395348837E-3</c:v>
                </c:pt>
                <c:pt idx="43">
                  <c:v>6.1835290697674419E-3</c:v>
                </c:pt>
                <c:pt idx="44">
                  <c:v>6.2328255813953485E-3</c:v>
                </c:pt>
                <c:pt idx="45">
                  <c:v>6.27035465116279E-3</c:v>
                </c:pt>
                <c:pt idx="46">
                  <c:v>6.2767325581395347E-3</c:v>
                </c:pt>
                <c:pt idx="47">
                  <c:v>6.2455755813953483E-3</c:v>
                </c:pt>
                <c:pt idx="48">
                  <c:v>6.200697674418605E-3</c:v>
                </c:pt>
                <c:pt idx="49">
                  <c:v>6.1403895348837211E-3</c:v>
                </c:pt>
                <c:pt idx="50">
                  <c:v>6.0762209302325579E-3</c:v>
                </c:pt>
                <c:pt idx="51">
                  <c:v>5.9777616279069763E-3</c:v>
                </c:pt>
                <c:pt idx="52">
                  <c:v>5.8389534883720928E-3</c:v>
                </c:pt>
                <c:pt idx="53">
                  <c:v>5.6288837209302325E-3</c:v>
                </c:pt>
                <c:pt idx="54">
                  <c:v>5.3900697674418609E-3</c:v>
                </c:pt>
                <c:pt idx="55">
                  <c:v>5.1191453488372094E-3</c:v>
                </c:pt>
                <c:pt idx="56">
                  <c:v>4.8074418604651158E-3</c:v>
                </c:pt>
                <c:pt idx="57">
                  <c:v>4.4446918604651164E-3</c:v>
                </c:pt>
                <c:pt idx="58">
                  <c:v>4.086529069767442E-3</c:v>
                </c:pt>
                <c:pt idx="59">
                  <c:v>3.8236744186046514E-3</c:v>
                </c:pt>
                <c:pt idx="60">
                  <c:v>3.6793953488372089E-3</c:v>
                </c:pt>
                <c:pt idx="61">
                  <c:v>3.5961453488372094E-3</c:v>
                </c:pt>
                <c:pt idx="62">
                  <c:v>3.5226337209302325E-3</c:v>
                </c:pt>
                <c:pt idx="63">
                  <c:v>3.4482499999999999E-3</c:v>
                </c:pt>
                <c:pt idx="64">
                  <c:v>3.3642441860465117E-3</c:v>
                </c:pt>
                <c:pt idx="65">
                  <c:v>3.2675406976744184E-3</c:v>
                </c:pt>
                <c:pt idx="66">
                  <c:v>3.1657441860465114E-3</c:v>
                </c:pt>
                <c:pt idx="67">
                  <c:v>3.0533895348837208E-3</c:v>
                </c:pt>
                <c:pt idx="68">
                  <c:v>2.9319941860465118E-3</c:v>
                </c:pt>
                <c:pt idx="69">
                  <c:v>2.8005813953488373E-3</c:v>
                </c:pt>
                <c:pt idx="70">
                  <c:v>2.6832558139534882E-3</c:v>
                </c:pt>
                <c:pt idx="71">
                  <c:v>2.5833372093023253E-3</c:v>
                </c:pt>
                <c:pt idx="72">
                  <c:v>2.5023255813953487E-3</c:v>
                </c:pt>
                <c:pt idx="73">
                  <c:v>2.4224011627906978E-3</c:v>
                </c:pt>
                <c:pt idx="74">
                  <c:v>2.3339069767441861E-3</c:v>
                </c:pt>
                <c:pt idx="75">
                  <c:v>2.2298081395348839E-3</c:v>
                </c:pt>
                <c:pt idx="76">
                  <c:v>2.1029476744186047E-3</c:v>
                </c:pt>
                <c:pt idx="77">
                  <c:v>1.954186046511628E-3</c:v>
                </c:pt>
                <c:pt idx="78">
                  <c:v>1.7808720930232559E-3</c:v>
                </c:pt>
                <c:pt idx="79">
                  <c:v>1.5979302325581396E-3</c:v>
                </c:pt>
                <c:pt idx="80">
                  <c:v>1.4178720930232559E-3</c:v>
                </c:pt>
                <c:pt idx="81">
                  <c:v>1.2522209302325582E-3</c:v>
                </c:pt>
                <c:pt idx="82">
                  <c:v>1.1006511627906978E-3</c:v>
                </c:pt>
                <c:pt idx="83">
                  <c:v>9.4644186046511627E-4</c:v>
                </c:pt>
                <c:pt idx="84">
                  <c:v>7.9730813953488369E-4</c:v>
                </c:pt>
                <c:pt idx="85">
                  <c:v>6.8416860465116277E-4</c:v>
                </c:pt>
                <c:pt idx="86">
                  <c:v>6.0883139534883722E-4</c:v>
                </c:pt>
                <c:pt idx="87">
                  <c:v>5.6545930232558138E-4</c:v>
                </c:pt>
                <c:pt idx="88">
                  <c:v>5.4251744186046516E-4</c:v>
                </c:pt>
                <c:pt idx="89">
                  <c:v>5.2510465116279066E-4</c:v>
                </c:pt>
                <c:pt idx="90">
                  <c:v>5.1070930232558138E-4</c:v>
                </c:pt>
                <c:pt idx="91">
                  <c:v>4.9902325581395349E-4</c:v>
                </c:pt>
                <c:pt idx="92">
                  <c:v>4.8919767441860465E-4</c:v>
                </c:pt>
                <c:pt idx="93">
                  <c:v>4.7819767441860465E-4</c:v>
                </c:pt>
                <c:pt idx="94">
                  <c:v>4.6440116279069767E-4</c:v>
                </c:pt>
                <c:pt idx="95">
                  <c:v>4.5058720930232559E-4</c:v>
                </c:pt>
                <c:pt idx="96">
                  <c:v>4.3882558139534886E-4</c:v>
                </c:pt>
                <c:pt idx="97">
                  <c:v>4.3051744186046515E-4</c:v>
                </c:pt>
                <c:pt idx="98">
                  <c:v>4.2035465116279069E-4</c:v>
                </c:pt>
                <c:pt idx="99">
                  <c:v>4.0621511627906973E-4</c:v>
                </c:pt>
                <c:pt idx="100">
                  <c:v>3.8574418604651168E-4</c:v>
                </c:pt>
                <c:pt idx="101">
                  <c:v>3.6008720930232556E-4</c:v>
                </c:pt>
                <c:pt idx="102">
                  <c:v>3.3739534883720927E-4</c:v>
                </c:pt>
                <c:pt idx="103">
                  <c:v>3.2284883720930236E-4</c:v>
                </c:pt>
                <c:pt idx="104">
                  <c:v>3.1458139534883719E-4</c:v>
                </c:pt>
                <c:pt idx="105">
                  <c:v>3.1513372093023255E-4</c:v>
                </c:pt>
                <c:pt idx="106">
                  <c:v>3.2047093023255814E-4</c:v>
                </c:pt>
                <c:pt idx="107">
                  <c:v>3.2385465116279073E-4</c:v>
                </c:pt>
                <c:pt idx="108">
                  <c:v>3.2226162790697675E-4</c:v>
                </c:pt>
                <c:pt idx="109">
                  <c:v>3.1605232558139538E-4</c:v>
                </c:pt>
                <c:pt idx="110">
                  <c:v>3.0590116279069767E-4</c:v>
                </c:pt>
                <c:pt idx="111">
                  <c:v>2.8324999999999997E-4</c:v>
                </c:pt>
                <c:pt idx="112">
                  <c:v>2.596627906976744E-4</c:v>
                </c:pt>
                <c:pt idx="113">
                  <c:v>2.3651744186046513E-4</c:v>
                </c:pt>
                <c:pt idx="114">
                  <c:v>2.0474418604651164E-4</c:v>
                </c:pt>
                <c:pt idx="115">
                  <c:v>1.7477906976744184E-4</c:v>
                </c:pt>
                <c:pt idx="116">
                  <c:v>1.5875581395348836E-4</c:v>
                </c:pt>
                <c:pt idx="117">
                  <c:v>1.3822674418604653E-4</c:v>
                </c:pt>
                <c:pt idx="118">
                  <c:v>1.2132558139534884E-4</c:v>
                </c:pt>
                <c:pt idx="119">
                  <c:v>1.0751162790697675E-4</c:v>
                </c:pt>
                <c:pt idx="120">
                  <c:v>9.6470930232558141E-5</c:v>
                </c:pt>
                <c:pt idx="121">
                  <c:v>8.4505813953488382E-5</c:v>
                </c:pt>
                <c:pt idx="122">
                  <c:v>7.5825581395348829E-5</c:v>
                </c:pt>
                <c:pt idx="123">
                  <c:v>6.7145348837209303E-5</c:v>
                </c:pt>
                <c:pt idx="124">
                  <c:v>5.1813953488372093E-5</c:v>
                </c:pt>
                <c:pt idx="125">
                  <c:v>4.4366279069767446E-5</c:v>
                </c:pt>
                <c:pt idx="126">
                  <c:v>4.3389534883720927E-5</c:v>
                </c:pt>
                <c:pt idx="127">
                  <c:v>4.0569767441860465E-5</c:v>
                </c:pt>
                <c:pt idx="128">
                  <c:v>3.6767441860465116E-5</c:v>
                </c:pt>
                <c:pt idx="129">
                  <c:v>3.2825581395348834E-5</c:v>
                </c:pt>
                <c:pt idx="130">
                  <c:v>3.5959302325581398E-5</c:v>
                </c:pt>
                <c:pt idx="131">
                  <c:v>3.4953488372093026E-5</c:v>
                </c:pt>
                <c:pt idx="132">
                  <c:v>4.0284883720930231E-5</c:v>
                </c:pt>
                <c:pt idx="133">
                  <c:v>3.9761627906976747E-5</c:v>
                </c:pt>
                <c:pt idx="134">
                  <c:v>3.9965116279069768E-5</c:v>
                </c:pt>
                <c:pt idx="135">
                  <c:v>3.5029069767441864E-5</c:v>
                </c:pt>
                <c:pt idx="136">
                  <c:v>3.2587209302325585E-5</c:v>
                </c:pt>
                <c:pt idx="137">
                  <c:v>3.363372093023256E-5</c:v>
                </c:pt>
                <c:pt idx="138">
                  <c:v>3.1046511627906972E-5</c:v>
                </c:pt>
                <c:pt idx="139">
                  <c:v>3.5029069767441864E-5</c:v>
                </c:pt>
                <c:pt idx="140">
                  <c:v>4.4249999999999998E-5</c:v>
                </c:pt>
                <c:pt idx="141">
                  <c:v>3.9302325581395351E-5</c:v>
                </c:pt>
                <c:pt idx="142">
                  <c:v>3.4999999999999997E-5</c:v>
                </c:pt>
                <c:pt idx="143">
                  <c:v>4.3837209302325587E-5</c:v>
                </c:pt>
                <c:pt idx="144">
                  <c:v>4.6813953488372093E-5</c:v>
                </c:pt>
                <c:pt idx="145">
                  <c:v>4.6947674418604652E-5</c:v>
                </c:pt>
                <c:pt idx="146">
                  <c:v>4.4872093023255819E-5</c:v>
                </c:pt>
                <c:pt idx="147">
                  <c:v>5.4999999999999995E-5</c:v>
                </c:pt>
                <c:pt idx="148">
                  <c:v>5.7412790697674421E-5</c:v>
                </c:pt>
                <c:pt idx="149">
                  <c:v>5.6563953488372093E-5</c:v>
                </c:pt>
                <c:pt idx="150">
                  <c:v>5.9500000000000003E-5</c:v>
                </c:pt>
                <c:pt idx="151">
                  <c:v>6.1941860465116282E-5</c:v>
                </c:pt>
                <c:pt idx="152">
                  <c:v>6.1000000000000005E-5</c:v>
                </c:pt>
                <c:pt idx="153">
                  <c:v>6.0936046511627904E-5</c:v>
                </c:pt>
                <c:pt idx="154">
                  <c:v>6.3465116279069777E-5</c:v>
                </c:pt>
                <c:pt idx="155">
                  <c:v>5.1941860465116276E-5</c:v>
                </c:pt>
                <c:pt idx="156">
                  <c:v>5.3965116279069763E-5</c:v>
                </c:pt>
                <c:pt idx="157">
                  <c:v>5.9447674418604657E-5</c:v>
                </c:pt>
                <c:pt idx="158">
                  <c:v>5.2191860465116282E-5</c:v>
                </c:pt>
                <c:pt idx="159">
                  <c:v>6.2761627906976743E-5</c:v>
                </c:pt>
                <c:pt idx="160">
                  <c:v>5.9866279069767443E-5</c:v>
                </c:pt>
                <c:pt idx="161">
                  <c:v>8.1848837209302325E-5</c:v>
                </c:pt>
                <c:pt idx="162">
                  <c:v>7.4610465116279075E-5</c:v>
                </c:pt>
                <c:pt idx="163">
                  <c:v>7.4377906976744193E-5</c:v>
                </c:pt>
                <c:pt idx="164">
                  <c:v>8.7982558139534887E-5</c:v>
                </c:pt>
                <c:pt idx="165">
                  <c:v>9.4337209302325581E-5</c:v>
                </c:pt>
                <c:pt idx="166">
                  <c:v>8.9831395348837219E-5</c:v>
                </c:pt>
                <c:pt idx="167">
                  <c:v>9.3633720930232561E-5</c:v>
                </c:pt>
                <c:pt idx="168">
                  <c:v>9.6674418604651162E-5</c:v>
                </c:pt>
                <c:pt idx="169">
                  <c:v>9.8180232558139533E-5</c:v>
                </c:pt>
                <c:pt idx="170">
                  <c:v>8.5436046511627909E-5</c:v>
                </c:pt>
                <c:pt idx="171">
                  <c:v>1.0575581395348837E-4</c:v>
                </c:pt>
                <c:pt idx="172">
                  <c:v>1.2007558139534883E-4</c:v>
                </c:pt>
                <c:pt idx="173">
                  <c:v>1.4376744186046512E-4</c:v>
                </c:pt>
                <c:pt idx="174">
                  <c:v>1.8248837209302327E-4</c:v>
                </c:pt>
                <c:pt idx="175">
                  <c:v>2.0937209302325583E-4</c:v>
                </c:pt>
                <c:pt idx="176">
                  <c:v>2.7626162790697677E-4</c:v>
                </c:pt>
                <c:pt idx="177">
                  <c:v>2.7592441860465114E-4</c:v>
                </c:pt>
                <c:pt idx="178">
                  <c:v>3.3688953488372097E-4</c:v>
                </c:pt>
                <c:pt idx="179">
                  <c:v>2.8585465116279073E-4</c:v>
                </c:pt>
                <c:pt idx="180">
                  <c:v>2.8150581395348836E-4</c:v>
                </c:pt>
                <c:pt idx="181">
                  <c:v>2.6758720930232559E-4</c:v>
                </c:pt>
                <c:pt idx="182">
                  <c:v>4.3256976744186044E-4</c:v>
                </c:pt>
                <c:pt idx="183">
                  <c:v>4.9585465116279068E-4</c:v>
                </c:pt>
                <c:pt idx="184">
                  <c:v>6.8850581395348844E-4</c:v>
                </c:pt>
                <c:pt idx="185">
                  <c:v>1.2057267441860464E-3</c:v>
                </c:pt>
                <c:pt idx="186">
                  <c:v>1.6437209302325583E-3</c:v>
                </c:pt>
                <c:pt idx="187">
                  <c:v>1.9556686046511627E-3</c:v>
                </c:pt>
                <c:pt idx="188">
                  <c:v>1.9088197674418607E-3</c:v>
                </c:pt>
                <c:pt idx="189">
                  <c:v>1.9207965116279071E-3</c:v>
                </c:pt>
                <c:pt idx="190">
                  <c:v>1.7195988372093025E-3</c:v>
                </c:pt>
                <c:pt idx="191">
                  <c:v>1.4971860465116278E-3</c:v>
                </c:pt>
              </c:numCache>
            </c:numRef>
          </c:yVal>
          <c:smooth val="1"/>
          <c:extLst>
            <c:ext xmlns:c16="http://schemas.microsoft.com/office/drawing/2014/chart" uri="{C3380CC4-5D6E-409C-BE32-E72D297353CC}">
              <c16:uniqueId val="{0000000B-86ED-43F8-B3FD-CE8E0EA5A0E5}"/>
            </c:ext>
          </c:extLst>
        </c:ser>
        <c:dLbls>
          <c:showLegendKey val="0"/>
          <c:showVal val="0"/>
          <c:showCatName val="0"/>
          <c:showSerName val="0"/>
          <c:showPercent val="0"/>
          <c:showBubbleSize val="0"/>
        </c:dLbls>
        <c:axId val="1955245728"/>
        <c:axId val="1955247392"/>
      </c:scatterChart>
      <c:valAx>
        <c:axId val="1955245728"/>
        <c:scaling>
          <c:orientation val="minMax"/>
          <c:max val="750"/>
          <c:min val="300"/>
        </c:scaling>
        <c:delete val="0"/>
        <c:axPos val="b"/>
        <c:title>
          <c:tx>
            <c:rich>
              <a:bodyPr rot="0" spcFirstLastPara="1" vertOverflow="ellipsis" vert="horz" wrap="square" anchor="ctr" anchorCtr="1"/>
              <a:lstStyle/>
              <a:p>
                <a:pPr>
                  <a:defRPr sz="1000" b="0" i="0" u="none" strike="noStrike" baseline="0">
                    <a:solidFill>
                      <a:schemeClr val="tx1">
                        <a:lumMod val="65000"/>
                        <a:lumOff val="35000"/>
                      </a:schemeClr>
                    </a:solidFill>
                    <a:latin typeface="+mn-lt"/>
                    <a:ea typeface="+mn-ea"/>
                    <a:cs typeface="+mn-cs"/>
                  </a:defRPr>
                </a:pPr>
                <a:r>
                  <a:rPr lang="en-US"/>
                  <a:t>lambda (nm)</a:t>
                </a:r>
              </a:p>
            </c:rich>
          </c:tx>
          <c:overlay val="0"/>
          <c:spPr>
            <a:prstGeom prst="rect">
              <a:avLst/>
            </a:prstGeom>
            <a:noFill/>
            <a:ln>
              <a:noFill/>
            </a:ln>
            <a:effectLst/>
          </c:spPr>
          <c:txPr>
            <a:bodyPr rot="0" spcFirstLastPara="1" vertOverflow="ellipsis" vert="horz" wrap="square" anchor="ctr" anchorCtr="1"/>
            <a:lstStyle/>
            <a:p>
              <a:pPr>
                <a:defRPr sz="1000" b="0" i="0" u="none" strike="noStrike" baseline="0">
                  <a:solidFill>
                    <a:schemeClr val="tx1">
                      <a:lumMod val="65000"/>
                      <a:lumOff val="35000"/>
                    </a:schemeClr>
                  </a:solidFill>
                  <a:latin typeface="+mn-lt"/>
                  <a:ea typeface="+mn-ea"/>
                  <a:cs typeface="+mn-cs"/>
                </a:defRPr>
              </a:pPr>
              <a:endParaRPr lang="en-FJ"/>
            </a:p>
          </c:txPr>
        </c:title>
        <c:numFmt formatCode="General" sourceLinked="1"/>
        <c:majorTickMark val="in"/>
        <c:minorTickMark val="out"/>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endParaRPr lang="en-FJ"/>
          </a:p>
        </c:txPr>
        <c:crossAx val="1955247392"/>
        <c:crosses val="autoZero"/>
        <c:crossBetween val="midCat"/>
        <c:majorUnit val="100"/>
        <c:minorUnit val="50"/>
      </c:valAx>
      <c:valAx>
        <c:axId val="1955247392"/>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baseline="0">
                    <a:solidFill>
                      <a:schemeClr val="tx1">
                        <a:lumMod val="65000"/>
                        <a:lumOff val="35000"/>
                      </a:schemeClr>
                    </a:solidFill>
                    <a:latin typeface="+mn-lt"/>
                    <a:ea typeface="+mn-ea"/>
                    <a:cs typeface="+mn-cs"/>
                  </a:defRPr>
                </a:pPr>
                <a:r>
                  <a:rPr lang="en-US" sz="2800" dirty="0" err="1"/>
                  <a:t>Rrs</a:t>
                </a:r>
                <a:r>
                  <a:rPr lang="en-US" sz="2800" dirty="0"/>
                  <a:t> (sr-1)</a:t>
                </a:r>
                <a:endParaRPr lang="en-US" dirty="0"/>
              </a:p>
            </c:rich>
          </c:tx>
          <c:overlay val="0"/>
          <c:spPr>
            <a:prstGeom prst="rect">
              <a:avLst/>
            </a:prstGeom>
            <a:noFill/>
            <a:ln>
              <a:noFill/>
            </a:ln>
            <a:effectLst/>
          </c:spPr>
          <c:txPr>
            <a:bodyPr rot="-5400000" spcFirstLastPara="1" vertOverflow="ellipsis" vert="horz" wrap="square" anchor="ctr" anchorCtr="1"/>
            <a:lstStyle/>
            <a:p>
              <a:pPr>
                <a:defRPr sz="2800" b="0" i="0" u="none" strike="noStrike" baseline="0">
                  <a:solidFill>
                    <a:schemeClr val="tx1">
                      <a:lumMod val="65000"/>
                      <a:lumOff val="35000"/>
                    </a:schemeClr>
                  </a:solidFill>
                  <a:latin typeface="+mn-lt"/>
                  <a:ea typeface="+mn-ea"/>
                  <a:cs typeface="+mn-cs"/>
                </a:defRPr>
              </a:pPr>
              <a:endParaRPr lang="en-FJ"/>
            </a:p>
          </c:txPr>
        </c:title>
        <c:numFmt formatCode="General" sourceLinked="1"/>
        <c:majorTickMark val="none"/>
        <c:minorTickMark val="none"/>
        <c:tickLblPos val="nextTo"/>
        <c:spPr bwMode="auto">
          <a:prstGeom prst="rect">
            <a:avLst/>
          </a:prstGeom>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baseline="0">
                <a:solidFill>
                  <a:schemeClr val="tx1">
                    <a:lumMod val="65000"/>
                    <a:lumOff val="35000"/>
                  </a:schemeClr>
                </a:solidFill>
                <a:latin typeface="+mn-lt"/>
                <a:ea typeface="+mn-ea"/>
                <a:cs typeface="+mn-cs"/>
              </a:defRPr>
            </a:pPr>
            <a:endParaRPr lang="en-FJ"/>
          </a:p>
        </c:txPr>
        <c:crossAx val="1955245728"/>
        <c:crosses val="autoZero"/>
        <c:crossBetween val="midCat"/>
      </c:valAx>
      <c:spPr>
        <a:prstGeom prst="rect">
          <a:avLst/>
        </a:prstGeom>
        <a:noFill/>
        <a:ln>
          <a:noFill/>
        </a:ln>
        <a:effectLst/>
      </c:spPr>
    </c:plotArea>
    <c:legend>
      <c:legendPos val="r"/>
      <c:layout>
        <c:manualLayout>
          <c:xMode val="edge"/>
          <c:yMode val="edge"/>
          <c:x val="0.77054607757363658"/>
          <c:y val="1.768501425360107E-2"/>
          <c:w val="0.19056503353747448"/>
          <c:h val="0.87335493350412552"/>
        </c:manualLayout>
      </c:layout>
      <c:overlay val="0"/>
      <c:spPr>
        <a:prstGeom prst="rect">
          <a:avLst/>
        </a:prstGeom>
        <a:noFill/>
        <a:ln>
          <a:noFill/>
        </a:ln>
        <a:effectLst/>
      </c:spPr>
      <c:txPr>
        <a:bodyPr rot="0" spcFirstLastPara="1" vertOverflow="ellipsis" vert="horz" wrap="square" anchor="ctr" anchorCtr="1"/>
        <a:lstStyle/>
        <a:p>
          <a:pPr>
            <a:defRPr sz="1400" b="0" i="0" u="none" strike="noStrike" baseline="0">
              <a:solidFill>
                <a:schemeClr val="tx1">
                  <a:lumMod val="65000"/>
                  <a:lumOff val="35000"/>
                </a:schemeClr>
              </a:solidFill>
              <a:latin typeface="+mn-lt"/>
              <a:ea typeface="+mn-ea"/>
              <a:cs typeface="+mn-cs"/>
            </a:defRPr>
          </a:pPr>
          <a:endParaRPr lang="en-FJ"/>
        </a:p>
      </c:txPr>
    </c:legend>
    <c:plotVisOnly val="1"/>
    <c:dispBlanksAs val="gap"/>
    <c:showDLblsOverMax val="0"/>
  </c:chart>
  <c:spPr bwMode="auto">
    <a:xfrm>
      <a:off x="3520114" y="1286502"/>
      <a:ext cx="7720992" cy="5069848"/>
    </a:xfrm>
    <a:prstGeom prst="rect">
      <a:avLst/>
    </a:prstGeom>
    <a:noFill/>
    <a:ln w="9525" cap="flat" cmpd="sng" algn="ctr">
      <a:noFill/>
      <a:round/>
    </a:ln>
    <a:effectLst/>
  </c:spPr>
  <c:txPr>
    <a:bodyPr/>
    <a:lstStyle/>
    <a:p>
      <a:pPr>
        <a:defRPr/>
      </a:pPr>
      <a:endParaRPr lang="en-FJ"/>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19050"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0"/>
    <cs:effectRef idx="0"/>
    <cs:fontRef idx="minor">
      <a:schemeClr val="dk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bwMode="auto">
      <a:prstGeom prst="rect">
        <a:avLst/>
      </a:prstGeom>
      <a:ln w="9525" cap="flat" cmpd="sng" algn="ctr">
        <a:solidFill>
          <a:schemeClr val="tx1">
            <a:lumMod val="25000"/>
            <a:lumOff val="75000"/>
          </a:schemeClr>
        </a:solidFill>
        <a:round/>
      </a:ln>
    </cs:spPr>
    <cs:defRPr sz="900"/>
  </cs:valueAxis>
  <cs:wall>
    <cs:lnRef idx="0"/>
    <cs:fillRef idx="0"/>
    <cs:effectRef idx="0"/>
    <cs:fontRef idx="minor">
      <a:schemeClr val="tx1"/>
    </cs:fontRef>
    <cs:spPr bwMode="auto">
      <a:prstGeom prst="rect">
        <a:avLst/>
      </a:prstGeom>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448DD-B52A-499A-8256-E8B36FC7DFFE}" type="datetimeFigureOut">
              <a:rPr lang="x-none" smtClean="0"/>
              <a:pPr/>
              <a:t>27/11/2024</a:t>
            </a:fld>
            <a:endParaRPr lang="x-non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014BB-18F6-4340-95C2-704CC4F6B025}" type="slidenum">
              <a:rPr lang="x-none" smtClean="0"/>
              <a:pPr/>
              <a:t>‹#›</a:t>
            </a:fld>
            <a:endParaRPr lang="x-none"/>
          </a:p>
        </p:txBody>
      </p:sp>
    </p:spTree>
    <p:extLst>
      <p:ext uri="{BB962C8B-B14F-4D97-AF65-F5344CB8AC3E}">
        <p14:creationId xmlns:p14="http://schemas.microsoft.com/office/powerpoint/2010/main" val="107355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Christchruch</a:t>
            </a:r>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1</a:t>
            </a:fld>
            <a:endParaRPr lang="x-none"/>
          </a:p>
        </p:txBody>
      </p:sp>
    </p:spTree>
    <p:extLst>
      <p:ext uri="{BB962C8B-B14F-4D97-AF65-F5344CB8AC3E}">
        <p14:creationId xmlns:p14="http://schemas.microsoft.com/office/powerpoint/2010/main" val="2897721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6 </a:t>
            </a:r>
            <a:r>
              <a:rPr lang="fr-FR" dirty="0" err="1"/>
              <a:t>CTDs</a:t>
            </a:r>
            <a:r>
              <a:rPr lang="fr-FR" dirty="0"/>
              <a:t> </a:t>
            </a:r>
            <a:r>
              <a:rPr lang="fr-FR" dirty="0" err="1"/>
              <a:t>between</a:t>
            </a:r>
            <a:r>
              <a:rPr lang="fr-FR" dirty="0"/>
              <a:t> Station 11 (South) and Station 18 (North) (</a:t>
            </a:r>
            <a:r>
              <a:rPr lang="fr-FR" dirty="0" err="1"/>
              <a:t>northen</a:t>
            </a:r>
            <a:r>
              <a:rPr lang="fr-FR" dirty="0"/>
              <a:t> </a:t>
            </a:r>
            <a:r>
              <a:rPr lang="fr-FR" dirty="0" err="1"/>
              <a:t>than</a:t>
            </a:r>
            <a:r>
              <a:rPr lang="fr-FR" dirty="0"/>
              <a:t> St19 = the </a:t>
            </a:r>
            <a:r>
              <a:rPr lang="fr-FR" dirty="0" err="1"/>
              <a:t>glider</a:t>
            </a:r>
            <a:r>
              <a:rPr lang="fr-FR" dirty="0"/>
              <a:t> </a:t>
            </a:r>
            <a:r>
              <a:rPr lang="fr-FR" dirty="0" err="1"/>
              <a:t>could</a:t>
            </a:r>
            <a:r>
              <a:rPr lang="fr-FR" dirty="0"/>
              <a:t> not go </a:t>
            </a:r>
            <a:r>
              <a:rPr lang="fr-FR" dirty="0" err="1"/>
              <a:t>further</a:t>
            </a:r>
            <a:r>
              <a:rPr lang="fr-FR" dirty="0"/>
              <a:t> </a:t>
            </a:r>
            <a:r>
              <a:rPr lang="fr-FR" dirty="0" err="1"/>
              <a:t>because</a:t>
            </a:r>
            <a:r>
              <a:rPr lang="fr-FR" dirty="0"/>
              <a:t> of </a:t>
            </a:r>
            <a:r>
              <a:rPr lang="fr-FR" dirty="0" err="1"/>
              <a:t>shallow</a:t>
            </a:r>
            <a:r>
              <a:rPr lang="fr-FR" dirty="0"/>
              <a:t> canyons </a:t>
            </a:r>
            <a:r>
              <a:rPr lang="fr-FR" dirty="0" err="1"/>
              <a:t>encountered</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6 CTD sections show </a:t>
            </a:r>
            <a:r>
              <a:rPr lang="fr-FR" dirty="0" err="1"/>
              <a:t>that</a:t>
            </a:r>
            <a:r>
              <a:rPr lang="fr-FR" dirty="0"/>
              <a:t> </a:t>
            </a:r>
            <a:r>
              <a:rPr lang="fr-FR" dirty="0" err="1"/>
              <a:t>only</a:t>
            </a:r>
            <a:r>
              <a:rPr lang="fr-FR" dirty="0"/>
              <a:t> the first 20 </a:t>
            </a:r>
            <a:r>
              <a:rPr lang="fr-FR" dirty="0" err="1"/>
              <a:t>meters</a:t>
            </a:r>
            <a:r>
              <a:rPr lang="fr-FR" dirty="0"/>
              <a:t> are </a:t>
            </a:r>
            <a:r>
              <a:rPr lang="fr-FR" dirty="0" err="1"/>
              <a:t>impacted</a:t>
            </a:r>
            <a:r>
              <a:rPr lang="fr-FR" dirty="0"/>
              <a:t> by the plume in </a:t>
            </a:r>
            <a:r>
              <a:rPr lang="fr-FR" dirty="0" err="1"/>
              <a:t>temperature</a:t>
            </a:r>
            <a:r>
              <a:rPr lang="fr-FR" dirty="0"/>
              <a:t>, </a:t>
            </a:r>
            <a:r>
              <a:rPr lang="fr-FR" dirty="0" err="1"/>
              <a:t>salinity</a:t>
            </a:r>
            <a:r>
              <a:rPr lang="fr-FR" dirty="0"/>
              <a:t>, </a:t>
            </a:r>
            <a:r>
              <a:rPr lang="fr-FR" dirty="0" err="1"/>
              <a:t>chla</a:t>
            </a:r>
            <a:r>
              <a:rPr lang="fr-FR" dirty="0"/>
              <a:t> and </a:t>
            </a:r>
            <a:r>
              <a:rPr lang="fr-FR" dirty="0" err="1"/>
              <a:t>turbidity</a:t>
            </a:r>
            <a:endParaRPr lang="fr-FR" dirty="0"/>
          </a:p>
          <a:p>
            <a:pPr marL="457200" lvl="1" indent="0">
              <a:buNone/>
            </a:pPr>
            <a:endParaRPr lang="fr-FR" dirty="0"/>
          </a:p>
          <a:p>
            <a:r>
              <a:rPr lang="fr-FR" sz="2400" dirty="0"/>
              <a:t>The 5 CTD sections show a </a:t>
            </a:r>
            <a:r>
              <a:rPr lang="fr-FR" sz="2400" dirty="0" err="1"/>
              <a:t>reduced</a:t>
            </a:r>
            <a:r>
              <a:rPr lang="fr-FR" sz="2400" dirty="0"/>
              <a:t> extension </a:t>
            </a:r>
            <a:r>
              <a:rPr lang="fr-FR" sz="2400" dirty="0" err="1"/>
              <a:t>towards</a:t>
            </a:r>
            <a:r>
              <a:rPr lang="fr-FR" sz="2400" dirty="0"/>
              <a:t> the </a:t>
            </a:r>
            <a:r>
              <a:rPr lang="fr-FR" sz="2400" dirty="0" err="1"/>
              <a:t>south</a:t>
            </a:r>
            <a:r>
              <a:rPr lang="fr-FR" sz="2400" dirty="0"/>
              <a:t> (18.4°S)</a:t>
            </a:r>
          </a:p>
          <a:p>
            <a:endParaRPr lang="fr-FR" sz="2400" dirty="0"/>
          </a:p>
          <a:p>
            <a:r>
              <a:rPr lang="fr-FR" sz="2800" dirty="0"/>
              <a:t>The plume </a:t>
            </a:r>
            <a:r>
              <a:rPr lang="fr-FR" sz="2800" dirty="0" err="1"/>
              <a:t>is</a:t>
            </a:r>
            <a:r>
              <a:rPr lang="fr-FR" sz="2800" dirty="0"/>
              <a:t> </a:t>
            </a:r>
            <a:r>
              <a:rPr lang="fr-FR" sz="2800" dirty="0" err="1"/>
              <a:t>decoupled</a:t>
            </a:r>
            <a:r>
              <a:rPr lang="fr-FR" sz="2800" dirty="0"/>
              <a:t> </a:t>
            </a:r>
            <a:r>
              <a:rPr lang="fr-FR" sz="2800" dirty="0" err="1"/>
              <a:t>from</a:t>
            </a:r>
            <a:r>
              <a:rPr lang="fr-FR" sz="2800" dirty="0"/>
              <a:t> the </a:t>
            </a:r>
            <a:r>
              <a:rPr lang="fr-FR" sz="2800" dirty="0" err="1"/>
              <a:t>rich</a:t>
            </a:r>
            <a:r>
              <a:rPr lang="fr-FR" sz="2800" dirty="0"/>
              <a:t> </a:t>
            </a:r>
            <a:r>
              <a:rPr lang="fr-FR" sz="2800" dirty="0" err="1"/>
              <a:t>deep</a:t>
            </a:r>
            <a:r>
              <a:rPr lang="fr-FR" sz="2800" dirty="0"/>
              <a:t> layer</a:t>
            </a:r>
          </a:p>
          <a:p>
            <a:pPr lvl="2"/>
            <a:r>
              <a:rPr lang="fr-FR" sz="2400" dirty="0"/>
              <a:t>At 100m layer (not visible by satellite) </a:t>
            </a:r>
            <a:r>
              <a:rPr lang="fr-FR" sz="2400" dirty="0" err="1"/>
              <a:t>is</a:t>
            </a:r>
            <a:r>
              <a:rPr lang="fr-FR" sz="2400" dirty="0"/>
              <a:t> </a:t>
            </a:r>
            <a:r>
              <a:rPr lang="fr-FR" sz="2400" dirty="0" err="1"/>
              <a:t>well</a:t>
            </a:r>
            <a:r>
              <a:rPr lang="fr-FR" sz="2400" dirty="0"/>
              <a:t> </a:t>
            </a:r>
            <a:r>
              <a:rPr lang="fr-FR" sz="2400" dirty="0" err="1"/>
              <a:t>described</a:t>
            </a:r>
            <a:r>
              <a:rPr lang="fr-FR" sz="2400" dirty="0"/>
              <a:t> by </a:t>
            </a:r>
            <a:r>
              <a:rPr lang="fr-FR" sz="2400" dirty="0" err="1"/>
              <a:t>both</a:t>
            </a:r>
            <a:r>
              <a:rPr lang="fr-FR" sz="2400" dirty="0"/>
              <a:t> CTD and </a:t>
            </a:r>
            <a:r>
              <a:rPr lang="fr-FR" sz="2400" dirty="0" err="1"/>
              <a:t>glider</a:t>
            </a:r>
            <a:r>
              <a:rPr lang="fr-FR" sz="2400" dirty="0"/>
              <a:t>: </a:t>
            </a:r>
            <a:r>
              <a:rPr lang="fr-FR" sz="2400" dirty="0" err="1"/>
              <a:t>it</a:t>
            </a:r>
            <a:r>
              <a:rPr lang="fr-FR" sz="2400" dirty="0"/>
              <a:t> </a:t>
            </a:r>
            <a:r>
              <a:rPr lang="fr-FR" sz="2400" dirty="0" err="1"/>
              <a:t>is</a:t>
            </a:r>
            <a:r>
              <a:rPr lang="fr-FR" sz="2400" dirty="0"/>
              <a:t> </a:t>
            </a:r>
            <a:r>
              <a:rPr lang="fr-FR" sz="2400" dirty="0" err="1"/>
              <a:t>rich</a:t>
            </a:r>
            <a:r>
              <a:rPr lang="fr-FR" sz="2400" dirty="0"/>
              <a:t> in </a:t>
            </a:r>
            <a:r>
              <a:rPr lang="fr-FR" sz="2400" dirty="0" err="1"/>
              <a:t>phytoplankton</a:t>
            </a:r>
            <a:r>
              <a:rPr lang="fr-FR" sz="2400" dirty="0"/>
              <a:t> (</a:t>
            </a:r>
            <a:r>
              <a:rPr lang="fr-FR" sz="2400" dirty="0" err="1"/>
              <a:t>deep</a:t>
            </a:r>
            <a:r>
              <a:rPr lang="fr-FR" sz="2400" dirty="0"/>
              <a:t> </a:t>
            </a:r>
            <a:r>
              <a:rPr lang="fr-FR" sz="2400" dirty="0" err="1"/>
              <a:t>chla</a:t>
            </a:r>
            <a:r>
              <a:rPr lang="fr-FR" sz="2400" dirty="0"/>
              <a:t> maximum), and in </a:t>
            </a:r>
            <a:r>
              <a:rPr lang="fr-FR" sz="2400" dirty="0" err="1"/>
              <a:t>detritus</a:t>
            </a:r>
            <a:r>
              <a:rPr lang="fr-FR" sz="2400" dirty="0"/>
              <a:t> </a:t>
            </a:r>
            <a:r>
              <a:rPr lang="fr-FR" sz="2400" dirty="0" err="1"/>
              <a:t>related</a:t>
            </a:r>
            <a:r>
              <a:rPr lang="fr-FR" sz="2400" dirty="0"/>
              <a:t> to the </a:t>
            </a:r>
            <a:r>
              <a:rPr lang="fr-FR" sz="2400" dirty="0" err="1"/>
              <a:t>phytoplankton</a:t>
            </a:r>
            <a:endParaRPr lang="fr-FR" sz="2400" dirty="0"/>
          </a:p>
          <a:p>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13</a:t>
            </a:fld>
            <a:endParaRPr lang="x-none"/>
          </a:p>
        </p:txBody>
      </p:sp>
    </p:spTree>
    <p:extLst>
      <p:ext uri="{BB962C8B-B14F-4D97-AF65-F5344CB8AC3E}">
        <p14:creationId xmlns:p14="http://schemas.microsoft.com/office/powerpoint/2010/main" val="14816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Between</a:t>
            </a:r>
            <a:r>
              <a:rPr lang="fr-FR" dirty="0"/>
              <a:t> Station 11 (South) and Station 19 (North):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a:t>
            </a:r>
            <a:r>
              <a:rPr lang="fr-FR" dirty="0" err="1"/>
              <a:t>glider</a:t>
            </a:r>
            <a:r>
              <a:rPr lang="fr-FR" dirty="0"/>
              <a:t> sections show </a:t>
            </a:r>
            <a:r>
              <a:rPr lang="fr-FR" dirty="0" err="1"/>
              <a:t>that</a:t>
            </a:r>
            <a:r>
              <a:rPr lang="fr-FR" dirty="0"/>
              <a:t> </a:t>
            </a:r>
            <a:r>
              <a:rPr lang="fr-FR" dirty="0" err="1"/>
              <a:t>only</a:t>
            </a:r>
            <a:r>
              <a:rPr lang="fr-FR" dirty="0"/>
              <a:t> the first 20 </a:t>
            </a:r>
            <a:r>
              <a:rPr lang="fr-FR" dirty="0" err="1"/>
              <a:t>meters</a:t>
            </a:r>
            <a:r>
              <a:rPr lang="fr-FR" dirty="0"/>
              <a:t> are </a:t>
            </a:r>
            <a:r>
              <a:rPr lang="fr-FR" dirty="0" err="1"/>
              <a:t>impacted</a:t>
            </a:r>
            <a:r>
              <a:rPr lang="fr-FR" dirty="0"/>
              <a:t> by the plume in </a:t>
            </a:r>
            <a:r>
              <a:rPr lang="fr-FR" dirty="0" err="1"/>
              <a:t>temperature</a:t>
            </a:r>
            <a:r>
              <a:rPr lang="fr-FR" dirty="0"/>
              <a:t>, </a:t>
            </a:r>
            <a:r>
              <a:rPr lang="fr-FR" dirty="0" err="1"/>
              <a:t>salinity</a:t>
            </a:r>
            <a:r>
              <a:rPr lang="fr-FR" dirty="0"/>
              <a:t>, </a:t>
            </a:r>
            <a:r>
              <a:rPr lang="fr-FR" dirty="0" err="1"/>
              <a:t>chla</a:t>
            </a:r>
            <a:r>
              <a:rPr lang="fr-FR" dirty="0"/>
              <a:t> and </a:t>
            </a:r>
            <a:r>
              <a:rPr lang="fr-FR" dirty="0" err="1"/>
              <a:t>turbidity</a:t>
            </a:r>
            <a:endParaRPr lang="fr-FR" dirty="0"/>
          </a:p>
          <a:p>
            <a:pPr marL="457200" lvl="1" indent="0">
              <a:buNone/>
            </a:pPr>
            <a:endParaRPr lang="fr-FR" dirty="0"/>
          </a:p>
          <a:p>
            <a:r>
              <a:rPr lang="fr-FR" sz="2400" dirty="0"/>
              <a:t>The </a:t>
            </a:r>
            <a:r>
              <a:rPr lang="fr-FR" sz="2400" dirty="0" err="1"/>
              <a:t>glider</a:t>
            </a:r>
            <a:r>
              <a:rPr lang="fr-FR" sz="2400" dirty="0"/>
              <a:t> sections show a </a:t>
            </a:r>
            <a:r>
              <a:rPr lang="fr-FR" sz="2400" dirty="0" err="1"/>
              <a:t>reduced</a:t>
            </a:r>
            <a:r>
              <a:rPr lang="fr-FR" sz="2400" dirty="0"/>
              <a:t> extension </a:t>
            </a:r>
            <a:r>
              <a:rPr lang="fr-FR" sz="2400" dirty="0" err="1"/>
              <a:t>towards</a:t>
            </a:r>
            <a:r>
              <a:rPr lang="fr-FR" sz="2400" dirty="0"/>
              <a:t> the </a:t>
            </a:r>
            <a:r>
              <a:rPr lang="fr-FR" sz="2400" dirty="0" err="1"/>
              <a:t>south</a:t>
            </a:r>
            <a:r>
              <a:rPr lang="fr-FR" sz="2400" dirty="0"/>
              <a:t> (18.4°S)</a:t>
            </a:r>
          </a:p>
          <a:p>
            <a:endParaRPr lang="fr-FR" sz="2400" dirty="0"/>
          </a:p>
          <a:p>
            <a:r>
              <a:rPr lang="fr-FR" sz="2800" dirty="0"/>
              <a:t>The plume </a:t>
            </a:r>
            <a:r>
              <a:rPr lang="fr-FR" sz="2800" dirty="0" err="1"/>
              <a:t>is</a:t>
            </a:r>
            <a:r>
              <a:rPr lang="fr-FR" sz="2800" dirty="0"/>
              <a:t> </a:t>
            </a:r>
            <a:r>
              <a:rPr lang="fr-FR" sz="2800" dirty="0" err="1"/>
              <a:t>decoupled</a:t>
            </a:r>
            <a:r>
              <a:rPr lang="fr-FR" sz="2800" dirty="0"/>
              <a:t> </a:t>
            </a:r>
            <a:r>
              <a:rPr lang="fr-FR" sz="2800" dirty="0" err="1"/>
              <a:t>from</a:t>
            </a:r>
            <a:r>
              <a:rPr lang="fr-FR" sz="2800" dirty="0"/>
              <a:t> the </a:t>
            </a:r>
            <a:r>
              <a:rPr lang="fr-FR" sz="2800" dirty="0" err="1"/>
              <a:t>rich</a:t>
            </a:r>
            <a:r>
              <a:rPr lang="fr-FR" sz="2800" dirty="0"/>
              <a:t> </a:t>
            </a:r>
            <a:r>
              <a:rPr lang="fr-FR" sz="2800" dirty="0" err="1"/>
              <a:t>deep</a:t>
            </a:r>
            <a:r>
              <a:rPr lang="fr-FR" sz="2800" dirty="0"/>
              <a:t> layer</a:t>
            </a:r>
          </a:p>
          <a:p>
            <a:pPr lvl="2"/>
            <a:r>
              <a:rPr lang="fr-FR" sz="2400" dirty="0"/>
              <a:t>At 100m layer (not visible by satellite) </a:t>
            </a:r>
            <a:r>
              <a:rPr lang="fr-FR" sz="2400" dirty="0" err="1"/>
              <a:t>is</a:t>
            </a:r>
            <a:r>
              <a:rPr lang="fr-FR" sz="2400" dirty="0"/>
              <a:t> </a:t>
            </a:r>
            <a:r>
              <a:rPr lang="fr-FR" sz="2400" dirty="0" err="1"/>
              <a:t>well</a:t>
            </a:r>
            <a:r>
              <a:rPr lang="fr-FR" sz="2400" dirty="0"/>
              <a:t> </a:t>
            </a:r>
            <a:r>
              <a:rPr lang="fr-FR" sz="2400" dirty="0" err="1"/>
              <a:t>described</a:t>
            </a:r>
            <a:r>
              <a:rPr lang="fr-FR" sz="2400" dirty="0"/>
              <a:t> by </a:t>
            </a:r>
            <a:r>
              <a:rPr lang="fr-FR" sz="2400" dirty="0" err="1"/>
              <a:t>both</a:t>
            </a:r>
            <a:r>
              <a:rPr lang="fr-FR" sz="2400" dirty="0"/>
              <a:t> CTD and </a:t>
            </a:r>
            <a:r>
              <a:rPr lang="fr-FR" sz="2400" dirty="0" err="1"/>
              <a:t>glider</a:t>
            </a:r>
            <a:r>
              <a:rPr lang="fr-FR" sz="2400" dirty="0"/>
              <a:t>: </a:t>
            </a:r>
            <a:r>
              <a:rPr lang="fr-FR" sz="2400" dirty="0" err="1"/>
              <a:t>it</a:t>
            </a:r>
            <a:r>
              <a:rPr lang="fr-FR" sz="2400" dirty="0"/>
              <a:t> </a:t>
            </a:r>
            <a:r>
              <a:rPr lang="fr-FR" sz="2400" dirty="0" err="1"/>
              <a:t>is</a:t>
            </a:r>
            <a:r>
              <a:rPr lang="fr-FR" sz="2400" dirty="0"/>
              <a:t> </a:t>
            </a:r>
            <a:r>
              <a:rPr lang="fr-FR" sz="2400" dirty="0" err="1"/>
              <a:t>rich</a:t>
            </a:r>
            <a:r>
              <a:rPr lang="fr-FR" sz="2400" dirty="0"/>
              <a:t> in </a:t>
            </a:r>
            <a:r>
              <a:rPr lang="fr-FR" sz="2400" dirty="0" err="1"/>
              <a:t>phytoplankton</a:t>
            </a:r>
            <a:r>
              <a:rPr lang="fr-FR" sz="2400" dirty="0"/>
              <a:t> (</a:t>
            </a:r>
            <a:r>
              <a:rPr lang="fr-FR" sz="2400" dirty="0" err="1"/>
              <a:t>deep</a:t>
            </a:r>
            <a:r>
              <a:rPr lang="fr-FR" sz="2400" dirty="0"/>
              <a:t> </a:t>
            </a:r>
            <a:r>
              <a:rPr lang="fr-FR" sz="2400" dirty="0" err="1"/>
              <a:t>chla</a:t>
            </a:r>
            <a:r>
              <a:rPr lang="fr-FR" sz="2400" dirty="0"/>
              <a:t> maximum), and in </a:t>
            </a:r>
            <a:r>
              <a:rPr lang="fr-FR" sz="2400" dirty="0" err="1"/>
              <a:t>detritus</a:t>
            </a:r>
            <a:r>
              <a:rPr lang="fr-FR" sz="2400" dirty="0"/>
              <a:t> </a:t>
            </a:r>
            <a:r>
              <a:rPr lang="fr-FR" sz="2400" dirty="0" err="1"/>
              <a:t>related</a:t>
            </a:r>
            <a:r>
              <a:rPr lang="fr-FR" sz="2400" dirty="0"/>
              <a:t> to the </a:t>
            </a:r>
            <a:r>
              <a:rPr lang="fr-FR" sz="2400" dirty="0" err="1"/>
              <a:t>phytoplankton</a:t>
            </a:r>
            <a:endParaRPr lang="fr-FR" sz="2400" dirty="0"/>
          </a:p>
          <a:p>
            <a:pPr lvl="2"/>
            <a:r>
              <a:rPr lang="fr-FR" sz="2400" b="1" dirty="0"/>
              <a:t>The </a:t>
            </a:r>
            <a:r>
              <a:rPr lang="fr-FR" sz="2400" b="1" dirty="0" err="1"/>
              <a:t>glider</a:t>
            </a:r>
            <a:r>
              <a:rPr lang="fr-FR" sz="2400" b="1" dirty="0"/>
              <a:t> </a:t>
            </a:r>
            <a:r>
              <a:rPr lang="fr-FR" sz="2400" b="1" dirty="0" err="1"/>
              <a:t>brings</a:t>
            </a:r>
            <a:r>
              <a:rPr lang="fr-FR" sz="2400" b="1" dirty="0"/>
              <a:t> an </a:t>
            </a:r>
            <a:r>
              <a:rPr lang="fr-FR" sz="2400" b="1" dirty="0" err="1"/>
              <a:t>infinity</a:t>
            </a:r>
            <a:r>
              <a:rPr lang="fr-FR" sz="2400" b="1" dirty="0"/>
              <a:t> of </a:t>
            </a:r>
            <a:r>
              <a:rPr lang="fr-FR" sz="2400" b="1" dirty="0" err="1"/>
              <a:t>details</a:t>
            </a:r>
            <a:r>
              <a:rPr lang="fr-FR" sz="2400" b="1" dirty="0"/>
              <a:t> on the structure of the </a:t>
            </a:r>
            <a:r>
              <a:rPr lang="fr-FR" sz="2400" b="1" dirty="0" err="1"/>
              <a:t>different</a:t>
            </a:r>
            <a:r>
              <a:rPr lang="fr-FR" sz="2400" b="1" dirty="0"/>
              <a:t> </a:t>
            </a:r>
            <a:r>
              <a:rPr lang="fr-FR" sz="2400" b="1" dirty="0" err="1"/>
              <a:t>layers</a:t>
            </a:r>
            <a:r>
              <a:rPr lang="fr-FR" sz="2400" b="1" dirty="0"/>
              <a:t> !</a:t>
            </a:r>
          </a:p>
          <a:p>
            <a:endParaRPr lang="fr-FR" sz="2400" b="1" dirty="0"/>
          </a:p>
          <a:p>
            <a:pPr marL="914400" lvl="2" indent="0">
              <a:buNone/>
            </a:pPr>
            <a:endParaRPr lang="fr-FR" sz="2400" dirty="0"/>
          </a:p>
          <a:p>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14</a:t>
            </a:fld>
            <a:endParaRPr lang="x-none"/>
          </a:p>
        </p:txBody>
      </p:sp>
    </p:spTree>
    <p:extLst>
      <p:ext uri="{BB962C8B-B14F-4D97-AF65-F5344CB8AC3E}">
        <p14:creationId xmlns:p14="http://schemas.microsoft.com/office/powerpoint/2010/main" val="174719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a:t>Sentinel 2 images of </a:t>
            </a:r>
            <a:r>
              <a:rPr lang="fr-FR" sz="1200" dirty="0" err="1"/>
              <a:t>turbidity</a:t>
            </a:r>
            <a:r>
              <a:rPr lang="fr-FR" sz="1200" dirty="0"/>
              <a:t> and </a:t>
            </a:r>
            <a:r>
              <a:rPr lang="fr-FR" sz="1200" dirty="0" err="1"/>
              <a:t>chlorophyll</a:t>
            </a:r>
            <a:r>
              <a:rPr lang="fr-FR" sz="1200" dirty="0"/>
              <a:t> show </a:t>
            </a:r>
            <a:r>
              <a:rPr lang="fr-FR" sz="1200" dirty="0" err="1"/>
              <a:t>similar</a:t>
            </a:r>
            <a:r>
              <a:rPr lang="fr-FR" sz="1200" dirty="0"/>
              <a:t> patterns of the plume extension South of Fiji, </a:t>
            </a:r>
            <a:r>
              <a:rPr lang="fr-FR" sz="1200" dirty="0" err="1"/>
              <a:t>allowing</a:t>
            </a:r>
            <a:r>
              <a:rPr lang="fr-FR" sz="1200" dirty="0"/>
              <a:t> a </a:t>
            </a:r>
            <a:r>
              <a:rPr lang="fr-FR" sz="1200" dirty="0" err="1"/>
              <a:t>detailed</a:t>
            </a:r>
            <a:r>
              <a:rPr lang="fr-FR" sz="1200" dirty="0"/>
              <a:t> description of </a:t>
            </a:r>
            <a:r>
              <a:rPr lang="fr-FR" sz="1200" dirty="0" err="1"/>
              <a:t>enrichments</a:t>
            </a:r>
            <a:r>
              <a:rPr lang="fr-FR" sz="1200" dirty="0"/>
              <a:t> at the </a:t>
            </a:r>
            <a:r>
              <a:rPr lang="fr-FR" sz="1200" dirty="0" err="1"/>
              <a:t>coast</a:t>
            </a:r>
            <a:r>
              <a:rPr lang="fr-FR" sz="1200" dirty="0"/>
              <a:t> </a:t>
            </a:r>
            <a:r>
              <a:rPr lang="fr-FR" sz="1200" dirty="0" err="1"/>
              <a:t>with</a:t>
            </a:r>
            <a:r>
              <a:rPr lang="fr-FR" sz="1200" dirty="0"/>
              <a:t> a </a:t>
            </a:r>
            <a:r>
              <a:rPr lang="fr-FR" sz="1200" dirty="0" err="1"/>
              <a:t>small</a:t>
            </a:r>
            <a:r>
              <a:rPr lang="fr-FR" sz="1200" dirty="0"/>
              <a:t> plume (station 19) (dry </a:t>
            </a:r>
            <a:r>
              <a:rPr lang="fr-FR" sz="1200" dirty="0" err="1"/>
              <a:t>period</a:t>
            </a:r>
            <a:r>
              <a:rPr lang="fr-FR" sz="1200" dirty="0"/>
              <a:t>)</a:t>
            </a:r>
          </a:p>
          <a:p>
            <a:endParaRPr lang="fr-FR" sz="1200" dirty="0"/>
          </a:p>
          <a:p>
            <a:r>
              <a:rPr lang="fr-FR" sz="1200" dirty="0" err="1"/>
              <a:t>Suggests</a:t>
            </a:r>
            <a:r>
              <a:rPr lang="fr-FR" sz="1200" dirty="0"/>
              <a:t> a spatial </a:t>
            </a:r>
            <a:r>
              <a:rPr lang="fr-FR" sz="1200" dirty="0" err="1"/>
              <a:t>coupling</a:t>
            </a:r>
            <a:r>
              <a:rPr lang="fr-FR" sz="1200" dirty="0"/>
              <a:t> </a:t>
            </a:r>
            <a:r>
              <a:rPr lang="fr-FR" sz="1200" dirty="0" err="1"/>
              <a:t>between</a:t>
            </a:r>
            <a:r>
              <a:rPr lang="fr-FR" sz="1200" dirty="0"/>
              <a:t> </a:t>
            </a:r>
            <a:r>
              <a:rPr lang="fr-FR" sz="1200" dirty="0" err="1"/>
              <a:t>turbidity</a:t>
            </a:r>
            <a:r>
              <a:rPr lang="fr-FR" sz="1200" dirty="0"/>
              <a:t> and </a:t>
            </a:r>
            <a:r>
              <a:rPr lang="fr-FR" sz="1200" dirty="0" err="1"/>
              <a:t>chlorophyll</a:t>
            </a:r>
            <a:r>
              <a:rPr lang="fr-FR" sz="1200" dirty="0"/>
              <a:t> </a:t>
            </a:r>
            <a:r>
              <a:rPr lang="fr-FR" sz="1200" dirty="0" err="1"/>
              <a:t>during</a:t>
            </a:r>
            <a:r>
              <a:rPr lang="fr-FR" sz="1200" dirty="0"/>
              <a:t> the </a:t>
            </a:r>
            <a:r>
              <a:rPr lang="fr-FR" sz="1200" dirty="0" err="1"/>
              <a:t>typical</a:t>
            </a:r>
            <a:r>
              <a:rPr lang="fr-FR" sz="1200" dirty="0"/>
              <a:t> dry </a:t>
            </a:r>
            <a:r>
              <a:rPr lang="fr-FR" sz="1200" dirty="0" err="1"/>
              <a:t>period</a:t>
            </a:r>
            <a:r>
              <a:rPr lang="fr-FR" sz="1200" dirty="0"/>
              <a:t> </a:t>
            </a:r>
            <a:r>
              <a:rPr lang="fr-FR" sz="1200" dirty="0" err="1"/>
              <a:t>encountered</a:t>
            </a:r>
            <a:r>
              <a:rPr lang="fr-FR" sz="1200" dirty="0"/>
              <a:t> </a:t>
            </a:r>
            <a:r>
              <a:rPr lang="fr-FR" sz="1200" dirty="0" err="1"/>
              <a:t>during</a:t>
            </a:r>
            <a:r>
              <a:rPr lang="fr-FR" sz="1200" dirty="0"/>
              <a:t> the SOKOWASA </a:t>
            </a:r>
            <a:r>
              <a:rPr lang="fr-FR" sz="1200" dirty="0" err="1"/>
              <a:t>cruise</a:t>
            </a:r>
            <a:endParaRPr lang="fr-FR" sz="1200" dirty="0"/>
          </a:p>
          <a:p>
            <a:endParaRPr lang="fr-FR" sz="1200" dirty="0"/>
          </a:p>
          <a:p>
            <a:r>
              <a:rPr lang="fr-FR" sz="1200" dirty="0" err="1"/>
              <a:t>Regressions</a:t>
            </a:r>
            <a:r>
              <a:rPr lang="fr-FR" sz="1200" dirty="0"/>
              <a:t> </a:t>
            </a:r>
            <a:r>
              <a:rPr lang="fr-FR" sz="1200" dirty="0" err="1"/>
              <a:t>between</a:t>
            </a:r>
            <a:r>
              <a:rPr lang="fr-FR" sz="1200" dirty="0"/>
              <a:t> in situ </a:t>
            </a:r>
            <a:r>
              <a:rPr lang="fr-FR" sz="1200" dirty="0" err="1"/>
              <a:t>Chla</a:t>
            </a:r>
            <a:r>
              <a:rPr lang="fr-FR" sz="1200" dirty="0"/>
              <a:t> and </a:t>
            </a:r>
            <a:r>
              <a:rPr lang="fr-FR" sz="1200" dirty="0" err="1"/>
              <a:t>turbidity</a:t>
            </a:r>
            <a:r>
              <a:rPr lang="fr-FR" sz="1200" dirty="0"/>
              <a:t> and </a:t>
            </a:r>
            <a:r>
              <a:rPr lang="fr-FR" sz="1200" dirty="0" err="1"/>
              <a:t>those</a:t>
            </a:r>
            <a:r>
              <a:rPr lang="fr-FR" sz="1200" dirty="0"/>
              <a:t> </a:t>
            </a:r>
            <a:r>
              <a:rPr lang="fr-FR" sz="1200" dirty="0" err="1"/>
              <a:t>from</a:t>
            </a:r>
            <a:r>
              <a:rPr lang="fr-FR" sz="1200" dirty="0"/>
              <a:t> </a:t>
            </a:r>
            <a:r>
              <a:rPr lang="fr-FR" sz="1200" dirty="0" err="1"/>
              <a:t>algorithms</a:t>
            </a:r>
            <a:r>
              <a:rPr lang="fr-FR" sz="1200" dirty="0"/>
              <a:t> are </a:t>
            </a:r>
            <a:r>
              <a:rPr lang="fr-FR" sz="1200" dirty="0" err="1"/>
              <a:t>encouraging</a:t>
            </a:r>
            <a:endParaRPr lang="fr-FR" sz="1200" dirty="0"/>
          </a:p>
          <a:p>
            <a:r>
              <a:rPr lang="fr-FR" dirty="0"/>
              <a:t>Field</a:t>
            </a:r>
            <a:r>
              <a:rPr lang="fr-FR" baseline="0" dirty="0"/>
              <a:t> calibration of </a:t>
            </a:r>
            <a:r>
              <a:rPr lang="fr-FR" baseline="0" dirty="0" err="1"/>
              <a:t>scientific</a:t>
            </a:r>
            <a:r>
              <a:rPr lang="fr-FR" baseline="0" dirty="0"/>
              <a:t> </a:t>
            </a:r>
            <a:r>
              <a:rPr lang="fr-FR" baseline="0" dirty="0" err="1"/>
              <a:t>algorithm</a:t>
            </a:r>
            <a:r>
              <a:rPr lang="fr-FR" baseline="0" dirty="0"/>
              <a:t> </a:t>
            </a:r>
            <a:r>
              <a:rPr lang="fr-FR" baseline="0" dirty="0" err="1"/>
              <a:t>benefits</a:t>
            </a:r>
            <a:r>
              <a:rPr lang="fr-FR" baseline="0" dirty="0"/>
              <a:t> to all </a:t>
            </a:r>
            <a:r>
              <a:rPr lang="fr-FR" baseline="0" dirty="0" err="1"/>
              <a:t>users</a:t>
            </a:r>
            <a:r>
              <a:rPr lang="fr-FR" baseline="0" dirty="0"/>
              <a:t> in the Pacific by </a:t>
            </a:r>
            <a:r>
              <a:rPr lang="fr-FR" baseline="0" dirty="0" err="1"/>
              <a:t>continuous</a:t>
            </a:r>
            <a:r>
              <a:rPr lang="fr-FR" baseline="0" dirty="0"/>
              <a:t> </a:t>
            </a:r>
            <a:r>
              <a:rPr lang="fr-FR" baseline="0" dirty="0" err="1"/>
              <a:t>transfer</a:t>
            </a:r>
            <a:r>
              <a:rPr lang="fr-FR" baseline="0" dirty="0"/>
              <a:t> to the </a:t>
            </a:r>
            <a:r>
              <a:rPr lang="fr-FR" baseline="0" dirty="0" err="1"/>
              <a:t>analytic</a:t>
            </a:r>
            <a:r>
              <a:rPr lang="fr-FR" baseline="0" dirty="0"/>
              <a:t> </a:t>
            </a:r>
            <a:r>
              <a:rPr lang="fr-FR" baseline="0" dirty="0" err="1"/>
              <a:t>tools</a:t>
            </a:r>
            <a:r>
              <a:rPr lang="fr-FR" baseline="0" dirty="0"/>
              <a:t> </a:t>
            </a:r>
            <a:r>
              <a:rPr lang="fr-FR" baseline="0" dirty="0" err="1"/>
              <a:t>deployed</a:t>
            </a:r>
            <a:r>
              <a:rPr lang="fr-FR" baseline="0" dirty="0"/>
              <a:t> </a:t>
            </a:r>
            <a:r>
              <a:rPr lang="fr-FR" baseline="0" dirty="0" err="1"/>
              <a:t>within</a:t>
            </a:r>
            <a:r>
              <a:rPr lang="fr-FR" baseline="0" dirty="0"/>
              <a:t> the QVX Platform.</a:t>
            </a:r>
          </a:p>
          <a:p>
            <a:r>
              <a:rPr lang="fr-FR" baseline="0" dirty="0" err="1"/>
              <a:t>Turbidity</a:t>
            </a:r>
            <a:r>
              <a:rPr lang="fr-FR" baseline="0" dirty="0"/>
              <a:t> and </a:t>
            </a:r>
            <a:r>
              <a:rPr lang="fr-FR" baseline="0" dirty="0" err="1"/>
              <a:t>Chla</a:t>
            </a:r>
            <a:r>
              <a:rPr lang="fr-FR" baseline="0" dirty="0"/>
              <a:t> </a:t>
            </a:r>
            <a:r>
              <a:rPr lang="fr-FR" baseline="0" dirty="0" err="1"/>
              <a:t>can</a:t>
            </a:r>
            <a:r>
              <a:rPr lang="fr-FR" baseline="0" dirty="0"/>
              <a:t> </a:t>
            </a:r>
            <a:r>
              <a:rPr lang="fr-FR" baseline="0" dirty="0" err="1"/>
              <a:t>be</a:t>
            </a:r>
            <a:r>
              <a:rPr lang="fr-FR" baseline="0" dirty="0"/>
              <a:t> </a:t>
            </a:r>
            <a:r>
              <a:rPr lang="fr-FR" baseline="0" dirty="0" err="1"/>
              <a:t>computed</a:t>
            </a:r>
            <a:r>
              <a:rPr lang="fr-FR" baseline="0" dirty="0"/>
              <a:t> in the </a:t>
            </a:r>
            <a:r>
              <a:rPr lang="fr-FR" baseline="0" dirty="0" err="1"/>
              <a:t>cloud</a:t>
            </a:r>
            <a:r>
              <a:rPr lang="fr-FR" baseline="0" dirty="0"/>
              <a:t>, </a:t>
            </a:r>
            <a:r>
              <a:rPr lang="fr-FR" baseline="0" dirty="0" err="1"/>
              <a:t>without</a:t>
            </a:r>
            <a:r>
              <a:rPr lang="fr-FR" baseline="0" dirty="0"/>
              <a:t> </a:t>
            </a:r>
            <a:r>
              <a:rPr lang="fr-FR" baseline="0" dirty="0" err="1"/>
              <a:t>any</a:t>
            </a:r>
            <a:r>
              <a:rPr lang="fr-FR" baseline="0" dirty="0"/>
              <a:t> </a:t>
            </a:r>
            <a:r>
              <a:rPr lang="fr-FR" baseline="0" dirty="0" err="1"/>
              <a:t>other</a:t>
            </a:r>
            <a:r>
              <a:rPr lang="fr-FR" baseline="0" dirty="0"/>
              <a:t> </a:t>
            </a:r>
            <a:r>
              <a:rPr lang="fr-FR" baseline="0" dirty="0" err="1"/>
              <a:t>isntallation</a:t>
            </a:r>
            <a:r>
              <a:rPr lang="fr-FR" baseline="0" dirty="0"/>
              <a:t> </a:t>
            </a:r>
            <a:r>
              <a:rPr lang="fr-FR" baseline="0" dirty="0" err="1"/>
              <a:t>than</a:t>
            </a:r>
            <a:r>
              <a:rPr lang="fr-FR" baseline="0" dirty="0"/>
              <a:t> a web browser, </a:t>
            </a:r>
            <a:r>
              <a:rPr lang="fr-FR" baseline="0" dirty="0" err="1"/>
              <a:t>exploiting</a:t>
            </a:r>
            <a:r>
              <a:rPr lang="fr-FR" baseline="0" dirty="0"/>
              <a:t> </a:t>
            </a:r>
            <a:r>
              <a:rPr lang="fr-FR" baseline="0" dirty="0" err="1"/>
              <a:t>Copernicus</a:t>
            </a:r>
            <a:r>
              <a:rPr lang="fr-FR" baseline="0" dirty="0"/>
              <a:t> </a:t>
            </a:r>
            <a:r>
              <a:rPr lang="fr-FR" baseline="0" dirty="0" err="1"/>
              <a:t>Sentinel</a:t>
            </a:r>
            <a:r>
              <a:rPr lang="fr-FR" baseline="0" dirty="0"/>
              <a:t> data archives and </a:t>
            </a:r>
            <a:r>
              <a:rPr lang="fr-FR" baseline="0" dirty="0" err="1"/>
              <a:t>continuous</a:t>
            </a:r>
            <a:r>
              <a:rPr lang="fr-FR" baseline="0" dirty="0"/>
              <a:t> acquisitions.</a:t>
            </a:r>
            <a:endParaRPr lang="fr-FR" dirty="0"/>
          </a:p>
        </p:txBody>
      </p:sp>
      <p:sp>
        <p:nvSpPr>
          <p:cNvPr id="4" name="Espace réservé du numéro de diapositive 3"/>
          <p:cNvSpPr>
            <a:spLocks noGrp="1"/>
          </p:cNvSpPr>
          <p:nvPr>
            <p:ph type="sldNum" sz="quarter" idx="10"/>
          </p:nvPr>
        </p:nvSpPr>
        <p:spPr/>
        <p:txBody>
          <a:bodyPr/>
          <a:lstStyle/>
          <a:p>
            <a:fld id="{C70014BB-18F6-4340-95C2-704CC4F6B025}" type="slidenum">
              <a:rPr lang="x-none" smtClean="0"/>
              <a:pPr/>
              <a:t>15</a:t>
            </a:fld>
            <a:endParaRPr 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a:p>
            <a:r>
              <a:rPr lang="fr-FR" sz="1200" dirty="0"/>
              <a:t>Not </a:t>
            </a:r>
            <a:r>
              <a:rPr lang="fr-FR" sz="1200" dirty="0" err="1"/>
              <a:t>necessary</a:t>
            </a:r>
            <a:r>
              <a:rPr lang="fr-FR" sz="1200" dirty="0"/>
              <a:t> if no time to </a:t>
            </a:r>
            <a:r>
              <a:rPr lang="fr-FR" sz="1200" dirty="0" err="1"/>
              <a:t>present</a:t>
            </a:r>
            <a:r>
              <a:rPr lang="fr-FR" sz="1200" dirty="0"/>
              <a:t> </a:t>
            </a:r>
            <a:r>
              <a:rPr lang="fr-FR" sz="1200" dirty="0" err="1"/>
              <a:t>this</a:t>
            </a:r>
            <a:r>
              <a:rPr lang="fr-FR" sz="1200" dirty="0"/>
              <a:t>:</a:t>
            </a:r>
          </a:p>
          <a:p>
            <a:r>
              <a:rPr lang="fr-FR" sz="1200" dirty="0" err="1"/>
              <a:t>TriOS</a:t>
            </a:r>
            <a:r>
              <a:rPr lang="fr-FR" sz="1200" dirty="0"/>
              <a:t> </a:t>
            </a:r>
            <a:r>
              <a:rPr lang="fr-FR" sz="1200" dirty="0" err="1"/>
              <a:t>Ocean</a:t>
            </a:r>
            <a:r>
              <a:rPr lang="fr-FR" sz="1200" dirty="0"/>
              <a:t> </a:t>
            </a:r>
            <a:r>
              <a:rPr lang="fr-FR" sz="1200" dirty="0" err="1"/>
              <a:t>color</a:t>
            </a:r>
            <a:r>
              <a:rPr lang="fr-FR" sz="1200" dirty="0"/>
              <a:t> in situ </a:t>
            </a:r>
            <a:r>
              <a:rPr lang="fr-FR" sz="1200" dirty="0" err="1"/>
              <a:t>measured</a:t>
            </a:r>
            <a:r>
              <a:rPr lang="fr-FR" sz="1200" dirty="0"/>
              <a:t> </a:t>
            </a:r>
            <a:r>
              <a:rPr lang="fr-FR" sz="1200" dirty="0" err="1"/>
              <a:t>spectra</a:t>
            </a:r>
            <a:r>
              <a:rPr lang="fr-FR" sz="1200" dirty="0"/>
              <a:t> show a graduation </a:t>
            </a:r>
            <a:r>
              <a:rPr lang="fr-FR" sz="1200" dirty="0" err="1"/>
              <a:t>between</a:t>
            </a:r>
            <a:r>
              <a:rPr lang="fr-FR" sz="1200" dirty="0"/>
              <a:t> the </a:t>
            </a:r>
            <a:r>
              <a:rPr lang="fr-FR" sz="1200" dirty="0" err="1"/>
              <a:t>most</a:t>
            </a:r>
            <a:r>
              <a:rPr lang="fr-FR" sz="1200" dirty="0"/>
              <a:t> </a:t>
            </a:r>
            <a:r>
              <a:rPr lang="fr-FR" sz="1200" dirty="0" err="1"/>
              <a:t>turbid</a:t>
            </a:r>
            <a:r>
              <a:rPr lang="fr-FR" sz="1200" dirty="0"/>
              <a:t> stations at the </a:t>
            </a:r>
            <a:r>
              <a:rPr lang="fr-FR" sz="1200" dirty="0" err="1"/>
              <a:t>coast</a:t>
            </a:r>
            <a:r>
              <a:rPr lang="fr-FR" sz="1200" dirty="0"/>
              <a:t> (Red ellipse, and </a:t>
            </a:r>
            <a:r>
              <a:rPr lang="fr-FR" sz="1200" dirty="0" err="1"/>
              <a:t>brown</a:t>
            </a:r>
            <a:r>
              <a:rPr lang="fr-FR" sz="1200" dirty="0"/>
              <a:t> </a:t>
            </a:r>
            <a:r>
              <a:rPr lang="fr-FR" sz="1200" dirty="0" err="1"/>
              <a:t>colored</a:t>
            </a:r>
            <a:r>
              <a:rPr lang="fr-FR" sz="1200" dirty="0"/>
              <a:t> </a:t>
            </a:r>
            <a:r>
              <a:rPr lang="fr-FR" sz="1200" dirty="0" err="1"/>
              <a:t>spectra</a:t>
            </a:r>
            <a:r>
              <a:rPr lang="fr-FR" sz="1200" dirty="0"/>
              <a:t> on the right) the </a:t>
            </a:r>
            <a:r>
              <a:rPr lang="fr-FR" sz="1200" dirty="0" err="1"/>
              <a:t>chlorophyll-rich</a:t>
            </a:r>
            <a:r>
              <a:rPr lang="fr-FR" sz="1200" dirty="0"/>
              <a:t> stations in the middle (green ellipse and green </a:t>
            </a:r>
            <a:r>
              <a:rPr lang="fr-FR" sz="1200" dirty="0" err="1"/>
              <a:t>spectra</a:t>
            </a:r>
            <a:r>
              <a:rPr lang="fr-FR" sz="1200" dirty="0"/>
              <a:t>) and Clear </a:t>
            </a:r>
            <a:r>
              <a:rPr lang="fr-FR" sz="1200" dirty="0" err="1"/>
              <a:t>oceanic</a:t>
            </a:r>
            <a:r>
              <a:rPr lang="fr-FR" sz="1200" dirty="0"/>
              <a:t> stations (</a:t>
            </a:r>
            <a:r>
              <a:rPr lang="fr-FR" sz="1200" dirty="0" err="1"/>
              <a:t>blue</a:t>
            </a:r>
            <a:r>
              <a:rPr lang="fr-FR" sz="1200" dirty="0"/>
              <a:t> ellipse at the South and </a:t>
            </a:r>
            <a:r>
              <a:rPr lang="fr-FR" sz="1200" dirty="0" err="1"/>
              <a:t>blue</a:t>
            </a:r>
            <a:r>
              <a:rPr lang="fr-FR" sz="1200" dirty="0"/>
              <a:t> </a:t>
            </a:r>
            <a:r>
              <a:rPr lang="fr-FR" sz="1200" dirty="0" err="1"/>
              <a:t>spectra</a:t>
            </a:r>
            <a:r>
              <a:rPr lang="fr-FR" sz="1200" dirty="0"/>
              <a:t>)</a:t>
            </a:r>
          </a:p>
          <a:p>
            <a:endParaRPr lang="fr-FR" sz="1200" dirty="0"/>
          </a:p>
          <a:p>
            <a:r>
              <a:rPr lang="fr-FR" sz="1200" dirty="0"/>
              <a:t>Sentinel 2 images of </a:t>
            </a:r>
            <a:r>
              <a:rPr lang="fr-FR" sz="1200" dirty="0" err="1"/>
              <a:t>chlorophyll</a:t>
            </a:r>
            <a:r>
              <a:rPr lang="fr-FR" sz="1200" dirty="0"/>
              <a:t> </a:t>
            </a:r>
            <a:r>
              <a:rPr lang="fr-FR" sz="1200" dirty="0" err="1"/>
              <a:t>is</a:t>
            </a:r>
            <a:r>
              <a:rPr lang="fr-FR" sz="1200" dirty="0"/>
              <a:t> </a:t>
            </a:r>
            <a:r>
              <a:rPr lang="fr-FR" sz="1200" dirty="0" err="1"/>
              <a:t>surprisingly</a:t>
            </a:r>
            <a:r>
              <a:rPr lang="fr-FR" sz="1200" dirty="0"/>
              <a:t> </a:t>
            </a:r>
            <a:r>
              <a:rPr lang="fr-FR" sz="1200" dirty="0" err="1"/>
              <a:t>low</a:t>
            </a:r>
            <a:r>
              <a:rPr lang="fr-FR" sz="1200" dirty="0"/>
              <a:t> and </a:t>
            </a:r>
            <a:r>
              <a:rPr lang="fr-FR" sz="1200" dirty="0" err="1"/>
              <a:t>does</a:t>
            </a:r>
            <a:r>
              <a:rPr lang="fr-FR" sz="1200" dirty="0"/>
              <a:t> not </a:t>
            </a:r>
            <a:r>
              <a:rPr lang="fr-FR" sz="1200" dirty="0" err="1"/>
              <a:t>reflect</a:t>
            </a:r>
            <a:r>
              <a:rPr lang="fr-FR" sz="1200" dirty="0"/>
              <a:t> the </a:t>
            </a:r>
            <a:r>
              <a:rPr lang="fr-FR" sz="1200" dirty="0" err="1"/>
              <a:t>chla</a:t>
            </a:r>
            <a:r>
              <a:rPr lang="fr-FR" sz="1200" dirty="0"/>
              <a:t> distribution as </a:t>
            </a:r>
            <a:r>
              <a:rPr lang="fr-FR" sz="1200" dirty="0" err="1"/>
              <a:t>measured</a:t>
            </a:r>
            <a:r>
              <a:rPr lang="fr-FR" sz="1200" dirty="0"/>
              <a:t> at </a:t>
            </a:r>
            <a:r>
              <a:rPr lang="fr-FR" sz="1200" dirty="0" err="1"/>
              <a:t>sea</a:t>
            </a:r>
            <a:r>
              <a:rPr lang="fr-FR" sz="1200" dirty="0"/>
              <a:t>. This </a:t>
            </a:r>
            <a:r>
              <a:rPr lang="fr-FR" sz="1200" dirty="0" err="1"/>
              <a:t>might</a:t>
            </a:r>
            <a:r>
              <a:rPr lang="fr-FR" sz="1200" dirty="0"/>
              <a:t> </a:t>
            </a:r>
            <a:r>
              <a:rPr lang="fr-FR" sz="1200" dirty="0" err="1"/>
              <a:t>be</a:t>
            </a:r>
            <a:r>
              <a:rPr lang="fr-FR" sz="1200" dirty="0"/>
              <a:t> due to a </a:t>
            </a:r>
            <a:r>
              <a:rPr lang="fr-FR" sz="1200" dirty="0" err="1"/>
              <a:t>problem</a:t>
            </a:r>
            <a:r>
              <a:rPr lang="fr-FR" sz="1200" dirty="0"/>
              <a:t> of the </a:t>
            </a:r>
            <a:r>
              <a:rPr lang="fr-FR" sz="1200" dirty="0" err="1"/>
              <a:t>algorithm</a:t>
            </a:r>
            <a:r>
              <a:rPr lang="fr-FR" sz="1200" dirty="0"/>
              <a:t>. </a:t>
            </a:r>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16</a:t>
            </a:fld>
            <a:endParaRPr lang="x-none"/>
          </a:p>
        </p:txBody>
      </p:sp>
    </p:spTree>
    <p:extLst>
      <p:ext uri="{BB962C8B-B14F-4D97-AF65-F5344CB8AC3E}">
        <p14:creationId xmlns:p14="http://schemas.microsoft.com/office/powerpoint/2010/main" val="3223613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The </a:t>
            </a:r>
            <a:r>
              <a:rPr lang="fr-FR" dirty="0" err="1"/>
              <a:t>analytics</a:t>
            </a:r>
            <a:r>
              <a:rPr lang="fr-FR" dirty="0"/>
              <a:t> are </a:t>
            </a:r>
            <a:r>
              <a:rPr lang="fr-FR" dirty="0" err="1"/>
              <a:t>available</a:t>
            </a:r>
            <a:r>
              <a:rPr lang="fr-FR" baseline="0" dirty="0"/>
              <a:t> </a:t>
            </a:r>
            <a:r>
              <a:rPr lang="fr-FR" baseline="0" dirty="0" err="1"/>
              <a:t>with</a:t>
            </a:r>
            <a:r>
              <a:rPr lang="fr-FR" baseline="0" dirty="0"/>
              <a:t> </a:t>
            </a:r>
            <a:r>
              <a:rPr lang="fr-FR" baseline="0" dirty="0" err="1"/>
              <a:t>several</a:t>
            </a:r>
            <a:r>
              <a:rPr lang="fr-FR" baseline="0" dirty="0"/>
              <a:t> online applications </a:t>
            </a:r>
            <a:r>
              <a:rPr lang="fr-FR" baseline="0" dirty="0" err="1"/>
              <a:t>allowing</a:t>
            </a:r>
            <a:r>
              <a:rPr lang="fr-FR" baseline="0" dirty="0"/>
              <a:t> </a:t>
            </a:r>
            <a:r>
              <a:rPr lang="fr-FR" baseline="0" dirty="0" err="1"/>
              <a:t>cloud</a:t>
            </a:r>
            <a:r>
              <a:rPr lang="fr-FR" baseline="0" dirty="0"/>
              <a:t> </a:t>
            </a:r>
            <a:r>
              <a:rPr lang="fr-FR" baseline="0" dirty="0" err="1"/>
              <a:t>computing</a:t>
            </a:r>
            <a:r>
              <a:rPr lang="fr-FR" baseline="0" dirty="0"/>
              <a:t>, </a:t>
            </a:r>
            <a:r>
              <a:rPr lang="fr-FR" baseline="0" dirty="0" err="1"/>
              <a:t>view</a:t>
            </a:r>
            <a:r>
              <a:rPr lang="fr-FR" baseline="0" dirty="0"/>
              <a:t> and </a:t>
            </a:r>
            <a:r>
              <a:rPr lang="fr-FR" baseline="0" dirty="0" err="1"/>
              <a:t>download</a:t>
            </a:r>
            <a:r>
              <a:rPr lang="fr-FR" baseline="0" dirty="0"/>
              <a:t> in GIS </a:t>
            </a:r>
            <a:r>
              <a:rPr lang="fr-FR" baseline="0" dirty="0" err="1"/>
              <a:t>compliant</a:t>
            </a:r>
            <a:r>
              <a:rPr lang="fr-FR" baseline="0" dirty="0"/>
              <a:t> format as </a:t>
            </a:r>
            <a:r>
              <a:rPr lang="fr-FR" baseline="0" dirty="0" err="1"/>
              <a:t>well</a:t>
            </a:r>
            <a:r>
              <a:rPr lang="fr-FR" baseline="0" dirty="0"/>
              <a:t> as </a:t>
            </a:r>
            <a:r>
              <a:rPr lang="fr-FR" baseline="0" dirty="0" err="1"/>
              <a:t>banking</a:t>
            </a:r>
            <a:r>
              <a:rPr lang="fr-FR" baseline="0" dirty="0"/>
              <a:t> in DATACUBE as </a:t>
            </a:r>
            <a:r>
              <a:rPr lang="fr-FR" baseline="0" dirty="0" err="1"/>
              <a:t>geographic</a:t>
            </a:r>
            <a:r>
              <a:rPr lang="fr-FR" baseline="0" dirty="0"/>
              <a:t> time </a:t>
            </a:r>
            <a:r>
              <a:rPr lang="fr-FR" baseline="0" dirty="0" err="1"/>
              <a:t>series</a:t>
            </a:r>
            <a:r>
              <a:rPr lang="fr-FR" baseline="0" dirty="0"/>
              <a:t>.</a:t>
            </a:r>
          </a:p>
          <a:p>
            <a:endParaRPr lang="fr-FR" dirty="0"/>
          </a:p>
        </p:txBody>
      </p:sp>
      <p:sp>
        <p:nvSpPr>
          <p:cNvPr id="4" name="Espace réservé du numéro de diapositive 3"/>
          <p:cNvSpPr>
            <a:spLocks noGrp="1"/>
          </p:cNvSpPr>
          <p:nvPr>
            <p:ph type="sldNum" sz="quarter" idx="10"/>
          </p:nvPr>
        </p:nvSpPr>
        <p:spPr/>
        <p:txBody>
          <a:bodyPr/>
          <a:lstStyle/>
          <a:p>
            <a:fld id="{C70014BB-18F6-4340-95C2-704CC4F6B025}" type="slidenum">
              <a:rPr lang="x-none" smtClean="0"/>
              <a:pPr/>
              <a:t>19</a:t>
            </a:fld>
            <a:endParaRPr 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20</a:t>
            </a:fld>
            <a:endParaRPr lang="x-none"/>
          </a:p>
        </p:txBody>
      </p:sp>
    </p:spTree>
    <p:extLst>
      <p:ext uri="{BB962C8B-B14F-4D97-AF65-F5344CB8AC3E}">
        <p14:creationId xmlns:p14="http://schemas.microsoft.com/office/powerpoint/2010/main" val="216094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dirty="0"/>
              <a:t>In observing these drivers in the region, ocean color remote sensing plays a significant role.</a:t>
            </a:r>
          </a:p>
          <a:p>
            <a:endParaRPr lang="en-US" dirty="0"/>
          </a:p>
          <a:p>
            <a:r>
              <a:rPr lang="en-US" dirty="0" err="1"/>
              <a:t>Rrs</a:t>
            </a:r>
            <a:r>
              <a:rPr lang="en-US" dirty="0"/>
              <a:t> is the ratio between the water-leaving radiance (</a:t>
            </a:r>
            <a:r>
              <a:rPr lang="en-US" dirty="0" err="1"/>
              <a:t>Lw</a:t>
            </a:r>
            <a:r>
              <a:rPr lang="en-US" dirty="0"/>
              <a:t>) and the downwelling irradiance (Ed).</a:t>
            </a:r>
          </a:p>
          <a:p>
            <a:r>
              <a:rPr lang="en-US" dirty="0"/>
              <a:t>RRS=</a:t>
            </a:r>
            <a:r>
              <a:rPr lang="en-US" dirty="0" err="1"/>
              <a:t>Lw</a:t>
            </a:r>
            <a:r>
              <a:rPr lang="en-US" dirty="0"/>
              <a:t>/</a:t>
            </a:r>
            <a:r>
              <a:rPr lang="en-US" dirty="0" err="1"/>
              <a:t>EdRRS</a:t>
            </a:r>
            <a:r>
              <a:rPr lang="en-US" dirty="0"/>
              <a:t> = </a:t>
            </a:r>
            <a:r>
              <a:rPr lang="en-US" dirty="0" err="1"/>
              <a:t>Lw</a:t>
            </a:r>
            <a:r>
              <a:rPr lang="en-US" dirty="0"/>
              <a:t>/</a:t>
            </a:r>
            <a:r>
              <a:rPr lang="en-US" dirty="0" err="1"/>
              <a:t>Ed</a:t>
            </a:r>
            <a:r>
              <a:rPr lang="en-US" dirty="0" err="1">
                <a:effectLst/>
              </a:rPr>
              <a:t>RRS</a:t>
            </a:r>
            <a:r>
              <a:rPr lang="en-US" dirty="0"/>
              <a:t>=</a:t>
            </a:r>
            <a:r>
              <a:rPr lang="en-US" dirty="0" err="1"/>
              <a:t>L</a:t>
            </a:r>
            <a:r>
              <a:rPr lang="en-US" dirty="0" err="1">
                <a:effectLst/>
              </a:rPr>
              <a:t>w</a:t>
            </a:r>
            <a:r>
              <a:rPr lang="en-US" dirty="0"/>
              <a:t>/</a:t>
            </a:r>
            <a:r>
              <a:rPr lang="en-US" dirty="0">
                <a:effectLst/>
              </a:rPr>
              <a:t>E</a:t>
            </a:r>
            <a:r>
              <a:rPr lang="en-US" dirty="0"/>
              <a:t>d</a:t>
            </a:r>
          </a:p>
          <a:p>
            <a:pPr algn="l"/>
            <a:endParaRPr lang="en-US" b="1" dirty="0">
              <a:solidFill>
                <a:srgbClr val="000000"/>
              </a:solidFill>
              <a:latin typeface="TimesNewRomanPS-BoldMT"/>
            </a:endParaRPr>
          </a:p>
          <a:p>
            <a:pPr algn="l"/>
            <a:endParaRPr lang="en-US" b="1" dirty="0">
              <a:solidFill>
                <a:srgbClr val="000000"/>
              </a:solidFill>
              <a:latin typeface="TimesNewRomanPS-BoldMT"/>
            </a:endParaRPr>
          </a:p>
          <a:p>
            <a:pPr algn="l"/>
            <a:r>
              <a:rPr lang="en-US" b="1" dirty="0">
                <a:solidFill>
                  <a:srgbClr val="000000"/>
                </a:solidFill>
                <a:latin typeface="TimesNewRomanPS-BoldMT"/>
              </a:rPr>
              <a:t>Figure 2.2 </a:t>
            </a:r>
            <a:r>
              <a:rPr lang="en-US" dirty="0">
                <a:solidFill>
                  <a:srgbClr val="000000"/>
                </a:solidFill>
                <a:latin typeface="TimesNewRomanPSMT"/>
              </a:rPr>
              <a:t>Spectral variation of IOPs where </a:t>
            </a:r>
            <a:r>
              <a:rPr lang="en-US" b="1" dirty="0">
                <a:solidFill>
                  <a:srgbClr val="000000"/>
                </a:solidFill>
                <a:latin typeface="TimesNewRomanPS-BoldMT"/>
              </a:rPr>
              <a:t>A) </a:t>
            </a:r>
            <a:r>
              <a:rPr lang="en-US" dirty="0">
                <a:solidFill>
                  <a:srgbClr val="000000"/>
                </a:solidFill>
                <a:latin typeface="TimesNewRomanPSMT"/>
              </a:rPr>
              <a:t>shows absorption across wavelengths for particles and sea water (no particulates in the ocean), and </a:t>
            </a:r>
            <a:r>
              <a:rPr lang="en-US" b="1" dirty="0">
                <a:solidFill>
                  <a:srgbClr val="000000"/>
                </a:solidFill>
                <a:latin typeface="TimesNewRomanPS-BoldMT"/>
              </a:rPr>
              <a:t>B) </a:t>
            </a:r>
            <a:r>
              <a:rPr lang="en-US" dirty="0">
                <a:solidFill>
                  <a:srgbClr val="000000"/>
                </a:solidFill>
                <a:latin typeface="TimesNewRomanPSMT"/>
              </a:rPr>
              <a:t>shows backscattering coefficients across wavelengths from normal sea water conditions to abundant particulate material. Illustrations adapted from </a:t>
            </a:r>
            <a:r>
              <a:rPr lang="en-US" dirty="0" err="1">
                <a:solidFill>
                  <a:srgbClr val="000000"/>
                </a:solidFill>
                <a:latin typeface="TimesNewRomanPSMT"/>
              </a:rPr>
              <a:t>CoastWatch</a:t>
            </a:r>
            <a:r>
              <a:rPr lang="en-US" dirty="0">
                <a:solidFill>
                  <a:srgbClr val="000000"/>
                </a:solidFill>
                <a:latin typeface="TimesNewRomanPSMT"/>
              </a:rPr>
              <a:t> Satellite Course at</a:t>
            </a:r>
          </a:p>
          <a:p>
            <a:pPr algn="l"/>
            <a:r>
              <a:rPr lang="en-US" dirty="0">
                <a:solidFill>
                  <a:srgbClr val="0000FF"/>
                </a:solidFill>
                <a:latin typeface="TimesNewRomanPSMT"/>
              </a:rPr>
              <a:t>https://coastwatch.gitbook.io/satellite-course/lectures/ocean-color</a:t>
            </a:r>
            <a:r>
              <a:rPr lang="en-US" dirty="0">
                <a:solidFill>
                  <a:srgbClr val="000000"/>
                </a:solidFill>
                <a:latin typeface="TimesNewRomanPSMT"/>
              </a:rPr>
              <a:t>.</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
        <p:nvSpPr>
          <p:cNvPr id="5" name="Date Placeholder 4">
            <a:extLst>
              <a:ext uri="{FF2B5EF4-FFF2-40B4-BE49-F238E27FC236}">
                <a16:creationId xmlns:a16="http://schemas.microsoft.com/office/drawing/2014/main" id="{B6C350E4-F465-6A53-9183-7E63F61A2027}"/>
              </a:ext>
            </a:extLst>
          </p:cNvPr>
          <p:cNvSpPr>
            <a:spLocks noGrp="1"/>
          </p:cNvSpPr>
          <p:nvPr>
            <p:ph type="dt" idx="1"/>
          </p:nvPr>
        </p:nvSpPr>
        <p:spPr/>
        <p:txBody>
          <a:bodyPr/>
          <a:lstStyle/>
          <a:p>
            <a:fld id="{30582CC6-A1E3-4446-9076-77B3671B92A4}" type="datetime1">
              <a:rPr lang="en-US" smtClean="0"/>
              <a:t>11/27/24</a:t>
            </a:fld>
            <a:endParaRPr lang="en-US"/>
          </a:p>
        </p:txBody>
      </p:sp>
    </p:spTree>
    <p:extLst>
      <p:ext uri="{BB962C8B-B14F-4D97-AF65-F5344CB8AC3E}">
        <p14:creationId xmlns:p14="http://schemas.microsoft.com/office/powerpoint/2010/main" val="38910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sz="1000" dirty="0">
                <a:latin typeface="Montserrat" pitchFamily="34" charset="0"/>
                <a:ea typeface="Montserrat" pitchFamily="34" charset="-122"/>
                <a:cs typeface="Montserrat" pitchFamily="34" charset="-120"/>
              </a:rPr>
              <a:t>The utilization of free satellite data has significant potential for coastal and open ocean applications, particularly in resource-limited Pacific Island nations.</a:t>
            </a:r>
            <a:endParaRPr lang="en-US" sz="1000" dirty="0"/>
          </a:p>
          <a:p>
            <a:r>
              <a:rPr lang="en-US" sz="1000" dirty="0">
                <a:latin typeface="Montserrat" pitchFamily="34" charset="0"/>
                <a:ea typeface="Montserrat" pitchFamily="34" charset="-122"/>
                <a:cs typeface="Montserrat" pitchFamily="34" charset="-120"/>
              </a:rPr>
              <a:t>Ocean color remote sensing plays a crucial role in monitoring dynamic ecosystems, particularly for the detection and analysis of chlorophyll response to Case 1 and 2 waters. By studying ocean color patterns, specifically chlorophyll (</a:t>
            </a:r>
            <a:r>
              <a:rPr lang="en-US" sz="1000" dirty="0" err="1">
                <a:latin typeface="Montserrat" pitchFamily="34" charset="0"/>
                <a:ea typeface="Montserrat" pitchFamily="34" charset="-122"/>
                <a:cs typeface="Montserrat" pitchFamily="34" charset="-120"/>
              </a:rPr>
              <a:t>Chl</a:t>
            </a:r>
            <a:r>
              <a:rPr lang="en-US" sz="1000" dirty="0">
                <a:latin typeface="Montserrat" pitchFamily="34" charset="0"/>
                <a:ea typeface="Montserrat" pitchFamily="34" charset="-122"/>
                <a:cs typeface="Montserrat" pitchFamily="34" charset="-120"/>
              </a:rPr>
              <a:t>-a), insights can be gained into understanding phytoplankton community distribution and their responses to changing environmental conditions. This information is important for the Fiji-Tonga region for understanding the ecological consequences of coastal runoff, such as sediment and nutrient discharge, as well as the aftermath of volcanic eruptions, which introduces massive quantities of ash and other material into the ocean. This study aimed to investigate </a:t>
            </a:r>
            <a:r>
              <a:rPr lang="en-US" sz="1000" dirty="0" err="1">
                <a:latin typeface="Montserrat" pitchFamily="34" charset="0"/>
                <a:ea typeface="Montserrat" pitchFamily="34" charset="-122"/>
                <a:cs typeface="Montserrat" pitchFamily="34" charset="-120"/>
              </a:rPr>
              <a:t>Chl</a:t>
            </a:r>
            <a:r>
              <a:rPr lang="en-US" sz="1000" dirty="0">
                <a:latin typeface="Montserrat" pitchFamily="34" charset="0"/>
                <a:ea typeface="Montserrat" pitchFamily="34" charset="-122"/>
                <a:cs typeface="Montserrat" pitchFamily="34" charset="-120"/>
              </a:rPr>
              <a:t>-a variability in Fiji and Tonga by exploring two potential factors: volcanic eruptions off Tonga (in 2019 and 2022) and land runoff during heavy rain events in </a:t>
            </a:r>
            <a:r>
              <a:rPr lang="en-US" sz="1000" dirty="0" err="1">
                <a:latin typeface="Montserrat" pitchFamily="34" charset="0"/>
                <a:ea typeface="Montserrat" pitchFamily="34" charset="-122"/>
                <a:cs typeface="Montserrat" pitchFamily="34" charset="-120"/>
              </a:rPr>
              <a:t>Laucala</a:t>
            </a:r>
            <a:r>
              <a:rPr lang="en-US" sz="1000" dirty="0">
                <a:latin typeface="Montserrat" pitchFamily="34" charset="0"/>
                <a:ea typeface="Montserrat" pitchFamily="34" charset="-122"/>
                <a:cs typeface="Montserrat" pitchFamily="34" charset="-120"/>
              </a:rPr>
              <a:t> Bay, Fiji. </a:t>
            </a:r>
            <a:r>
              <a:rPr lang="en-US" sz="1000" dirty="0">
                <a:ea typeface="Montserrat" pitchFamily="34" charset="-122"/>
                <a:cs typeface="Montserrat" pitchFamily="34" charset="-120"/>
              </a:rPr>
              <a:t>Important for the Fiji-Tonga region for understanding the ecological consequences of coastal runoff, and the aftermath of volcanic </a:t>
            </a:r>
            <a:r>
              <a:rPr lang="en-US" sz="1000" dirty="0" err="1">
                <a:ea typeface="Montserrat" pitchFamily="34" charset="-122"/>
                <a:cs typeface="Montserrat" pitchFamily="34" charset="-120"/>
              </a:rPr>
              <a:t>eruptions.This</a:t>
            </a:r>
            <a:r>
              <a:rPr lang="en-US" sz="1000" dirty="0">
                <a:ea typeface="Montserrat" pitchFamily="34" charset="-122"/>
                <a:cs typeface="Montserrat" pitchFamily="34" charset="-120"/>
              </a:rPr>
              <a:t> study aimed to investigate </a:t>
            </a:r>
            <a:r>
              <a:rPr lang="en-US" sz="1000" dirty="0" err="1">
                <a:ea typeface="Montserrat" pitchFamily="34" charset="-122"/>
                <a:cs typeface="Montserrat" pitchFamily="34" charset="-120"/>
              </a:rPr>
              <a:t>Chl</a:t>
            </a:r>
            <a:r>
              <a:rPr lang="en-US" sz="1000" dirty="0">
                <a:ea typeface="Montserrat" pitchFamily="34" charset="-122"/>
                <a:cs typeface="Montserrat" pitchFamily="34" charset="-120"/>
              </a:rPr>
              <a:t>-a variability in Fiji and Tonga by exploring two potential factors: volcanic eruptions off Tonga (in 2019 and 2022) and land runoff during heavy rain events in </a:t>
            </a:r>
            <a:r>
              <a:rPr lang="en-US" sz="1000" dirty="0" err="1">
                <a:ea typeface="Montserrat" pitchFamily="34" charset="-122"/>
                <a:cs typeface="Montserrat" pitchFamily="34" charset="-120"/>
              </a:rPr>
              <a:t>Laucala</a:t>
            </a:r>
            <a:r>
              <a:rPr lang="en-US" sz="1000" dirty="0">
                <a:ea typeface="Montserrat" pitchFamily="34" charset="-122"/>
                <a:cs typeface="Montserrat" pitchFamily="34" charset="-120"/>
              </a:rPr>
              <a:t> Bay, Fiji. </a:t>
            </a:r>
            <a:endParaRPr lang="en-US" sz="1000"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
        <p:nvSpPr>
          <p:cNvPr id="5" name="Date Placeholder 4">
            <a:extLst>
              <a:ext uri="{FF2B5EF4-FFF2-40B4-BE49-F238E27FC236}">
                <a16:creationId xmlns:a16="http://schemas.microsoft.com/office/drawing/2014/main" id="{C82C2330-7C9A-5DB7-9DEC-78DC704D42DA}"/>
              </a:ext>
            </a:extLst>
          </p:cNvPr>
          <p:cNvSpPr>
            <a:spLocks noGrp="1"/>
          </p:cNvSpPr>
          <p:nvPr>
            <p:ph type="dt" idx="1"/>
          </p:nvPr>
        </p:nvSpPr>
        <p:spPr/>
        <p:txBody>
          <a:bodyPr/>
          <a:lstStyle/>
          <a:p>
            <a:fld id="{80EE17F6-A39F-4063-B1D3-EF93B34B5B49}" type="datetime1">
              <a:rPr lang="en-US" smtClean="0"/>
              <a:t>11/27/24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F6E831-6420-7744-9081-615DC7A467A8}" type="slidenum">
              <a:rPr lang="en-GB" smtClean="0"/>
              <a:t>5</a:t>
            </a:fld>
            <a:endParaRPr lang="en-GB"/>
          </a:p>
        </p:txBody>
      </p:sp>
    </p:spTree>
    <p:extLst>
      <p:ext uri="{BB962C8B-B14F-4D97-AF65-F5344CB8AC3E}">
        <p14:creationId xmlns:p14="http://schemas.microsoft.com/office/powerpoint/2010/main" val="68621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6</a:t>
            </a:fld>
            <a:endParaRPr lang="x-none"/>
          </a:p>
        </p:txBody>
      </p:sp>
    </p:spTree>
    <p:extLst>
      <p:ext uri="{BB962C8B-B14F-4D97-AF65-F5344CB8AC3E}">
        <p14:creationId xmlns:p14="http://schemas.microsoft.com/office/powerpoint/2010/main" val="41976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0014BB-18F6-4340-95C2-704CC4F6B025}" type="slidenum">
              <a:rPr lang="x-none" smtClean="0"/>
              <a:pPr/>
              <a:t>7</a:t>
            </a:fld>
            <a:endParaRPr lang="x-none"/>
          </a:p>
        </p:txBody>
      </p:sp>
    </p:spTree>
    <p:extLst>
      <p:ext uri="{BB962C8B-B14F-4D97-AF65-F5344CB8AC3E}">
        <p14:creationId xmlns:p14="http://schemas.microsoft.com/office/powerpoint/2010/main" val="913639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0014BB-18F6-4340-95C2-704CC4F6B025}" type="slidenum">
              <a:rPr lang="x-none" smtClean="0"/>
              <a:pPr/>
              <a:t>9</a:t>
            </a:fld>
            <a:endParaRPr lang="x-none"/>
          </a:p>
        </p:txBody>
      </p:sp>
    </p:spTree>
    <p:extLst>
      <p:ext uri="{BB962C8B-B14F-4D97-AF65-F5344CB8AC3E}">
        <p14:creationId xmlns:p14="http://schemas.microsoft.com/office/powerpoint/2010/main" val="70846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0014BB-18F6-4340-95C2-704CC4F6B025}" type="slidenum">
              <a:rPr lang="x-none" smtClean="0"/>
              <a:pPr/>
              <a:t>10</a:t>
            </a:fld>
            <a:endParaRPr lang="x-none"/>
          </a:p>
        </p:txBody>
      </p:sp>
    </p:spTree>
    <p:extLst>
      <p:ext uri="{BB962C8B-B14F-4D97-AF65-F5344CB8AC3E}">
        <p14:creationId xmlns:p14="http://schemas.microsoft.com/office/powerpoint/2010/main" val="343389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NC" dirty="0"/>
          </a:p>
        </p:txBody>
      </p:sp>
      <p:sp>
        <p:nvSpPr>
          <p:cNvPr id="4" name="Espace réservé du numéro de diapositive 3"/>
          <p:cNvSpPr>
            <a:spLocks noGrp="1"/>
          </p:cNvSpPr>
          <p:nvPr>
            <p:ph type="sldNum" sz="quarter" idx="5"/>
          </p:nvPr>
        </p:nvSpPr>
        <p:spPr/>
        <p:txBody>
          <a:bodyPr/>
          <a:lstStyle/>
          <a:p>
            <a:fld id="{C70014BB-18F6-4340-95C2-704CC4F6B025}" type="slidenum">
              <a:rPr lang="x-none" smtClean="0"/>
              <a:pPr/>
              <a:t>12</a:t>
            </a:fld>
            <a:endParaRPr lang="x-none"/>
          </a:p>
        </p:txBody>
      </p:sp>
    </p:spTree>
    <p:extLst>
      <p:ext uri="{BB962C8B-B14F-4D97-AF65-F5344CB8AC3E}">
        <p14:creationId xmlns:p14="http://schemas.microsoft.com/office/powerpoint/2010/main" val="252046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356356-9D0B-4422-A80D-826495B6D1D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x-none"/>
          </a:p>
        </p:txBody>
      </p:sp>
      <p:sp>
        <p:nvSpPr>
          <p:cNvPr id="3" name="Sous-titre 2">
            <a:extLst>
              <a:ext uri="{FF2B5EF4-FFF2-40B4-BE49-F238E27FC236}">
                <a16:creationId xmlns:a16="http://schemas.microsoft.com/office/drawing/2014/main" id="{7DFBB16A-F028-4328-B4AF-F496A6828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x-none"/>
          </a:p>
        </p:txBody>
      </p:sp>
      <p:sp>
        <p:nvSpPr>
          <p:cNvPr id="4" name="Espace réservé de la date 3">
            <a:extLst>
              <a:ext uri="{FF2B5EF4-FFF2-40B4-BE49-F238E27FC236}">
                <a16:creationId xmlns:a16="http://schemas.microsoft.com/office/drawing/2014/main" id="{D7EC1E97-035C-41AA-A813-CE2389CAC030}"/>
              </a:ext>
            </a:extLst>
          </p:cNvPr>
          <p:cNvSpPr>
            <a:spLocks noGrp="1"/>
          </p:cNvSpPr>
          <p:nvPr>
            <p:ph type="dt" sz="half" idx="10"/>
          </p:nvPr>
        </p:nvSpPr>
        <p:spPr/>
        <p:txBody>
          <a:bodyPr/>
          <a:lstStyle/>
          <a:p>
            <a:fld id="{8F3F44DD-53BD-4D03-9069-22237D87481C}" type="datetime1">
              <a:rPr lang="fr-NC" smtClean="0"/>
              <a:t>11/27/24</a:t>
            </a:fld>
            <a:endParaRPr lang="x-none"/>
          </a:p>
        </p:txBody>
      </p:sp>
      <p:sp>
        <p:nvSpPr>
          <p:cNvPr id="5" name="Espace réservé du pied de page 4">
            <a:extLst>
              <a:ext uri="{FF2B5EF4-FFF2-40B4-BE49-F238E27FC236}">
                <a16:creationId xmlns:a16="http://schemas.microsoft.com/office/drawing/2014/main" id="{322C9B5F-E470-48E1-8E05-BEE40E0A6B8F}"/>
              </a:ext>
            </a:extLst>
          </p:cNvPr>
          <p:cNvSpPr>
            <a:spLocks noGrp="1"/>
          </p:cNvSpPr>
          <p:nvPr>
            <p:ph type="ftr" sz="quarter" idx="11"/>
          </p:nvPr>
        </p:nvSpPr>
        <p:spPr/>
        <p:txBody>
          <a:body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F05B7FC4-F3C0-4B97-9257-EE7790D020DE}"/>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285911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745EF-2212-4B5D-B871-982E0E5F44CB}"/>
              </a:ext>
            </a:extLst>
          </p:cNvPr>
          <p:cNvSpPr>
            <a:spLocks noGrp="1"/>
          </p:cNvSpPr>
          <p:nvPr>
            <p:ph type="title"/>
          </p:nvPr>
        </p:nvSpPr>
        <p:spPr/>
        <p:txBody>
          <a:bodyPr/>
          <a:lstStyle/>
          <a:p>
            <a:r>
              <a:rPr lang="fr-FR"/>
              <a:t>Modifiez le style du titre</a:t>
            </a:r>
            <a:endParaRPr lang="x-none"/>
          </a:p>
        </p:txBody>
      </p:sp>
      <p:sp>
        <p:nvSpPr>
          <p:cNvPr id="3" name="Espace réservé du texte vertical 2">
            <a:extLst>
              <a:ext uri="{FF2B5EF4-FFF2-40B4-BE49-F238E27FC236}">
                <a16:creationId xmlns:a16="http://schemas.microsoft.com/office/drawing/2014/main" id="{B4AE2638-9BAC-49AE-BDFE-814DC379752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EFA23097-EA63-4376-84E4-A5285F7F516F}"/>
              </a:ext>
            </a:extLst>
          </p:cNvPr>
          <p:cNvSpPr>
            <a:spLocks noGrp="1"/>
          </p:cNvSpPr>
          <p:nvPr>
            <p:ph type="dt" sz="half" idx="10"/>
          </p:nvPr>
        </p:nvSpPr>
        <p:spPr/>
        <p:txBody>
          <a:bodyPr/>
          <a:lstStyle/>
          <a:p>
            <a:fld id="{5429FEFE-378B-4745-A6FC-7E4B13752BCB}" type="datetime1">
              <a:rPr lang="fr-NC" smtClean="0"/>
              <a:t>11/27/24</a:t>
            </a:fld>
            <a:endParaRPr lang="x-none"/>
          </a:p>
        </p:txBody>
      </p:sp>
      <p:sp>
        <p:nvSpPr>
          <p:cNvPr id="5" name="Espace réservé du pied de page 4">
            <a:extLst>
              <a:ext uri="{FF2B5EF4-FFF2-40B4-BE49-F238E27FC236}">
                <a16:creationId xmlns:a16="http://schemas.microsoft.com/office/drawing/2014/main" id="{0C72C22B-346A-4F35-B136-E7792A169267}"/>
              </a:ext>
            </a:extLst>
          </p:cNvPr>
          <p:cNvSpPr>
            <a:spLocks noGrp="1"/>
          </p:cNvSpPr>
          <p:nvPr>
            <p:ph type="ftr" sz="quarter" idx="11"/>
          </p:nvPr>
        </p:nvSpPr>
        <p:spPr/>
        <p:txBody>
          <a:body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CA505DF5-6331-41CE-9C90-DEBB34E4B0D6}"/>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61648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FD427D5-9CF3-4670-AAFE-182BA9D6B134}"/>
              </a:ext>
            </a:extLst>
          </p:cNvPr>
          <p:cNvSpPr>
            <a:spLocks noGrp="1"/>
          </p:cNvSpPr>
          <p:nvPr>
            <p:ph type="title" orient="vert"/>
          </p:nvPr>
        </p:nvSpPr>
        <p:spPr>
          <a:xfrm>
            <a:off x="8724900" y="365125"/>
            <a:ext cx="2628900" cy="5811838"/>
          </a:xfrm>
        </p:spPr>
        <p:txBody>
          <a:bodyPr vert="eaVert"/>
          <a:lstStyle/>
          <a:p>
            <a:r>
              <a:rPr lang="fr-FR"/>
              <a:t>Modifiez le style du titre</a:t>
            </a:r>
            <a:endParaRPr lang="x-none"/>
          </a:p>
        </p:txBody>
      </p:sp>
      <p:sp>
        <p:nvSpPr>
          <p:cNvPr id="3" name="Espace réservé du texte vertical 2">
            <a:extLst>
              <a:ext uri="{FF2B5EF4-FFF2-40B4-BE49-F238E27FC236}">
                <a16:creationId xmlns:a16="http://schemas.microsoft.com/office/drawing/2014/main" id="{4AE2AE83-CB57-4228-AA58-02D79CB579F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1D6EE97D-0AD6-4759-B90C-3B2876593F28}"/>
              </a:ext>
            </a:extLst>
          </p:cNvPr>
          <p:cNvSpPr>
            <a:spLocks noGrp="1"/>
          </p:cNvSpPr>
          <p:nvPr>
            <p:ph type="dt" sz="half" idx="10"/>
          </p:nvPr>
        </p:nvSpPr>
        <p:spPr/>
        <p:txBody>
          <a:bodyPr/>
          <a:lstStyle/>
          <a:p>
            <a:fld id="{EC360898-FA97-4D66-9083-9DD220800D62}" type="datetime1">
              <a:rPr lang="fr-NC" smtClean="0"/>
              <a:t>11/27/24</a:t>
            </a:fld>
            <a:endParaRPr lang="x-none"/>
          </a:p>
        </p:txBody>
      </p:sp>
      <p:sp>
        <p:nvSpPr>
          <p:cNvPr id="5" name="Espace réservé du pied de page 4">
            <a:extLst>
              <a:ext uri="{FF2B5EF4-FFF2-40B4-BE49-F238E27FC236}">
                <a16:creationId xmlns:a16="http://schemas.microsoft.com/office/drawing/2014/main" id="{D71260CA-5DF5-4706-A9BA-F4AE4F3E05CF}"/>
              </a:ext>
            </a:extLst>
          </p:cNvPr>
          <p:cNvSpPr>
            <a:spLocks noGrp="1"/>
          </p:cNvSpPr>
          <p:nvPr>
            <p:ph type="ftr" sz="quarter" idx="11"/>
          </p:nvPr>
        </p:nvSpPr>
        <p:spPr/>
        <p:txBody>
          <a:body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57EFC04C-8B17-473E-A90E-841506B25999}"/>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292364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7F598-5517-49E4-9DD0-EF4E9EE8F327}"/>
              </a:ext>
            </a:extLst>
          </p:cNvPr>
          <p:cNvSpPr>
            <a:spLocks noGrp="1"/>
          </p:cNvSpPr>
          <p:nvPr>
            <p:ph type="title"/>
          </p:nvPr>
        </p:nvSpPr>
        <p:spPr/>
        <p:txBody>
          <a:bodyPr/>
          <a:lstStyle/>
          <a:p>
            <a:r>
              <a:rPr lang="fr-FR"/>
              <a:t>Modifiez le style du titre</a:t>
            </a:r>
            <a:endParaRPr lang="x-none"/>
          </a:p>
        </p:txBody>
      </p:sp>
      <p:sp>
        <p:nvSpPr>
          <p:cNvPr id="3" name="Espace réservé du contenu 2">
            <a:extLst>
              <a:ext uri="{FF2B5EF4-FFF2-40B4-BE49-F238E27FC236}">
                <a16:creationId xmlns:a16="http://schemas.microsoft.com/office/drawing/2014/main" id="{9C0CF4C2-141F-4235-873D-BBCBD711A8B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AE4675F9-83EF-47F8-9726-531D7F5C9AE8}"/>
              </a:ext>
            </a:extLst>
          </p:cNvPr>
          <p:cNvSpPr>
            <a:spLocks noGrp="1"/>
          </p:cNvSpPr>
          <p:nvPr>
            <p:ph type="dt" sz="half" idx="10"/>
          </p:nvPr>
        </p:nvSpPr>
        <p:spPr/>
        <p:txBody>
          <a:bodyPr/>
          <a:lstStyle/>
          <a:p>
            <a:fld id="{60FFC912-4F7A-4CE4-BE8F-7B0B0C76AA9B}" type="datetime1">
              <a:rPr lang="fr-NC" smtClean="0"/>
              <a:t>11/27/24</a:t>
            </a:fld>
            <a:endParaRPr lang="x-none"/>
          </a:p>
        </p:txBody>
      </p:sp>
      <p:sp>
        <p:nvSpPr>
          <p:cNvPr id="5" name="Espace réservé du pied de page 4">
            <a:extLst>
              <a:ext uri="{FF2B5EF4-FFF2-40B4-BE49-F238E27FC236}">
                <a16:creationId xmlns:a16="http://schemas.microsoft.com/office/drawing/2014/main" id="{8D67C714-2E6D-48DF-94C5-CE6FB290608F}"/>
              </a:ext>
            </a:extLst>
          </p:cNvPr>
          <p:cNvSpPr>
            <a:spLocks noGrp="1"/>
          </p:cNvSpPr>
          <p:nvPr>
            <p:ph type="ftr" sz="quarter" idx="11"/>
          </p:nvPr>
        </p:nvSpPr>
        <p:spPr/>
        <p:txBody>
          <a:body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DA3F7B89-ECCE-41C3-B88A-A46A61E66A81}"/>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4163442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AC8F8-CA9C-46FB-A613-62FCFD7CC6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x-none"/>
          </a:p>
        </p:txBody>
      </p:sp>
      <p:sp>
        <p:nvSpPr>
          <p:cNvPr id="3" name="Espace réservé du texte 2">
            <a:extLst>
              <a:ext uri="{FF2B5EF4-FFF2-40B4-BE49-F238E27FC236}">
                <a16:creationId xmlns:a16="http://schemas.microsoft.com/office/drawing/2014/main" id="{FD60EA49-3F56-4A81-94C4-D870B814C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769EE2A4-F867-43AB-A524-299FFDFA4E20}"/>
              </a:ext>
            </a:extLst>
          </p:cNvPr>
          <p:cNvSpPr>
            <a:spLocks noGrp="1"/>
          </p:cNvSpPr>
          <p:nvPr>
            <p:ph type="dt" sz="half" idx="10"/>
          </p:nvPr>
        </p:nvSpPr>
        <p:spPr/>
        <p:txBody>
          <a:bodyPr/>
          <a:lstStyle/>
          <a:p>
            <a:fld id="{0794E170-2C8A-47AA-B8BF-AFD00D644B04}" type="datetime1">
              <a:rPr lang="fr-NC" smtClean="0"/>
              <a:t>11/27/24</a:t>
            </a:fld>
            <a:endParaRPr lang="x-none"/>
          </a:p>
        </p:txBody>
      </p:sp>
      <p:sp>
        <p:nvSpPr>
          <p:cNvPr id="5" name="Espace réservé du pied de page 4">
            <a:extLst>
              <a:ext uri="{FF2B5EF4-FFF2-40B4-BE49-F238E27FC236}">
                <a16:creationId xmlns:a16="http://schemas.microsoft.com/office/drawing/2014/main" id="{E62A4C9B-DE4D-4DDF-A23B-55F7023299D6}"/>
              </a:ext>
            </a:extLst>
          </p:cNvPr>
          <p:cNvSpPr>
            <a:spLocks noGrp="1"/>
          </p:cNvSpPr>
          <p:nvPr>
            <p:ph type="ftr" sz="quarter" idx="11"/>
          </p:nvPr>
        </p:nvSpPr>
        <p:spPr/>
        <p:txBody>
          <a:body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0509985A-90C3-4093-A0F3-03EF2C74720A}"/>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3712727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14D98-2E1C-49D6-B78B-3CAAFFF15B07}"/>
              </a:ext>
            </a:extLst>
          </p:cNvPr>
          <p:cNvSpPr>
            <a:spLocks noGrp="1"/>
          </p:cNvSpPr>
          <p:nvPr>
            <p:ph type="title"/>
          </p:nvPr>
        </p:nvSpPr>
        <p:spPr/>
        <p:txBody>
          <a:bodyPr/>
          <a:lstStyle/>
          <a:p>
            <a:r>
              <a:rPr lang="fr-FR"/>
              <a:t>Modifiez le style du titre</a:t>
            </a:r>
            <a:endParaRPr lang="x-none"/>
          </a:p>
        </p:txBody>
      </p:sp>
      <p:sp>
        <p:nvSpPr>
          <p:cNvPr id="3" name="Espace réservé du contenu 2">
            <a:extLst>
              <a:ext uri="{FF2B5EF4-FFF2-40B4-BE49-F238E27FC236}">
                <a16:creationId xmlns:a16="http://schemas.microsoft.com/office/drawing/2014/main" id="{E61A3E21-6A67-402E-B34A-1739B181E5D1}"/>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u contenu 3">
            <a:extLst>
              <a:ext uri="{FF2B5EF4-FFF2-40B4-BE49-F238E27FC236}">
                <a16:creationId xmlns:a16="http://schemas.microsoft.com/office/drawing/2014/main" id="{2F36E159-8FEF-4DCC-9D97-62F4F84022AF}"/>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5" name="Espace réservé de la date 4">
            <a:extLst>
              <a:ext uri="{FF2B5EF4-FFF2-40B4-BE49-F238E27FC236}">
                <a16:creationId xmlns:a16="http://schemas.microsoft.com/office/drawing/2014/main" id="{B084D841-246F-4958-A7F2-7262F4784E5F}"/>
              </a:ext>
            </a:extLst>
          </p:cNvPr>
          <p:cNvSpPr>
            <a:spLocks noGrp="1"/>
          </p:cNvSpPr>
          <p:nvPr>
            <p:ph type="dt" sz="half" idx="10"/>
          </p:nvPr>
        </p:nvSpPr>
        <p:spPr/>
        <p:txBody>
          <a:bodyPr/>
          <a:lstStyle/>
          <a:p>
            <a:fld id="{F7ED6749-E19B-4D49-ABC2-14325A58A14E}" type="datetime1">
              <a:rPr lang="fr-NC" smtClean="0"/>
              <a:t>11/27/24</a:t>
            </a:fld>
            <a:endParaRPr lang="x-none"/>
          </a:p>
        </p:txBody>
      </p:sp>
      <p:sp>
        <p:nvSpPr>
          <p:cNvPr id="6" name="Espace réservé du pied de page 5">
            <a:extLst>
              <a:ext uri="{FF2B5EF4-FFF2-40B4-BE49-F238E27FC236}">
                <a16:creationId xmlns:a16="http://schemas.microsoft.com/office/drawing/2014/main" id="{206E9CF7-88F6-4029-B010-F234284192EB}"/>
              </a:ext>
            </a:extLst>
          </p:cNvPr>
          <p:cNvSpPr>
            <a:spLocks noGrp="1"/>
          </p:cNvSpPr>
          <p:nvPr>
            <p:ph type="ftr" sz="quarter" idx="11"/>
          </p:nvPr>
        </p:nvSpPr>
        <p:spPr/>
        <p:txBody>
          <a:bodyPr/>
          <a:lstStyle/>
          <a:p>
            <a:r>
              <a:rPr lang="fr-FR"/>
              <a:t>GIS-RS 2024 ITC Suva, Fiji</a:t>
            </a:r>
            <a:endParaRPr lang="x-none"/>
          </a:p>
        </p:txBody>
      </p:sp>
      <p:sp>
        <p:nvSpPr>
          <p:cNvPr id="7" name="Espace réservé du numéro de diapositive 6">
            <a:extLst>
              <a:ext uri="{FF2B5EF4-FFF2-40B4-BE49-F238E27FC236}">
                <a16:creationId xmlns:a16="http://schemas.microsoft.com/office/drawing/2014/main" id="{C43D688E-DECB-43C2-BEFE-9960FDC018B6}"/>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8927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D4C0F-16C3-4AA5-84E9-5041D75D1CDA}"/>
              </a:ext>
            </a:extLst>
          </p:cNvPr>
          <p:cNvSpPr>
            <a:spLocks noGrp="1"/>
          </p:cNvSpPr>
          <p:nvPr>
            <p:ph type="title"/>
          </p:nvPr>
        </p:nvSpPr>
        <p:spPr>
          <a:xfrm>
            <a:off x="839788" y="365125"/>
            <a:ext cx="10515600" cy="1325563"/>
          </a:xfrm>
        </p:spPr>
        <p:txBody>
          <a:bodyPr/>
          <a:lstStyle/>
          <a:p>
            <a:r>
              <a:rPr lang="fr-FR"/>
              <a:t>Modifiez le style du titre</a:t>
            </a:r>
            <a:endParaRPr lang="x-none"/>
          </a:p>
        </p:txBody>
      </p:sp>
      <p:sp>
        <p:nvSpPr>
          <p:cNvPr id="3" name="Espace réservé du texte 2">
            <a:extLst>
              <a:ext uri="{FF2B5EF4-FFF2-40B4-BE49-F238E27FC236}">
                <a16:creationId xmlns:a16="http://schemas.microsoft.com/office/drawing/2014/main" id="{5D694BA6-EA0D-4D70-B893-2E8F6EB8E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6B4020D-5E34-41D3-B440-CAE34ABD337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5" name="Espace réservé du texte 4">
            <a:extLst>
              <a:ext uri="{FF2B5EF4-FFF2-40B4-BE49-F238E27FC236}">
                <a16:creationId xmlns:a16="http://schemas.microsoft.com/office/drawing/2014/main" id="{CC11A912-ED24-4B49-AC22-87A9C200AC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C973027-0190-41C9-846D-544EC945A255}"/>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7" name="Espace réservé de la date 6">
            <a:extLst>
              <a:ext uri="{FF2B5EF4-FFF2-40B4-BE49-F238E27FC236}">
                <a16:creationId xmlns:a16="http://schemas.microsoft.com/office/drawing/2014/main" id="{90508099-D77E-46DA-9D57-F371EF9240FA}"/>
              </a:ext>
            </a:extLst>
          </p:cNvPr>
          <p:cNvSpPr>
            <a:spLocks noGrp="1"/>
          </p:cNvSpPr>
          <p:nvPr>
            <p:ph type="dt" sz="half" idx="10"/>
          </p:nvPr>
        </p:nvSpPr>
        <p:spPr/>
        <p:txBody>
          <a:bodyPr/>
          <a:lstStyle/>
          <a:p>
            <a:fld id="{5375A3BF-CD87-42A0-AEF7-408A2EB3FB16}" type="datetime1">
              <a:rPr lang="fr-NC" smtClean="0"/>
              <a:t>11/27/24</a:t>
            </a:fld>
            <a:endParaRPr lang="x-none"/>
          </a:p>
        </p:txBody>
      </p:sp>
      <p:sp>
        <p:nvSpPr>
          <p:cNvPr id="8" name="Espace réservé du pied de page 7">
            <a:extLst>
              <a:ext uri="{FF2B5EF4-FFF2-40B4-BE49-F238E27FC236}">
                <a16:creationId xmlns:a16="http://schemas.microsoft.com/office/drawing/2014/main" id="{923F4890-CDD5-4C8A-9FF0-CE1F9E66C3C8}"/>
              </a:ext>
            </a:extLst>
          </p:cNvPr>
          <p:cNvSpPr>
            <a:spLocks noGrp="1"/>
          </p:cNvSpPr>
          <p:nvPr>
            <p:ph type="ftr" sz="quarter" idx="11"/>
          </p:nvPr>
        </p:nvSpPr>
        <p:spPr/>
        <p:txBody>
          <a:bodyPr/>
          <a:lstStyle/>
          <a:p>
            <a:r>
              <a:rPr lang="fr-FR"/>
              <a:t>GIS-RS 2024 ITC Suva, Fiji</a:t>
            </a:r>
            <a:endParaRPr lang="x-none"/>
          </a:p>
        </p:txBody>
      </p:sp>
      <p:sp>
        <p:nvSpPr>
          <p:cNvPr id="9" name="Espace réservé du numéro de diapositive 8">
            <a:extLst>
              <a:ext uri="{FF2B5EF4-FFF2-40B4-BE49-F238E27FC236}">
                <a16:creationId xmlns:a16="http://schemas.microsoft.com/office/drawing/2014/main" id="{CCC5CCD1-BE39-4B79-988D-AD64D73749D2}"/>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133607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1D919F-F81C-4F89-92DD-300C21CBA1BD}"/>
              </a:ext>
            </a:extLst>
          </p:cNvPr>
          <p:cNvSpPr>
            <a:spLocks noGrp="1"/>
          </p:cNvSpPr>
          <p:nvPr>
            <p:ph type="title"/>
          </p:nvPr>
        </p:nvSpPr>
        <p:spPr/>
        <p:txBody>
          <a:bodyPr/>
          <a:lstStyle/>
          <a:p>
            <a:r>
              <a:rPr lang="fr-FR"/>
              <a:t>Modifiez le style du titre</a:t>
            </a:r>
            <a:endParaRPr lang="x-none"/>
          </a:p>
        </p:txBody>
      </p:sp>
      <p:sp>
        <p:nvSpPr>
          <p:cNvPr id="3" name="Espace réservé de la date 2">
            <a:extLst>
              <a:ext uri="{FF2B5EF4-FFF2-40B4-BE49-F238E27FC236}">
                <a16:creationId xmlns:a16="http://schemas.microsoft.com/office/drawing/2014/main" id="{CF49347D-0E78-4519-A535-BBD3040AF8D2}"/>
              </a:ext>
            </a:extLst>
          </p:cNvPr>
          <p:cNvSpPr>
            <a:spLocks noGrp="1"/>
          </p:cNvSpPr>
          <p:nvPr>
            <p:ph type="dt" sz="half" idx="10"/>
          </p:nvPr>
        </p:nvSpPr>
        <p:spPr/>
        <p:txBody>
          <a:bodyPr/>
          <a:lstStyle/>
          <a:p>
            <a:fld id="{DB44333C-C04B-4FC3-A2B3-8FB19C1765B7}" type="datetime1">
              <a:rPr lang="fr-NC" smtClean="0"/>
              <a:t>11/27/24</a:t>
            </a:fld>
            <a:endParaRPr lang="x-none"/>
          </a:p>
        </p:txBody>
      </p:sp>
      <p:sp>
        <p:nvSpPr>
          <p:cNvPr id="4" name="Espace réservé du pied de page 3">
            <a:extLst>
              <a:ext uri="{FF2B5EF4-FFF2-40B4-BE49-F238E27FC236}">
                <a16:creationId xmlns:a16="http://schemas.microsoft.com/office/drawing/2014/main" id="{37D21399-C8FF-4394-89DB-152BB2CB6C83}"/>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A91933F6-EBA3-42D1-88F3-6904BEFE7B62}"/>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1035378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DF8B02-4A32-431E-805E-D960E6C2E117}"/>
              </a:ext>
            </a:extLst>
          </p:cNvPr>
          <p:cNvSpPr>
            <a:spLocks noGrp="1"/>
          </p:cNvSpPr>
          <p:nvPr>
            <p:ph type="dt" sz="half" idx="10"/>
          </p:nvPr>
        </p:nvSpPr>
        <p:spPr/>
        <p:txBody>
          <a:bodyPr/>
          <a:lstStyle/>
          <a:p>
            <a:fld id="{F1D0C7A2-317E-4DFA-999C-A50852A60D6C}" type="datetime1">
              <a:rPr lang="fr-NC" smtClean="0"/>
              <a:t>11/27/24</a:t>
            </a:fld>
            <a:endParaRPr lang="x-none"/>
          </a:p>
        </p:txBody>
      </p:sp>
      <p:sp>
        <p:nvSpPr>
          <p:cNvPr id="3" name="Espace réservé du pied de page 2">
            <a:extLst>
              <a:ext uri="{FF2B5EF4-FFF2-40B4-BE49-F238E27FC236}">
                <a16:creationId xmlns:a16="http://schemas.microsoft.com/office/drawing/2014/main" id="{5B59AC6A-B58C-422B-BB50-941AC043EAE6}"/>
              </a:ext>
            </a:extLst>
          </p:cNvPr>
          <p:cNvSpPr>
            <a:spLocks noGrp="1"/>
          </p:cNvSpPr>
          <p:nvPr>
            <p:ph type="ftr" sz="quarter" idx="11"/>
          </p:nvPr>
        </p:nvSpPr>
        <p:spPr/>
        <p:txBody>
          <a:bodyPr/>
          <a:lstStyle/>
          <a:p>
            <a:r>
              <a:rPr lang="fr-FR"/>
              <a:t>GIS-RS 2024 ITC Suva, Fiji</a:t>
            </a:r>
            <a:endParaRPr lang="x-none"/>
          </a:p>
        </p:txBody>
      </p:sp>
      <p:sp>
        <p:nvSpPr>
          <p:cNvPr id="4" name="Espace réservé du numéro de diapositive 3">
            <a:extLst>
              <a:ext uri="{FF2B5EF4-FFF2-40B4-BE49-F238E27FC236}">
                <a16:creationId xmlns:a16="http://schemas.microsoft.com/office/drawing/2014/main" id="{6BE63576-A2C7-4016-B68D-251566B54FAA}"/>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400978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3EEB1-3148-4206-9CDE-551D3B79D2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x-none"/>
          </a:p>
        </p:txBody>
      </p:sp>
      <p:sp>
        <p:nvSpPr>
          <p:cNvPr id="3" name="Espace réservé du contenu 2">
            <a:extLst>
              <a:ext uri="{FF2B5EF4-FFF2-40B4-BE49-F238E27FC236}">
                <a16:creationId xmlns:a16="http://schemas.microsoft.com/office/drawing/2014/main" id="{7AD8ED65-EDBA-4EB0-A58B-B098344E6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u texte 3">
            <a:extLst>
              <a:ext uri="{FF2B5EF4-FFF2-40B4-BE49-F238E27FC236}">
                <a16:creationId xmlns:a16="http://schemas.microsoft.com/office/drawing/2014/main" id="{4CB75AF9-49B1-4A6B-A383-254398A3E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3343507-2003-4D8B-93C6-CF99C51ABB0C}"/>
              </a:ext>
            </a:extLst>
          </p:cNvPr>
          <p:cNvSpPr>
            <a:spLocks noGrp="1"/>
          </p:cNvSpPr>
          <p:nvPr>
            <p:ph type="dt" sz="half" idx="10"/>
          </p:nvPr>
        </p:nvSpPr>
        <p:spPr/>
        <p:txBody>
          <a:bodyPr/>
          <a:lstStyle/>
          <a:p>
            <a:fld id="{C887CA7A-0E14-47A7-BD7D-BB22F4E0F503}" type="datetime1">
              <a:rPr lang="fr-NC" smtClean="0"/>
              <a:t>11/27/24</a:t>
            </a:fld>
            <a:endParaRPr lang="x-none"/>
          </a:p>
        </p:txBody>
      </p:sp>
      <p:sp>
        <p:nvSpPr>
          <p:cNvPr id="6" name="Espace réservé du pied de page 5">
            <a:extLst>
              <a:ext uri="{FF2B5EF4-FFF2-40B4-BE49-F238E27FC236}">
                <a16:creationId xmlns:a16="http://schemas.microsoft.com/office/drawing/2014/main" id="{7DE91D61-1C3E-4169-BF91-DCABBFF130CF}"/>
              </a:ext>
            </a:extLst>
          </p:cNvPr>
          <p:cNvSpPr>
            <a:spLocks noGrp="1"/>
          </p:cNvSpPr>
          <p:nvPr>
            <p:ph type="ftr" sz="quarter" idx="11"/>
          </p:nvPr>
        </p:nvSpPr>
        <p:spPr/>
        <p:txBody>
          <a:bodyPr/>
          <a:lstStyle/>
          <a:p>
            <a:r>
              <a:rPr lang="fr-FR"/>
              <a:t>GIS-RS 2024 ITC Suva, Fiji</a:t>
            </a:r>
            <a:endParaRPr lang="x-none"/>
          </a:p>
        </p:txBody>
      </p:sp>
      <p:sp>
        <p:nvSpPr>
          <p:cNvPr id="7" name="Espace réservé du numéro de diapositive 6">
            <a:extLst>
              <a:ext uri="{FF2B5EF4-FFF2-40B4-BE49-F238E27FC236}">
                <a16:creationId xmlns:a16="http://schemas.microsoft.com/office/drawing/2014/main" id="{6F0245D9-6346-446F-BF76-452E41DFADE0}"/>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46917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3CD3E-53DF-4BD2-8FEB-9A39BC2283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x-none"/>
          </a:p>
        </p:txBody>
      </p:sp>
      <p:sp>
        <p:nvSpPr>
          <p:cNvPr id="3" name="Espace réservé pour une image  2">
            <a:extLst>
              <a:ext uri="{FF2B5EF4-FFF2-40B4-BE49-F238E27FC236}">
                <a16:creationId xmlns:a16="http://schemas.microsoft.com/office/drawing/2014/main" id="{574B4224-3EBC-4982-A58F-2438E7648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Espace réservé du texte 3">
            <a:extLst>
              <a:ext uri="{FF2B5EF4-FFF2-40B4-BE49-F238E27FC236}">
                <a16:creationId xmlns:a16="http://schemas.microsoft.com/office/drawing/2014/main" id="{2760FF69-40D0-4F8A-8884-5C2F5D44D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B25D86-3443-4384-BA9A-BBCEA39F278E}"/>
              </a:ext>
            </a:extLst>
          </p:cNvPr>
          <p:cNvSpPr>
            <a:spLocks noGrp="1"/>
          </p:cNvSpPr>
          <p:nvPr>
            <p:ph type="dt" sz="half" idx="10"/>
          </p:nvPr>
        </p:nvSpPr>
        <p:spPr/>
        <p:txBody>
          <a:bodyPr/>
          <a:lstStyle/>
          <a:p>
            <a:fld id="{132ECF62-100E-4B4F-893F-16B838D28A67}" type="datetime1">
              <a:rPr lang="fr-NC" smtClean="0"/>
              <a:t>11/27/24</a:t>
            </a:fld>
            <a:endParaRPr lang="x-none"/>
          </a:p>
        </p:txBody>
      </p:sp>
      <p:sp>
        <p:nvSpPr>
          <p:cNvPr id="6" name="Espace réservé du pied de page 5">
            <a:extLst>
              <a:ext uri="{FF2B5EF4-FFF2-40B4-BE49-F238E27FC236}">
                <a16:creationId xmlns:a16="http://schemas.microsoft.com/office/drawing/2014/main" id="{B9C297D4-1B39-4FD2-8D38-B85996467119}"/>
              </a:ext>
            </a:extLst>
          </p:cNvPr>
          <p:cNvSpPr>
            <a:spLocks noGrp="1"/>
          </p:cNvSpPr>
          <p:nvPr>
            <p:ph type="ftr" sz="quarter" idx="11"/>
          </p:nvPr>
        </p:nvSpPr>
        <p:spPr/>
        <p:txBody>
          <a:bodyPr/>
          <a:lstStyle/>
          <a:p>
            <a:r>
              <a:rPr lang="fr-FR"/>
              <a:t>GIS-RS 2024 ITC Suva, Fiji</a:t>
            </a:r>
            <a:endParaRPr lang="x-none"/>
          </a:p>
        </p:txBody>
      </p:sp>
      <p:sp>
        <p:nvSpPr>
          <p:cNvPr id="7" name="Espace réservé du numéro de diapositive 6">
            <a:extLst>
              <a:ext uri="{FF2B5EF4-FFF2-40B4-BE49-F238E27FC236}">
                <a16:creationId xmlns:a16="http://schemas.microsoft.com/office/drawing/2014/main" id="{FD175E5C-2FB9-4F5E-9759-7A45AEC61B60}"/>
              </a:ext>
            </a:extLst>
          </p:cNvPr>
          <p:cNvSpPr>
            <a:spLocks noGrp="1"/>
          </p:cNvSpPr>
          <p:nvPr>
            <p:ph type="sldNum" sz="quarter" idx="12"/>
          </p:nvPr>
        </p:nvSpPr>
        <p:spPr/>
        <p:txBody>
          <a:bodyPr/>
          <a:lstStyle/>
          <a:p>
            <a:fld id="{3D390AD4-54CE-46F3-9CFF-375FC5AFC342}" type="slidenum">
              <a:rPr lang="x-none" smtClean="0"/>
              <a:pPr/>
              <a:t>‹#›</a:t>
            </a:fld>
            <a:endParaRPr lang="x-none"/>
          </a:p>
        </p:txBody>
      </p:sp>
    </p:spTree>
    <p:extLst>
      <p:ext uri="{BB962C8B-B14F-4D97-AF65-F5344CB8AC3E}">
        <p14:creationId xmlns:p14="http://schemas.microsoft.com/office/powerpoint/2010/main" val="1067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0CBB20-0451-42B7-A73D-C3B3A6C7F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x-none"/>
          </a:p>
        </p:txBody>
      </p:sp>
      <p:sp>
        <p:nvSpPr>
          <p:cNvPr id="3" name="Espace réservé du texte 2">
            <a:extLst>
              <a:ext uri="{FF2B5EF4-FFF2-40B4-BE49-F238E27FC236}">
                <a16:creationId xmlns:a16="http://schemas.microsoft.com/office/drawing/2014/main" id="{3DEA16EE-5133-41EF-9059-373710468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D371D478-E807-42C9-AB81-9E8EFA878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B78E9-BD37-4458-A116-F0AC3E4255F0}" type="datetime1">
              <a:rPr lang="fr-NC" smtClean="0"/>
              <a:t>11/27/24</a:t>
            </a:fld>
            <a:endParaRPr lang="x-none"/>
          </a:p>
        </p:txBody>
      </p:sp>
      <p:sp>
        <p:nvSpPr>
          <p:cNvPr id="5" name="Espace réservé du pied de page 4">
            <a:extLst>
              <a:ext uri="{FF2B5EF4-FFF2-40B4-BE49-F238E27FC236}">
                <a16:creationId xmlns:a16="http://schemas.microsoft.com/office/drawing/2014/main" id="{51B5C4CC-9EDB-4AF4-8E5C-D1EC74A2E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GIS-RS 2024 ITC Suva, Fiji</a:t>
            </a:r>
            <a:endParaRPr lang="x-none"/>
          </a:p>
        </p:txBody>
      </p:sp>
      <p:sp>
        <p:nvSpPr>
          <p:cNvPr id="6" name="Espace réservé du numéro de diapositive 5">
            <a:extLst>
              <a:ext uri="{FF2B5EF4-FFF2-40B4-BE49-F238E27FC236}">
                <a16:creationId xmlns:a16="http://schemas.microsoft.com/office/drawing/2014/main" id="{50333A24-95C5-4517-A83D-452247A5E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90AD4-54CE-46F3-9CFF-375FC5AFC342}" type="slidenum">
              <a:rPr lang="x-none" smtClean="0"/>
              <a:pPr/>
              <a:t>‹#›</a:t>
            </a:fld>
            <a:endParaRPr lang="x-none"/>
          </a:p>
        </p:txBody>
      </p:sp>
    </p:spTree>
    <p:extLst>
      <p:ext uri="{BB962C8B-B14F-4D97-AF65-F5344CB8AC3E}">
        <p14:creationId xmlns:p14="http://schemas.microsoft.com/office/powerpoint/2010/main" val="3483351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arthobservatory.nasa.gov/images/6735/a-world-of-chlorophy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wwfpacific.org/" TargetMode="Externa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jpg"/><Relationship Id="rId4" Type="http://schemas.openxmlformats.org/officeDocument/2006/relationships/image" Target="../media/image32.jpeg"/><Relationship Id="rId9" Type="http://schemas.openxmlformats.org/officeDocument/2006/relationships/image" Target="../media/image36.jpg"/></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5016E-CA81-4AD3-A748-6A05E2CE6EE2}"/>
              </a:ext>
            </a:extLst>
          </p:cNvPr>
          <p:cNvSpPr/>
          <p:nvPr/>
        </p:nvSpPr>
        <p:spPr>
          <a:xfrm>
            <a:off x="1501423" y="2025383"/>
            <a:ext cx="9137604" cy="1692771"/>
          </a:xfrm>
          <a:prstGeom prst="rect">
            <a:avLst/>
          </a:prstGeom>
        </p:spPr>
        <p:txBody>
          <a:bodyPr wrap="square">
            <a:spAutoFit/>
          </a:bodyPr>
          <a:lstStyle/>
          <a:p>
            <a:pPr algn="ctr"/>
            <a:r>
              <a:rPr lang="fr-FR" sz="2400" b="1" dirty="0" err="1">
                <a:latin typeface="Calibri" panose="020F0502020204030204" pitchFamily="34" charset="0"/>
                <a:cs typeface="Calibri" panose="020F0502020204030204" pitchFamily="34" charset="0"/>
              </a:rPr>
              <a:t>Dupouy</a:t>
            </a:r>
            <a:r>
              <a:rPr lang="fr-FR" sz="2400" b="1" dirty="0">
                <a:latin typeface="Calibri" panose="020F0502020204030204" pitchFamily="34" charset="0"/>
                <a:cs typeface="Calibri" panose="020F0502020204030204" pitchFamily="34" charset="0"/>
              </a:rPr>
              <a:t> Cécile </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a:solidFill>
                  <a:srgbClr val="FF0000"/>
                </a:solidFill>
                <a:latin typeface="Calibri" panose="020F0502020204030204" pitchFamily="34" charset="0"/>
                <a:cs typeface="Calibri" panose="020F0502020204030204" pitchFamily="34" charset="0"/>
              </a:rPr>
              <a:t>Singh </a:t>
            </a:r>
            <a:r>
              <a:rPr lang="fr-FR" sz="2400" b="1" dirty="0" err="1">
                <a:solidFill>
                  <a:srgbClr val="FF0000"/>
                </a:solidFill>
                <a:latin typeface="Calibri" panose="020F0502020204030204" pitchFamily="34" charset="0"/>
                <a:cs typeface="Calibri" panose="020F0502020204030204" pitchFamily="34" charset="0"/>
              </a:rPr>
              <a:t>Awnesh</a:t>
            </a:r>
            <a:r>
              <a:rPr lang="fr-FR" sz="2400" b="1" baseline="30000" dirty="0">
                <a:solidFill>
                  <a:srgbClr val="FF0000"/>
                </a:solidFill>
                <a:latin typeface="Calibri" panose="020F0502020204030204" pitchFamily="34" charset="0"/>
                <a:cs typeface="Calibri" panose="020F0502020204030204" pitchFamily="34" charset="0"/>
              </a:rPr>
              <a:t> 2</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Whiteside</a:t>
            </a:r>
            <a:r>
              <a:rPr lang="fr-FR" sz="2400" b="1" dirty="0">
                <a:latin typeface="Calibri" panose="020F0502020204030204" pitchFamily="34" charset="0"/>
                <a:cs typeface="Calibri" panose="020F0502020204030204" pitchFamily="34" charset="0"/>
              </a:rPr>
              <a:t> A.</a:t>
            </a:r>
            <a:r>
              <a:rPr lang="fr-FR" sz="2400" b="1" baseline="30000" dirty="0">
                <a:latin typeface="Calibri" panose="020F0502020204030204" pitchFamily="34" charset="0"/>
                <a:cs typeface="Calibri" panose="020F0502020204030204" pitchFamily="34" charset="0"/>
              </a:rPr>
              <a:t>3</a:t>
            </a:r>
            <a:r>
              <a:rPr lang="fr-FR" sz="2400" b="1" dirty="0">
                <a:latin typeface="Calibri" panose="020F0502020204030204" pitchFamily="34" charset="0"/>
                <a:cs typeface="Calibri" panose="020F0502020204030204" pitchFamily="34" charset="0"/>
              </a:rPr>
              <a:t>,</a:t>
            </a:r>
          </a:p>
          <a:p>
            <a:pPr algn="ctr"/>
            <a:r>
              <a:rPr lang="fr-FR" sz="2400" b="1" dirty="0">
                <a:latin typeface="Calibri" panose="020F0502020204030204" pitchFamily="34" charset="0"/>
                <a:cs typeface="Calibri" panose="020F0502020204030204" pitchFamily="34" charset="0"/>
              </a:rPr>
              <a:t>Rodier M.</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Oursel</a:t>
            </a:r>
            <a:r>
              <a:rPr lang="fr-FR" sz="2400" b="1" dirty="0">
                <a:latin typeface="Calibri" panose="020F0502020204030204" pitchFamily="34" charset="0"/>
                <a:cs typeface="Calibri" panose="020F0502020204030204" pitchFamily="34" charset="0"/>
              </a:rPr>
              <a:t> B.</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Bhairy</a:t>
            </a:r>
            <a:r>
              <a:rPr lang="fr-FR" sz="2400" b="1" dirty="0">
                <a:latin typeface="Calibri" panose="020F0502020204030204" pitchFamily="34" charset="0"/>
                <a:cs typeface="Calibri" panose="020F0502020204030204" pitchFamily="34" charset="0"/>
              </a:rPr>
              <a:t> N.</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Frouin</a:t>
            </a:r>
            <a:r>
              <a:rPr lang="fr-FR" sz="2400" b="1" dirty="0">
                <a:latin typeface="Calibri" panose="020F0502020204030204" pitchFamily="34" charset="0"/>
                <a:cs typeface="Calibri" panose="020F0502020204030204" pitchFamily="34" charset="0"/>
              </a:rPr>
              <a:t> R.</a:t>
            </a:r>
            <a:r>
              <a:rPr lang="fr-FR" sz="2400" b="1" baseline="30000" dirty="0">
                <a:latin typeface="Calibri" panose="020F0502020204030204" pitchFamily="34" charset="0"/>
                <a:cs typeface="Calibri" panose="020F0502020204030204" pitchFamily="34" charset="0"/>
              </a:rPr>
              <a:t>4</a:t>
            </a:r>
            <a:r>
              <a:rPr lang="fr-FR" sz="2400" b="1" dirty="0">
                <a:latin typeface="Calibri" panose="020F0502020204030204" pitchFamily="34" charset="0"/>
                <a:cs typeface="Calibri" panose="020F0502020204030204" pitchFamily="34" charset="0"/>
              </a:rPr>
              <a:t>, Mounier S.</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Goutx</a:t>
            </a:r>
            <a:r>
              <a:rPr lang="fr-FR" sz="2400" b="1" dirty="0">
                <a:latin typeface="Calibri" panose="020F0502020204030204" pitchFamily="34" charset="0"/>
                <a:cs typeface="Calibri" panose="020F0502020204030204" pitchFamily="34" charset="0"/>
              </a:rPr>
              <a:t> M.</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Tedetti</a:t>
            </a:r>
            <a:r>
              <a:rPr lang="fr-FR" sz="2400" b="1" dirty="0">
                <a:latin typeface="Calibri" panose="020F0502020204030204" pitchFamily="34" charset="0"/>
                <a:cs typeface="Calibri" panose="020F0502020204030204" pitchFamily="34" charset="0"/>
              </a:rPr>
              <a:t> M.</a:t>
            </a:r>
            <a:r>
              <a:rPr lang="fr-FR" sz="2400" b="1" baseline="30000" dirty="0">
                <a:latin typeface="Calibri" panose="020F0502020204030204" pitchFamily="34" charset="0"/>
                <a:cs typeface="Calibri" panose="020F0502020204030204" pitchFamily="34" charset="0"/>
              </a:rPr>
              <a:t>1</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Röttgers</a:t>
            </a:r>
            <a:r>
              <a:rPr lang="fr-FR" sz="2400" b="1" dirty="0">
                <a:latin typeface="Calibri" panose="020F0502020204030204" pitchFamily="34" charset="0"/>
                <a:cs typeface="Calibri" panose="020F0502020204030204" pitchFamily="34" charset="0"/>
              </a:rPr>
              <a:t> R.</a:t>
            </a:r>
            <a:r>
              <a:rPr lang="fr-FR" sz="2400" b="1" baseline="30000" dirty="0">
                <a:latin typeface="Calibri" panose="020F0502020204030204" pitchFamily="34" charset="0"/>
                <a:cs typeface="Calibri" panose="020F0502020204030204" pitchFamily="34" charset="0"/>
              </a:rPr>
              <a:t>5</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Margirier</a:t>
            </a:r>
            <a:r>
              <a:rPr lang="fr-FR" sz="2400" b="1" dirty="0">
                <a:latin typeface="Calibri" panose="020F0502020204030204" pitchFamily="34" charset="0"/>
                <a:cs typeface="Calibri" panose="020F0502020204030204" pitchFamily="34" charset="0"/>
              </a:rPr>
              <a:t> F.</a:t>
            </a:r>
            <a:r>
              <a:rPr lang="fr-FR" sz="2400" b="1" baseline="30000" dirty="0">
                <a:latin typeface="Calibri" panose="020F0502020204030204" pitchFamily="34" charset="0"/>
                <a:cs typeface="Calibri" panose="020F0502020204030204" pitchFamily="34" charset="0"/>
              </a:rPr>
              <a:t>6</a:t>
            </a:r>
            <a:r>
              <a:rPr lang="fr-FR" sz="2400" b="1" dirty="0">
                <a:latin typeface="Calibri" panose="020F0502020204030204" pitchFamily="34" charset="0"/>
                <a:cs typeface="Calibri" panose="020F0502020204030204" pitchFamily="34" charset="0"/>
              </a:rPr>
              <a:t>,</a:t>
            </a:r>
            <a:r>
              <a:rPr lang="fr-FR" sz="2400" b="1" baseline="30000" dirty="0">
                <a:latin typeface="Calibri" panose="020F0502020204030204" pitchFamily="34" charset="0"/>
                <a:cs typeface="Calibri" panose="020F0502020204030204" pitchFamily="34" charset="0"/>
              </a:rPr>
              <a:t> </a:t>
            </a:r>
            <a:r>
              <a:rPr lang="fr-FR" sz="2400" b="1" dirty="0">
                <a:latin typeface="Calibri" panose="020F0502020204030204" pitchFamily="34" charset="0"/>
                <a:cs typeface="Calibri" panose="020F0502020204030204" pitchFamily="34" charset="0"/>
              </a:rPr>
              <a:t>Murakami, H.</a:t>
            </a:r>
            <a:r>
              <a:rPr lang="fr-FR" sz="2400" b="1" baseline="30000" dirty="0">
                <a:latin typeface="Calibri" panose="020F0502020204030204" pitchFamily="34" charset="0"/>
                <a:cs typeface="Calibri" panose="020F0502020204030204" pitchFamily="34" charset="0"/>
              </a:rPr>
              <a:t> 7</a:t>
            </a:r>
            <a:r>
              <a:rPr lang="fr-FR" sz="2400" b="1" dirty="0">
                <a:latin typeface="Calibri" panose="020F0502020204030204" pitchFamily="34" charset="0"/>
                <a:cs typeface="Calibri" panose="020F0502020204030204" pitchFamily="34" charset="0"/>
              </a:rPr>
              <a:t>,  </a:t>
            </a:r>
            <a:r>
              <a:rPr lang="fr-FR" sz="2400" b="1" dirty="0" err="1">
                <a:latin typeface="Calibri" panose="020F0502020204030204" pitchFamily="34" charset="0"/>
                <a:cs typeface="Calibri" panose="020F0502020204030204" pitchFamily="34" charset="0"/>
              </a:rPr>
              <a:t>Andreoli</a:t>
            </a:r>
            <a:r>
              <a:rPr lang="fr-FR" sz="2400" b="1" dirty="0">
                <a:latin typeface="Calibri" panose="020F0502020204030204" pitchFamily="34" charset="0"/>
                <a:cs typeface="Calibri" panose="020F0502020204030204" pitchFamily="34" charset="0"/>
              </a:rPr>
              <a:t>, R.</a:t>
            </a:r>
            <a:r>
              <a:rPr lang="fr-FR" sz="2400" b="1" baseline="30000" dirty="0">
                <a:latin typeface="Calibri" panose="020F0502020204030204" pitchFamily="34" charset="0"/>
                <a:cs typeface="Calibri" panose="020F0502020204030204" pitchFamily="34" charset="0"/>
              </a:rPr>
              <a:t>8</a:t>
            </a:r>
          </a:p>
          <a:p>
            <a:pPr algn="ctr"/>
            <a:endParaRPr lang="fr-FR" sz="2400" b="1" baseline="30000" dirty="0">
              <a:latin typeface="Calibri" panose="020F0502020204030204" pitchFamily="34" charset="0"/>
              <a:cs typeface="Calibri" panose="020F0502020204030204" pitchFamily="34" charset="0"/>
            </a:endParaRPr>
          </a:p>
          <a:p>
            <a:pPr algn="ctr"/>
            <a:endParaRPr lang="fr-FR" sz="2400" b="1" baseline="300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B767989-0690-4C64-BEA9-9A3703BE2F7E}"/>
              </a:ext>
            </a:extLst>
          </p:cNvPr>
          <p:cNvSpPr/>
          <p:nvPr/>
        </p:nvSpPr>
        <p:spPr>
          <a:xfrm>
            <a:off x="1790718" y="3429000"/>
            <a:ext cx="7027168" cy="2616101"/>
          </a:xfrm>
          <a:prstGeom prst="rect">
            <a:avLst/>
          </a:prstGeom>
        </p:spPr>
        <p:txBody>
          <a:bodyPr wrap="square">
            <a:spAutoFit/>
          </a:bodyPr>
          <a:lstStyle/>
          <a:p>
            <a:pPr marL="342900" indent="-342900">
              <a:buAutoNum type="arabicPeriod"/>
            </a:pPr>
            <a:r>
              <a:rPr lang="fr-FR" b="1" i="1" dirty="0"/>
              <a:t>Aix </a:t>
            </a:r>
            <a:r>
              <a:rPr lang="fr-FR" sz="1600" b="1" i="1" dirty="0"/>
              <a:t>Marseille Université, CNRS/INSU, Université de Toulon, IRD, </a:t>
            </a:r>
            <a:r>
              <a:rPr lang="fr-FR" sz="1600" b="1" i="1" dirty="0" err="1"/>
              <a:t>Mediterranean</a:t>
            </a:r>
            <a:r>
              <a:rPr lang="fr-FR" sz="1600" b="1" i="1" dirty="0"/>
              <a:t> Institute of </a:t>
            </a:r>
            <a:r>
              <a:rPr lang="fr-FR" sz="1600" b="1" i="1" dirty="0" err="1"/>
              <a:t>Oceanography</a:t>
            </a:r>
            <a:r>
              <a:rPr lang="fr-FR" sz="1600" b="1" i="1" dirty="0"/>
              <a:t>,  France </a:t>
            </a:r>
          </a:p>
          <a:p>
            <a:pPr marL="342900" indent="-342900">
              <a:buAutoNum type="arabicPeriod"/>
            </a:pPr>
            <a:r>
              <a:rPr lang="fr-FR" sz="1600" b="1" i="1" dirty="0" err="1"/>
              <a:t>PaCE</a:t>
            </a:r>
            <a:r>
              <a:rPr lang="fr-FR" sz="1600" b="1" i="1" dirty="0"/>
              <a:t>-SD, USP, Suva, Fiji</a:t>
            </a:r>
          </a:p>
          <a:p>
            <a:pPr marL="342900" indent="-342900">
              <a:buAutoNum type="arabicPeriod"/>
            </a:pPr>
            <a:r>
              <a:rPr lang="fr-FR" sz="1600" b="1" i="1" dirty="0" err="1"/>
              <a:t>Niwa</a:t>
            </a:r>
            <a:r>
              <a:rPr lang="fr-FR" sz="1600" b="1" i="1" dirty="0"/>
              <a:t>, Christchurch, New </a:t>
            </a:r>
            <a:r>
              <a:rPr lang="fr-FR" sz="1600" b="1" i="1" dirty="0" err="1"/>
              <a:t>Zealand</a:t>
            </a:r>
            <a:endParaRPr lang="fr-FR" sz="1600" b="1" i="1" dirty="0"/>
          </a:p>
          <a:p>
            <a:pPr marL="342900" indent="-342900">
              <a:buAutoNum type="arabicPeriod"/>
            </a:pPr>
            <a:r>
              <a:rPr lang="fr-FR" sz="1600" b="1" i="1" dirty="0"/>
              <a:t>Scripps Institution of </a:t>
            </a:r>
            <a:r>
              <a:rPr lang="fr-FR" sz="1600" b="1" i="1" dirty="0" err="1"/>
              <a:t>Oceanography</a:t>
            </a:r>
            <a:r>
              <a:rPr lang="fr-FR" sz="1600" b="1" i="1" dirty="0"/>
              <a:t>, La Jolla, USA</a:t>
            </a:r>
          </a:p>
          <a:p>
            <a:pPr marL="342900" indent="-342900">
              <a:buAutoNum type="arabicPeriod"/>
            </a:pPr>
            <a:r>
              <a:rPr lang="fr-FR" sz="1600" b="1" i="1" dirty="0" err="1"/>
              <a:t>Hereon</a:t>
            </a:r>
            <a:r>
              <a:rPr lang="fr-FR" sz="1600" b="1" i="1" dirty="0"/>
              <a:t> </a:t>
            </a:r>
            <a:r>
              <a:rPr lang="fr-FR" sz="1600" b="1" i="1" dirty="0" err="1"/>
              <a:t>GmbH</a:t>
            </a:r>
            <a:r>
              <a:rPr lang="fr-FR" sz="1600" b="1" i="1" dirty="0"/>
              <a:t>, Germany</a:t>
            </a:r>
          </a:p>
          <a:p>
            <a:pPr marL="342900" indent="-342900">
              <a:buAutoNum type="arabicPeriod"/>
            </a:pPr>
            <a:r>
              <a:rPr lang="fr-FR" sz="1600" b="1" i="1" dirty="0"/>
              <a:t>ALSEAMAR</a:t>
            </a:r>
          </a:p>
          <a:p>
            <a:pPr marL="342900" indent="-342900">
              <a:buAutoNum type="arabicPeriod"/>
            </a:pPr>
            <a:r>
              <a:rPr lang="fr-FR" sz="1600" b="1" i="1" dirty="0"/>
              <a:t>JAXA</a:t>
            </a:r>
          </a:p>
          <a:p>
            <a:pPr marL="342900" indent="-342900">
              <a:buAutoNum type="arabicPeriod"/>
            </a:pPr>
            <a:r>
              <a:rPr lang="fr-FR" sz="1600" b="1" i="1" dirty="0"/>
              <a:t>BLUECHAM</a:t>
            </a:r>
          </a:p>
          <a:p>
            <a:endParaRPr lang="fr-FR" dirty="0"/>
          </a:p>
        </p:txBody>
      </p:sp>
      <p:sp>
        <p:nvSpPr>
          <p:cNvPr id="142" name="Espace réservé du pied de page 3">
            <a:extLst>
              <a:ext uri="{FF2B5EF4-FFF2-40B4-BE49-F238E27FC236}">
                <a16:creationId xmlns:a16="http://schemas.microsoft.com/office/drawing/2014/main" id="{2A1C4D62-63EF-414D-9178-3B120AFC9BA1}"/>
              </a:ext>
            </a:extLst>
          </p:cNvPr>
          <p:cNvSpPr>
            <a:spLocks noGrp="1"/>
          </p:cNvSpPr>
          <p:nvPr>
            <p:ph type="ftr" sz="quarter" idx="11"/>
          </p:nvPr>
        </p:nvSpPr>
        <p:spPr>
          <a:xfrm>
            <a:off x="4038600" y="6356350"/>
            <a:ext cx="4114800" cy="365125"/>
          </a:xfrm>
        </p:spPr>
        <p:txBody>
          <a:bodyPr/>
          <a:lstStyle/>
          <a:p>
            <a:r>
              <a:rPr lang="fr-FR" dirty="0"/>
              <a:t>GIS-RS 2024 ITC Suva, Fiji</a:t>
            </a:r>
          </a:p>
        </p:txBody>
      </p:sp>
      <p:sp>
        <p:nvSpPr>
          <p:cNvPr id="4" name="Espace réservé du numéro de diapositive 3">
            <a:extLst>
              <a:ext uri="{FF2B5EF4-FFF2-40B4-BE49-F238E27FC236}">
                <a16:creationId xmlns:a16="http://schemas.microsoft.com/office/drawing/2014/main" id="{463652FA-5C0B-4135-846E-683429100098}"/>
              </a:ext>
            </a:extLst>
          </p:cNvPr>
          <p:cNvSpPr>
            <a:spLocks noGrp="1"/>
          </p:cNvSpPr>
          <p:nvPr>
            <p:ph type="sldNum" sz="quarter" idx="12"/>
          </p:nvPr>
        </p:nvSpPr>
        <p:spPr/>
        <p:txBody>
          <a:bodyPr/>
          <a:lstStyle/>
          <a:p>
            <a:fld id="{6156D89E-7CFB-4418-A7C7-4EC25D9D47D5}" type="slidenum">
              <a:rPr lang="fr-FR" smtClean="0"/>
              <a:pPr/>
              <a:t>1</a:t>
            </a:fld>
            <a:endParaRPr lang="fr-FR"/>
          </a:p>
        </p:txBody>
      </p:sp>
      <p:sp>
        <p:nvSpPr>
          <p:cNvPr id="11" name="Rectangle 10">
            <a:extLst>
              <a:ext uri="{FF2B5EF4-FFF2-40B4-BE49-F238E27FC236}">
                <a16:creationId xmlns:a16="http://schemas.microsoft.com/office/drawing/2014/main" id="{BD20F5FE-C784-4678-873A-02356A5A1B64}"/>
              </a:ext>
            </a:extLst>
          </p:cNvPr>
          <p:cNvSpPr/>
          <p:nvPr/>
        </p:nvSpPr>
        <p:spPr>
          <a:xfrm>
            <a:off x="1294790" y="230857"/>
            <a:ext cx="9626804" cy="1754326"/>
          </a:xfrm>
          <a:prstGeom prst="rect">
            <a:avLst/>
          </a:prstGeom>
        </p:spPr>
        <p:txBody>
          <a:bodyPr wrap="square">
            <a:spAutoFit/>
          </a:bodyPr>
          <a:lstStyle/>
          <a:p>
            <a:pPr algn="ctr"/>
            <a:r>
              <a:rPr lang="fr-FR" sz="3600" b="1" dirty="0" err="1"/>
              <a:t>Enriched</a:t>
            </a:r>
            <a:r>
              <a:rPr lang="fr-FR" sz="3600" b="1" dirty="0"/>
              <a:t> waters South of Fiji: </a:t>
            </a:r>
            <a:r>
              <a:rPr lang="fr-FR" sz="3600" b="1" dirty="0" err="1"/>
              <a:t>cruise</a:t>
            </a:r>
            <a:r>
              <a:rPr lang="fr-FR" sz="3600" b="1" dirty="0"/>
              <a:t> validation of </a:t>
            </a:r>
            <a:r>
              <a:rPr lang="fr-FR" sz="3600" b="1" dirty="0" err="1"/>
              <a:t>ocean</a:t>
            </a:r>
            <a:r>
              <a:rPr lang="fr-FR" sz="3600" b="1" dirty="0"/>
              <a:t> </a:t>
            </a:r>
            <a:r>
              <a:rPr lang="fr-FR" sz="3600" b="1" dirty="0" err="1"/>
              <a:t>color</a:t>
            </a:r>
            <a:r>
              <a:rPr lang="fr-FR" sz="3600" b="1" dirty="0"/>
              <a:t> for future satellite monitoring of </a:t>
            </a:r>
            <a:r>
              <a:rPr lang="fr-FR" sz="3600" b="1" dirty="0" err="1"/>
              <a:t>coastal</a:t>
            </a:r>
            <a:r>
              <a:rPr lang="fr-FR" sz="3600" b="1" dirty="0"/>
              <a:t> waters</a:t>
            </a:r>
            <a:endParaRPr lang="fr-FR" sz="3600" dirty="0"/>
          </a:p>
        </p:txBody>
      </p:sp>
      <p:pic>
        <p:nvPicPr>
          <p:cNvPr id="13" name="Image 12">
            <a:extLst>
              <a:ext uri="{FF2B5EF4-FFF2-40B4-BE49-F238E27FC236}">
                <a16:creationId xmlns:a16="http://schemas.microsoft.com/office/drawing/2014/main" id="{3CA7B755-0B59-4826-9750-4F8637668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337" y="6192709"/>
            <a:ext cx="2839734" cy="488162"/>
          </a:xfrm>
          <a:prstGeom prst="rect">
            <a:avLst/>
          </a:prstGeom>
        </p:spPr>
      </p:pic>
      <p:pic>
        <p:nvPicPr>
          <p:cNvPr id="15" name="Image 14">
            <a:extLst>
              <a:ext uri="{FF2B5EF4-FFF2-40B4-BE49-F238E27FC236}">
                <a16:creationId xmlns:a16="http://schemas.microsoft.com/office/drawing/2014/main" id="{63CED4B5-D185-400E-BE24-A6C29AE28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8384" y="0"/>
            <a:ext cx="1363612" cy="1363612"/>
          </a:xfrm>
          <a:prstGeom prst="rect">
            <a:avLst/>
          </a:prstGeom>
        </p:spPr>
      </p:pic>
      <p:pic>
        <p:nvPicPr>
          <p:cNvPr id="16" name="Image 15">
            <a:extLst>
              <a:ext uri="{FF2B5EF4-FFF2-40B4-BE49-F238E27FC236}">
                <a16:creationId xmlns:a16="http://schemas.microsoft.com/office/drawing/2014/main" id="{851E61CC-0B44-4F7E-BAB4-3A5BB6B95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265" y="5600846"/>
            <a:ext cx="1277941" cy="1074514"/>
          </a:xfrm>
          <a:prstGeom prst="rect">
            <a:avLst/>
          </a:prstGeom>
        </p:spPr>
      </p:pic>
      <p:pic>
        <p:nvPicPr>
          <p:cNvPr id="17" name="Image 16">
            <a:extLst>
              <a:ext uri="{FF2B5EF4-FFF2-40B4-BE49-F238E27FC236}">
                <a16:creationId xmlns:a16="http://schemas.microsoft.com/office/drawing/2014/main" id="{16BE93FE-3DD3-4E9A-9298-1BF041194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74629"/>
            <a:ext cx="1501422" cy="1490206"/>
          </a:xfrm>
          <a:prstGeom prst="rect">
            <a:avLst/>
          </a:prstGeom>
        </p:spPr>
      </p:pic>
      <p:pic>
        <p:nvPicPr>
          <p:cNvPr id="18" name="Image 17">
            <a:extLst>
              <a:ext uri="{FF2B5EF4-FFF2-40B4-BE49-F238E27FC236}">
                <a16:creationId xmlns:a16="http://schemas.microsoft.com/office/drawing/2014/main" id="{5A46241F-4B3F-4A20-A1FB-2FF6AAC523D2}"/>
              </a:ext>
            </a:extLst>
          </p:cNvPr>
          <p:cNvPicPr>
            <a:picLocks noChangeAspect="1"/>
          </p:cNvPicPr>
          <p:nvPr/>
        </p:nvPicPr>
        <p:blipFill>
          <a:blip r:embed="rId7"/>
          <a:stretch>
            <a:fillRect/>
          </a:stretch>
        </p:blipFill>
        <p:spPr>
          <a:xfrm>
            <a:off x="10482988" y="4324395"/>
            <a:ext cx="1558356" cy="1207467"/>
          </a:xfrm>
          <a:prstGeom prst="rect">
            <a:avLst/>
          </a:prstGeom>
        </p:spPr>
      </p:pic>
      <p:pic>
        <p:nvPicPr>
          <p:cNvPr id="19" name="Image 18">
            <a:extLst>
              <a:ext uri="{FF2B5EF4-FFF2-40B4-BE49-F238E27FC236}">
                <a16:creationId xmlns:a16="http://schemas.microsoft.com/office/drawing/2014/main" id="{30BA790B-A228-4BE9-8598-62356ADD9DA1}"/>
              </a:ext>
            </a:extLst>
          </p:cNvPr>
          <p:cNvPicPr>
            <a:picLocks noChangeAspect="1"/>
          </p:cNvPicPr>
          <p:nvPr/>
        </p:nvPicPr>
        <p:blipFill>
          <a:blip r:embed="rId8"/>
          <a:stretch>
            <a:fillRect/>
          </a:stretch>
        </p:blipFill>
        <p:spPr>
          <a:xfrm>
            <a:off x="8250139" y="4892773"/>
            <a:ext cx="1966130" cy="1074513"/>
          </a:xfrm>
          <a:prstGeom prst="rect">
            <a:avLst/>
          </a:prstGeom>
        </p:spPr>
      </p:pic>
      <p:pic>
        <p:nvPicPr>
          <p:cNvPr id="20" name="Image 19">
            <a:extLst>
              <a:ext uri="{FF2B5EF4-FFF2-40B4-BE49-F238E27FC236}">
                <a16:creationId xmlns:a16="http://schemas.microsoft.com/office/drawing/2014/main" id="{2277630A-DB2C-403A-8841-77D3879958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5007" y="3576608"/>
            <a:ext cx="2316394" cy="1028934"/>
          </a:xfrm>
          <a:prstGeom prst="rect">
            <a:avLst/>
          </a:prstGeom>
        </p:spPr>
      </p:pic>
      <p:pic>
        <p:nvPicPr>
          <p:cNvPr id="21" name="Image 20">
            <a:extLst>
              <a:ext uri="{FF2B5EF4-FFF2-40B4-BE49-F238E27FC236}">
                <a16:creationId xmlns:a16="http://schemas.microsoft.com/office/drawing/2014/main" id="{CAF115C4-4C43-428A-92DE-F9C586C28ECE}"/>
              </a:ext>
            </a:extLst>
          </p:cNvPr>
          <p:cNvPicPr>
            <a:picLocks noChangeAspect="1"/>
          </p:cNvPicPr>
          <p:nvPr/>
        </p:nvPicPr>
        <p:blipFill>
          <a:blip r:embed="rId10"/>
          <a:stretch>
            <a:fillRect/>
          </a:stretch>
        </p:blipFill>
        <p:spPr>
          <a:xfrm>
            <a:off x="10730614" y="3228820"/>
            <a:ext cx="1190525" cy="1095575"/>
          </a:xfrm>
          <a:prstGeom prst="rect">
            <a:avLst/>
          </a:prstGeom>
        </p:spPr>
      </p:pic>
    </p:spTree>
    <p:extLst>
      <p:ext uri="{BB962C8B-B14F-4D97-AF65-F5344CB8AC3E}">
        <p14:creationId xmlns:p14="http://schemas.microsoft.com/office/powerpoint/2010/main" val="1197006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06800-488D-402C-AF46-67266A2E34E4}"/>
              </a:ext>
            </a:extLst>
          </p:cNvPr>
          <p:cNvSpPr>
            <a:spLocks noGrp="1"/>
          </p:cNvSpPr>
          <p:nvPr>
            <p:ph type="title"/>
          </p:nvPr>
        </p:nvSpPr>
        <p:spPr/>
        <p:txBody>
          <a:bodyPr>
            <a:normAutofit/>
          </a:bodyPr>
          <a:lstStyle/>
          <a:p>
            <a:pPr algn="just"/>
            <a:r>
              <a:rPr lang="en-US" sz="3600" dirty="0">
                <a:latin typeface="Arial Black" panose="020B0A04020102020204" pitchFamily="34" charset="0"/>
              </a:rPr>
              <a:t>Extension and nature of the plume</a:t>
            </a:r>
          </a:p>
        </p:txBody>
      </p:sp>
      <p:sp>
        <p:nvSpPr>
          <p:cNvPr id="3" name="Espace réservé du contenu 2">
            <a:extLst>
              <a:ext uri="{FF2B5EF4-FFF2-40B4-BE49-F238E27FC236}">
                <a16:creationId xmlns:a16="http://schemas.microsoft.com/office/drawing/2014/main" id="{7BE9BE86-6BFC-467A-9147-D4A64B475AFF}"/>
              </a:ext>
            </a:extLst>
          </p:cNvPr>
          <p:cNvSpPr>
            <a:spLocks noGrp="1"/>
          </p:cNvSpPr>
          <p:nvPr>
            <p:ph idx="1"/>
          </p:nvPr>
        </p:nvSpPr>
        <p:spPr/>
        <p:txBody>
          <a:bodyPr>
            <a:normAutofit/>
          </a:bodyPr>
          <a:lstStyle/>
          <a:p>
            <a:r>
              <a:rPr lang="fr-FR" sz="2800" dirty="0"/>
              <a:t>SOKOWASA </a:t>
            </a:r>
            <a:r>
              <a:rPr lang="fr-FR" sz="2800" dirty="0" err="1"/>
              <a:t>took</a:t>
            </a:r>
            <a:r>
              <a:rPr lang="fr-FR" sz="2800" dirty="0"/>
              <a:t> place </a:t>
            </a:r>
            <a:r>
              <a:rPr lang="fr-FR" sz="2800" dirty="0" err="1"/>
              <a:t>during</a:t>
            </a:r>
            <a:r>
              <a:rPr lang="fr-FR" sz="2800" dirty="0"/>
              <a:t> a </a:t>
            </a:r>
            <a:r>
              <a:rPr lang="fr-FR" sz="2800" dirty="0" err="1"/>
              <a:t>strikingly</a:t>
            </a:r>
            <a:r>
              <a:rPr lang="fr-FR" sz="2800" dirty="0"/>
              <a:t> dry </a:t>
            </a:r>
            <a:r>
              <a:rPr lang="fr-FR" sz="2800" dirty="0" err="1"/>
              <a:t>period</a:t>
            </a:r>
            <a:r>
              <a:rPr lang="fr-FR" sz="2800" dirty="0"/>
              <a:t> </a:t>
            </a:r>
            <a:r>
              <a:rPr lang="fr-FR" sz="2800" dirty="0" err="1"/>
              <a:t>without</a:t>
            </a:r>
            <a:r>
              <a:rPr lang="fr-FR" sz="2800" dirty="0"/>
              <a:t> </a:t>
            </a:r>
            <a:r>
              <a:rPr lang="fr-FR" sz="2800" dirty="0" err="1"/>
              <a:t>strong</a:t>
            </a:r>
            <a:r>
              <a:rPr lang="fr-FR" sz="2800" dirty="0"/>
              <a:t> </a:t>
            </a:r>
            <a:r>
              <a:rPr lang="fr-FR" sz="2800" dirty="0" err="1"/>
              <a:t>rains</a:t>
            </a:r>
            <a:r>
              <a:rPr lang="fr-FR" sz="2800" dirty="0"/>
              <a:t> </a:t>
            </a:r>
            <a:r>
              <a:rPr lang="fr-FR" sz="2800" dirty="0" err="1"/>
              <a:t>before</a:t>
            </a:r>
            <a:r>
              <a:rPr lang="fr-FR" sz="2800" dirty="0"/>
              <a:t> and </a:t>
            </a:r>
            <a:r>
              <a:rPr lang="fr-FR" sz="2800" dirty="0" err="1"/>
              <a:t>during</a:t>
            </a:r>
            <a:r>
              <a:rPr lang="fr-FR" sz="2800" dirty="0"/>
              <a:t> the </a:t>
            </a:r>
            <a:r>
              <a:rPr lang="fr-FR" sz="2800" dirty="0" err="1"/>
              <a:t>cruise</a:t>
            </a:r>
            <a:r>
              <a:rPr lang="fr-FR" sz="2800" dirty="0"/>
              <a:t>. Wind </a:t>
            </a:r>
            <a:r>
              <a:rPr lang="fr-FR" sz="2800" dirty="0" err="1"/>
              <a:t>was</a:t>
            </a:r>
            <a:r>
              <a:rPr lang="fr-FR" sz="2800" dirty="0"/>
              <a:t> </a:t>
            </a:r>
            <a:r>
              <a:rPr lang="fr-FR" sz="2800" dirty="0" err="1"/>
              <a:t>quite</a:t>
            </a:r>
            <a:r>
              <a:rPr lang="fr-FR" sz="2800" dirty="0"/>
              <a:t> </a:t>
            </a:r>
            <a:r>
              <a:rPr lang="fr-FR" sz="2800" dirty="0" err="1"/>
              <a:t>low</a:t>
            </a:r>
            <a:r>
              <a:rPr lang="fr-FR" sz="2800" dirty="0"/>
              <a:t>, </a:t>
            </a:r>
            <a:r>
              <a:rPr lang="fr-FR" sz="2800" dirty="0" err="1"/>
              <a:t>currents</a:t>
            </a:r>
            <a:r>
              <a:rPr lang="fr-FR" sz="2800" dirty="0"/>
              <a:t> </a:t>
            </a:r>
            <a:r>
              <a:rPr lang="fr-FR" sz="2800" dirty="0" err="1"/>
              <a:t>were</a:t>
            </a:r>
            <a:r>
              <a:rPr lang="fr-FR" sz="2800" dirty="0"/>
              <a:t> to the North-East</a:t>
            </a:r>
          </a:p>
          <a:p>
            <a:r>
              <a:rPr lang="fr-FR" dirty="0" err="1"/>
              <a:t>What</a:t>
            </a:r>
            <a:r>
              <a:rPr lang="fr-FR" dirty="0"/>
              <a:t> </a:t>
            </a:r>
            <a:r>
              <a:rPr lang="fr-FR" dirty="0" err="1"/>
              <a:t>were</a:t>
            </a:r>
            <a:r>
              <a:rPr lang="fr-FR" dirty="0"/>
              <a:t> the </a:t>
            </a:r>
            <a:r>
              <a:rPr lang="fr-FR" dirty="0" err="1"/>
              <a:t>consequence</a:t>
            </a:r>
            <a:r>
              <a:rPr lang="fr-FR" dirty="0"/>
              <a:t> of </a:t>
            </a:r>
            <a:r>
              <a:rPr lang="fr-FR" dirty="0" err="1"/>
              <a:t>this</a:t>
            </a:r>
            <a:r>
              <a:rPr lang="fr-FR" dirty="0"/>
              <a:t> </a:t>
            </a:r>
            <a:r>
              <a:rPr lang="fr-FR" dirty="0" err="1"/>
              <a:t>meteorological</a:t>
            </a:r>
            <a:r>
              <a:rPr lang="fr-FR" dirty="0"/>
              <a:t> situation on </a:t>
            </a:r>
            <a:r>
              <a:rPr lang="fr-FR" dirty="0" err="1"/>
              <a:t>Chlorophyll</a:t>
            </a:r>
            <a:r>
              <a:rPr lang="fr-FR" dirty="0"/>
              <a:t> and </a:t>
            </a:r>
            <a:r>
              <a:rPr lang="fr-FR" dirty="0" err="1"/>
              <a:t>turbidity</a:t>
            </a:r>
            <a:r>
              <a:rPr lang="fr-FR" dirty="0"/>
              <a:t> plumes in the </a:t>
            </a:r>
            <a:r>
              <a:rPr lang="fr-FR" dirty="0" err="1"/>
              <a:t>ocean</a:t>
            </a:r>
            <a:r>
              <a:rPr lang="fr-FR" dirty="0"/>
              <a:t> South of Viti </a:t>
            </a:r>
            <a:r>
              <a:rPr lang="fr-FR" dirty="0" err="1"/>
              <a:t>Levu</a:t>
            </a:r>
            <a:r>
              <a:rPr lang="fr-FR" dirty="0"/>
              <a:t> ? </a:t>
            </a:r>
          </a:p>
          <a:p>
            <a:r>
              <a:rPr lang="fr-FR" dirty="0"/>
              <a:t>In situ </a:t>
            </a:r>
            <a:r>
              <a:rPr lang="fr-FR" dirty="0" err="1"/>
              <a:t>maps</a:t>
            </a:r>
            <a:r>
              <a:rPr lang="fr-FR" dirty="0"/>
              <a:t> of Temp, </a:t>
            </a:r>
            <a:r>
              <a:rPr lang="fr-FR" dirty="0" err="1"/>
              <a:t>Salinity</a:t>
            </a:r>
            <a:r>
              <a:rPr lang="fr-FR" dirty="0"/>
              <a:t>, </a:t>
            </a:r>
            <a:r>
              <a:rPr lang="fr-FR" dirty="0" err="1"/>
              <a:t>Chla</a:t>
            </a:r>
            <a:r>
              <a:rPr lang="fr-FR" dirty="0"/>
              <a:t> and </a:t>
            </a:r>
            <a:r>
              <a:rPr lang="fr-FR" dirty="0" err="1"/>
              <a:t>turbidity</a:t>
            </a:r>
            <a:r>
              <a:rPr lang="fr-FR" dirty="0"/>
              <a:t>, sections of the CTD and of the </a:t>
            </a:r>
            <a:r>
              <a:rPr lang="fr-FR" dirty="0" err="1"/>
              <a:t>glider</a:t>
            </a:r>
            <a:r>
              <a:rPr lang="fr-FR" dirty="0"/>
              <a:t> </a:t>
            </a:r>
            <a:r>
              <a:rPr lang="fr-FR" dirty="0" err="1"/>
              <a:t>sensors</a:t>
            </a:r>
            <a:r>
              <a:rPr lang="fr-FR" dirty="0"/>
              <a:t> are </a:t>
            </a:r>
            <a:r>
              <a:rPr lang="fr-FR" dirty="0" err="1"/>
              <a:t>examined</a:t>
            </a:r>
            <a:r>
              <a:rPr lang="fr-FR" dirty="0"/>
              <a:t> (March 27-April 1, 2022)</a:t>
            </a:r>
          </a:p>
          <a:p>
            <a:r>
              <a:rPr lang="fr-FR" dirty="0" err="1"/>
              <a:t>Turbidity</a:t>
            </a:r>
            <a:r>
              <a:rPr lang="fr-FR" dirty="0"/>
              <a:t> and </a:t>
            </a:r>
            <a:r>
              <a:rPr lang="fr-FR" dirty="0" err="1"/>
              <a:t>Chlorophyll</a:t>
            </a:r>
            <a:r>
              <a:rPr lang="fr-FR" dirty="0"/>
              <a:t> </a:t>
            </a:r>
            <a:r>
              <a:rPr lang="fr-FR" dirty="0" err="1"/>
              <a:t>map</a:t>
            </a:r>
            <a:r>
              <a:rPr lang="fr-FR" dirty="0"/>
              <a:t> (April 3, 2022)  </a:t>
            </a:r>
            <a:r>
              <a:rPr lang="fr-FR" dirty="0" err="1"/>
              <a:t>from</a:t>
            </a:r>
            <a:r>
              <a:rPr lang="fr-FR" dirty="0"/>
              <a:t> Sentinel 2 </a:t>
            </a:r>
            <a:r>
              <a:rPr lang="fr-FR" dirty="0" err="1"/>
              <a:t>is</a:t>
            </a:r>
            <a:r>
              <a:rPr lang="fr-FR" dirty="0"/>
              <a:t> </a:t>
            </a:r>
            <a:r>
              <a:rPr lang="fr-FR" dirty="0" err="1"/>
              <a:t>processed</a:t>
            </a:r>
            <a:endParaRPr lang="fr-FR" sz="2800" dirty="0"/>
          </a:p>
        </p:txBody>
      </p:sp>
      <p:sp>
        <p:nvSpPr>
          <p:cNvPr id="4" name="Espace réservé du pied de page 3">
            <a:extLst>
              <a:ext uri="{FF2B5EF4-FFF2-40B4-BE49-F238E27FC236}">
                <a16:creationId xmlns:a16="http://schemas.microsoft.com/office/drawing/2014/main" id="{E87587D7-3485-4D6E-9A4B-872C9F216F2F}"/>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DC4BC6B3-43A3-43CF-BC3F-9092111F551D}"/>
              </a:ext>
            </a:extLst>
          </p:cNvPr>
          <p:cNvSpPr>
            <a:spLocks noGrp="1"/>
          </p:cNvSpPr>
          <p:nvPr>
            <p:ph type="sldNum" sz="quarter" idx="12"/>
          </p:nvPr>
        </p:nvSpPr>
        <p:spPr/>
        <p:txBody>
          <a:bodyPr/>
          <a:lstStyle/>
          <a:p>
            <a:fld id="{3D390AD4-54CE-46F3-9CFF-375FC5AFC342}" type="slidenum">
              <a:rPr lang="x-none" smtClean="0"/>
              <a:pPr/>
              <a:t>10</a:t>
            </a:fld>
            <a:endParaRPr lang="x-none"/>
          </a:p>
        </p:txBody>
      </p:sp>
    </p:spTree>
    <p:extLst>
      <p:ext uri="{BB962C8B-B14F-4D97-AF65-F5344CB8AC3E}">
        <p14:creationId xmlns:p14="http://schemas.microsoft.com/office/powerpoint/2010/main" val="3622707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8451E99-5FB6-4115-887F-16A5979B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962" y="678119"/>
            <a:ext cx="6217419" cy="4273227"/>
          </a:xfrm>
          <a:prstGeom prst="rect">
            <a:avLst/>
          </a:prstGeom>
        </p:spPr>
      </p:pic>
      <p:pic>
        <p:nvPicPr>
          <p:cNvPr id="10" name="Image 9">
            <a:extLst>
              <a:ext uri="{FF2B5EF4-FFF2-40B4-BE49-F238E27FC236}">
                <a16:creationId xmlns:a16="http://schemas.microsoft.com/office/drawing/2014/main" id="{B1990F27-9078-43BF-ABB7-33A5CCD6F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4" y="678120"/>
            <a:ext cx="5665395" cy="4346056"/>
          </a:xfrm>
          <a:prstGeom prst="rect">
            <a:avLst/>
          </a:prstGeom>
        </p:spPr>
      </p:pic>
      <p:pic>
        <p:nvPicPr>
          <p:cNvPr id="13" name="Image 12">
            <a:extLst>
              <a:ext uri="{FF2B5EF4-FFF2-40B4-BE49-F238E27FC236}">
                <a16:creationId xmlns:a16="http://schemas.microsoft.com/office/drawing/2014/main" id="{74BB5118-F5B5-40CF-B7CD-6000CCB6EC6D}"/>
              </a:ext>
            </a:extLst>
          </p:cNvPr>
          <p:cNvPicPr>
            <a:picLocks noChangeAspect="1"/>
          </p:cNvPicPr>
          <p:nvPr/>
        </p:nvPicPr>
        <p:blipFill>
          <a:blip r:embed="rId4"/>
          <a:stretch>
            <a:fillRect/>
          </a:stretch>
        </p:blipFill>
        <p:spPr>
          <a:xfrm>
            <a:off x="1104665" y="1292690"/>
            <a:ext cx="3493311" cy="2895851"/>
          </a:xfrm>
          <a:prstGeom prst="rect">
            <a:avLst/>
          </a:prstGeom>
        </p:spPr>
      </p:pic>
      <p:pic>
        <p:nvPicPr>
          <p:cNvPr id="14" name="Image 13">
            <a:extLst>
              <a:ext uri="{FF2B5EF4-FFF2-40B4-BE49-F238E27FC236}">
                <a16:creationId xmlns:a16="http://schemas.microsoft.com/office/drawing/2014/main" id="{084C958F-3B44-4EA0-B4D9-E4D4ED815CF4}"/>
              </a:ext>
            </a:extLst>
          </p:cNvPr>
          <p:cNvPicPr>
            <a:picLocks noChangeAspect="1"/>
          </p:cNvPicPr>
          <p:nvPr/>
        </p:nvPicPr>
        <p:blipFill>
          <a:blip r:embed="rId4"/>
          <a:stretch>
            <a:fillRect/>
          </a:stretch>
        </p:blipFill>
        <p:spPr>
          <a:xfrm>
            <a:off x="7529673" y="1250118"/>
            <a:ext cx="3695119" cy="3063144"/>
          </a:xfrm>
          <a:prstGeom prst="rect">
            <a:avLst/>
          </a:prstGeom>
        </p:spPr>
      </p:pic>
      <p:sp>
        <p:nvSpPr>
          <p:cNvPr id="15" name="ZoneTexte 14">
            <a:extLst>
              <a:ext uri="{FF2B5EF4-FFF2-40B4-BE49-F238E27FC236}">
                <a16:creationId xmlns:a16="http://schemas.microsoft.com/office/drawing/2014/main" id="{DEC9D025-A8F6-4973-A11A-050AD329E668}"/>
              </a:ext>
            </a:extLst>
          </p:cNvPr>
          <p:cNvSpPr txBox="1"/>
          <p:nvPr/>
        </p:nvSpPr>
        <p:spPr>
          <a:xfrm>
            <a:off x="1457517" y="5130953"/>
            <a:ext cx="8939549" cy="1477328"/>
          </a:xfrm>
          <a:prstGeom prst="rect">
            <a:avLst/>
          </a:prstGeom>
          <a:noFill/>
        </p:spPr>
        <p:txBody>
          <a:bodyPr wrap="square" rtlCol="0">
            <a:spAutoFit/>
          </a:bodyPr>
          <a:lstStyle/>
          <a:p>
            <a:r>
              <a:rPr lang="fr-FR" sz="2400" dirty="0"/>
              <a:t>The extension of continental waters </a:t>
            </a:r>
            <a:r>
              <a:rPr lang="fr-FR" sz="2400" dirty="0" err="1"/>
              <a:t>was</a:t>
            </a:r>
            <a:r>
              <a:rPr lang="fr-FR" sz="2400" dirty="0"/>
              <a:t> </a:t>
            </a:r>
            <a:r>
              <a:rPr lang="fr-FR" sz="2400" dirty="0" err="1"/>
              <a:t>quite</a:t>
            </a:r>
            <a:r>
              <a:rPr lang="fr-FR" sz="2400" dirty="0"/>
              <a:t> </a:t>
            </a:r>
            <a:r>
              <a:rPr lang="fr-FR" sz="2400" dirty="0" err="1"/>
              <a:t>low</a:t>
            </a:r>
            <a:r>
              <a:rPr lang="fr-FR" sz="2400" dirty="0"/>
              <a:t> :</a:t>
            </a:r>
          </a:p>
          <a:p>
            <a:r>
              <a:rPr lang="fr-FR" sz="2400" dirty="0"/>
              <a:t> the </a:t>
            </a:r>
            <a:r>
              <a:rPr lang="fr-FR" sz="2400" dirty="0" err="1"/>
              <a:t>lowest</a:t>
            </a:r>
            <a:r>
              <a:rPr lang="fr-FR" sz="2400" dirty="0"/>
              <a:t> </a:t>
            </a:r>
            <a:r>
              <a:rPr lang="fr-FR" sz="2400" dirty="0" err="1"/>
              <a:t>salinity</a:t>
            </a:r>
            <a:r>
              <a:rPr lang="fr-FR" sz="2400" dirty="0"/>
              <a:t> </a:t>
            </a:r>
            <a:r>
              <a:rPr lang="fr-FR" sz="2400" dirty="0" err="1"/>
              <a:t>is</a:t>
            </a:r>
            <a:r>
              <a:rPr lang="fr-FR" sz="2400" dirty="0"/>
              <a:t> </a:t>
            </a:r>
            <a:r>
              <a:rPr lang="fr-FR" sz="2400" dirty="0" err="1"/>
              <a:t>observed</a:t>
            </a:r>
            <a:r>
              <a:rPr lang="fr-FR" sz="2400" dirty="0"/>
              <a:t> </a:t>
            </a:r>
            <a:r>
              <a:rPr lang="fr-FR" sz="2400" dirty="0" err="1"/>
              <a:t>only</a:t>
            </a:r>
            <a:r>
              <a:rPr lang="fr-FR" sz="2400" dirty="0"/>
              <a:t> at station 19,  </a:t>
            </a:r>
            <a:r>
              <a:rPr lang="fr-FR" sz="2400" dirty="0" err="1"/>
              <a:t>fresh</a:t>
            </a:r>
            <a:r>
              <a:rPr lang="fr-FR" sz="2400" dirty="0"/>
              <a:t> waters </a:t>
            </a:r>
            <a:r>
              <a:rPr lang="fr-FR" sz="2400" dirty="0" err="1"/>
              <a:t>extend</a:t>
            </a:r>
            <a:r>
              <a:rPr lang="fr-FR" sz="2400" dirty="0"/>
              <a:t> to 18.4°S, </a:t>
            </a:r>
            <a:r>
              <a:rPr lang="fr-FR" sz="2400" dirty="0" err="1"/>
              <a:t>while</a:t>
            </a:r>
            <a:r>
              <a:rPr lang="fr-FR" sz="2400" dirty="0"/>
              <a:t> warm waters </a:t>
            </a:r>
            <a:r>
              <a:rPr lang="fr-FR" sz="2400" dirty="0" err="1"/>
              <a:t>extend</a:t>
            </a:r>
            <a:r>
              <a:rPr lang="fr-FR" sz="2400" dirty="0"/>
              <a:t> </a:t>
            </a:r>
            <a:r>
              <a:rPr lang="fr-FR" sz="2400" dirty="0" err="1"/>
              <a:t>further</a:t>
            </a:r>
            <a:r>
              <a:rPr lang="fr-FR" sz="2400" dirty="0"/>
              <a:t> South (18.6°S)</a:t>
            </a:r>
          </a:p>
          <a:p>
            <a:endParaRPr lang="fr-FR" dirty="0"/>
          </a:p>
        </p:txBody>
      </p:sp>
      <p:sp>
        <p:nvSpPr>
          <p:cNvPr id="2" name="Espace réservé du pied de page 1">
            <a:extLst>
              <a:ext uri="{FF2B5EF4-FFF2-40B4-BE49-F238E27FC236}">
                <a16:creationId xmlns:a16="http://schemas.microsoft.com/office/drawing/2014/main" id="{F98530CC-8ACC-493D-8003-E3D255B0A991}"/>
              </a:ext>
            </a:extLst>
          </p:cNvPr>
          <p:cNvSpPr>
            <a:spLocks noGrp="1"/>
          </p:cNvSpPr>
          <p:nvPr>
            <p:ph type="ftr" sz="quarter" idx="11"/>
          </p:nvPr>
        </p:nvSpPr>
        <p:spPr/>
        <p:txBody>
          <a:bodyPr/>
          <a:lstStyle/>
          <a:p>
            <a:r>
              <a:rPr lang="fr-FR"/>
              <a:t>GIS-RS 2024 ITC Suva, Fiji</a:t>
            </a:r>
            <a:endParaRPr lang="x-none"/>
          </a:p>
        </p:txBody>
      </p:sp>
      <p:sp>
        <p:nvSpPr>
          <p:cNvPr id="3" name="Espace réservé du numéro de diapositive 2">
            <a:extLst>
              <a:ext uri="{FF2B5EF4-FFF2-40B4-BE49-F238E27FC236}">
                <a16:creationId xmlns:a16="http://schemas.microsoft.com/office/drawing/2014/main" id="{7D6B5B20-967D-4438-8233-CDFBF9DA7A01}"/>
              </a:ext>
            </a:extLst>
          </p:cNvPr>
          <p:cNvSpPr>
            <a:spLocks noGrp="1"/>
          </p:cNvSpPr>
          <p:nvPr>
            <p:ph type="sldNum" sz="quarter" idx="12"/>
          </p:nvPr>
        </p:nvSpPr>
        <p:spPr/>
        <p:txBody>
          <a:bodyPr/>
          <a:lstStyle/>
          <a:p>
            <a:fld id="{3D390AD4-54CE-46F3-9CFF-375FC5AFC342}" type="slidenum">
              <a:rPr lang="x-none" smtClean="0"/>
              <a:pPr/>
              <a:t>11</a:t>
            </a:fld>
            <a:endParaRPr lang="x-none"/>
          </a:p>
        </p:txBody>
      </p:sp>
      <p:sp>
        <p:nvSpPr>
          <p:cNvPr id="6" name="ZoneTexte 5">
            <a:extLst>
              <a:ext uri="{FF2B5EF4-FFF2-40B4-BE49-F238E27FC236}">
                <a16:creationId xmlns:a16="http://schemas.microsoft.com/office/drawing/2014/main" id="{6ABB9060-7343-4401-94A6-069301A69ED8}"/>
              </a:ext>
            </a:extLst>
          </p:cNvPr>
          <p:cNvSpPr txBox="1"/>
          <p:nvPr/>
        </p:nvSpPr>
        <p:spPr>
          <a:xfrm>
            <a:off x="4032236" y="95216"/>
            <a:ext cx="4037452" cy="584775"/>
          </a:xfrm>
          <a:prstGeom prst="rect">
            <a:avLst/>
          </a:prstGeom>
          <a:noFill/>
        </p:spPr>
        <p:txBody>
          <a:bodyPr wrap="none" rtlCol="0">
            <a:spAutoFit/>
          </a:bodyPr>
          <a:lstStyle/>
          <a:p>
            <a:r>
              <a:rPr lang="fr-FR" sz="3200" dirty="0"/>
              <a:t>IN SITU STATIONS DATA</a:t>
            </a:r>
            <a:endParaRPr lang="fr-NC" sz="3200" dirty="0"/>
          </a:p>
        </p:txBody>
      </p:sp>
    </p:spTree>
    <p:extLst>
      <p:ext uri="{BB962C8B-B14F-4D97-AF65-F5344CB8AC3E}">
        <p14:creationId xmlns:p14="http://schemas.microsoft.com/office/powerpoint/2010/main" val="3871157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8A6E6E2-A716-4D24-B791-71453E0A0E85}"/>
              </a:ext>
            </a:extLst>
          </p:cNvPr>
          <p:cNvPicPr>
            <a:picLocks noChangeAspect="1"/>
          </p:cNvPicPr>
          <p:nvPr/>
        </p:nvPicPr>
        <p:blipFill>
          <a:blip r:embed="rId3"/>
          <a:stretch>
            <a:fillRect/>
          </a:stretch>
        </p:blipFill>
        <p:spPr>
          <a:xfrm>
            <a:off x="7594024" y="1403222"/>
            <a:ext cx="3493311" cy="2895851"/>
          </a:xfrm>
          <a:prstGeom prst="rect">
            <a:avLst/>
          </a:prstGeom>
        </p:spPr>
      </p:pic>
      <p:pic>
        <p:nvPicPr>
          <p:cNvPr id="14" name="Image 13">
            <a:extLst>
              <a:ext uri="{FF2B5EF4-FFF2-40B4-BE49-F238E27FC236}">
                <a16:creationId xmlns:a16="http://schemas.microsoft.com/office/drawing/2014/main" id="{A8814762-1135-486E-9C85-EC3C9611407B}"/>
              </a:ext>
            </a:extLst>
          </p:cNvPr>
          <p:cNvPicPr>
            <a:picLocks noChangeAspect="1"/>
          </p:cNvPicPr>
          <p:nvPr/>
        </p:nvPicPr>
        <p:blipFill>
          <a:blip r:embed="rId3"/>
          <a:stretch>
            <a:fillRect/>
          </a:stretch>
        </p:blipFill>
        <p:spPr>
          <a:xfrm>
            <a:off x="1325960" y="1545789"/>
            <a:ext cx="3493311" cy="2895851"/>
          </a:xfrm>
          <a:prstGeom prst="rect">
            <a:avLst/>
          </a:prstGeom>
        </p:spPr>
      </p:pic>
      <p:sp>
        <p:nvSpPr>
          <p:cNvPr id="15" name="ZoneTexte 14">
            <a:extLst>
              <a:ext uri="{FF2B5EF4-FFF2-40B4-BE49-F238E27FC236}">
                <a16:creationId xmlns:a16="http://schemas.microsoft.com/office/drawing/2014/main" id="{764EF3D6-CE5F-4F16-B09E-C3F6148A8D3A}"/>
              </a:ext>
            </a:extLst>
          </p:cNvPr>
          <p:cNvSpPr txBox="1"/>
          <p:nvPr/>
        </p:nvSpPr>
        <p:spPr>
          <a:xfrm>
            <a:off x="1604785" y="5096398"/>
            <a:ext cx="10503196" cy="1477328"/>
          </a:xfrm>
          <a:prstGeom prst="rect">
            <a:avLst/>
          </a:prstGeom>
          <a:noFill/>
        </p:spPr>
        <p:txBody>
          <a:bodyPr wrap="none" rtlCol="0">
            <a:spAutoFit/>
          </a:bodyPr>
          <a:lstStyle/>
          <a:p>
            <a:endParaRPr lang="fr-FR" dirty="0"/>
          </a:p>
          <a:p>
            <a:r>
              <a:rPr lang="fr-FR" dirty="0"/>
              <a:t> </a:t>
            </a:r>
            <a:r>
              <a:rPr lang="fr-FR" sz="2400" dirty="0"/>
              <a:t>The extension of waters </a:t>
            </a:r>
            <a:r>
              <a:rPr lang="fr-FR" sz="2400" dirty="0" err="1"/>
              <a:t>is</a:t>
            </a:r>
            <a:r>
              <a:rPr lang="fr-FR" sz="2400" dirty="0"/>
              <a:t> </a:t>
            </a:r>
            <a:r>
              <a:rPr lang="fr-FR" sz="2400" dirty="0" err="1"/>
              <a:t>also</a:t>
            </a:r>
            <a:r>
              <a:rPr lang="fr-FR" sz="2400" dirty="0"/>
              <a:t> </a:t>
            </a:r>
            <a:r>
              <a:rPr lang="fr-FR" sz="2400" dirty="0" err="1"/>
              <a:t>traced</a:t>
            </a:r>
            <a:r>
              <a:rPr lang="fr-FR" sz="2400" dirty="0"/>
              <a:t> by a </a:t>
            </a:r>
            <a:r>
              <a:rPr lang="fr-FR" sz="2400" dirty="0" err="1"/>
              <a:t>higher</a:t>
            </a:r>
            <a:r>
              <a:rPr lang="fr-FR" sz="2400" dirty="0"/>
              <a:t> </a:t>
            </a:r>
            <a:r>
              <a:rPr lang="fr-FR" sz="2400" dirty="0" err="1"/>
              <a:t>turbidity</a:t>
            </a:r>
            <a:r>
              <a:rPr lang="fr-FR" sz="2400" dirty="0"/>
              <a:t> (</a:t>
            </a:r>
            <a:r>
              <a:rPr lang="fr-FR" sz="2400" dirty="0" err="1"/>
              <a:t>related</a:t>
            </a:r>
            <a:r>
              <a:rPr lang="fr-FR" sz="2400" dirty="0"/>
              <a:t> to the</a:t>
            </a:r>
          </a:p>
          <a:p>
            <a:r>
              <a:rPr lang="fr-FR" sz="2400" dirty="0"/>
              <a:t> </a:t>
            </a:r>
            <a:r>
              <a:rPr lang="fr-FR" sz="2400" dirty="0" err="1"/>
              <a:t>Laucala</a:t>
            </a:r>
            <a:r>
              <a:rPr lang="fr-FR" sz="2400" dirty="0"/>
              <a:t> Bay) and by </a:t>
            </a:r>
            <a:r>
              <a:rPr lang="fr-FR" sz="2400" dirty="0" err="1"/>
              <a:t>rich-chlorophyll</a:t>
            </a:r>
            <a:r>
              <a:rPr lang="fr-FR" sz="2400" dirty="0"/>
              <a:t> (</a:t>
            </a:r>
            <a:r>
              <a:rPr lang="fr-FR" sz="2400" dirty="0" err="1"/>
              <a:t>phytoplankton</a:t>
            </a:r>
            <a:r>
              <a:rPr lang="fr-FR" sz="2400" dirty="0"/>
              <a:t> </a:t>
            </a:r>
            <a:r>
              <a:rPr lang="fr-FR" sz="2400" dirty="0" err="1"/>
              <a:t>biomass</a:t>
            </a:r>
            <a:r>
              <a:rPr lang="fr-FR" sz="2400" dirty="0"/>
              <a:t>) waters off the </a:t>
            </a:r>
            <a:r>
              <a:rPr lang="fr-FR" sz="2400" dirty="0" err="1"/>
              <a:t>coast</a:t>
            </a:r>
            <a:r>
              <a:rPr lang="fr-FR" sz="2400" dirty="0"/>
              <a:t> </a:t>
            </a:r>
          </a:p>
          <a:p>
            <a:r>
              <a:rPr lang="fr-FR" sz="2400" dirty="0"/>
              <a:t>(18.3°S)</a:t>
            </a:r>
          </a:p>
        </p:txBody>
      </p:sp>
      <p:sp>
        <p:nvSpPr>
          <p:cNvPr id="2" name="Espace réservé du pied de page 1">
            <a:extLst>
              <a:ext uri="{FF2B5EF4-FFF2-40B4-BE49-F238E27FC236}">
                <a16:creationId xmlns:a16="http://schemas.microsoft.com/office/drawing/2014/main" id="{A2184620-9AC6-449D-BDD6-297A03F3B9B0}"/>
              </a:ext>
            </a:extLst>
          </p:cNvPr>
          <p:cNvSpPr>
            <a:spLocks noGrp="1"/>
          </p:cNvSpPr>
          <p:nvPr>
            <p:ph type="ftr" sz="quarter" idx="11"/>
          </p:nvPr>
        </p:nvSpPr>
        <p:spPr/>
        <p:txBody>
          <a:bodyPr/>
          <a:lstStyle/>
          <a:p>
            <a:r>
              <a:rPr lang="fr-FR" dirty="0"/>
              <a:t>GIS-RS 2024 ITC Suva, Fiji</a:t>
            </a:r>
            <a:endParaRPr lang="x-none" dirty="0"/>
          </a:p>
        </p:txBody>
      </p:sp>
      <p:sp>
        <p:nvSpPr>
          <p:cNvPr id="4" name="Espace réservé du numéro de diapositive 3">
            <a:extLst>
              <a:ext uri="{FF2B5EF4-FFF2-40B4-BE49-F238E27FC236}">
                <a16:creationId xmlns:a16="http://schemas.microsoft.com/office/drawing/2014/main" id="{070B7796-8E8A-4A89-8999-1A935BCBD24B}"/>
              </a:ext>
            </a:extLst>
          </p:cNvPr>
          <p:cNvSpPr>
            <a:spLocks noGrp="1"/>
          </p:cNvSpPr>
          <p:nvPr>
            <p:ph type="sldNum" sz="quarter" idx="12"/>
          </p:nvPr>
        </p:nvSpPr>
        <p:spPr/>
        <p:txBody>
          <a:bodyPr/>
          <a:lstStyle/>
          <a:p>
            <a:fld id="{3D390AD4-54CE-46F3-9CFF-375FC5AFC342}" type="slidenum">
              <a:rPr lang="x-none" smtClean="0"/>
              <a:pPr/>
              <a:t>12</a:t>
            </a:fld>
            <a:endParaRPr lang="x-none"/>
          </a:p>
        </p:txBody>
      </p:sp>
      <p:pic>
        <p:nvPicPr>
          <p:cNvPr id="5" name="Image 4">
            <a:extLst>
              <a:ext uri="{FF2B5EF4-FFF2-40B4-BE49-F238E27FC236}">
                <a16:creationId xmlns:a16="http://schemas.microsoft.com/office/drawing/2014/main" id="{36777840-8D13-41D0-AA4D-2FC3C7A03003}"/>
              </a:ext>
            </a:extLst>
          </p:cNvPr>
          <p:cNvPicPr>
            <a:picLocks noChangeAspect="1"/>
          </p:cNvPicPr>
          <p:nvPr/>
        </p:nvPicPr>
        <p:blipFill>
          <a:blip r:embed="rId4"/>
          <a:stretch>
            <a:fillRect/>
          </a:stretch>
        </p:blipFill>
        <p:spPr>
          <a:xfrm>
            <a:off x="6046693" y="1025902"/>
            <a:ext cx="5893164" cy="3931934"/>
          </a:xfrm>
          <a:prstGeom prst="rect">
            <a:avLst/>
          </a:prstGeom>
        </p:spPr>
      </p:pic>
      <p:pic>
        <p:nvPicPr>
          <p:cNvPr id="7" name="Image 6">
            <a:extLst>
              <a:ext uri="{FF2B5EF4-FFF2-40B4-BE49-F238E27FC236}">
                <a16:creationId xmlns:a16="http://schemas.microsoft.com/office/drawing/2014/main" id="{03288B55-B626-4D98-8D6C-ED06B7BC5B48}"/>
              </a:ext>
            </a:extLst>
          </p:cNvPr>
          <p:cNvPicPr>
            <a:picLocks noChangeAspect="1"/>
          </p:cNvPicPr>
          <p:nvPr/>
        </p:nvPicPr>
        <p:blipFill>
          <a:blip r:embed="rId5"/>
          <a:stretch>
            <a:fillRect/>
          </a:stretch>
        </p:blipFill>
        <p:spPr>
          <a:xfrm>
            <a:off x="925392" y="969941"/>
            <a:ext cx="4790388" cy="4047545"/>
          </a:xfrm>
          <a:prstGeom prst="rect">
            <a:avLst/>
          </a:prstGeom>
        </p:spPr>
      </p:pic>
      <p:sp>
        <p:nvSpPr>
          <p:cNvPr id="8" name="ZoneTexte 7">
            <a:extLst>
              <a:ext uri="{FF2B5EF4-FFF2-40B4-BE49-F238E27FC236}">
                <a16:creationId xmlns:a16="http://schemas.microsoft.com/office/drawing/2014/main" id="{7307A84A-CA40-4C60-A620-B7C73538D32A}"/>
              </a:ext>
            </a:extLst>
          </p:cNvPr>
          <p:cNvSpPr txBox="1"/>
          <p:nvPr/>
        </p:nvSpPr>
        <p:spPr>
          <a:xfrm>
            <a:off x="1851270" y="475759"/>
            <a:ext cx="2187330" cy="523220"/>
          </a:xfrm>
          <a:prstGeom prst="rect">
            <a:avLst/>
          </a:prstGeom>
          <a:noFill/>
        </p:spPr>
        <p:txBody>
          <a:bodyPr wrap="none" rtlCol="0">
            <a:spAutoFit/>
          </a:bodyPr>
          <a:lstStyle/>
          <a:p>
            <a:r>
              <a:rPr lang="fr-FR" sz="2800" b="1" i="1" dirty="0"/>
              <a:t>CTD </a:t>
            </a:r>
            <a:r>
              <a:rPr lang="fr-FR" sz="2800" b="1" i="1" dirty="0" err="1"/>
              <a:t>Turbidity</a:t>
            </a:r>
            <a:endParaRPr lang="fr-NC" sz="2800" b="1" i="1" dirty="0"/>
          </a:p>
        </p:txBody>
      </p:sp>
      <p:sp>
        <p:nvSpPr>
          <p:cNvPr id="12" name="ZoneTexte 11">
            <a:extLst>
              <a:ext uri="{FF2B5EF4-FFF2-40B4-BE49-F238E27FC236}">
                <a16:creationId xmlns:a16="http://schemas.microsoft.com/office/drawing/2014/main" id="{5562A5B6-3C23-4872-B617-B66DC5BEB0FE}"/>
              </a:ext>
            </a:extLst>
          </p:cNvPr>
          <p:cNvSpPr txBox="1"/>
          <p:nvPr/>
        </p:nvSpPr>
        <p:spPr>
          <a:xfrm>
            <a:off x="7983737" y="552623"/>
            <a:ext cx="2713884" cy="523220"/>
          </a:xfrm>
          <a:prstGeom prst="rect">
            <a:avLst/>
          </a:prstGeom>
          <a:noFill/>
        </p:spPr>
        <p:txBody>
          <a:bodyPr wrap="none" rtlCol="0">
            <a:spAutoFit/>
          </a:bodyPr>
          <a:lstStyle/>
          <a:p>
            <a:r>
              <a:rPr lang="fr-FR" sz="2800" b="1" i="1" dirty="0"/>
              <a:t>CTD fluorescence</a:t>
            </a:r>
            <a:endParaRPr lang="fr-NC" sz="2800" b="1" i="1" dirty="0"/>
          </a:p>
        </p:txBody>
      </p:sp>
      <p:sp>
        <p:nvSpPr>
          <p:cNvPr id="17" name="ZoneTexte 16">
            <a:extLst>
              <a:ext uri="{FF2B5EF4-FFF2-40B4-BE49-F238E27FC236}">
                <a16:creationId xmlns:a16="http://schemas.microsoft.com/office/drawing/2014/main" id="{3BD19C50-77AC-41BF-9EC2-41090B24554E}"/>
              </a:ext>
            </a:extLst>
          </p:cNvPr>
          <p:cNvSpPr txBox="1"/>
          <p:nvPr/>
        </p:nvSpPr>
        <p:spPr>
          <a:xfrm>
            <a:off x="4032236" y="95216"/>
            <a:ext cx="4037452" cy="584775"/>
          </a:xfrm>
          <a:prstGeom prst="rect">
            <a:avLst/>
          </a:prstGeom>
          <a:noFill/>
        </p:spPr>
        <p:txBody>
          <a:bodyPr wrap="none" rtlCol="0">
            <a:spAutoFit/>
          </a:bodyPr>
          <a:lstStyle/>
          <a:p>
            <a:r>
              <a:rPr lang="fr-FR" sz="3200" dirty="0"/>
              <a:t>IN SITU STATIONS DATA</a:t>
            </a:r>
            <a:endParaRPr lang="fr-NC" sz="3200" dirty="0"/>
          </a:p>
        </p:txBody>
      </p:sp>
    </p:spTree>
    <p:extLst>
      <p:ext uri="{BB962C8B-B14F-4D97-AF65-F5344CB8AC3E}">
        <p14:creationId xmlns:p14="http://schemas.microsoft.com/office/powerpoint/2010/main" val="257133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77C6D31A-9FD5-40B6-94DB-3560A53C6C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8571" y="89451"/>
            <a:ext cx="8918734" cy="6742037"/>
          </a:xfrm>
        </p:spPr>
      </p:pic>
      <p:sp>
        <p:nvSpPr>
          <p:cNvPr id="4" name="Espace réservé du pied de page 3">
            <a:extLst>
              <a:ext uri="{FF2B5EF4-FFF2-40B4-BE49-F238E27FC236}">
                <a16:creationId xmlns:a16="http://schemas.microsoft.com/office/drawing/2014/main" id="{54F9ABFD-E0C2-422C-8EFC-96867076527F}"/>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7D537F5F-9F2E-4743-BC62-87686470B46C}"/>
              </a:ext>
            </a:extLst>
          </p:cNvPr>
          <p:cNvSpPr>
            <a:spLocks noGrp="1"/>
          </p:cNvSpPr>
          <p:nvPr>
            <p:ph type="sldNum" sz="quarter" idx="12"/>
          </p:nvPr>
        </p:nvSpPr>
        <p:spPr/>
        <p:txBody>
          <a:bodyPr/>
          <a:lstStyle/>
          <a:p>
            <a:fld id="{3D390AD4-54CE-46F3-9CFF-375FC5AFC342}" type="slidenum">
              <a:rPr lang="x-none" smtClean="0"/>
              <a:pPr/>
              <a:t>13</a:t>
            </a:fld>
            <a:endParaRPr lang="x-none"/>
          </a:p>
        </p:txBody>
      </p:sp>
      <p:sp>
        <p:nvSpPr>
          <p:cNvPr id="10" name="Ellipse 9">
            <a:extLst>
              <a:ext uri="{FF2B5EF4-FFF2-40B4-BE49-F238E27FC236}">
                <a16:creationId xmlns:a16="http://schemas.microsoft.com/office/drawing/2014/main" id="{69357474-6067-4422-8D6D-C0DA5D70FC55}"/>
              </a:ext>
            </a:extLst>
          </p:cNvPr>
          <p:cNvSpPr/>
          <p:nvPr/>
        </p:nvSpPr>
        <p:spPr>
          <a:xfrm>
            <a:off x="3691737" y="1991128"/>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Ellipse 10">
            <a:extLst>
              <a:ext uri="{FF2B5EF4-FFF2-40B4-BE49-F238E27FC236}">
                <a16:creationId xmlns:a16="http://schemas.microsoft.com/office/drawing/2014/main" id="{40783E77-9C2B-488A-B8C8-2D89ACAC5CC9}"/>
              </a:ext>
            </a:extLst>
          </p:cNvPr>
          <p:cNvSpPr/>
          <p:nvPr/>
        </p:nvSpPr>
        <p:spPr>
          <a:xfrm>
            <a:off x="8267160" y="1861162"/>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Ellipse 11">
            <a:extLst>
              <a:ext uri="{FF2B5EF4-FFF2-40B4-BE49-F238E27FC236}">
                <a16:creationId xmlns:a16="http://schemas.microsoft.com/office/drawing/2014/main" id="{38925AC2-977C-44F3-A2DA-62FE8A1CF2AE}"/>
              </a:ext>
            </a:extLst>
          </p:cNvPr>
          <p:cNvSpPr/>
          <p:nvPr/>
        </p:nvSpPr>
        <p:spPr>
          <a:xfrm>
            <a:off x="8437300" y="0"/>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ZoneTexte 12">
            <a:extLst>
              <a:ext uri="{FF2B5EF4-FFF2-40B4-BE49-F238E27FC236}">
                <a16:creationId xmlns:a16="http://schemas.microsoft.com/office/drawing/2014/main" id="{3D131852-A6A1-43A9-9A4C-72C0C692EFCC}"/>
              </a:ext>
            </a:extLst>
          </p:cNvPr>
          <p:cNvSpPr txBox="1"/>
          <p:nvPr/>
        </p:nvSpPr>
        <p:spPr>
          <a:xfrm>
            <a:off x="6602638" y="1991128"/>
            <a:ext cx="1015150" cy="369332"/>
          </a:xfrm>
          <a:prstGeom prst="rect">
            <a:avLst/>
          </a:prstGeom>
          <a:solidFill>
            <a:schemeClr val="bg1"/>
          </a:solidFill>
        </p:spPr>
        <p:txBody>
          <a:bodyPr wrap="none" rtlCol="0">
            <a:spAutoFit/>
          </a:bodyPr>
          <a:lstStyle/>
          <a:p>
            <a:r>
              <a:rPr lang="fr-FR" dirty="0" err="1"/>
              <a:t>Turbidity</a:t>
            </a:r>
            <a:endParaRPr lang="fr-NC" dirty="0"/>
          </a:p>
        </p:txBody>
      </p:sp>
      <p:sp>
        <p:nvSpPr>
          <p:cNvPr id="14" name="ZoneTexte 13">
            <a:extLst>
              <a:ext uri="{FF2B5EF4-FFF2-40B4-BE49-F238E27FC236}">
                <a16:creationId xmlns:a16="http://schemas.microsoft.com/office/drawing/2014/main" id="{C5CF0A27-1676-450F-A548-C89AE22F985C}"/>
              </a:ext>
            </a:extLst>
          </p:cNvPr>
          <p:cNvSpPr txBox="1"/>
          <p:nvPr/>
        </p:nvSpPr>
        <p:spPr>
          <a:xfrm>
            <a:off x="5857450" y="-55639"/>
            <a:ext cx="2193246" cy="369332"/>
          </a:xfrm>
          <a:prstGeom prst="rect">
            <a:avLst/>
          </a:prstGeom>
          <a:solidFill>
            <a:schemeClr val="bg1"/>
          </a:solidFill>
        </p:spPr>
        <p:txBody>
          <a:bodyPr wrap="square" rtlCol="0">
            <a:spAutoFit/>
          </a:bodyPr>
          <a:lstStyle/>
          <a:p>
            <a:r>
              <a:rPr lang="fr-FR" dirty="0" err="1"/>
              <a:t>Chla</a:t>
            </a:r>
            <a:r>
              <a:rPr lang="fr-FR" dirty="0"/>
              <a:t> Fluorescence    </a:t>
            </a:r>
            <a:endParaRPr lang="fr-NC" dirty="0"/>
          </a:p>
        </p:txBody>
      </p:sp>
      <p:sp>
        <p:nvSpPr>
          <p:cNvPr id="15" name="Titre 1">
            <a:extLst>
              <a:ext uri="{FF2B5EF4-FFF2-40B4-BE49-F238E27FC236}">
                <a16:creationId xmlns:a16="http://schemas.microsoft.com/office/drawing/2014/main" id="{DEC885BD-79E4-4BD9-BB98-F3DCF8FF9AAB}"/>
              </a:ext>
            </a:extLst>
          </p:cNvPr>
          <p:cNvSpPr>
            <a:spLocks noGrp="1"/>
          </p:cNvSpPr>
          <p:nvPr>
            <p:ph type="title"/>
          </p:nvPr>
        </p:nvSpPr>
        <p:spPr>
          <a:xfrm>
            <a:off x="-119269" y="377508"/>
            <a:ext cx="10515600" cy="1325563"/>
          </a:xfrm>
        </p:spPr>
        <p:txBody>
          <a:bodyPr/>
          <a:lstStyle/>
          <a:p>
            <a:r>
              <a:rPr lang="fr-FR" dirty="0" err="1"/>
              <a:t>CTDs</a:t>
            </a:r>
            <a:endParaRPr lang="x-none" dirty="0"/>
          </a:p>
        </p:txBody>
      </p:sp>
      <p:sp>
        <p:nvSpPr>
          <p:cNvPr id="16" name="ZoneTexte 15">
            <a:extLst>
              <a:ext uri="{FF2B5EF4-FFF2-40B4-BE49-F238E27FC236}">
                <a16:creationId xmlns:a16="http://schemas.microsoft.com/office/drawing/2014/main" id="{B04DDED2-52D3-4839-BD63-20DE0D2A691A}"/>
              </a:ext>
            </a:extLst>
          </p:cNvPr>
          <p:cNvSpPr txBox="1"/>
          <p:nvPr/>
        </p:nvSpPr>
        <p:spPr>
          <a:xfrm>
            <a:off x="3266164" y="5926996"/>
            <a:ext cx="835485" cy="523220"/>
          </a:xfrm>
          <a:prstGeom prst="rect">
            <a:avLst/>
          </a:prstGeom>
          <a:noFill/>
          <a:ln w="19050">
            <a:solidFill>
              <a:schemeClr val="tx1"/>
            </a:solidFill>
          </a:ln>
        </p:spPr>
        <p:txBody>
          <a:bodyPr wrap="none" rtlCol="0">
            <a:spAutoFit/>
          </a:bodyPr>
          <a:lstStyle/>
          <a:p>
            <a:r>
              <a:rPr lang="fr-FR" sz="2800" dirty="0"/>
              <a:t>St11</a:t>
            </a:r>
            <a:endParaRPr lang="fr-NC" sz="2800" dirty="0"/>
          </a:p>
        </p:txBody>
      </p:sp>
      <p:sp>
        <p:nvSpPr>
          <p:cNvPr id="17" name="ZoneTexte 16">
            <a:extLst>
              <a:ext uri="{FF2B5EF4-FFF2-40B4-BE49-F238E27FC236}">
                <a16:creationId xmlns:a16="http://schemas.microsoft.com/office/drawing/2014/main" id="{C532B6FC-0BDB-4DF2-8139-9B51D2CAC6D5}"/>
              </a:ext>
            </a:extLst>
          </p:cNvPr>
          <p:cNvSpPr txBox="1"/>
          <p:nvPr/>
        </p:nvSpPr>
        <p:spPr>
          <a:xfrm>
            <a:off x="3405505" y="4815287"/>
            <a:ext cx="928459" cy="584775"/>
          </a:xfrm>
          <a:prstGeom prst="rect">
            <a:avLst/>
          </a:prstGeom>
          <a:noFill/>
          <a:ln w="19050">
            <a:solidFill>
              <a:schemeClr val="tx1"/>
            </a:solidFill>
          </a:ln>
        </p:spPr>
        <p:txBody>
          <a:bodyPr wrap="none" rtlCol="0">
            <a:spAutoFit/>
          </a:bodyPr>
          <a:lstStyle/>
          <a:p>
            <a:r>
              <a:rPr lang="fr-FR" sz="3200" dirty="0"/>
              <a:t>St19</a:t>
            </a:r>
            <a:endParaRPr lang="fr-NC" sz="3200" dirty="0"/>
          </a:p>
        </p:txBody>
      </p:sp>
      <p:sp>
        <p:nvSpPr>
          <p:cNvPr id="18" name="ZoneTexte 17">
            <a:extLst>
              <a:ext uri="{FF2B5EF4-FFF2-40B4-BE49-F238E27FC236}">
                <a16:creationId xmlns:a16="http://schemas.microsoft.com/office/drawing/2014/main" id="{D99C3249-7C62-4E43-976F-543408CA89DF}"/>
              </a:ext>
            </a:extLst>
          </p:cNvPr>
          <p:cNvSpPr txBox="1"/>
          <p:nvPr/>
        </p:nvSpPr>
        <p:spPr>
          <a:xfrm>
            <a:off x="3880176" y="4251640"/>
            <a:ext cx="928459" cy="584775"/>
          </a:xfrm>
          <a:prstGeom prst="rect">
            <a:avLst/>
          </a:prstGeom>
          <a:noFill/>
          <a:ln w="19050">
            <a:solidFill>
              <a:schemeClr val="tx1"/>
            </a:solidFill>
          </a:ln>
        </p:spPr>
        <p:txBody>
          <a:bodyPr wrap="none" rtlCol="0">
            <a:spAutoFit/>
          </a:bodyPr>
          <a:lstStyle/>
          <a:p>
            <a:r>
              <a:rPr lang="fr-FR" sz="3200" dirty="0"/>
              <a:t>St18</a:t>
            </a:r>
            <a:endParaRPr lang="fr-NC" sz="3200" dirty="0"/>
          </a:p>
        </p:txBody>
      </p:sp>
      <p:sp>
        <p:nvSpPr>
          <p:cNvPr id="19" name="ZoneTexte 18">
            <a:extLst>
              <a:ext uri="{FF2B5EF4-FFF2-40B4-BE49-F238E27FC236}">
                <a16:creationId xmlns:a16="http://schemas.microsoft.com/office/drawing/2014/main" id="{21767E13-9364-440E-9DE4-E522C980C136}"/>
              </a:ext>
            </a:extLst>
          </p:cNvPr>
          <p:cNvSpPr txBox="1"/>
          <p:nvPr/>
        </p:nvSpPr>
        <p:spPr>
          <a:xfrm>
            <a:off x="9852511" y="4028802"/>
            <a:ext cx="835485" cy="523220"/>
          </a:xfrm>
          <a:prstGeom prst="rect">
            <a:avLst/>
          </a:prstGeom>
          <a:noFill/>
          <a:ln w="19050">
            <a:solidFill>
              <a:schemeClr val="tx1"/>
            </a:solidFill>
          </a:ln>
        </p:spPr>
        <p:txBody>
          <a:bodyPr wrap="none" rtlCol="0">
            <a:spAutoFit/>
          </a:bodyPr>
          <a:lstStyle/>
          <a:p>
            <a:r>
              <a:rPr lang="fr-FR" sz="2800" dirty="0"/>
              <a:t>St18</a:t>
            </a:r>
            <a:endParaRPr lang="fr-NC" sz="2800" dirty="0"/>
          </a:p>
        </p:txBody>
      </p:sp>
      <p:sp>
        <p:nvSpPr>
          <p:cNvPr id="20" name="ZoneTexte 19">
            <a:extLst>
              <a:ext uri="{FF2B5EF4-FFF2-40B4-BE49-F238E27FC236}">
                <a16:creationId xmlns:a16="http://schemas.microsoft.com/office/drawing/2014/main" id="{1E27179F-0369-4403-814A-9CA8B5A70105}"/>
              </a:ext>
            </a:extLst>
          </p:cNvPr>
          <p:cNvSpPr txBox="1"/>
          <p:nvPr/>
        </p:nvSpPr>
        <p:spPr>
          <a:xfrm>
            <a:off x="8968370" y="4028802"/>
            <a:ext cx="835485" cy="523220"/>
          </a:xfrm>
          <a:prstGeom prst="rect">
            <a:avLst/>
          </a:prstGeom>
          <a:noFill/>
          <a:ln w="19050">
            <a:solidFill>
              <a:schemeClr val="tx1"/>
            </a:solidFill>
          </a:ln>
        </p:spPr>
        <p:txBody>
          <a:bodyPr wrap="none" rtlCol="0">
            <a:spAutoFit/>
          </a:bodyPr>
          <a:lstStyle/>
          <a:p>
            <a:r>
              <a:rPr lang="fr-FR" sz="2800" dirty="0"/>
              <a:t>St19</a:t>
            </a:r>
            <a:endParaRPr lang="fr-NC" sz="2800" dirty="0"/>
          </a:p>
        </p:txBody>
      </p:sp>
      <p:sp>
        <p:nvSpPr>
          <p:cNvPr id="21" name="ZoneTexte 20">
            <a:extLst>
              <a:ext uri="{FF2B5EF4-FFF2-40B4-BE49-F238E27FC236}">
                <a16:creationId xmlns:a16="http://schemas.microsoft.com/office/drawing/2014/main" id="{3F0232DA-1D7D-49D7-8DF1-1979945D44FD}"/>
              </a:ext>
            </a:extLst>
          </p:cNvPr>
          <p:cNvSpPr txBox="1"/>
          <p:nvPr/>
        </p:nvSpPr>
        <p:spPr>
          <a:xfrm>
            <a:off x="6362446" y="4028802"/>
            <a:ext cx="835485" cy="523220"/>
          </a:xfrm>
          <a:prstGeom prst="rect">
            <a:avLst/>
          </a:prstGeom>
          <a:noFill/>
          <a:ln w="19050">
            <a:solidFill>
              <a:schemeClr val="tx1"/>
            </a:solidFill>
          </a:ln>
        </p:spPr>
        <p:txBody>
          <a:bodyPr wrap="none" rtlCol="0">
            <a:spAutoFit/>
          </a:bodyPr>
          <a:lstStyle/>
          <a:p>
            <a:r>
              <a:rPr lang="fr-FR" sz="2800" dirty="0"/>
              <a:t>St11</a:t>
            </a:r>
            <a:endParaRPr lang="fr-NC" sz="2800" dirty="0"/>
          </a:p>
        </p:txBody>
      </p:sp>
      <p:sp>
        <p:nvSpPr>
          <p:cNvPr id="22" name="ZoneTexte 21">
            <a:extLst>
              <a:ext uri="{FF2B5EF4-FFF2-40B4-BE49-F238E27FC236}">
                <a16:creationId xmlns:a16="http://schemas.microsoft.com/office/drawing/2014/main" id="{2C67BCFB-C998-42FE-847B-7B656ED90B21}"/>
              </a:ext>
            </a:extLst>
          </p:cNvPr>
          <p:cNvSpPr txBox="1"/>
          <p:nvPr/>
        </p:nvSpPr>
        <p:spPr>
          <a:xfrm>
            <a:off x="1653577" y="2001980"/>
            <a:ext cx="862737" cy="369332"/>
          </a:xfrm>
          <a:prstGeom prst="rect">
            <a:avLst/>
          </a:prstGeom>
          <a:solidFill>
            <a:schemeClr val="bg1"/>
          </a:solidFill>
        </p:spPr>
        <p:txBody>
          <a:bodyPr wrap="none" rtlCol="0">
            <a:spAutoFit/>
          </a:bodyPr>
          <a:lstStyle/>
          <a:p>
            <a:r>
              <a:rPr lang="fr-FR" dirty="0" err="1"/>
              <a:t>Salinity</a:t>
            </a:r>
            <a:endParaRPr lang="fr-NC" dirty="0"/>
          </a:p>
        </p:txBody>
      </p:sp>
      <p:sp>
        <p:nvSpPr>
          <p:cNvPr id="23" name="ZoneTexte 22">
            <a:extLst>
              <a:ext uri="{FF2B5EF4-FFF2-40B4-BE49-F238E27FC236}">
                <a16:creationId xmlns:a16="http://schemas.microsoft.com/office/drawing/2014/main" id="{4E3336BB-0078-4592-B125-6D3A393DBDD2}"/>
              </a:ext>
            </a:extLst>
          </p:cNvPr>
          <p:cNvSpPr txBox="1"/>
          <p:nvPr/>
        </p:nvSpPr>
        <p:spPr>
          <a:xfrm>
            <a:off x="1641365" y="-31123"/>
            <a:ext cx="498855" cy="369332"/>
          </a:xfrm>
          <a:prstGeom prst="rect">
            <a:avLst/>
          </a:prstGeom>
          <a:solidFill>
            <a:schemeClr val="bg1"/>
          </a:solidFill>
        </p:spPr>
        <p:txBody>
          <a:bodyPr wrap="none" rtlCol="0">
            <a:spAutoFit/>
          </a:bodyPr>
          <a:lstStyle/>
          <a:p>
            <a:r>
              <a:rPr lang="fr-FR" dirty="0"/>
              <a:t>T°C</a:t>
            </a:r>
            <a:endParaRPr lang="fr-NC" dirty="0"/>
          </a:p>
        </p:txBody>
      </p:sp>
      <p:sp>
        <p:nvSpPr>
          <p:cNvPr id="24" name="Ellipse 23">
            <a:extLst>
              <a:ext uri="{FF2B5EF4-FFF2-40B4-BE49-F238E27FC236}">
                <a16:creationId xmlns:a16="http://schemas.microsoft.com/office/drawing/2014/main" id="{F7CF67A5-9C54-42C3-A910-9FC1EAACF3A6}"/>
              </a:ext>
            </a:extLst>
          </p:cNvPr>
          <p:cNvSpPr/>
          <p:nvPr/>
        </p:nvSpPr>
        <p:spPr>
          <a:xfrm>
            <a:off x="3637782" y="-31123"/>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791820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du contenu 4">
            <a:extLst>
              <a:ext uri="{FF2B5EF4-FFF2-40B4-BE49-F238E27FC236}">
                <a16:creationId xmlns:a16="http://schemas.microsoft.com/office/drawing/2014/main" id="{2E59D966-0A4E-4792-B0D2-BB6E98761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466" y="77595"/>
            <a:ext cx="9135495" cy="6780453"/>
          </a:xfrm>
          <a:prstGeom prst="rect">
            <a:avLst/>
          </a:prstGeom>
        </p:spPr>
      </p:pic>
      <p:sp>
        <p:nvSpPr>
          <p:cNvPr id="17" name="Ellipse 16">
            <a:extLst>
              <a:ext uri="{FF2B5EF4-FFF2-40B4-BE49-F238E27FC236}">
                <a16:creationId xmlns:a16="http://schemas.microsoft.com/office/drawing/2014/main" id="{31729944-71BD-4BAD-814E-DED1746F3328}"/>
              </a:ext>
            </a:extLst>
          </p:cNvPr>
          <p:cNvSpPr/>
          <p:nvPr/>
        </p:nvSpPr>
        <p:spPr>
          <a:xfrm>
            <a:off x="3696931" y="2316088"/>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re 1">
            <a:extLst>
              <a:ext uri="{FF2B5EF4-FFF2-40B4-BE49-F238E27FC236}">
                <a16:creationId xmlns:a16="http://schemas.microsoft.com/office/drawing/2014/main" id="{0C81C44B-A715-4025-8C58-4B3A8CE97D7D}"/>
              </a:ext>
            </a:extLst>
          </p:cNvPr>
          <p:cNvSpPr>
            <a:spLocks noGrp="1"/>
          </p:cNvSpPr>
          <p:nvPr>
            <p:ph type="title"/>
          </p:nvPr>
        </p:nvSpPr>
        <p:spPr>
          <a:xfrm>
            <a:off x="-73250" y="357869"/>
            <a:ext cx="10515600" cy="1325563"/>
          </a:xfrm>
        </p:spPr>
        <p:txBody>
          <a:bodyPr/>
          <a:lstStyle/>
          <a:p>
            <a:r>
              <a:rPr lang="fr-FR" dirty="0" err="1"/>
              <a:t>glider</a:t>
            </a:r>
            <a:endParaRPr lang="x-none" dirty="0"/>
          </a:p>
        </p:txBody>
      </p:sp>
      <p:pic>
        <p:nvPicPr>
          <p:cNvPr id="7" name="Image 6">
            <a:extLst>
              <a:ext uri="{FF2B5EF4-FFF2-40B4-BE49-F238E27FC236}">
                <a16:creationId xmlns:a16="http://schemas.microsoft.com/office/drawing/2014/main" id="{059C1DF4-5D3D-4118-A3D9-8713F0459E9D}"/>
              </a:ext>
            </a:extLst>
          </p:cNvPr>
          <p:cNvPicPr>
            <a:picLocks noChangeAspect="1"/>
          </p:cNvPicPr>
          <p:nvPr/>
        </p:nvPicPr>
        <p:blipFill>
          <a:blip r:embed="rId4"/>
          <a:stretch>
            <a:fillRect/>
          </a:stretch>
        </p:blipFill>
        <p:spPr>
          <a:xfrm>
            <a:off x="0" y="5054750"/>
            <a:ext cx="2368370" cy="1568818"/>
          </a:xfrm>
          <a:prstGeom prst="rect">
            <a:avLst/>
          </a:prstGeom>
        </p:spPr>
      </p:pic>
      <p:sp>
        <p:nvSpPr>
          <p:cNvPr id="8" name="ZoneTexte 7">
            <a:extLst>
              <a:ext uri="{FF2B5EF4-FFF2-40B4-BE49-F238E27FC236}">
                <a16:creationId xmlns:a16="http://schemas.microsoft.com/office/drawing/2014/main" id="{30FCF14A-0321-40DE-AAB4-0D5DD4CB5952}"/>
              </a:ext>
            </a:extLst>
          </p:cNvPr>
          <p:cNvSpPr txBox="1"/>
          <p:nvPr/>
        </p:nvSpPr>
        <p:spPr>
          <a:xfrm>
            <a:off x="10376961" y="2755065"/>
            <a:ext cx="1816523" cy="646331"/>
          </a:xfrm>
          <a:prstGeom prst="rect">
            <a:avLst/>
          </a:prstGeom>
          <a:noFill/>
        </p:spPr>
        <p:txBody>
          <a:bodyPr wrap="none" rtlCol="0">
            <a:spAutoFit/>
          </a:bodyPr>
          <a:lstStyle/>
          <a:p>
            <a:r>
              <a:rPr lang="fr-FR" dirty="0" err="1"/>
              <a:t>Superficial</a:t>
            </a:r>
            <a:r>
              <a:rPr lang="fr-FR" dirty="0"/>
              <a:t> plume</a:t>
            </a:r>
          </a:p>
          <a:p>
            <a:r>
              <a:rPr lang="fr-FR" dirty="0"/>
              <a:t>&lt; 20 </a:t>
            </a:r>
            <a:r>
              <a:rPr lang="fr-FR" dirty="0" err="1"/>
              <a:t>meters</a:t>
            </a:r>
            <a:endParaRPr lang="x-none" dirty="0"/>
          </a:p>
        </p:txBody>
      </p:sp>
      <p:sp>
        <p:nvSpPr>
          <p:cNvPr id="2" name="Espace réservé du pied de page 1">
            <a:extLst>
              <a:ext uri="{FF2B5EF4-FFF2-40B4-BE49-F238E27FC236}">
                <a16:creationId xmlns:a16="http://schemas.microsoft.com/office/drawing/2014/main" id="{F80D2DFD-58FC-427E-B360-8FF99F3B0161}"/>
              </a:ext>
            </a:extLst>
          </p:cNvPr>
          <p:cNvSpPr>
            <a:spLocks noGrp="1"/>
          </p:cNvSpPr>
          <p:nvPr>
            <p:ph type="ftr" sz="quarter" idx="11"/>
          </p:nvPr>
        </p:nvSpPr>
        <p:spPr/>
        <p:txBody>
          <a:bodyPr/>
          <a:lstStyle/>
          <a:p>
            <a:r>
              <a:rPr lang="fr-FR"/>
              <a:t>GIS-RS 2024 ITC Suva, Fiji</a:t>
            </a:r>
            <a:endParaRPr lang="x-none"/>
          </a:p>
        </p:txBody>
      </p:sp>
      <p:sp>
        <p:nvSpPr>
          <p:cNvPr id="3" name="Espace réservé du numéro de diapositive 2">
            <a:extLst>
              <a:ext uri="{FF2B5EF4-FFF2-40B4-BE49-F238E27FC236}">
                <a16:creationId xmlns:a16="http://schemas.microsoft.com/office/drawing/2014/main" id="{2C871E38-1662-458E-8E64-C55846047EE1}"/>
              </a:ext>
            </a:extLst>
          </p:cNvPr>
          <p:cNvSpPr>
            <a:spLocks noGrp="1"/>
          </p:cNvSpPr>
          <p:nvPr>
            <p:ph type="sldNum" sz="quarter" idx="12"/>
          </p:nvPr>
        </p:nvSpPr>
        <p:spPr/>
        <p:txBody>
          <a:bodyPr/>
          <a:lstStyle/>
          <a:p>
            <a:fld id="{3D390AD4-54CE-46F3-9CFF-375FC5AFC342}" type="slidenum">
              <a:rPr lang="x-none" smtClean="0"/>
              <a:pPr/>
              <a:t>14</a:t>
            </a:fld>
            <a:endParaRPr lang="x-none"/>
          </a:p>
        </p:txBody>
      </p:sp>
      <p:sp>
        <p:nvSpPr>
          <p:cNvPr id="4" name="ZoneTexte 3">
            <a:extLst>
              <a:ext uri="{FF2B5EF4-FFF2-40B4-BE49-F238E27FC236}">
                <a16:creationId xmlns:a16="http://schemas.microsoft.com/office/drawing/2014/main" id="{AF50ED33-3AC9-4DA3-8A6A-D05307FC3A9A}"/>
              </a:ext>
            </a:extLst>
          </p:cNvPr>
          <p:cNvSpPr txBox="1"/>
          <p:nvPr/>
        </p:nvSpPr>
        <p:spPr>
          <a:xfrm>
            <a:off x="2733472" y="4026581"/>
            <a:ext cx="2287806" cy="369332"/>
          </a:xfrm>
          <a:prstGeom prst="rect">
            <a:avLst/>
          </a:prstGeom>
          <a:noFill/>
        </p:spPr>
        <p:txBody>
          <a:bodyPr wrap="none" rtlCol="0">
            <a:spAutoFit/>
          </a:bodyPr>
          <a:lstStyle/>
          <a:p>
            <a:r>
              <a:rPr lang="fr-FR" dirty="0"/>
              <a:t>Legs 1-2              Plume</a:t>
            </a:r>
            <a:endParaRPr lang="fr-NC" dirty="0"/>
          </a:p>
        </p:txBody>
      </p:sp>
      <p:sp>
        <p:nvSpPr>
          <p:cNvPr id="5" name="ZoneTexte 4">
            <a:extLst>
              <a:ext uri="{FF2B5EF4-FFF2-40B4-BE49-F238E27FC236}">
                <a16:creationId xmlns:a16="http://schemas.microsoft.com/office/drawing/2014/main" id="{542A750C-3642-42D1-86D3-2F27725818AC}"/>
              </a:ext>
            </a:extLst>
          </p:cNvPr>
          <p:cNvSpPr txBox="1"/>
          <p:nvPr/>
        </p:nvSpPr>
        <p:spPr>
          <a:xfrm>
            <a:off x="3266164" y="5926996"/>
            <a:ext cx="835485" cy="523220"/>
          </a:xfrm>
          <a:prstGeom prst="rect">
            <a:avLst/>
          </a:prstGeom>
          <a:noFill/>
          <a:ln w="19050">
            <a:solidFill>
              <a:schemeClr val="tx1"/>
            </a:solidFill>
          </a:ln>
        </p:spPr>
        <p:txBody>
          <a:bodyPr wrap="none" rtlCol="0">
            <a:spAutoFit/>
          </a:bodyPr>
          <a:lstStyle/>
          <a:p>
            <a:r>
              <a:rPr lang="fr-FR" sz="2800" dirty="0"/>
              <a:t>St11</a:t>
            </a:r>
            <a:endParaRPr lang="fr-NC" sz="2800" dirty="0"/>
          </a:p>
        </p:txBody>
      </p:sp>
      <p:sp>
        <p:nvSpPr>
          <p:cNvPr id="15" name="ZoneTexte 14">
            <a:extLst>
              <a:ext uri="{FF2B5EF4-FFF2-40B4-BE49-F238E27FC236}">
                <a16:creationId xmlns:a16="http://schemas.microsoft.com/office/drawing/2014/main" id="{05441D6D-25A0-4EFC-9A98-8DCAE9E650F1}"/>
              </a:ext>
            </a:extLst>
          </p:cNvPr>
          <p:cNvSpPr txBox="1"/>
          <p:nvPr/>
        </p:nvSpPr>
        <p:spPr>
          <a:xfrm>
            <a:off x="3405505" y="4815287"/>
            <a:ext cx="928459" cy="584775"/>
          </a:xfrm>
          <a:prstGeom prst="rect">
            <a:avLst/>
          </a:prstGeom>
          <a:noFill/>
          <a:ln w="19050">
            <a:solidFill>
              <a:schemeClr val="tx1"/>
            </a:solidFill>
          </a:ln>
        </p:spPr>
        <p:txBody>
          <a:bodyPr wrap="none" rtlCol="0">
            <a:spAutoFit/>
          </a:bodyPr>
          <a:lstStyle/>
          <a:p>
            <a:r>
              <a:rPr lang="fr-FR" sz="3200" dirty="0"/>
              <a:t>St19</a:t>
            </a:r>
            <a:endParaRPr lang="fr-NC" sz="3200" dirty="0"/>
          </a:p>
        </p:txBody>
      </p:sp>
      <p:sp>
        <p:nvSpPr>
          <p:cNvPr id="10" name="ZoneTexte 9">
            <a:extLst>
              <a:ext uri="{FF2B5EF4-FFF2-40B4-BE49-F238E27FC236}">
                <a16:creationId xmlns:a16="http://schemas.microsoft.com/office/drawing/2014/main" id="{5F432EAC-E6F7-409D-B1D0-40C737AAE571}"/>
              </a:ext>
            </a:extLst>
          </p:cNvPr>
          <p:cNvSpPr txBox="1"/>
          <p:nvPr/>
        </p:nvSpPr>
        <p:spPr>
          <a:xfrm>
            <a:off x="8529064" y="1961307"/>
            <a:ext cx="1414105" cy="369332"/>
          </a:xfrm>
          <a:prstGeom prst="rect">
            <a:avLst/>
          </a:prstGeom>
          <a:solidFill>
            <a:schemeClr val="bg1"/>
          </a:solidFill>
        </p:spPr>
        <p:txBody>
          <a:bodyPr wrap="none" rtlCol="0">
            <a:spAutoFit/>
          </a:bodyPr>
          <a:lstStyle/>
          <a:p>
            <a:r>
              <a:rPr lang="fr-FR" dirty="0" err="1"/>
              <a:t>Bbtot</a:t>
            </a:r>
            <a:r>
              <a:rPr lang="fr-FR" dirty="0"/>
              <a:t> 700nm</a:t>
            </a:r>
            <a:endParaRPr lang="fr-NC" dirty="0"/>
          </a:p>
        </p:txBody>
      </p:sp>
      <p:sp>
        <p:nvSpPr>
          <p:cNvPr id="22" name="ZoneTexte 21">
            <a:extLst>
              <a:ext uri="{FF2B5EF4-FFF2-40B4-BE49-F238E27FC236}">
                <a16:creationId xmlns:a16="http://schemas.microsoft.com/office/drawing/2014/main" id="{2E5204EC-4CA8-4603-A337-EA133E545E0A}"/>
              </a:ext>
            </a:extLst>
          </p:cNvPr>
          <p:cNvSpPr txBox="1"/>
          <p:nvPr/>
        </p:nvSpPr>
        <p:spPr>
          <a:xfrm>
            <a:off x="8622151" y="-9516"/>
            <a:ext cx="1276311" cy="369332"/>
          </a:xfrm>
          <a:prstGeom prst="rect">
            <a:avLst/>
          </a:prstGeom>
          <a:solidFill>
            <a:schemeClr val="bg1"/>
          </a:solidFill>
        </p:spPr>
        <p:txBody>
          <a:bodyPr wrap="none" rtlCol="0">
            <a:spAutoFit/>
          </a:bodyPr>
          <a:lstStyle/>
          <a:p>
            <a:r>
              <a:rPr lang="fr-FR" dirty="0"/>
              <a:t>    CDOM     </a:t>
            </a:r>
            <a:endParaRPr lang="fr-NC" dirty="0"/>
          </a:p>
        </p:txBody>
      </p:sp>
      <p:sp>
        <p:nvSpPr>
          <p:cNvPr id="23" name="ZoneTexte 22">
            <a:extLst>
              <a:ext uri="{FF2B5EF4-FFF2-40B4-BE49-F238E27FC236}">
                <a16:creationId xmlns:a16="http://schemas.microsoft.com/office/drawing/2014/main" id="{D14D5164-9D1C-49FC-8D2E-9CB695E010B5}"/>
              </a:ext>
            </a:extLst>
          </p:cNvPr>
          <p:cNvSpPr txBox="1"/>
          <p:nvPr/>
        </p:nvSpPr>
        <p:spPr>
          <a:xfrm>
            <a:off x="8556243" y="4026078"/>
            <a:ext cx="2090829" cy="369332"/>
          </a:xfrm>
          <a:prstGeom prst="rect">
            <a:avLst/>
          </a:prstGeom>
          <a:solidFill>
            <a:schemeClr val="bg1"/>
          </a:solidFill>
        </p:spPr>
        <p:txBody>
          <a:bodyPr wrap="none" rtlCol="0">
            <a:spAutoFit/>
          </a:bodyPr>
          <a:lstStyle/>
          <a:p>
            <a:r>
              <a:rPr lang="fr-FR" dirty="0" err="1"/>
              <a:t>Chla</a:t>
            </a:r>
            <a:r>
              <a:rPr lang="fr-FR" dirty="0"/>
              <a:t> Fluorescence    </a:t>
            </a:r>
            <a:endParaRPr lang="fr-NC" dirty="0"/>
          </a:p>
        </p:txBody>
      </p:sp>
      <p:sp>
        <p:nvSpPr>
          <p:cNvPr id="12" name="Ellipse 11">
            <a:extLst>
              <a:ext uri="{FF2B5EF4-FFF2-40B4-BE49-F238E27FC236}">
                <a16:creationId xmlns:a16="http://schemas.microsoft.com/office/drawing/2014/main" id="{B6A99148-704D-44E4-B349-2B45E2666DE6}"/>
              </a:ext>
            </a:extLst>
          </p:cNvPr>
          <p:cNvSpPr/>
          <p:nvPr/>
        </p:nvSpPr>
        <p:spPr>
          <a:xfrm>
            <a:off x="8544724" y="3992671"/>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Ellipse 17">
            <a:extLst>
              <a:ext uri="{FF2B5EF4-FFF2-40B4-BE49-F238E27FC236}">
                <a16:creationId xmlns:a16="http://schemas.microsoft.com/office/drawing/2014/main" id="{A6389754-8B1F-4128-8B52-F260DFFB01F1}"/>
              </a:ext>
            </a:extLst>
          </p:cNvPr>
          <p:cNvSpPr/>
          <p:nvPr/>
        </p:nvSpPr>
        <p:spPr>
          <a:xfrm>
            <a:off x="8267160" y="1861162"/>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Ellipse 15">
            <a:extLst>
              <a:ext uri="{FF2B5EF4-FFF2-40B4-BE49-F238E27FC236}">
                <a16:creationId xmlns:a16="http://schemas.microsoft.com/office/drawing/2014/main" id="{80E7F9F2-1940-463A-80B9-8D7000091E6E}"/>
              </a:ext>
            </a:extLst>
          </p:cNvPr>
          <p:cNvSpPr/>
          <p:nvPr/>
        </p:nvSpPr>
        <p:spPr>
          <a:xfrm>
            <a:off x="8437300" y="0"/>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ZoneTexte 23">
            <a:extLst>
              <a:ext uri="{FF2B5EF4-FFF2-40B4-BE49-F238E27FC236}">
                <a16:creationId xmlns:a16="http://schemas.microsoft.com/office/drawing/2014/main" id="{7992EF8C-1006-431A-AD41-D5C69F6BC60F}"/>
              </a:ext>
            </a:extLst>
          </p:cNvPr>
          <p:cNvSpPr txBox="1"/>
          <p:nvPr/>
        </p:nvSpPr>
        <p:spPr>
          <a:xfrm>
            <a:off x="1653577" y="2001980"/>
            <a:ext cx="862737" cy="369332"/>
          </a:xfrm>
          <a:prstGeom prst="rect">
            <a:avLst/>
          </a:prstGeom>
          <a:solidFill>
            <a:schemeClr val="bg1"/>
          </a:solidFill>
        </p:spPr>
        <p:txBody>
          <a:bodyPr wrap="none" rtlCol="0">
            <a:spAutoFit/>
          </a:bodyPr>
          <a:lstStyle/>
          <a:p>
            <a:r>
              <a:rPr lang="fr-FR" dirty="0" err="1"/>
              <a:t>Salinity</a:t>
            </a:r>
            <a:endParaRPr lang="fr-NC" dirty="0"/>
          </a:p>
        </p:txBody>
      </p:sp>
      <p:sp>
        <p:nvSpPr>
          <p:cNvPr id="25" name="ZoneTexte 24">
            <a:extLst>
              <a:ext uri="{FF2B5EF4-FFF2-40B4-BE49-F238E27FC236}">
                <a16:creationId xmlns:a16="http://schemas.microsoft.com/office/drawing/2014/main" id="{F4FDBBEE-7FDE-4B92-BBF1-0CAD065A71E9}"/>
              </a:ext>
            </a:extLst>
          </p:cNvPr>
          <p:cNvSpPr txBox="1"/>
          <p:nvPr/>
        </p:nvSpPr>
        <p:spPr>
          <a:xfrm>
            <a:off x="1641365" y="-31123"/>
            <a:ext cx="498855" cy="369332"/>
          </a:xfrm>
          <a:prstGeom prst="rect">
            <a:avLst/>
          </a:prstGeom>
          <a:solidFill>
            <a:schemeClr val="bg1"/>
          </a:solidFill>
        </p:spPr>
        <p:txBody>
          <a:bodyPr wrap="none" rtlCol="0">
            <a:spAutoFit/>
          </a:bodyPr>
          <a:lstStyle/>
          <a:p>
            <a:r>
              <a:rPr lang="fr-FR" dirty="0"/>
              <a:t>T°C</a:t>
            </a:r>
            <a:endParaRPr lang="fr-NC" dirty="0"/>
          </a:p>
        </p:txBody>
      </p:sp>
      <p:sp>
        <p:nvSpPr>
          <p:cNvPr id="26" name="ZoneTexte 25">
            <a:extLst>
              <a:ext uri="{FF2B5EF4-FFF2-40B4-BE49-F238E27FC236}">
                <a16:creationId xmlns:a16="http://schemas.microsoft.com/office/drawing/2014/main" id="{4AFB3E4B-9827-4F79-A485-F2E51C344F01}"/>
              </a:ext>
            </a:extLst>
          </p:cNvPr>
          <p:cNvSpPr txBox="1"/>
          <p:nvPr/>
        </p:nvSpPr>
        <p:spPr>
          <a:xfrm>
            <a:off x="8988145" y="6004932"/>
            <a:ext cx="835485" cy="523220"/>
          </a:xfrm>
          <a:prstGeom prst="rect">
            <a:avLst/>
          </a:prstGeom>
          <a:noFill/>
          <a:ln w="19050">
            <a:solidFill>
              <a:schemeClr val="tx1"/>
            </a:solidFill>
          </a:ln>
        </p:spPr>
        <p:txBody>
          <a:bodyPr wrap="none" rtlCol="0">
            <a:spAutoFit/>
          </a:bodyPr>
          <a:lstStyle/>
          <a:p>
            <a:r>
              <a:rPr lang="fr-FR" sz="2800" dirty="0"/>
              <a:t>St19</a:t>
            </a:r>
            <a:endParaRPr lang="fr-NC" sz="2800" dirty="0"/>
          </a:p>
        </p:txBody>
      </p:sp>
      <p:sp>
        <p:nvSpPr>
          <p:cNvPr id="27" name="ZoneTexte 26">
            <a:extLst>
              <a:ext uri="{FF2B5EF4-FFF2-40B4-BE49-F238E27FC236}">
                <a16:creationId xmlns:a16="http://schemas.microsoft.com/office/drawing/2014/main" id="{84F71FC5-DEA5-4E23-A4EB-CD865DE7A859}"/>
              </a:ext>
            </a:extLst>
          </p:cNvPr>
          <p:cNvSpPr txBox="1"/>
          <p:nvPr/>
        </p:nvSpPr>
        <p:spPr>
          <a:xfrm>
            <a:off x="6481040" y="6009604"/>
            <a:ext cx="835485" cy="523220"/>
          </a:xfrm>
          <a:prstGeom prst="rect">
            <a:avLst/>
          </a:prstGeom>
          <a:noFill/>
          <a:ln w="19050">
            <a:solidFill>
              <a:schemeClr val="tx1"/>
            </a:solidFill>
          </a:ln>
        </p:spPr>
        <p:txBody>
          <a:bodyPr wrap="none" rtlCol="0">
            <a:spAutoFit/>
          </a:bodyPr>
          <a:lstStyle/>
          <a:p>
            <a:r>
              <a:rPr lang="fr-FR" sz="2800" dirty="0"/>
              <a:t>St11</a:t>
            </a:r>
            <a:endParaRPr lang="fr-NC" sz="2800" dirty="0"/>
          </a:p>
        </p:txBody>
      </p:sp>
      <p:sp>
        <p:nvSpPr>
          <p:cNvPr id="28" name="Ellipse 27">
            <a:extLst>
              <a:ext uri="{FF2B5EF4-FFF2-40B4-BE49-F238E27FC236}">
                <a16:creationId xmlns:a16="http://schemas.microsoft.com/office/drawing/2014/main" id="{13483B09-043E-4EEA-AFD7-6312C030A4EB}"/>
              </a:ext>
            </a:extLst>
          </p:cNvPr>
          <p:cNvSpPr/>
          <p:nvPr/>
        </p:nvSpPr>
        <p:spPr>
          <a:xfrm>
            <a:off x="3754701" y="4339"/>
            <a:ext cx="1897626" cy="62926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4267455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4F9C30-D605-47BC-8203-0A50F64DE44E}"/>
              </a:ext>
            </a:extLst>
          </p:cNvPr>
          <p:cNvSpPr>
            <a:spLocks noGrp="1"/>
          </p:cNvSpPr>
          <p:nvPr>
            <p:ph type="title"/>
          </p:nvPr>
        </p:nvSpPr>
        <p:spPr>
          <a:xfrm>
            <a:off x="838200" y="365126"/>
            <a:ext cx="10515600" cy="578212"/>
          </a:xfrm>
        </p:spPr>
        <p:txBody>
          <a:bodyPr>
            <a:normAutofit fontScale="90000"/>
          </a:bodyPr>
          <a:lstStyle/>
          <a:p>
            <a:r>
              <a:rPr lang="fr-FR" dirty="0" err="1"/>
              <a:t>Operational</a:t>
            </a:r>
            <a:r>
              <a:rPr lang="fr-FR" dirty="0"/>
              <a:t> </a:t>
            </a:r>
            <a:r>
              <a:rPr lang="fr-FR" dirty="0" err="1"/>
              <a:t>transfer</a:t>
            </a:r>
            <a:r>
              <a:rPr lang="fr-FR" dirty="0"/>
              <a:t> to QVX Platform </a:t>
            </a:r>
            <a:endParaRPr lang="x-none" dirty="0"/>
          </a:p>
        </p:txBody>
      </p:sp>
      <p:pic>
        <p:nvPicPr>
          <p:cNvPr id="4" name="Image 3" descr="SEA-TURBIDITY_20220403_stations.jpg"/>
          <p:cNvPicPr>
            <a:picLocks noChangeAspect="1"/>
          </p:cNvPicPr>
          <p:nvPr/>
        </p:nvPicPr>
        <p:blipFill>
          <a:blip r:embed="rId3" cstate="print"/>
          <a:stretch>
            <a:fillRect/>
          </a:stretch>
        </p:blipFill>
        <p:spPr>
          <a:xfrm>
            <a:off x="239683" y="1172094"/>
            <a:ext cx="5363095" cy="5363095"/>
          </a:xfrm>
          <a:prstGeom prst="rect">
            <a:avLst/>
          </a:prstGeom>
        </p:spPr>
      </p:pic>
      <p:pic>
        <p:nvPicPr>
          <p:cNvPr id="5" name="Image 4" descr="SEA-CHLA_20220403_stations_no_stretch.jpg"/>
          <p:cNvPicPr>
            <a:picLocks noChangeAspect="1"/>
          </p:cNvPicPr>
          <p:nvPr/>
        </p:nvPicPr>
        <p:blipFill>
          <a:blip r:embed="rId4" cstate="print"/>
          <a:stretch>
            <a:fillRect/>
          </a:stretch>
        </p:blipFill>
        <p:spPr>
          <a:xfrm>
            <a:off x="6507479" y="1203958"/>
            <a:ext cx="5346470" cy="5346470"/>
          </a:xfrm>
          <a:prstGeom prst="rect">
            <a:avLst/>
          </a:prstGeom>
        </p:spPr>
      </p:pic>
      <p:sp>
        <p:nvSpPr>
          <p:cNvPr id="6" name="ZoneTexte 5"/>
          <p:cNvSpPr txBox="1"/>
          <p:nvPr/>
        </p:nvSpPr>
        <p:spPr>
          <a:xfrm>
            <a:off x="232756" y="6508865"/>
            <a:ext cx="5328459" cy="369332"/>
          </a:xfrm>
          <a:prstGeom prst="rect">
            <a:avLst/>
          </a:prstGeom>
          <a:noFill/>
        </p:spPr>
        <p:txBody>
          <a:bodyPr wrap="square" rtlCol="0">
            <a:spAutoFit/>
          </a:bodyPr>
          <a:lstStyle/>
          <a:p>
            <a:r>
              <a:rPr lang="fr-FR" dirty="0" err="1"/>
              <a:t>Turbidity</a:t>
            </a:r>
            <a:r>
              <a:rPr lang="fr-FR" dirty="0"/>
              <a:t> – 2022-04-03</a:t>
            </a:r>
          </a:p>
        </p:txBody>
      </p:sp>
      <p:sp>
        <p:nvSpPr>
          <p:cNvPr id="7" name="ZoneTexte 6"/>
          <p:cNvSpPr txBox="1"/>
          <p:nvPr/>
        </p:nvSpPr>
        <p:spPr>
          <a:xfrm>
            <a:off x="6519949" y="6488668"/>
            <a:ext cx="5328459" cy="369332"/>
          </a:xfrm>
          <a:prstGeom prst="rect">
            <a:avLst/>
          </a:prstGeom>
          <a:noFill/>
        </p:spPr>
        <p:txBody>
          <a:bodyPr wrap="square" rtlCol="0">
            <a:spAutoFit/>
          </a:bodyPr>
          <a:lstStyle/>
          <a:p>
            <a:r>
              <a:rPr lang="fr-FR" dirty="0" err="1"/>
              <a:t>Chla</a:t>
            </a:r>
            <a:r>
              <a:rPr lang="fr-FR" dirty="0"/>
              <a:t> – 2022-04-03</a:t>
            </a:r>
          </a:p>
        </p:txBody>
      </p:sp>
      <p:pic>
        <p:nvPicPr>
          <p:cNvPr id="1027" name="Picture 3"/>
          <p:cNvPicPr>
            <a:picLocks noChangeAspect="1" noChangeArrowheads="1"/>
          </p:cNvPicPr>
          <p:nvPr/>
        </p:nvPicPr>
        <p:blipFill>
          <a:blip r:embed="rId5"/>
          <a:srcRect/>
          <a:stretch>
            <a:fillRect/>
          </a:stretch>
        </p:blipFill>
        <p:spPr bwMode="auto">
          <a:xfrm>
            <a:off x="4075626" y="3391590"/>
            <a:ext cx="2424928" cy="2360499"/>
          </a:xfrm>
          <a:prstGeom prst="rect">
            <a:avLst/>
          </a:prstGeom>
          <a:noFill/>
          <a:ln w="9525">
            <a:noFill/>
            <a:miter lim="800000"/>
            <a:headEnd/>
            <a:tailEnd/>
          </a:ln>
          <a:effectLst/>
        </p:spPr>
      </p:pic>
      <p:pic>
        <p:nvPicPr>
          <p:cNvPr id="10" name="Image 9" descr="QLOGO-Complet-NOIR-Transparent-T250.png"/>
          <p:cNvPicPr>
            <a:picLocks noChangeAspect="1"/>
          </p:cNvPicPr>
          <p:nvPr/>
        </p:nvPicPr>
        <p:blipFill>
          <a:blip r:embed="rId6"/>
          <a:stretch>
            <a:fillRect/>
          </a:stretch>
        </p:blipFill>
        <p:spPr>
          <a:xfrm>
            <a:off x="9792393" y="281058"/>
            <a:ext cx="1995055" cy="726199"/>
          </a:xfrm>
          <a:prstGeom prst="rect">
            <a:avLst/>
          </a:prstGeom>
        </p:spPr>
      </p:pic>
      <p:pic>
        <p:nvPicPr>
          <p:cNvPr id="11" name="Image 10" descr="Logo_SCO.png"/>
          <p:cNvPicPr>
            <a:picLocks noChangeAspect="1"/>
          </p:cNvPicPr>
          <p:nvPr/>
        </p:nvPicPr>
        <p:blipFill>
          <a:blip r:embed="rId7" cstate="print"/>
          <a:stretch>
            <a:fillRect/>
          </a:stretch>
        </p:blipFill>
        <p:spPr>
          <a:xfrm>
            <a:off x="8814181" y="196800"/>
            <a:ext cx="903400" cy="809113"/>
          </a:xfrm>
          <a:prstGeom prst="rect">
            <a:avLst/>
          </a:prstGeom>
        </p:spPr>
      </p:pic>
      <p:sp>
        <p:nvSpPr>
          <p:cNvPr id="3" name="Espace réservé du pied de page 2">
            <a:extLst>
              <a:ext uri="{FF2B5EF4-FFF2-40B4-BE49-F238E27FC236}">
                <a16:creationId xmlns:a16="http://schemas.microsoft.com/office/drawing/2014/main" id="{CB649128-D354-4C7E-8466-82B2CAEF595B}"/>
              </a:ext>
            </a:extLst>
          </p:cNvPr>
          <p:cNvSpPr>
            <a:spLocks noGrp="1"/>
          </p:cNvSpPr>
          <p:nvPr>
            <p:ph type="ftr" sz="quarter" idx="11"/>
          </p:nvPr>
        </p:nvSpPr>
        <p:spPr/>
        <p:txBody>
          <a:bodyPr/>
          <a:lstStyle/>
          <a:p>
            <a:r>
              <a:rPr lang="fr-FR"/>
              <a:t>GIS-RS 2024 ITC Suva, Fiji</a:t>
            </a:r>
            <a:endParaRPr lang="x-none"/>
          </a:p>
        </p:txBody>
      </p:sp>
      <p:sp>
        <p:nvSpPr>
          <p:cNvPr id="8" name="Espace réservé du numéro de diapositive 7">
            <a:extLst>
              <a:ext uri="{FF2B5EF4-FFF2-40B4-BE49-F238E27FC236}">
                <a16:creationId xmlns:a16="http://schemas.microsoft.com/office/drawing/2014/main" id="{2466C1BA-7BAE-4A3A-9BB0-A62871B44DFB}"/>
              </a:ext>
            </a:extLst>
          </p:cNvPr>
          <p:cNvSpPr>
            <a:spLocks noGrp="1"/>
          </p:cNvSpPr>
          <p:nvPr>
            <p:ph type="sldNum" sz="quarter" idx="12"/>
          </p:nvPr>
        </p:nvSpPr>
        <p:spPr/>
        <p:txBody>
          <a:bodyPr/>
          <a:lstStyle/>
          <a:p>
            <a:fld id="{3D390AD4-54CE-46F3-9CFF-375FC5AFC342}" type="slidenum">
              <a:rPr lang="x-none" smtClean="0"/>
              <a:pPr/>
              <a:t>15</a:t>
            </a:fld>
            <a:endParaRPr lang="x-none"/>
          </a:p>
        </p:txBody>
      </p:sp>
      <p:pic>
        <p:nvPicPr>
          <p:cNvPr id="12" name="Image 11">
            <a:extLst>
              <a:ext uri="{FF2B5EF4-FFF2-40B4-BE49-F238E27FC236}">
                <a16:creationId xmlns:a16="http://schemas.microsoft.com/office/drawing/2014/main" id="{B78A09BF-BF84-4D98-B4A6-B7304A364592}"/>
              </a:ext>
            </a:extLst>
          </p:cNvPr>
          <p:cNvPicPr>
            <a:picLocks noChangeAspect="1"/>
          </p:cNvPicPr>
          <p:nvPr/>
        </p:nvPicPr>
        <p:blipFill>
          <a:blip r:embed="rId8"/>
          <a:stretch>
            <a:fillRect/>
          </a:stretch>
        </p:blipFill>
        <p:spPr>
          <a:xfrm>
            <a:off x="10542417" y="3477749"/>
            <a:ext cx="3010161" cy="1920406"/>
          </a:xfrm>
          <a:prstGeom prst="rect">
            <a:avLst/>
          </a:prstGeom>
        </p:spPr>
      </p:pic>
    </p:spTree>
    <p:extLst>
      <p:ext uri="{BB962C8B-B14F-4D97-AF65-F5344CB8AC3E}">
        <p14:creationId xmlns:p14="http://schemas.microsoft.com/office/powerpoint/2010/main" val="216254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771B5A17-30B5-464B-B9C1-B35378FE51E8}"/>
              </a:ext>
            </a:extLst>
          </p:cNvPr>
          <p:cNvSpPr>
            <a:spLocks noGrp="1"/>
          </p:cNvSpPr>
          <p:nvPr>
            <p:ph type="title"/>
          </p:nvPr>
        </p:nvSpPr>
        <p:spPr>
          <a:xfrm>
            <a:off x="838200" y="365125"/>
            <a:ext cx="10515600" cy="1325563"/>
          </a:xfrm>
        </p:spPr>
        <p:txBody>
          <a:bodyPr/>
          <a:lstStyle/>
          <a:p>
            <a:r>
              <a:rPr lang="fr-FR" dirty="0"/>
              <a:t>In situ and S2 </a:t>
            </a:r>
            <a:r>
              <a:rPr lang="fr-FR" dirty="0" err="1"/>
              <a:t>comparison</a:t>
            </a:r>
            <a:endParaRPr lang="fr-NC" dirty="0"/>
          </a:p>
        </p:txBody>
      </p:sp>
      <p:pic>
        <p:nvPicPr>
          <p:cNvPr id="12" name="Image 11" descr="SEA-CHLA_20220403_stations_no_stretch.jpg">
            <a:extLst>
              <a:ext uri="{FF2B5EF4-FFF2-40B4-BE49-F238E27FC236}">
                <a16:creationId xmlns:a16="http://schemas.microsoft.com/office/drawing/2014/main" id="{7C8A860D-E339-4FA6-B7C1-A5B9B93658CB}"/>
              </a:ext>
            </a:extLst>
          </p:cNvPr>
          <p:cNvPicPr>
            <a:picLocks noChangeAspect="1"/>
          </p:cNvPicPr>
          <p:nvPr/>
        </p:nvPicPr>
        <p:blipFill>
          <a:blip r:embed="rId3" cstate="print"/>
          <a:stretch>
            <a:fillRect/>
          </a:stretch>
        </p:blipFill>
        <p:spPr>
          <a:xfrm>
            <a:off x="749530" y="1287990"/>
            <a:ext cx="5346470" cy="5346470"/>
          </a:xfrm>
          <a:prstGeom prst="rect">
            <a:avLst/>
          </a:prstGeom>
        </p:spPr>
      </p:pic>
      <p:sp>
        <p:nvSpPr>
          <p:cNvPr id="13" name="Ellipse 12">
            <a:extLst>
              <a:ext uri="{FF2B5EF4-FFF2-40B4-BE49-F238E27FC236}">
                <a16:creationId xmlns:a16="http://schemas.microsoft.com/office/drawing/2014/main" id="{F2ED0255-ACBA-4E1B-8A3F-CC8C6ED1BECF}"/>
              </a:ext>
            </a:extLst>
          </p:cNvPr>
          <p:cNvSpPr/>
          <p:nvPr/>
        </p:nvSpPr>
        <p:spPr>
          <a:xfrm rot="19898295">
            <a:off x="2200277" y="1720257"/>
            <a:ext cx="3558201" cy="157139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4" name="Ellipse 13">
            <a:extLst>
              <a:ext uri="{FF2B5EF4-FFF2-40B4-BE49-F238E27FC236}">
                <a16:creationId xmlns:a16="http://schemas.microsoft.com/office/drawing/2014/main" id="{83F7E734-EAE1-4C63-8247-D482C235E19A}"/>
              </a:ext>
            </a:extLst>
          </p:cNvPr>
          <p:cNvSpPr/>
          <p:nvPr/>
        </p:nvSpPr>
        <p:spPr>
          <a:xfrm rot="19166318">
            <a:off x="3136246" y="2342004"/>
            <a:ext cx="3369693" cy="1357647"/>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5" name="Ellipse 14">
            <a:extLst>
              <a:ext uri="{FF2B5EF4-FFF2-40B4-BE49-F238E27FC236}">
                <a16:creationId xmlns:a16="http://schemas.microsoft.com/office/drawing/2014/main" id="{08AD356E-F445-4EB2-8FE2-5AFF5914EE42}"/>
              </a:ext>
            </a:extLst>
          </p:cNvPr>
          <p:cNvSpPr/>
          <p:nvPr/>
        </p:nvSpPr>
        <p:spPr>
          <a:xfrm rot="17789213">
            <a:off x="2466155" y="4563674"/>
            <a:ext cx="2418950" cy="1549599"/>
          </a:xfrm>
          <a:prstGeom prst="ellipse">
            <a:avLst/>
          </a:prstGeom>
          <a:no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dirty="0"/>
          </a:p>
        </p:txBody>
      </p:sp>
      <p:pic>
        <p:nvPicPr>
          <p:cNvPr id="2" name="Image 1">
            <a:extLst>
              <a:ext uri="{FF2B5EF4-FFF2-40B4-BE49-F238E27FC236}">
                <a16:creationId xmlns:a16="http://schemas.microsoft.com/office/drawing/2014/main" id="{0D49CAC0-5836-49BE-B12C-544CCC73FA99}"/>
              </a:ext>
            </a:extLst>
          </p:cNvPr>
          <p:cNvPicPr>
            <a:picLocks noChangeAspect="1"/>
          </p:cNvPicPr>
          <p:nvPr/>
        </p:nvPicPr>
        <p:blipFill>
          <a:blip r:embed="rId4"/>
          <a:stretch>
            <a:fillRect/>
          </a:stretch>
        </p:blipFill>
        <p:spPr>
          <a:xfrm>
            <a:off x="7659451" y="-202831"/>
            <a:ext cx="2491956" cy="2461473"/>
          </a:xfrm>
          <a:prstGeom prst="rect">
            <a:avLst/>
          </a:prstGeom>
        </p:spPr>
      </p:pic>
      <p:graphicFrame>
        <p:nvGraphicFramePr>
          <p:cNvPr id="16" name="Graphique 15">
            <a:extLst>
              <a:ext uri="{FF2B5EF4-FFF2-40B4-BE49-F238E27FC236}">
                <a16:creationId xmlns:a16="http://schemas.microsoft.com/office/drawing/2014/main" id="{19676A92-23DA-40F5-B03D-C92BAA5898E1}"/>
              </a:ext>
            </a:extLst>
          </p:cNvPr>
          <p:cNvGraphicFramePr>
            <a:graphicFrameLocks/>
          </p:cNvGraphicFramePr>
          <p:nvPr>
            <p:extLst>
              <p:ext uri="{D42A27DB-BD31-4B8C-83A1-F6EECF244321}">
                <p14:modId xmlns:p14="http://schemas.microsoft.com/office/powerpoint/2010/main" val="2537650179"/>
              </p:ext>
            </p:extLst>
          </p:nvPr>
        </p:nvGraphicFramePr>
        <p:xfrm>
          <a:off x="6096000" y="2270544"/>
          <a:ext cx="5782577" cy="3784060"/>
        </p:xfrm>
        <a:graphic>
          <a:graphicData uri="http://schemas.openxmlformats.org/drawingml/2006/chart">
            <c:chart xmlns:c="http://schemas.openxmlformats.org/drawingml/2006/chart" xmlns:r="http://schemas.openxmlformats.org/officeDocument/2006/relationships" r:id="rId5"/>
          </a:graphicData>
        </a:graphic>
      </p:graphicFrame>
      <p:sp>
        <p:nvSpPr>
          <p:cNvPr id="17" name="ZoneTexte 16">
            <a:extLst>
              <a:ext uri="{FF2B5EF4-FFF2-40B4-BE49-F238E27FC236}">
                <a16:creationId xmlns:a16="http://schemas.microsoft.com/office/drawing/2014/main" id="{F938D8B3-50F4-47A1-816E-DAF7476E7A5E}"/>
              </a:ext>
            </a:extLst>
          </p:cNvPr>
          <p:cNvSpPr txBox="1"/>
          <p:nvPr/>
        </p:nvSpPr>
        <p:spPr>
          <a:xfrm>
            <a:off x="6831559" y="5419779"/>
            <a:ext cx="5047018" cy="1477328"/>
          </a:xfrm>
          <a:prstGeom prst="rect">
            <a:avLst/>
          </a:prstGeom>
          <a:noFill/>
        </p:spPr>
        <p:txBody>
          <a:bodyPr wrap="square" rtlCol="0">
            <a:spAutoFit/>
          </a:bodyPr>
          <a:lstStyle/>
          <a:p>
            <a:endParaRPr lang="fr-FR" dirty="0"/>
          </a:p>
          <a:p>
            <a:r>
              <a:rPr lang="fr-FR" dirty="0"/>
              <a:t> </a:t>
            </a:r>
            <a:r>
              <a:rPr lang="fr-FR" sz="2400" dirty="0"/>
              <a:t>3 groups of waters  :</a:t>
            </a:r>
          </a:p>
          <a:p>
            <a:r>
              <a:rPr lang="fr-FR" sz="2400" dirty="0"/>
              <a:t>- Coastal  </a:t>
            </a:r>
            <a:r>
              <a:rPr lang="fr-FR" sz="2400" dirty="0" err="1"/>
              <a:t>turbid</a:t>
            </a:r>
            <a:r>
              <a:rPr lang="fr-FR" sz="2400" dirty="0"/>
              <a:t> waters, - </a:t>
            </a:r>
            <a:r>
              <a:rPr lang="fr-FR" sz="2400" dirty="0" err="1"/>
              <a:t>Chlorophyll-rich</a:t>
            </a:r>
            <a:r>
              <a:rPr lang="fr-FR" sz="2400" dirty="0"/>
              <a:t> – Clear </a:t>
            </a:r>
            <a:r>
              <a:rPr lang="fr-FR" sz="2400" dirty="0" err="1"/>
              <a:t>oceanic</a:t>
            </a:r>
            <a:r>
              <a:rPr lang="fr-FR" sz="2400" dirty="0"/>
              <a:t> stations</a:t>
            </a:r>
          </a:p>
        </p:txBody>
      </p:sp>
      <p:sp>
        <p:nvSpPr>
          <p:cNvPr id="3" name="Espace réservé du pied de page 2">
            <a:extLst>
              <a:ext uri="{FF2B5EF4-FFF2-40B4-BE49-F238E27FC236}">
                <a16:creationId xmlns:a16="http://schemas.microsoft.com/office/drawing/2014/main" id="{68E6F4EE-068C-48A9-B3B5-63308983348F}"/>
              </a:ext>
            </a:extLst>
          </p:cNvPr>
          <p:cNvSpPr>
            <a:spLocks noGrp="1"/>
          </p:cNvSpPr>
          <p:nvPr>
            <p:ph type="ftr" sz="quarter" idx="11"/>
          </p:nvPr>
        </p:nvSpPr>
        <p:spPr/>
        <p:txBody>
          <a:bodyPr/>
          <a:lstStyle/>
          <a:p>
            <a:r>
              <a:rPr lang="fr-FR"/>
              <a:t>GIS-RS 2024 ITC Suva, Fiji</a:t>
            </a:r>
            <a:endParaRPr lang="x-none"/>
          </a:p>
        </p:txBody>
      </p:sp>
      <p:sp>
        <p:nvSpPr>
          <p:cNvPr id="4" name="Espace réservé du numéro de diapositive 3">
            <a:extLst>
              <a:ext uri="{FF2B5EF4-FFF2-40B4-BE49-F238E27FC236}">
                <a16:creationId xmlns:a16="http://schemas.microsoft.com/office/drawing/2014/main" id="{7CD1633A-5835-4110-A339-43098A4E2E24}"/>
              </a:ext>
            </a:extLst>
          </p:cNvPr>
          <p:cNvSpPr>
            <a:spLocks noGrp="1"/>
          </p:cNvSpPr>
          <p:nvPr>
            <p:ph type="sldNum" sz="quarter" idx="12"/>
          </p:nvPr>
        </p:nvSpPr>
        <p:spPr/>
        <p:txBody>
          <a:bodyPr/>
          <a:lstStyle/>
          <a:p>
            <a:fld id="{3D390AD4-54CE-46F3-9CFF-375FC5AFC342}" type="slidenum">
              <a:rPr lang="x-none" smtClean="0"/>
              <a:pPr/>
              <a:t>16</a:t>
            </a:fld>
            <a:endParaRPr lang="x-none"/>
          </a:p>
        </p:txBody>
      </p:sp>
    </p:spTree>
    <p:extLst>
      <p:ext uri="{BB962C8B-B14F-4D97-AF65-F5344CB8AC3E}">
        <p14:creationId xmlns:p14="http://schemas.microsoft.com/office/powerpoint/2010/main" val="549199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BE9BE86-6BFC-467A-9147-D4A64B475AFF}"/>
              </a:ext>
            </a:extLst>
          </p:cNvPr>
          <p:cNvSpPr>
            <a:spLocks noGrp="1"/>
          </p:cNvSpPr>
          <p:nvPr>
            <p:ph idx="1"/>
          </p:nvPr>
        </p:nvSpPr>
        <p:spPr>
          <a:xfrm>
            <a:off x="714022" y="1677634"/>
            <a:ext cx="10515600" cy="4351338"/>
          </a:xfrm>
        </p:spPr>
        <p:txBody>
          <a:bodyPr>
            <a:normAutofit/>
          </a:bodyPr>
          <a:lstStyle/>
          <a:p>
            <a:r>
              <a:rPr lang="fr-FR" sz="2400" dirty="0"/>
              <a:t>Sentinel 2 images of </a:t>
            </a:r>
            <a:r>
              <a:rPr lang="fr-FR" sz="2400" dirty="0" err="1"/>
              <a:t>turbidity</a:t>
            </a:r>
            <a:r>
              <a:rPr lang="fr-FR" sz="2400" dirty="0"/>
              <a:t> and </a:t>
            </a:r>
            <a:r>
              <a:rPr lang="fr-FR" sz="2400" dirty="0" err="1"/>
              <a:t>chlorophyll</a:t>
            </a:r>
            <a:r>
              <a:rPr lang="fr-FR" sz="2400" dirty="0"/>
              <a:t> show </a:t>
            </a:r>
            <a:r>
              <a:rPr lang="fr-FR" sz="2400" dirty="0" err="1"/>
              <a:t>similar</a:t>
            </a:r>
            <a:r>
              <a:rPr lang="fr-FR" sz="2400" dirty="0"/>
              <a:t> patterns of the plume extension South of Fiji, </a:t>
            </a:r>
            <a:r>
              <a:rPr lang="fr-FR" sz="2400" dirty="0" err="1"/>
              <a:t>allowing</a:t>
            </a:r>
            <a:r>
              <a:rPr lang="fr-FR" sz="2400" dirty="0"/>
              <a:t> a </a:t>
            </a:r>
            <a:r>
              <a:rPr lang="fr-FR" sz="2400" dirty="0" err="1"/>
              <a:t>detailed</a:t>
            </a:r>
            <a:r>
              <a:rPr lang="fr-FR" sz="2400" dirty="0"/>
              <a:t> description of </a:t>
            </a:r>
            <a:r>
              <a:rPr lang="fr-FR" sz="2400" dirty="0" err="1"/>
              <a:t>enrichments</a:t>
            </a:r>
            <a:r>
              <a:rPr lang="fr-FR" sz="2400" dirty="0"/>
              <a:t> at the </a:t>
            </a:r>
            <a:r>
              <a:rPr lang="fr-FR" sz="2400" dirty="0" err="1"/>
              <a:t>coast</a:t>
            </a:r>
            <a:r>
              <a:rPr lang="fr-FR" sz="2400" dirty="0"/>
              <a:t> </a:t>
            </a:r>
            <a:r>
              <a:rPr lang="fr-FR" sz="2400" dirty="0" err="1"/>
              <a:t>with</a:t>
            </a:r>
            <a:r>
              <a:rPr lang="fr-FR" sz="2400" dirty="0"/>
              <a:t> a </a:t>
            </a:r>
            <a:r>
              <a:rPr lang="fr-FR" sz="2400" dirty="0" err="1"/>
              <a:t>small</a:t>
            </a:r>
            <a:r>
              <a:rPr lang="fr-FR" sz="2400" dirty="0"/>
              <a:t> plume (station 19) (dry </a:t>
            </a:r>
            <a:r>
              <a:rPr lang="fr-FR" sz="2400" dirty="0" err="1"/>
              <a:t>period</a:t>
            </a:r>
            <a:r>
              <a:rPr lang="fr-FR" sz="2400" dirty="0"/>
              <a:t>)</a:t>
            </a:r>
          </a:p>
          <a:p>
            <a:endParaRPr lang="fr-FR" sz="2400" dirty="0"/>
          </a:p>
          <a:p>
            <a:r>
              <a:rPr lang="fr-FR" sz="2400" dirty="0" err="1"/>
              <a:t>Suggests</a:t>
            </a:r>
            <a:r>
              <a:rPr lang="fr-FR" sz="2400" dirty="0"/>
              <a:t> a spatial </a:t>
            </a:r>
            <a:r>
              <a:rPr lang="fr-FR" sz="2400" dirty="0" err="1"/>
              <a:t>coupling</a:t>
            </a:r>
            <a:r>
              <a:rPr lang="fr-FR" sz="2400" dirty="0"/>
              <a:t> </a:t>
            </a:r>
            <a:r>
              <a:rPr lang="fr-FR" sz="2400" dirty="0" err="1"/>
              <a:t>between</a:t>
            </a:r>
            <a:r>
              <a:rPr lang="fr-FR" sz="2400" dirty="0"/>
              <a:t> </a:t>
            </a:r>
            <a:r>
              <a:rPr lang="fr-FR" sz="2400" dirty="0" err="1"/>
              <a:t>turbidity</a:t>
            </a:r>
            <a:r>
              <a:rPr lang="fr-FR" sz="2400" dirty="0"/>
              <a:t> and </a:t>
            </a:r>
            <a:r>
              <a:rPr lang="fr-FR" sz="2400" dirty="0" err="1"/>
              <a:t>chlorophyll</a:t>
            </a:r>
            <a:r>
              <a:rPr lang="fr-FR" sz="2400" dirty="0"/>
              <a:t> </a:t>
            </a:r>
            <a:r>
              <a:rPr lang="fr-FR" sz="2400" dirty="0" err="1"/>
              <a:t>during</a:t>
            </a:r>
            <a:r>
              <a:rPr lang="fr-FR" sz="2400" dirty="0"/>
              <a:t> the </a:t>
            </a:r>
            <a:r>
              <a:rPr lang="fr-FR" sz="2400" dirty="0" err="1"/>
              <a:t>typical</a:t>
            </a:r>
            <a:r>
              <a:rPr lang="fr-FR" sz="2400" dirty="0"/>
              <a:t> dry </a:t>
            </a:r>
            <a:r>
              <a:rPr lang="fr-FR" sz="2400" dirty="0" err="1"/>
              <a:t>period</a:t>
            </a:r>
            <a:r>
              <a:rPr lang="fr-FR" sz="2400" dirty="0"/>
              <a:t> </a:t>
            </a:r>
            <a:r>
              <a:rPr lang="fr-FR" sz="2400" dirty="0" err="1"/>
              <a:t>encountered</a:t>
            </a:r>
            <a:r>
              <a:rPr lang="fr-FR" sz="2400" dirty="0"/>
              <a:t> </a:t>
            </a:r>
            <a:r>
              <a:rPr lang="fr-FR" sz="2400" dirty="0" err="1"/>
              <a:t>during</a:t>
            </a:r>
            <a:r>
              <a:rPr lang="fr-FR" sz="2400" dirty="0"/>
              <a:t> the SOKOWASA </a:t>
            </a:r>
            <a:r>
              <a:rPr lang="fr-FR" sz="2400" dirty="0" err="1"/>
              <a:t>cruise</a:t>
            </a:r>
            <a:endParaRPr lang="fr-FR" sz="2400" dirty="0"/>
          </a:p>
          <a:p>
            <a:endParaRPr lang="fr-FR" sz="2400" dirty="0"/>
          </a:p>
          <a:p>
            <a:r>
              <a:rPr lang="fr-FR" sz="2400" dirty="0" err="1"/>
              <a:t>Regressions</a:t>
            </a:r>
            <a:r>
              <a:rPr lang="fr-FR" sz="2400" dirty="0"/>
              <a:t> </a:t>
            </a:r>
            <a:r>
              <a:rPr lang="fr-FR" sz="2400" dirty="0" err="1"/>
              <a:t>between</a:t>
            </a:r>
            <a:r>
              <a:rPr lang="fr-FR" sz="2400" dirty="0"/>
              <a:t> in situ </a:t>
            </a:r>
            <a:r>
              <a:rPr lang="fr-FR" sz="2400" dirty="0" err="1"/>
              <a:t>Chla</a:t>
            </a:r>
            <a:r>
              <a:rPr lang="fr-FR" sz="2400" dirty="0"/>
              <a:t> and </a:t>
            </a:r>
            <a:r>
              <a:rPr lang="fr-FR" sz="2400" dirty="0" err="1"/>
              <a:t>turbidity</a:t>
            </a:r>
            <a:r>
              <a:rPr lang="fr-FR" sz="2400" dirty="0"/>
              <a:t> and </a:t>
            </a:r>
            <a:r>
              <a:rPr lang="fr-FR" sz="2400" dirty="0" err="1"/>
              <a:t>those</a:t>
            </a:r>
            <a:r>
              <a:rPr lang="fr-FR" sz="2400" dirty="0"/>
              <a:t> </a:t>
            </a:r>
            <a:r>
              <a:rPr lang="fr-FR" sz="2400" dirty="0" err="1"/>
              <a:t>calculated</a:t>
            </a:r>
            <a:r>
              <a:rPr lang="fr-FR" sz="2400" dirty="0"/>
              <a:t> </a:t>
            </a:r>
            <a:r>
              <a:rPr lang="fr-FR" sz="2400" dirty="0" err="1"/>
              <a:t>from</a:t>
            </a:r>
            <a:r>
              <a:rPr lang="fr-FR" sz="2400" dirty="0"/>
              <a:t> Sentinel 2 </a:t>
            </a:r>
            <a:r>
              <a:rPr lang="fr-FR" sz="2400" dirty="0" err="1"/>
              <a:t>algorithms</a:t>
            </a:r>
            <a:r>
              <a:rPr lang="fr-FR" sz="2400" dirty="0"/>
              <a:t> are </a:t>
            </a:r>
            <a:r>
              <a:rPr lang="fr-FR" sz="2400" dirty="0" err="1"/>
              <a:t>encouraging</a:t>
            </a:r>
            <a:endParaRPr lang="fr-FR" sz="2400" dirty="0"/>
          </a:p>
          <a:p>
            <a:endParaRPr lang="fr-FR" sz="2400" dirty="0"/>
          </a:p>
        </p:txBody>
      </p:sp>
      <p:sp>
        <p:nvSpPr>
          <p:cNvPr id="4" name="Espace réservé du pied de page 3">
            <a:extLst>
              <a:ext uri="{FF2B5EF4-FFF2-40B4-BE49-F238E27FC236}">
                <a16:creationId xmlns:a16="http://schemas.microsoft.com/office/drawing/2014/main" id="{9063B935-1B39-4D11-8C7F-F758928CD46C}"/>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E8E33914-A678-42E8-9AA1-A846DAE702C5}"/>
              </a:ext>
            </a:extLst>
          </p:cNvPr>
          <p:cNvSpPr>
            <a:spLocks noGrp="1"/>
          </p:cNvSpPr>
          <p:nvPr>
            <p:ph type="sldNum" sz="quarter" idx="12"/>
          </p:nvPr>
        </p:nvSpPr>
        <p:spPr/>
        <p:txBody>
          <a:bodyPr/>
          <a:lstStyle/>
          <a:p>
            <a:fld id="{3D390AD4-54CE-46F3-9CFF-375FC5AFC342}" type="slidenum">
              <a:rPr lang="x-none" smtClean="0"/>
              <a:pPr/>
              <a:t>17</a:t>
            </a:fld>
            <a:endParaRPr lang="x-none"/>
          </a:p>
        </p:txBody>
      </p:sp>
      <p:sp>
        <p:nvSpPr>
          <p:cNvPr id="6" name="Titre 1">
            <a:extLst>
              <a:ext uri="{FF2B5EF4-FFF2-40B4-BE49-F238E27FC236}">
                <a16:creationId xmlns:a16="http://schemas.microsoft.com/office/drawing/2014/main" id="{9BEE4942-2D47-44FB-81D1-3CCB3741DC3E}"/>
              </a:ext>
            </a:extLst>
          </p:cNvPr>
          <p:cNvSpPr txBox="1">
            <a:spLocks/>
          </p:cNvSpPr>
          <p:nvPr/>
        </p:nvSpPr>
        <p:spPr>
          <a:xfrm>
            <a:off x="990600" y="2352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a:latin typeface="Arial Black" panose="020B0A04020102020204" pitchFamily="34" charset="0"/>
              </a:rPr>
              <a:t>Interpretation of the satellite imagery</a:t>
            </a:r>
          </a:p>
        </p:txBody>
      </p:sp>
    </p:spTree>
    <p:extLst>
      <p:ext uri="{BB962C8B-B14F-4D97-AF65-F5344CB8AC3E}">
        <p14:creationId xmlns:p14="http://schemas.microsoft.com/office/powerpoint/2010/main" val="164452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1FD6C8-6CAE-4DCD-9EB0-F3BD74D3DFB8}"/>
              </a:ext>
            </a:extLst>
          </p:cNvPr>
          <p:cNvSpPr txBox="1"/>
          <p:nvPr/>
        </p:nvSpPr>
        <p:spPr>
          <a:xfrm>
            <a:off x="7059299" y="1437409"/>
            <a:ext cx="3307095" cy="1477328"/>
          </a:xfrm>
          <a:prstGeom prst="rect">
            <a:avLst/>
          </a:prstGeom>
          <a:noFill/>
        </p:spPr>
        <p:txBody>
          <a:bodyPr wrap="square" rtlCol="0">
            <a:spAutoFit/>
          </a:bodyPr>
          <a:lstStyle/>
          <a:p>
            <a:pPr algn="just"/>
            <a:r>
              <a:rPr lang="en-AU" dirty="0"/>
              <a:t>Copernicus Marine Service (CMEMS) OLCI – 300 m spatial resolution images showing interpolated chlorophyll-a values from 2022-01-01 to 2022-12-01.</a:t>
            </a:r>
          </a:p>
        </p:txBody>
      </p:sp>
      <p:pic>
        <p:nvPicPr>
          <p:cNvPr id="4" name="Image 3">
            <a:extLst>
              <a:ext uri="{FF2B5EF4-FFF2-40B4-BE49-F238E27FC236}">
                <a16:creationId xmlns:a16="http://schemas.microsoft.com/office/drawing/2014/main" id="{E8A6D0A0-1502-4259-835A-6EDD03F33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97" y="1273894"/>
            <a:ext cx="6824881" cy="5118661"/>
          </a:xfrm>
          <a:prstGeom prst="rect">
            <a:avLst/>
          </a:prstGeom>
        </p:spPr>
      </p:pic>
      <p:pic>
        <p:nvPicPr>
          <p:cNvPr id="2" name="Image 1">
            <a:extLst>
              <a:ext uri="{FF2B5EF4-FFF2-40B4-BE49-F238E27FC236}">
                <a16:creationId xmlns:a16="http://schemas.microsoft.com/office/drawing/2014/main" id="{706AFA69-0F91-4614-A8A3-1FF70508B896}"/>
              </a:ext>
            </a:extLst>
          </p:cNvPr>
          <p:cNvPicPr>
            <a:picLocks noChangeAspect="1"/>
          </p:cNvPicPr>
          <p:nvPr/>
        </p:nvPicPr>
        <p:blipFill>
          <a:blip r:embed="rId3"/>
          <a:stretch>
            <a:fillRect/>
          </a:stretch>
        </p:blipFill>
        <p:spPr>
          <a:xfrm>
            <a:off x="7098956" y="3180959"/>
            <a:ext cx="4088924" cy="2239632"/>
          </a:xfrm>
          <a:prstGeom prst="rect">
            <a:avLst/>
          </a:prstGeom>
        </p:spPr>
      </p:pic>
      <p:sp>
        <p:nvSpPr>
          <p:cNvPr id="3" name="Espace réservé du pied de page 2">
            <a:extLst>
              <a:ext uri="{FF2B5EF4-FFF2-40B4-BE49-F238E27FC236}">
                <a16:creationId xmlns:a16="http://schemas.microsoft.com/office/drawing/2014/main" id="{2BD1A125-4EF3-4150-8FFC-4D6DFBB0711D}"/>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BB91B143-B998-4187-8B7F-AA2D66D96DB0}"/>
              </a:ext>
            </a:extLst>
          </p:cNvPr>
          <p:cNvSpPr>
            <a:spLocks noGrp="1"/>
          </p:cNvSpPr>
          <p:nvPr>
            <p:ph type="sldNum" sz="quarter" idx="12"/>
          </p:nvPr>
        </p:nvSpPr>
        <p:spPr/>
        <p:txBody>
          <a:bodyPr/>
          <a:lstStyle/>
          <a:p>
            <a:fld id="{3D390AD4-54CE-46F3-9CFF-375FC5AFC342}" type="slidenum">
              <a:rPr lang="x-none" smtClean="0"/>
              <a:pPr/>
              <a:t>18</a:t>
            </a:fld>
            <a:endParaRPr lang="x-none"/>
          </a:p>
        </p:txBody>
      </p:sp>
      <p:sp>
        <p:nvSpPr>
          <p:cNvPr id="7" name="Titre 1">
            <a:extLst>
              <a:ext uri="{FF2B5EF4-FFF2-40B4-BE49-F238E27FC236}">
                <a16:creationId xmlns:a16="http://schemas.microsoft.com/office/drawing/2014/main" id="{7846F5D7-E9A5-4EBC-A57C-CEA37AA38595}"/>
              </a:ext>
            </a:extLst>
          </p:cNvPr>
          <p:cNvSpPr>
            <a:spLocks noGrp="1"/>
          </p:cNvSpPr>
          <p:nvPr>
            <p:ph type="title"/>
          </p:nvPr>
        </p:nvSpPr>
        <p:spPr>
          <a:xfrm>
            <a:off x="338667" y="365125"/>
            <a:ext cx="11015133" cy="1325563"/>
          </a:xfrm>
        </p:spPr>
        <p:txBody>
          <a:bodyPr/>
          <a:lstStyle/>
          <a:p>
            <a:r>
              <a:rPr lang="fr-FR" dirty="0"/>
              <a:t>Use of </a:t>
            </a:r>
            <a:r>
              <a:rPr lang="fr-FR" dirty="0" err="1"/>
              <a:t>ocean</a:t>
            </a:r>
            <a:r>
              <a:rPr lang="fr-FR" dirty="0"/>
              <a:t> </a:t>
            </a:r>
            <a:r>
              <a:rPr lang="fr-FR" dirty="0" err="1"/>
              <a:t>color</a:t>
            </a:r>
            <a:r>
              <a:rPr lang="fr-FR" dirty="0"/>
              <a:t> 1: </a:t>
            </a:r>
            <a:r>
              <a:rPr lang="fr-FR" dirty="0" err="1"/>
              <a:t>Regional</a:t>
            </a:r>
            <a:r>
              <a:rPr lang="fr-FR" dirty="0"/>
              <a:t> </a:t>
            </a:r>
            <a:r>
              <a:rPr lang="fr-FR" dirty="0" err="1"/>
              <a:t>survey</a:t>
            </a:r>
            <a:r>
              <a:rPr lang="fr-FR" dirty="0"/>
              <a:t> </a:t>
            </a:r>
            <a:r>
              <a:rPr lang="fr-FR" dirty="0" err="1"/>
              <a:t>with</a:t>
            </a:r>
            <a:r>
              <a:rPr lang="fr-FR" dirty="0"/>
              <a:t> </a:t>
            </a:r>
            <a:r>
              <a:rPr lang="fr-FR" dirty="0" err="1"/>
              <a:t>Copernicus</a:t>
            </a:r>
            <a:endParaRPr lang="x-none" dirty="0"/>
          </a:p>
        </p:txBody>
      </p:sp>
      <p:sp>
        <p:nvSpPr>
          <p:cNvPr id="8" name="Signe Plus 7">
            <a:extLst>
              <a:ext uri="{FF2B5EF4-FFF2-40B4-BE49-F238E27FC236}">
                <a16:creationId xmlns:a16="http://schemas.microsoft.com/office/drawing/2014/main" id="{6CF13D43-6476-4A16-AA56-BCD0F8D72EBA}"/>
              </a:ext>
            </a:extLst>
          </p:cNvPr>
          <p:cNvSpPr/>
          <p:nvPr/>
        </p:nvSpPr>
        <p:spPr>
          <a:xfrm>
            <a:off x="5515897" y="2449059"/>
            <a:ext cx="452284" cy="441625"/>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
        <p:nvSpPr>
          <p:cNvPr id="10" name="Signe Plus 9">
            <a:extLst>
              <a:ext uri="{FF2B5EF4-FFF2-40B4-BE49-F238E27FC236}">
                <a16:creationId xmlns:a16="http://schemas.microsoft.com/office/drawing/2014/main" id="{C47E96DE-E108-4E9A-8F16-F64B1429FF4A}"/>
              </a:ext>
            </a:extLst>
          </p:cNvPr>
          <p:cNvSpPr/>
          <p:nvPr/>
        </p:nvSpPr>
        <p:spPr>
          <a:xfrm>
            <a:off x="6990254" y="3072900"/>
            <a:ext cx="530942" cy="619432"/>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NC"/>
          </a:p>
        </p:txBody>
      </p:sp>
    </p:spTree>
    <p:extLst>
      <p:ext uri="{BB962C8B-B14F-4D97-AF65-F5344CB8AC3E}">
        <p14:creationId xmlns:p14="http://schemas.microsoft.com/office/powerpoint/2010/main" val="1487239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4F9C30-D605-47BC-8203-0A50F64DE44E}"/>
              </a:ext>
            </a:extLst>
          </p:cNvPr>
          <p:cNvSpPr>
            <a:spLocks noGrp="1"/>
          </p:cNvSpPr>
          <p:nvPr>
            <p:ph type="title"/>
          </p:nvPr>
        </p:nvSpPr>
        <p:spPr>
          <a:xfrm>
            <a:off x="838200" y="365126"/>
            <a:ext cx="10515600" cy="578212"/>
          </a:xfrm>
        </p:spPr>
        <p:txBody>
          <a:bodyPr>
            <a:normAutofit fontScale="90000"/>
          </a:bodyPr>
          <a:lstStyle/>
          <a:p>
            <a:r>
              <a:rPr lang="fr-FR" dirty="0" err="1"/>
              <a:t>Operational</a:t>
            </a:r>
            <a:r>
              <a:rPr lang="fr-FR" dirty="0"/>
              <a:t> </a:t>
            </a:r>
            <a:r>
              <a:rPr lang="fr-FR" dirty="0" err="1"/>
              <a:t>transfer</a:t>
            </a:r>
            <a:r>
              <a:rPr lang="fr-FR" dirty="0"/>
              <a:t> to QVX Platform </a:t>
            </a:r>
            <a:endParaRPr lang="x-none" dirty="0"/>
          </a:p>
        </p:txBody>
      </p:sp>
      <p:sp>
        <p:nvSpPr>
          <p:cNvPr id="3" name="Espace réservé du contenu 2">
            <a:extLst>
              <a:ext uri="{FF2B5EF4-FFF2-40B4-BE49-F238E27FC236}">
                <a16:creationId xmlns:a16="http://schemas.microsoft.com/office/drawing/2014/main" id="{4D3A1910-227B-4DC2-8B05-476CF17F5A6F}"/>
              </a:ext>
            </a:extLst>
          </p:cNvPr>
          <p:cNvSpPr>
            <a:spLocks noGrp="1"/>
          </p:cNvSpPr>
          <p:nvPr>
            <p:ph idx="1"/>
          </p:nvPr>
        </p:nvSpPr>
        <p:spPr>
          <a:xfrm>
            <a:off x="249381" y="4896196"/>
            <a:ext cx="11006051" cy="1720735"/>
          </a:xfrm>
        </p:spPr>
        <p:txBody>
          <a:bodyPr numCol="2">
            <a:normAutofit fontScale="70000" lnSpcReduction="20000"/>
          </a:bodyPr>
          <a:lstStyle/>
          <a:p>
            <a:pPr>
              <a:buNone/>
            </a:pPr>
            <a:r>
              <a:rPr lang="fr-FR" b="1" dirty="0" err="1"/>
              <a:t>Deployed</a:t>
            </a:r>
            <a:r>
              <a:rPr lang="fr-FR" b="1" dirty="0"/>
              <a:t> QVX Platform</a:t>
            </a:r>
            <a:r>
              <a:rPr lang="fr-FR" dirty="0"/>
              <a:t>  </a:t>
            </a:r>
            <a:r>
              <a:rPr lang="fr-FR" b="1" dirty="0"/>
              <a:t>in the Pacific</a:t>
            </a:r>
          </a:p>
          <a:p>
            <a:r>
              <a:rPr lang="fr-FR" dirty="0"/>
              <a:t>New </a:t>
            </a:r>
            <a:r>
              <a:rPr lang="fr-FR" dirty="0" err="1"/>
              <a:t>Caledonia</a:t>
            </a:r>
            <a:endParaRPr lang="fr-FR" dirty="0"/>
          </a:p>
          <a:p>
            <a:r>
              <a:rPr lang="fr-FR" dirty="0"/>
              <a:t>Vanuatu</a:t>
            </a:r>
          </a:p>
          <a:p>
            <a:r>
              <a:rPr lang="fr-FR" dirty="0"/>
              <a:t>Papua New </a:t>
            </a:r>
            <a:r>
              <a:rPr lang="fr-FR" dirty="0" err="1"/>
              <a:t>Guinea</a:t>
            </a:r>
            <a:endParaRPr lang="fr-FR" dirty="0"/>
          </a:p>
          <a:p>
            <a:r>
              <a:rPr lang="fr-FR" dirty="0"/>
              <a:t>Fiji</a:t>
            </a:r>
          </a:p>
          <a:p>
            <a:r>
              <a:rPr lang="fr-FR" dirty="0"/>
              <a:t>Tonga</a:t>
            </a:r>
          </a:p>
          <a:p>
            <a:r>
              <a:rPr lang="fr-FR" dirty="0"/>
              <a:t>French </a:t>
            </a:r>
            <a:r>
              <a:rPr lang="fr-FR" dirty="0" err="1"/>
              <a:t>Polynesia</a:t>
            </a:r>
            <a:endParaRPr lang="fr-FR" dirty="0"/>
          </a:p>
          <a:p>
            <a:r>
              <a:rPr lang="fr-FR" dirty="0"/>
              <a:t>Wallis-et-Futuna</a:t>
            </a:r>
          </a:p>
          <a:p>
            <a:r>
              <a:rPr lang="fr-FR" dirty="0" err="1"/>
              <a:t>Australia</a:t>
            </a:r>
            <a:endParaRPr lang="fr-FR" dirty="0"/>
          </a:p>
          <a:p>
            <a:r>
              <a:rPr lang="fr-FR" dirty="0"/>
              <a:t>New </a:t>
            </a:r>
            <a:r>
              <a:rPr lang="fr-FR" dirty="0" err="1"/>
              <a:t>Zealand</a:t>
            </a:r>
            <a:endParaRPr lang="x-none"/>
          </a:p>
        </p:txBody>
      </p:sp>
      <p:pic>
        <p:nvPicPr>
          <p:cNvPr id="2050" name="Picture 2"/>
          <p:cNvPicPr>
            <a:picLocks noChangeAspect="1" noChangeArrowheads="1"/>
          </p:cNvPicPr>
          <p:nvPr/>
        </p:nvPicPr>
        <p:blipFill>
          <a:blip r:embed="rId3"/>
          <a:srcRect/>
          <a:stretch>
            <a:fillRect/>
          </a:stretch>
        </p:blipFill>
        <p:spPr bwMode="auto">
          <a:xfrm>
            <a:off x="6800944" y="1238596"/>
            <a:ext cx="4965107" cy="3516284"/>
          </a:xfrm>
          <a:prstGeom prst="rect">
            <a:avLst/>
          </a:prstGeom>
          <a:noFill/>
          <a:ln w="9525">
            <a:noFill/>
            <a:miter lim="800000"/>
            <a:headEnd/>
            <a:tailEnd/>
          </a:ln>
          <a:effectLst/>
        </p:spPr>
      </p:pic>
      <p:pic>
        <p:nvPicPr>
          <p:cNvPr id="6" name="Image 5"/>
          <p:cNvPicPr/>
          <p:nvPr/>
        </p:nvPicPr>
        <p:blipFill>
          <a:blip r:embed="rId4" cstate="screen"/>
          <a:srcRect/>
          <a:stretch>
            <a:fillRect/>
          </a:stretch>
        </p:blipFill>
        <p:spPr bwMode="auto">
          <a:xfrm>
            <a:off x="193067" y="1244263"/>
            <a:ext cx="6284845" cy="3510617"/>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8257692" y="4819746"/>
            <a:ext cx="3546380" cy="708217"/>
          </a:xfrm>
          <a:prstGeom prst="rect">
            <a:avLst/>
          </a:prstGeom>
          <a:noFill/>
          <a:ln w="9525">
            <a:noFill/>
            <a:miter lim="800000"/>
            <a:headEnd/>
            <a:tailEnd/>
          </a:ln>
          <a:effectLst/>
        </p:spPr>
      </p:pic>
      <p:pic>
        <p:nvPicPr>
          <p:cNvPr id="8" name="Image 7"/>
          <p:cNvPicPr/>
          <p:nvPr/>
        </p:nvPicPr>
        <p:blipFill>
          <a:blip r:embed="rId6"/>
          <a:srcRect/>
          <a:stretch>
            <a:fillRect/>
          </a:stretch>
        </p:blipFill>
        <p:spPr bwMode="auto">
          <a:xfrm>
            <a:off x="10705150" y="5596001"/>
            <a:ext cx="1082300" cy="1101978"/>
          </a:xfrm>
          <a:prstGeom prst="rect">
            <a:avLst/>
          </a:prstGeom>
          <a:noFill/>
          <a:ln w="9525">
            <a:noFill/>
            <a:miter lim="800000"/>
            <a:headEnd/>
            <a:tailEnd/>
          </a:ln>
          <a:effectLst/>
        </p:spPr>
      </p:pic>
      <p:pic>
        <p:nvPicPr>
          <p:cNvPr id="9" name="Image 8" descr="QLOGO-Complet-NOIR-Transparent-T250.png"/>
          <p:cNvPicPr>
            <a:picLocks noChangeAspect="1"/>
          </p:cNvPicPr>
          <p:nvPr/>
        </p:nvPicPr>
        <p:blipFill>
          <a:blip r:embed="rId7"/>
          <a:stretch>
            <a:fillRect/>
          </a:stretch>
        </p:blipFill>
        <p:spPr>
          <a:xfrm>
            <a:off x="9792393" y="281058"/>
            <a:ext cx="1995055" cy="726199"/>
          </a:xfrm>
          <a:prstGeom prst="rect">
            <a:avLst/>
          </a:prstGeom>
        </p:spPr>
      </p:pic>
      <p:pic>
        <p:nvPicPr>
          <p:cNvPr id="10" name="Image 9" descr="Logo_SCO.png"/>
          <p:cNvPicPr>
            <a:picLocks noChangeAspect="1"/>
          </p:cNvPicPr>
          <p:nvPr/>
        </p:nvPicPr>
        <p:blipFill>
          <a:blip r:embed="rId8" cstate="print"/>
          <a:stretch>
            <a:fillRect/>
          </a:stretch>
        </p:blipFill>
        <p:spPr>
          <a:xfrm>
            <a:off x="8780929" y="205113"/>
            <a:ext cx="903400" cy="809113"/>
          </a:xfrm>
          <a:prstGeom prst="rect">
            <a:avLst/>
          </a:prstGeom>
        </p:spPr>
      </p:pic>
      <p:sp>
        <p:nvSpPr>
          <p:cNvPr id="4" name="Espace réservé du pied de page 3">
            <a:extLst>
              <a:ext uri="{FF2B5EF4-FFF2-40B4-BE49-F238E27FC236}">
                <a16:creationId xmlns:a16="http://schemas.microsoft.com/office/drawing/2014/main" id="{239B8121-5D07-433B-932F-3D77BB58D4CF}"/>
              </a:ext>
            </a:extLst>
          </p:cNvPr>
          <p:cNvSpPr>
            <a:spLocks noGrp="1"/>
          </p:cNvSpPr>
          <p:nvPr>
            <p:ph type="ftr" sz="quarter" idx="11"/>
          </p:nvPr>
        </p:nvSpPr>
        <p:spPr/>
        <p:txBody>
          <a:bodyPr/>
          <a:lstStyle/>
          <a:p>
            <a:r>
              <a:rPr lang="fr-FR"/>
              <a:t>GIS-RS 2024 ITC Suva, Fiji</a:t>
            </a:r>
            <a:endParaRPr lang="x-none"/>
          </a:p>
        </p:txBody>
      </p:sp>
      <p:sp>
        <p:nvSpPr>
          <p:cNvPr id="5" name="Espace réservé du numéro de diapositive 4">
            <a:extLst>
              <a:ext uri="{FF2B5EF4-FFF2-40B4-BE49-F238E27FC236}">
                <a16:creationId xmlns:a16="http://schemas.microsoft.com/office/drawing/2014/main" id="{76843A2D-259E-4850-899F-7A31DBDF8A8C}"/>
              </a:ext>
            </a:extLst>
          </p:cNvPr>
          <p:cNvSpPr>
            <a:spLocks noGrp="1"/>
          </p:cNvSpPr>
          <p:nvPr>
            <p:ph type="sldNum" sz="quarter" idx="12"/>
          </p:nvPr>
        </p:nvSpPr>
        <p:spPr/>
        <p:txBody>
          <a:bodyPr/>
          <a:lstStyle/>
          <a:p>
            <a:fld id="{3D390AD4-54CE-46F3-9CFF-375FC5AFC342}" type="slidenum">
              <a:rPr lang="x-none" smtClean="0"/>
              <a:pPr/>
              <a:t>19</a:t>
            </a:fld>
            <a:endParaRPr lang="x-none"/>
          </a:p>
        </p:txBody>
      </p:sp>
    </p:spTree>
    <p:extLst>
      <p:ext uri="{BB962C8B-B14F-4D97-AF65-F5344CB8AC3E}">
        <p14:creationId xmlns:p14="http://schemas.microsoft.com/office/powerpoint/2010/main" val="216254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70DF16-B859-3104-B2F7-7B08442E0787}"/>
              </a:ext>
            </a:extLst>
          </p:cNvPr>
          <p:cNvGrpSpPr/>
          <p:nvPr/>
        </p:nvGrpSpPr>
        <p:grpSpPr>
          <a:xfrm>
            <a:off x="351790" y="3083499"/>
            <a:ext cx="5558790" cy="3466843"/>
            <a:chOff x="431800" y="2080983"/>
            <a:chExt cx="5558790" cy="3466843"/>
          </a:xfrm>
        </p:grpSpPr>
        <p:pic>
          <p:nvPicPr>
            <p:cNvPr id="6" name="Image 154">
              <a:extLst>
                <a:ext uri="{FF2B5EF4-FFF2-40B4-BE49-F238E27FC236}">
                  <a16:creationId xmlns:a16="http://schemas.microsoft.com/office/drawing/2014/main" id="{FEB8C371-0BEC-5270-A4F3-5FA806F2AD9F}"/>
                </a:ext>
              </a:extLst>
            </p:cNvPr>
            <p:cNvPicPr>
              <a:picLocks/>
            </p:cNvPicPr>
            <p:nvPr/>
          </p:nvPicPr>
          <p:blipFill>
            <a:blip r:embed="rId3" cstate="print"/>
            <a:stretch>
              <a:fillRect/>
            </a:stretch>
          </p:blipFill>
          <p:spPr>
            <a:xfrm>
              <a:off x="431800" y="2080983"/>
              <a:ext cx="5558790" cy="3159066"/>
            </a:xfrm>
            <a:prstGeom prst="rect">
              <a:avLst/>
            </a:prstGeom>
          </p:spPr>
        </p:pic>
        <p:sp>
          <p:nvSpPr>
            <p:cNvPr id="8" name="TextBox 7">
              <a:extLst>
                <a:ext uri="{FF2B5EF4-FFF2-40B4-BE49-F238E27FC236}">
                  <a16:creationId xmlns:a16="http://schemas.microsoft.com/office/drawing/2014/main" id="{33E5D062-6ACE-B555-2466-16FFA2F97C15}"/>
                </a:ext>
              </a:extLst>
            </p:cNvPr>
            <p:cNvSpPr txBox="1"/>
            <p:nvPr/>
          </p:nvSpPr>
          <p:spPr>
            <a:xfrm>
              <a:off x="1919847" y="5240049"/>
              <a:ext cx="2582695" cy="307777"/>
            </a:xfrm>
            <a:prstGeom prst="rect">
              <a:avLst/>
            </a:prstGeom>
            <a:noFill/>
          </p:spPr>
          <p:txBody>
            <a:bodyPr wrap="none" rtlCol="0">
              <a:spAutoFit/>
            </a:bodyPr>
            <a:lstStyle/>
            <a:p>
              <a:r>
                <a:rPr lang="en-US" sz="1400" dirty="0"/>
                <a:t>Photo: Jeremy </a:t>
              </a:r>
              <a:r>
                <a:rPr lang="en-US" sz="1400" dirty="0" err="1"/>
                <a:t>Werdell</a:t>
              </a:r>
              <a:r>
                <a:rPr lang="en-US" sz="1400" dirty="0"/>
                <a:t>, NASA</a:t>
              </a:r>
            </a:p>
          </p:txBody>
        </p:sp>
      </p:grpSp>
      <p:sp>
        <p:nvSpPr>
          <p:cNvPr id="14" name="Title 1">
            <a:extLst>
              <a:ext uri="{FF2B5EF4-FFF2-40B4-BE49-F238E27FC236}">
                <a16:creationId xmlns:a16="http://schemas.microsoft.com/office/drawing/2014/main" id="{278EC597-51EF-E093-8808-FCAC5010FCEF}"/>
              </a:ext>
            </a:extLst>
          </p:cNvPr>
          <p:cNvSpPr txBox="1">
            <a:spLocks/>
          </p:cNvSpPr>
          <p:nvPr/>
        </p:nvSpPr>
        <p:spPr>
          <a:xfrm>
            <a:off x="431800" y="181908"/>
            <a:ext cx="10515600" cy="54920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1800" dirty="0"/>
          </a:p>
        </p:txBody>
      </p:sp>
      <p:sp>
        <p:nvSpPr>
          <p:cNvPr id="10" name="TextBox 17">
            <a:extLst>
              <a:ext uri="{FF2B5EF4-FFF2-40B4-BE49-F238E27FC236}">
                <a16:creationId xmlns:a16="http://schemas.microsoft.com/office/drawing/2014/main" id="{155EED76-55A1-4165-8D65-0984F26358F5}"/>
              </a:ext>
            </a:extLst>
          </p:cNvPr>
          <p:cNvSpPr txBox="1"/>
          <p:nvPr/>
        </p:nvSpPr>
        <p:spPr>
          <a:xfrm>
            <a:off x="158878" y="387580"/>
            <a:ext cx="1106144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What is Ocean Color Remote Sensing?</a:t>
            </a:r>
          </a:p>
        </p:txBody>
      </p:sp>
      <p:sp>
        <p:nvSpPr>
          <p:cNvPr id="3" name="Slide Number Placeholder 2">
            <a:extLst>
              <a:ext uri="{FF2B5EF4-FFF2-40B4-BE49-F238E27FC236}">
                <a16:creationId xmlns:a16="http://schemas.microsoft.com/office/drawing/2014/main" id="{FFCFB922-4BF5-B2E4-48A8-041712E13EA7}"/>
              </a:ext>
            </a:extLst>
          </p:cNvPr>
          <p:cNvSpPr>
            <a:spLocks noGrp="1"/>
          </p:cNvSpPr>
          <p:nvPr>
            <p:ph type="sldNum" sz="quarter" idx="12"/>
          </p:nvPr>
        </p:nvSpPr>
        <p:spPr/>
        <p:txBody>
          <a:bodyPr/>
          <a:lstStyle/>
          <a:p>
            <a:fld id="{4FC00769-88BA-4622-84E4-A9DE29F4BAF6}" type="slidenum">
              <a:rPr lang="en-US" smtClean="0"/>
              <a:t>2</a:t>
            </a:fld>
            <a:endParaRPr lang="en-US" dirty="0"/>
          </a:p>
        </p:txBody>
      </p:sp>
      <p:grpSp>
        <p:nvGrpSpPr>
          <p:cNvPr id="11" name="Group 10">
            <a:extLst>
              <a:ext uri="{FF2B5EF4-FFF2-40B4-BE49-F238E27FC236}">
                <a16:creationId xmlns:a16="http://schemas.microsoft.com/office/drawing/2014/main" id="{BDF3215A-63BC-9E6D-59D7-E4F65FCE955F}"/>
              </a:ext>
            </a:extLst>
          </p:cNvPr>
          <p:cNvGrpSpPr/>
          <p:nvPr/>
        </p:nvGrpSpPr>
        <p:grpSpPr>
          <a:xfrm>
            <a:off x="6059824" y="2868531"/>
            <a:ext cx="5558790" cy="3328487"/>
            <a:chOff x="6059824" y="2868531"/>
            <a:chExt cx="5558790" cy="3328487"/>
          </a:xfrm>
        </p:grpSpPr>
        <p:sp>
          <p:nvSpPr>
            <p:cNvPr id="7" name="TextBox 6">
              <a:extLst>
                <a:ext uri="{FF2B5EF4-FFF2-40B4-BE49-F238E27FC236}">
                  <a16:creationId xmlns:a16="http://schemas.microsoft.com/office/drawing/2014/main" id="{FDA9B115-991D-EAC9-1F3A-A5FD15313BFE}"/>
                </a:ext>
              </a:extLst>
            </p:cNvPr>
            <p:cNvSpPr txBox="1"/>
            <p:nvPr/>
          </p:nvSpPr>
          <p:spPr>
            <a:xfrm flipH="1">
              <a:off x="6889769" y="2868531"/>
              <a:ext cx="3898900" cy="646331"/>
            </a:xfrm>
            <a:prstGeom prst="rect">
              <a:avLst/>
            </a:prstGeom>
            <a:noFill/>
            <a:ln w="19050">
              <a:solidFill>
                <a:srgbClr val="C00000"/>
              </a:solidFill>
            </a:ln>
          </p:spPr>
          <p:txBody>
            <a:bodyPr wrap="square" rtlCol="0">
              <a:spAutoFit/>
            </a:bodyPr>
            <a:lstStyle/>
            <a:p>
              <a:pPr algn="ctr"/>
              <a:r>
                <a:rPr lang="en-US" b="1" dirty="0"/>
                <a:t>Remote Sensing Reflectance (</a:t>
              </a:r>
              <a:r>
                <a:rPr lang="en-US" b="1" dirty="0" err="1"/>
                <a:t>R</a:t>
              </a:r>
              <a:r>
                <a:rPr lang="en-US" b="1" i="1" baseline="-25000" dirty="0" err="1"/>
                <a:t>rs</a:t>
              </a:r>
              <a:r>
                <a:rPr lang="en-US" b="1" i="1" dirty="0"/>
                <a:t>)</a:t>
              </a:r>
              <a:endParaRPr lang="en-US" dirty="0"/>
            </a:p>
            <a:p>
              <a:pPr algn="ctr"/>
              <a:r>
                <a:rPr lang="en-US" dirty="0" err="1"/>
                <a:t>R</a:t>
              </a:r>
              <a:r>
                <a:rPr lang="en-US" i="1" baseline="-25000" dirty="0" err="1"/>
                <a:t>rs</a:t>
              </a:r>
              <a:r>
                <a:rPr lang="en-US" dirty="0"/>
                <a:t>=</a:t>
              </a:r>
              <a:r>
                <a:rPr lang="en-US" dirty="0" err="1"/>
                <a:t>L</a:t>
              </a:r>
              <a:r>
                <a:rPr lang="en-US" i="1" baseline="-25000" dirty="0" err="1"/>
                <a:t>w</a:t>
              </a:r>
              <a:r>
                <a:rPr lang="en-US" dirty="0"/>
                <a:t>/E</a:t>
              </a:r>
              <a:r>
                <a:rPr lang="en-US" i="1" baseline="-25000" dirty="0"/>
                <a:t>d</a:t>
              </a:r>
              <a:r>
                <a:rPr lang="en-US" b="1" dirty="0"/>
                <a:t> </a:t>
              </a:r>
            </a:p>
          </p:txBody>
        </p:sp>
        <p:sp>
          <p:nvSpPr>
            <p:cNvPr id="12" name="TextBox 11">
              <a:extLst>
                <a:ext uri="{FF2B5EF4-FFF2-40B4-BE49-F238E27FC236}">
                  <a16:creationId xmlns:a16="http://schemas.microsoft.com/office/drawing/2014/main" id="{7EB1F518-2B83-7F42-4401-A295BFE63285}"/>
                </a:ext>
              </a:extLst>
            </p:cNvPr>
            <p:cNvSpPr txBox="1"/>
            <p:nvPr/>
          </p:nvSpPr>
          <p:spPr>
            <a:xfrm>
              <a:off x="6059824" y="4106766"/>
              <a:ext cx="5558790" cy="2090252"/>
            </a:xfrm>
            <a:prstGeom prst="rect">
              <a:avLst/>
            </a:prstGeom>
            <a:noFill/>
          </p:spPr>
          <p:txBody>
            <a:bodyPr wrap="square">
              <a:spAutoFit/>
            </a:bodyPr>
            <a:lstStyle/>
            <a:p>
              <a:pPr algn="just">
                <a:lnSpc>
                  <a:spcPct val="150000"/>
                </a:lnSpc>
              </a:pPr>
              <a:r>
                <a:rPr lang="en-US" sz="1600" b="1" dirty="0">
                  <a:effectLst/>
                </a:rPr>
                <a:t>Downwelling irradiance (</a:t>
              </a:r>
              <a:r>
                <a:rPr lang="en-US" sz="1600" b="1" dirty="0"/>
                <a:t>E</a:t>
              </a:r>
              <a:r>
                <a:rPr lang="en-US" sz="1600" b="1" i="1" baseline="-25000" dirty="0"/>
                <a:t>d</a:t>
              </a:r>
              <a:r>
                <a:rPr lang="en-US" sz="1600" b="1" i="1" dirty="0"/>
                <a:t>)</a:t>
              </a:r>
              <a:endParaRPr lang="en-US" sz="1600" b="1" dirty="0">
                <a:effectLst/>
              </a:endParaRPr>
            </a:p>
            <a:p>
              <a:pPr algn="just">
                <a:lnSpc>
                  <a:spcPct val="150000"/>
                </a:lnSpc>
              </a:pPr>
              <a:r>
                <a:rPr lang="en-US" sz="1400" dirty="0">
                  <a:effectLst/>
                </a:rPr>
                <a:t>Flux of light passing down through the sea surface into the water column.</a:t>
              </a:r>
            </a:p>
            <a:p>
              <a:pPr algn="just">
                <a:lnSpc>
                  <a:spcPct val="150000"/>
                </a:lnSpc>
              </a:pPr>
              <a:endParaRPr lang="en-US" sz="1400" dirty="0"/>
            </a:p>
            <a:p>
              <a:pPr algn="just">
                <a:lnSpc>
                  <a:spcPct val="150000"/>
                </a:lnSpc>
              </a:pPr>
              <a:r>
                <a:rPr lang="en-US" sz="1600" b="1" dirty="0"/>
                <a:t>Water-leaving radiance (</a:t>
              </a:r>
              <a:r>
                <a:rPr lang="en-US" sz="1600" dirty="0" err="1"/>
                <a:t>L</a:t>
              </a:r>
              <a:r>
                <a:rPr lang="en-US" sz="1600" b="1" i="1" baseline="-25000" dirty="0" err="1"/>
                <a:t>w</a:t>
              </a:r>
              <a:r>
                <a:rPr lang="en-US" sz="1600" b="1" i="1" dirty="0"/>
                <a:t>)</a:t>
              </a:r>
              <a:r>
                <a:rPr lang="en-US" sz="1600" dirty="0"/>
                <a:t> </a:t>
              </a:r>
            </a:p>
            <a:p>
              <a:pPr algn="just">
                <a:lnSpc>
                  <a:spcPct val="150000"/>
                </a:lnSpc>
              </a:pPr>
              <a:r>
                <a:rPr lang="en-US" sz="1400" dirty="0"/>
                <a:t>A measure of how much light is leaving the sea surface and subsequently propagates to the top of the atmosphere.</a:t>
              </a:r>
            </a:p>
          </p:txBody>
        </p:sp>
        <p:sp>
          <p:nvSpPr>
            <p:cNvPr id="5" name="TextBox 4">
              <a:extLst>
                <a:ext uri="{FF2B5EF4-FFF2-40B4-BE49-F238E27FC236}">
                  <a16:creationId xmlns:a16="http://schemas.microsoft.com/office/drawing/2014/main" id="{35CA02F6-9C65-9946-E916-02AD1960C417}"/>
                </a:ext>
              </a:extLst>
            </p:cNvPr>
            <p:cNvSpPr txBox="1"/>
            <p:nvPr/>
          </p:nvSpPr>
          <p:spPr>
            <a:xfrm>
              <a:off x="9875078" y="3619301"/>
              <a:ext cx="1478722" cy="400110"/>
            </a:xfrm>
            <a:prstGeom prst="rect">
              <a:avLst/>
            </a:prstGeom>
            <a:noFill/>
          </p:spPr>
          <p:txBody>
            <a:bodyPr wrap="square">
              <a:spAutoFit/>
            </a:bodyPr>
            <a:lstStyle/>
            <a:p>
              <a:pPr algn="r"/>
              <a:r>
                <a:rPr lang="en-US" sz="1000" dirty="0"/>
                <a:t>Gordon et al. 1988</a:t>
              </a:r>
            </a:p>
            <a:p>
              <a:pPr algn="r"/>
              <a:r>
                <a:rPr lang="en-US" sz="1000" dirty="0"/>
                <a:t>Morel et al., 1981</a:t>
              </a:r>
            </a:p>
          </p:txBody>
        </p:sp>
      </p:grpSp>
      <p:sp>
        <p:nvSpPr>
          <p:cNvPr id="2" name="TextBox 1">
            <a:extLst>
              <a:ext uri="{FF2B5EF4-FFF2-40B4-BE49-F238E27FC236}">
                <a16:creationId xmlns:a16="http://schemas.microsoft.com/office/drawing/2014/main" id="{F2778895-2D31-99B2-60F3-9037963A5E77}"/>
              </a:ext>
            </a:extLst>
          </p:cNvPr>
          <p:cNvSpPr txBox="1"/>
          <p:nvPr/>
        </p:nvSpPr>
        <p:spPr>
          <a:xfrm flipH="1">
            <a:off x="431800" y="1165860"/>
            <a:ext cx="11186814" cy="212686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dirty="0"/>
              <a:t>A technology or scientific field that involves the use of satellite sensors to measure the color of the ocean’s surface to gain information about optical properties and indicate the presence of marine constituents.</a:t>
            </a:r>
          </a:p>
          <a:p>
            <a:pPr marL="285750" indent="-285750" algn="just">
              <a:lnSpc>
                <a:spcPct val="150000"/>
              </a:lnSpc>
              <a:buFont typeface="Arial" panose="020B0604020202020204" pitchFamily="34" charset="0"/>
              <a:buChar char="•"/>
            </a:pPr>
            <a:r>
              <a:rPr lang="en-US" dirty="0"/>
              <a:t>Instruments measure light either reflected or emitted from the ocean surface at different wavelengths. Its color is determined by various substances.</a:t>
            </a:r>
          </a:p>
          <a:p>
            <a:pPr algn="just">
              <a:lnSpc>
                <a:spcPct val="150000"/>
              </a:lnSpc>
            </a:pPr>
            <a:endParaRPr lang="en-US" dirty="0"/>
          </a:p>
        </p:txBody>
      </p:sp>
    </p:spTree>
    <p:extLst>
      <p:ext uri="{BB962C8B-B14F-4D97-AF65-F5344CB8AC3E}">
        <p14:creationId xmlns:p14="http://schemas.microsoft.com/office/powerpoint/2010/main" val="427212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5">
            <a:extLst>
              <a:ext uri="{FF2B5EF4-FFF2-40B4-BE49-F238E27FC236}">
                <a16:creationId xmlns:a16="http://schemas.microsoft.com/office/drawing/2014/main" id="{BDCFEAF1-2E27-4F40-90FE-5B3FC1018A66}"/>
              </a:ext>
            </a:extLst>
          </p:cNvPr>
          <p:cNvSpPr>
            <a:spLocks noGrp="1"/>
          </p:cNvSpPr>
          <p:nvPr>
            <p:ph idx="1"/>
          </p:nvPr>
        </p:nvSpPr>
        <p:spPr>
          <a:xfrm>
            <a:off x="526589" y="924926"/>
            <a:ext cx="11370771" cy="5241435"/>
          </a:xfrm>
          <a:prstGeom prst="rect">
            <a:avLst/>
          </a:prstGeom>
          <a:ln>
            <a:solidFill>
              <a:schemeClr val="tx1"/>
            </a:solidFill>
          </a:ln>
        </p:spPr>
        <p:txBody>
          <a:bodyPr wrap="square">
            <a:spAutoFit/>
          </a:bodyPr>
          <a:lstStyle/>
          <a:p>
            <a:endParaRPr lang="fr-FR" dirty="0"/>
          </a:p>
          <a:p>
            <a:pPr lvl="1"/>
            <a:r>
              <a:rPr lang="fr-FR" sz="2800" dirty="0"/>
              <a:t>SOKOWASA </a:t>
            </a:r>
            <a:r>
              <a:rPr lang="fr-FR" sz="2800" dirty="0" err="1"/>
              <a:t>showed</a:t>
            </a:r>
            <a:r>
              <a:rPr lang="fr-FR" sz="2800" dirty="0"/>
              <a:t> a </a:t>
            </a:r>
            <a:r>
              <a:rPr lang="fr-FR" sz="2800" dirty="0" err="1"/>
              <a:t>surficial</a:t>
            </a:r>
            <a:r>
              <a:rPr lang="fr-FR" sz="2800" dirty="0"/>
              <a:t> (20 m) impact  of land to the </a:t>
            </a:r>
            <a:r>
              <a:rPr lang="fr-FR" sz="2800" dirty="0" err="1"/>
              <a:t>ocean</a:t>
            </a:r>
            <a:r>
              <a:rPr lang="fr-FR" sz="2800" dirty="0"/>
              <a:t> </a:t>
            </a:r>
            <a:r>
              <a:rPr lang="fr-FR" sz="2800" dirty="0" err="1"/>
              <a:t>typical</a:t>
            </a:r>
            <a:r>
              <a:rPr lang="fr-FR" sz="2800" dirty="0"/>
              <a:t> dry </a:t>
            </a:r>
            <a:r>
              <a:rPr lang="fr-FR" sz="2800" dirty="0" err="1"/>
              <a:t>period</a:t>
            </a:r>
            <a:r>
              <a:rPr lang="fr-FR" sz="2800" dirty="0"/>
              <a:t>:</a:t>
            </a:r>
          </a:p>
          <a:p>
            <a:pPr lvl="1"/>
            <a:endParaRPr lang="fr-FR" sz="2800" dirty="0"/>
          </a:p>
          <a:p>
            <a:pPr lvl="2"/>
            <a:r>
              <a:rPr lang="fr-FR" sz="2400" dirty="0" err="1"/>
              <a:t>Southern</a:t>
            </a:r>
            <a:r>
              <a:rPr lang="fr-FR" sz="2400" dirty="0"/>
              <a:t> </a:t>
            </a:r>
            <a:r>
              <a:rPr lang="fr-FR" sz="2400" dirty="0" err="1"/>
              <a:t>fijian</a:t>
            </a:r>
            <a:r>
              <a:rPr lang="fr-FR" sz="2400" dirty="0"/>
              <a:t> waters are </a:t>
            </a:r>
            <a:r>
              <a:rPr lang="fr-FR" sz="2400" dirty="0" err="1"/>
              <a:t>enriched</a:t>
            </a:r>
            <a:r>
              <a:rPr lang="fr-FR" sz="2400" dirty="0"/>
              <a:t> in </a:t>
            </a:r>
            <a:r>
              <a:rPr lang="fr-FR" sz="2400" dirty="0" err="1"/>
              <a:t>phytoplankton</a:t>
            </a:r>
            <a:r>
              <a:rPr lang="fr-FR" sz="2400" dirty="0"/>
              <a:t>, </a:t>
            </a:r>
            <a:r>
              <a:rPr lang="fr-FR" sz="2400" dirty="0" err="1"/>
              <a:t>which</a:t>
            </a:r>
            <a:r>
              <a:rPr lang="fr-FR" sz="2400" dirty="0"/>
              <a:t> </a:t>
            </a:r>
            <a:r>
              <a:rPr lang="fr-FR" sz="2400" dirty="0" err="1"/>
              <a:t>may</a:t>
            </a:r>
            <a:r>
              <a:rPr lang="fr-FR" sz="2400" dirty="0"/>
              <a:t> </a:t>
            </a:r>
            <a:r>
              <a:rPr lang="fr-FR" sz="2400" dirty="0" err="1"/>
              <a:t>be</a:t>
            </a:r>
            <a:r>
              <a:rPr lang="fr-FR" sz="2400" dirty="0"/>
              <a:t> </a:t>
            </a:r>
            <a:r>
              <a:rPr lang="fr-FR" sz="2400" dirty="0" err="1"/>
              <a:t>benefital</a:t>
            </a:r>
            <a:r>
              <a:rPr lang="fr-FR" sz="2400" dirty="0"/>
              <a:t> for the </a:t>
            </a:r>
            <a:r>
              <a:rPr lang="fr-FR" sz="2400" dirty="0" err="1"/>
              <a:t>whole</a:t>
            </a:r>
            <a:r>
              <a:rPr lang="fr-FR" sz="2400" dirty="0"/>
              <a:t> </a:t>
            </a:r>
            <a:r>
              <a:rPr lang="fr-FR" sz="2400" dirty="0" err="1"/>
              <a:t>oceanic</a:t>
            </a:r>
            <a:r>
              <a:rPr lang="fr-FR" sz="2400" dirty="0"/>
              <a:t> </a:t>
            </a:r>
            <a:r>
              <a:rPr lang="fr-FR" sz="2400" dirty="0" err="1"/>
              <a:t>food</a:t>
            </a:r>
            <a:r>
              <a:rPr lang="fr-FR" sz="2400" dirty="0"/>
              <a:t> </a:t>
            </a:r>
            <a:r>
              <a:rPr lang="fr-FR" sz="2400" dirty="0" err="1"/>
              <a:t>chain</a:t>
            </a:r>
            <a:r>
              <a:rPr lang="fr-FR" sz="2400" dirty="0"/>
              <a:t> and </a:t>
            </a:r>
            <a:r>
              <a:rPr lang="fr-FR" sz="2400" dirty="0" err="1"/>
              <a:t>reefs</a:t>
            </a:r>
            <a:r>
              <a:rPr lang="fr-FR" sz="2400" dirty="0"/>
              <a:t> </a:t>
            </a:r>
            <a:r>
              <a:rPr lang="fr-FR" sz="2400" dirty="0" err="1"/>
              <a:t>around</a:t>
            </a:r>
            <a:r>
              <a:rPr lang="fr-FR" sz="2400" dirty="0"/>
              <a:t> Fiji (</a:t>
            </a:r>
            <a:r>
              <a:rPr lang="fr-FR" sz="2400" dirty="0" err="1"/>
              <a:t>deep</a:t>
            </a:r>
            <a:r>
              <a:rPr lang="fr-FR" sz="2400" dirty="0"/>
              <a:t> layer at 100 </a:t>
            </a:r>
            <a:r>
              <a:rPr lang="fr-FR" sz="2400" dirty="0" err="1"/>
              <a:t>meters</a:t>
            </a:r>
            <a:r>
              <a:rPr lang="fr-FR" sz="2400" dirty="0"/>
              <a:t> are </a:t>
            </a:r>
            <a:r>
              <a:rPr lang="fr-FR" sz="2400" dirty="0" err="1"/>
              <a:t>well</a:t>
            </a:r>
            <a:r>
              <a:rPr lang="fr-FR" sz="2400" dirty="0"/>
              <a:t> </a:t>
            </a:r>
            <a:r>
              <a:rPr lang="fr-FR" sz="2400" dirty="0" err="1"/>
              <a:t>described</a:t>
            </a:r>
            <a:r>
              <a:rPr lang="fr-FR" sz="2400" dirty="0"/>
              <a:t> by the </a:t>
            </a:r>
            <a:r>
              <a:rPr lang="fr-FR" sz="2400" dirty="0" err="1"/>
              <a:t>glider</a:t>
            </a:r>
            <a:r>
              <a:rPr lang="fr-FR" sz="2400" dirty="0"/>
              <a:t>).</a:t>
            </a:r>
          </a:p>
          <a:p>
            <a:pPr lvl="2"/>
            <a:r>
              <a:rPr lang="fr-FR" sz="2400" dirty="0"/>
              <a:t>The satellite </a:t>
            </a:r>
            <a:r>
              <a:rPr lang="fr-FR" sz="2400" dirty="0" err="1"/>
              <a:t>imagery</a:t>
            </a:r>
            <a:r>
              <a:rPr lang="fr-FR" sz="2400" dirty="0"/>
              <a:t> </a:t>
            </a:r>
            <a:r>
              <a:rPr lang="fr-FR" sz="2400" dirty="0" err="1"/>
              <a:t>detects</a:t>
            </a:r>
            <a:r>
              <a:rPr lang="fr-FR" sz="2400" dirty="0"/>
              <a:t> </a:t>
            </a:r>
            <a:r>
              <a:rPr lang="fr-FR" sz="2400" dirty="0" err="1"/>
              <a:t>turbidity</a:t>
            </a:r>
            <a:r>
              <a:rPr lang="fr-FR" sz="2400" dirty="0"/>
              <a:t>/</a:t>
            </a:r>
            <a:r>
              <a:rPr lang="fr-FR" sz="2400" dirty="0" err="1"/>
              <a:t>phytoplankton</a:t>
            </a:r>
            <a:r>
              <a:rPr lang="fr-FR" sz="2400" dirty="0"/>
              <a:t> </a:t>
            </a:r>
            <a:r>
              <a:rPr lang="fr-FR" sz="2400" dirty="0" err="1"/>
              <a:t>rich</a:t>
            </a:r>
            <a:r>
              <a:rPr lang="fr-FR" sz="2400" dirty="0"/>
              <a:t> waters at the </a:t>
            </a:r>
            <a:r>
              <a:rPr lang="fr-FR" sz="2400" dirty="0" err="1"/>
              <a:t>coast</a:t>
            </a:r>
            <a:endParaRPr lang="fr-FR" sz="2400" dirty="0"/>
          </a:p>
          <a:p>
            <a:pPr lvl="2"/>
            <a:endParaRPr lang="fr-FR" sz="2400" dirty="0"/>
          </a:p>
          <a:p>
            <a:pPr lvl="1"/>
            <a:r>
              <a:rPr lang="fr-FR" sz="2800" dirty="0"/>
              <a:t>The </a:t>
            </a:r>
            <a:r>
              <a:rPr lang="fr-FR" sz="2800" dirty="0" err="1"/>
              <a:t>usefulness</a:t>
            </a:r>
            <a:r>
              <a:rPr lang="fr-FR" sz="2800" dirty="0"/>
              <a:t> of </a:t>
            </a:r>
            <a:r>
              <a:rPr lang="fr-FR" sz="2800" dirty="0" err="1"/>
              <a:t>ocean</a:t>
            </a:r>
            <a:r>
              <a:rPr lang="fr-FR" sz="2800" dirty="0"/>
              <a:t> </a:t>
            </a:r>
            <a:r>
              <a:rPr lang="fr-FR" sz="2800" dirty="0" err="1"/>
              <a:t>color</a:t>
            </a:r>
            <a:r>
              <a:rPr lang="fr-FR" sz="2800" dirty="0"/>
              <a:t> to monitor water </a:t>
            </a:r>
            <a:r>
              <a:rPr lang="fr-FR" sz="2800" dirty="0" err="1"/>
              <a:t>quality</a:t>
            </a:r>
            <a:r>
              <a:rPr lang="fr-FR" sz="2800" dirty="0"/>
              <a:t> South of Fiji </a:t>
            </a:r>
            <a:r>
              <a:rPr lang="fr-FR" sz="2800" dirty="0" err="1"/>
              <a:t>is</a:t>
            </a:r>
            <a:r>
              <a:rPr lang="fr-FR" sz="2800" dirty="0"/>
              <a:t> </a:t>
            </a:r>
            <a:r>
              <a:rPr lang="fr-FR" sz="2800" dirty="0" err="1"/>
              <a:t>shown</a:t>
            </a:r>
            <a:r>
              <a:rPr lang="fr-FR" sz="2800" dirty="0"/>
              <a:t> to </a:t>
            </a:r>
            <a:r>
              <a:rPr lang="fr-FR" sz="2800" dirty="0" err="1"/>
              <a:t>detect</a:t>
            </a:r>
            <a:r>
              <a:rPr lang="fr-FR" sz="2800" dirty="0"/>
              <a:t> the influence of </a:t>
            </a:r>
            <a:r>
              <a:rPr lang="fr-FR" sz="2800" dirty="0" err="1"/>
              <a:t>climate</a:t>
            </a:r>
            <a:r>
              <a:rPr lang="fr-FR" sz="2800" dirty="0"/>
              <a:t> change (</a:t>
            </a:r>
            <a:r>
              <a:rPr lang="fr-FR" sz="2800" dirty="0" err="1"/>
              <a:t>with</a:t>
            </a:r>
            <a:r>
              <a:rPr lang="fr-FR" sz="2800" dirty="0"/>
              <a:t> long </a:t>
            </a:r>
            <a:r>
              <a:rPr lang="fr-FR" sz="2800" dirty="0" err="1"/>
              <a:t>Copernicus</a:t>
            </a:r>
            <a:r>
              <a:rPr lang="fr-FR" sz="2800" dirty="0"/>
              <a:t> </a:t>
            </a:r>
            <a:r>
              <a:rPr lang="fr-FR" sz="2800" dirty="0" err="1"/>
              <a:t>series</a:t>
            </a:r>
            <a:r>
              <a:rPr lang="fr-FR" sz="2800" dirty="0"/>
              <a:t>) and at the land </a:t>
            </a:r>
            <a:r>
              <a:rPr lang="fr-FR" sz="2800" dirty="0" err="1"/>
              <a:t>ocean</a:t>
            </a:r>
            <a:r>
              <a:rPr lang="fr-FR" sz="2800" dirty="0"/>
              <a:t> interface (</a:t>
            </a:r>
            <a:r>
              <a:rPr lang="fr-FR" sz="2800" dirty="0" err="1"/>
              <a:t>with</a:t>
            </a:r>
            <a:r>
              <a:rPr lang="fr-FR" sz="2800" dirty="0"/>
              <a:t> high </a:t>
            </a:r>
            <a:r>
              <a:rPr lang="fr-FR" sz="2800" dirty="0" err="1"/>
              <a:t>resolution</a:t>
            </a:r>
            <a:r>
              <a:rPr lang="fr-FR" sz="2800" dirty="0"/>
              <a:t> data) </a:t>
            </a:r>
            <a:r>
              <a:rPr lang="fr-FR" sz="2800" dirty="0" err="1"/>
              <a:t>with</a:t>
            </a:r>
            <a:r>
              <a:rPr lang="fr-FR" sz="2800" dirty="0"/>
              <a:t> </a:t>
            </a:r>
            <a:r>
              <a:rPr lang="fr-FR" sz="2800" dirty="0" err="1"/>
              <a:t>Qënelö</a:t>
            </a:r>
            <a:r>
              <a:rPr lang="fr-FR" sz="2800" dirty="0"/>
              <a:t> : an </a:t>
            </a:r>
            <a:r>
              <a:rPr lang="fr-FR" sz="2800" dirty="0" err="1"/>
              <a:t>example</a:t>
            </a:r>
            <a:r>
              <a:rPr lang="fr-FR" sz="2800" dirty="0"/>
              <a:t> of </a:t>
            </a:r>
            <a:r>
              <a:rPr lang="fr-FR" sz="2800" dirty="0" err="1"/>
              <a:t>successful</a:t>
            </a:r>
            <a:r>
              <a:rPr lang="fr-FR" sz="2800" dirty="0"/>
              <a:t> </a:t>
            </a:r>
            <a:r>
              <a:rPr lang="fr-FR" sz="2800" dirty="0" err="1"/>
              <a:t>operational</a:t>
            </a:r>
            <a:r>
              <a:rPr lang="fr-FR" sz="2800" dirty="0"/>
              <a:t> </a:t>
            </a:r>
            <a:r>
              <a:rPr lang="fr-FR" sz="2800" dirty="0" err="1"/>
              <a:t>transfer</a:t>
            </a:r>
            <a:endParaRPr lang="fr-FR" dirty="0"/>
          </a:p>
        </p:txBody>
      </p:sp>
      <p:sp>
        <p:nvSpPr>
          <p:cNvPr id="2" name="Espace réservé du pied de page 1"/>
          <p:cNvSpPr>
            <a:spLocks noGrp="1"/>
          </p:cNvSpPr>
          <p:nvPr>
            <p:ph type="ftr" sz="quarter" idx="11"/>
          </p:nvPr>
        </p:nvSpPr>
        <p:spPr/>
        <p:txBody>
          <a:bodyPr/>
          <a:lstStyle/>
          <a:p>
            <a:r>
              <a:rPr lang="fr-FR"/>
              <a:t>GIS-RS 2024 ITC Suva, Fiji</a:t>
            </a:r>
          </a:p>
        </p:txBody>
      </p:sp>
      <p:sp>
        <p:nvSpPr>
          <p:cNvPr id="3" name="Espace réservé du numéro de diapositive 2"/>
          <p:cNvSpPr>
            <a:spLocks noGrp="1"/>
          </p:cNvSpPr>
          <p:nvPr>
            <p:ph type="sldNum" sz="quarter" idx="12"/>
          </p:nvPr>
        </p:nvSpPr>
        <p:spPr/>
        <p:txBody>
          <a:bodyPr/>
          <a:lstStyle/>
          <a:p>
            <a:fld id="{5B146216-2C75-403D-84DA-040CF05AFA4B}" type="slidenum">
              <a:rPr lang="fr-FR" smtClean="0"/>
              <a:pPr/>
              <a:t>20</a:t>
            </a:fld>
            <a:endParaRPr lang="fr-FR"/>
          </a:p>
        </p:txBody>
      </p:sp>
      <p:sp>
        <p:nvSpPr>
          <p:cNvPr id="11" name="Rectangle 10">
            <a:extLst>
              <a:ext uri="{FF2B5EF4-FFF2-40B4-BE49-F238E27FC236}">
                <a16:creationId xmlns:a16="http://schemas.microsoft.com/office/drawing/2014/main" id="{77DC33D7-153F-4290-8A67-F25B5B7631E5}"/>
              </a:ext>
            </a:extLst>
          </p:cNvPr>
          <p:cNvSpPr/>
          <p:nvPr/>
        </p:nvSpPr>
        <p:spPr>
          <a:xfrm>
            <a:off x="294640" y="265856"/>
            <a:ext cx="11297920" cy="769441"/>
          </a:xfrm>
          <a:prstGeom prst="rect">
            <a:avLst/>
          </a:prstGeom>
        </p:spPr>
        <p:txBody>
          <a:bodyPr wrap="square">
            <a:spAutoFit/>
          </a:bodyPr>
          <a:lstStyle/>
          <a:p>
            <a:pPr algn="ctr"/>
            <a:r>
              <a:rPr lang="fr-FR" sz="4400" dirty="0"/>
              <a:t>Conclusions</a:t>
            </a:r>
          </a:p>
        </p:txBody>
      </p:sp>
    </p:spTree>
    <p:extLst>
      <p:ext uri="{BB962C8B-B14F-4D97-AF65-F5344CB8AC3E}">
        <p14:creationId xmlns:p14="http://schemas.microsoft.com/office/powerpoint/2010/main" val="1020620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6F075FB-A52A-DA98-94BF-C1FC4988F3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519" b="37513"/>
          <a:stretch/>
        </p:blipFill>
        <p:spPr bwMode="auto">
          <a:xfrm>
            <a:off x="6631240" y="522977"/>
            <a:ext cx="322649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Picture 5" descr="A sunset over the ocean with Sunset Beach in the background&#10;&#10;Description automatically generated with low confidence">
            <a:extLst>
              <a:ext uri="{FF2B5EF4-FFF2-40B4-BE49-F238E27FC236}">
                <a16:creationId xmlns:a16="http://schemas.microsoft.com/office/drawing/2014/main" id="{2042F90C-E3A9-13CA-6819-E6C4E3927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156" y="2707808"/>
            <a:ext cx="4836287" cy="3627215"/>
          </a:xfrm>
          <a:prstGeom prst="rect">
            <a:avLst/>
          </a:prstGeom>
        </p:spPr>
      </p:pic>
      <p:pic>
        <p:nvPicPr>
          <p:cNvPr id="8" name="Picture 7" descr="A body of water with islands in the distance&#10;&#10;Description automatically generated with medium confidence">
            <a:extLst>
              <a:ext uri="{FF2B5EF4-FFF2-40B4-BE49-F238E27FC236}">
                <a16:creationId xmlns:a16="http://schemas.microsoft.com/office/drawing/2014/main" id="{A8BA4FE8-1992-6DF1-CF94-83D79B3C1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02" y="2129394"/>
            <a:ext cx="5532298" cy="4149224"/>
          </a:xfrm>
          <a:prstGeom prst="rect">
            <a:avLst/>
          </a:prstGeom>
        </p:spPr>
      </p:pic>
      <p:sp>
        <p:nvSpPr>
          <p:cNvPr id="11" name="TextBox 10">
            <a:extLst>
              <a:ext uri="{FF2B5EF4-FFF2-40B4-BE49-F238E27FC236}">
                <a16:creationId xmlns:a16="http://schemas.microsoft.com/office/drawing/2014/main" id="{64114178-1842-9C8F-5F90-7D306EE48490}"/>
              </a:ext>
            </a:extLst>
          </p:cNvPr>
          <p:cNvSpPr txBox="1"/>
          <p:nvPr/>
        </p:nvSpPr>
        <p:spPr>
          <a:xfrm>
            <a:off x="1865860" y="953146"/>
            <a:ext cx="2927981" cy="369332"/>
          </a:xfrm>
          <a:prstGeom prst="rect">
            <a:avLst/>
          </a:prstGeom>
          <a:noFill/>
        </p:spPr>
        <p:txBody>
          <a:bodyPr wrap="none" rtlCol="0">
            <a:spAutoFit/>
          </a:bodyPr>
          <a:lstStyle/>
          <a:p>
            <a:r>
              <a:rPr lang="en-GB" dirty="0"/>
              <a:t>Thank you for your attention.</a:t>
            </a:r>
          </a:p>
        </p:txBody>
      </p:sp>
    </p:spTree>
    <p:extLst>
      <p:ext uri="{BB962C8B-B14F-4D97-AF65-F5344CB8AC3E}">
        <p14:creationId xmlns:p14="http://schemas.microsoft.com/office/powerpoint/2010/main" val="462673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7A64-A280-DF82-D042-6C22082F2D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E0CBC6-8775-A1B6-94F2-C67C913B49C4}"/>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3043AD9A-C646-3249-D435-758CC4360BF0}"/>
              </a:ext>
            </a:extLst>
          </p:cNvPr>
          <p:cNvSpPr>
            <a:spLocks noGrp="1"/>
          </p:cNvSpPr>
          <p:nvPr>
            <p:ph type="ftr" sz="quarter" idx="11"/>
          </p:nvPr>
        </p:nvSpPr>
        <p:spPr/>
        <p:txBody>
          <a:bodyPr/>
          <a:lstStyle/>
          <a:p>
            <a:r>
              <a:rPr lang="fr-FR"/>
              <a:t>GIS-RS 2024 ITC Suva, Fiji</a:t>
            </a:r>
            <a:endParaRPr lang="x-none"/>
          </a:p>
        </p:txBody>
      </p:sp>
      <p:sp>
        <p:nvSpPr>
          <p:cNvPr id="5" name="Slide Number Placeholder 4">
            <a:extLst>
              <a:ext uri="{FF2B5EF4-FFF2-40B4-BE49-F238E27FC236}">
                <a16:creationId xmlns:a16="http://schemas.microsoft.com/office/drawing/2014/main" id="{14305ABE-BFB5-ECF4-C831-E3FAE3F6E8E3}"/>
              </a:ext>
            </a:extLst>
          </p:cNvPr>
          <p:cNvSpPr>
            <a:spLocks noGrp="1"/>
          </p:cNvSpPr>
          <p:nvPr>
            <p:ph type="sldNum" sz="quarter" idx="12"/>
          </p:nvPr>
        </p:nvSpPr>
        <p:spPr/>
        <p:txBody>
          <a:bodyPr/>
          <a:lstStyle/>
          <a:p>
            <a:fld id="{3D390AD4-54CE-46F3-9CFF-375FC5AFC342}" type="slidenum">
              <a:rPr lang="x-none" smtClean="0"/>
              <a:pPr/>
              <a:t>22</a:t>
            </a:fld>
            <a:endParaRPr lang="x-none"/>
          </a:p>
        </p:txBody>
      </p:sp>
    </p:spTree>
    <p:extLst>
      <p:ext uri="{BB962C8B-B14F-4D97-AF65-F5344CB8AC3E}">
        <p14:creationId xmlns:p14="http://schemas.microsoft.com/office/powerpoint/2010/main" val="101335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422754" y="391998"/>
            <a:ext cx="6931045" cy="458547"/>
          </a:xfrm>
          <a:prstGeom prst="rect">
            <a:avLst/>
          </a:prstGeom>
          <a:noFill/>
        </p:spPr>
        <p:txBody>
          <a:bodyPr wrap="square" lIns="0" tIns="0" rIns="0" bIns="0" rtlCol="0" anchor="t"/>
          <a:lstStyle/>
          <a:p>
            <a:pPr algn="ctr">
              <a:lnSpc>
                <a:spcPts val="3612"/>
              </a:lnSpc>
              <a:buNone/>
            </a:pPr>
            <a:r>
              <a:rPr lang="en-US" sz="2000" b="1" dirty="0">
                <a:latin typeface="Montserrat" pitchFamily="34" charset="0"/>
              </a:rPr>
              <a:t>	Role of Ocean Color Remote Sensing in Monitoring </a:t>
            </a:r>
            <a:r>
              <a:rPr lang="en-US" sz="2000" b="1" dirty="0" err="1">
                <a:latin typeface="Montserrat" pitchFamily="34" charset="0"/>
              </a:rPr>
              <a:t>Chl</a:t>
            </a:r>
            <a:r>
              <a:rPr lang="en-US" sz="2000" b="1" dirty="0">
                <a:latin typeface="Montserrat" pitchFamily="34" charset="0"/>
              </a:rPr>
              <a:t>-a</a:t>
            </a:r>
            <a:endParaRPr lang="en-US" sz="2000" b="1" dirty="0"/>
          </a:p>
        </p:txBody>
      </p:sp>
      <p:sp>
        <p:nvSpPr>
          <p:cNvPr id="4" name="Object 3"/>
          <p:cNvSpPr/>
          <p:nvPr/>
        </p:nvSpPr>
        <p:spPr>
          <a:xfrm>
            <a:off x="577271" y="4712905"/>
            <a:ext cx="3838576" cy="914400"/>
          </a:xfrm>
          <a:prstGeom prst="rect">
            <a:avLst/>
          </a:prstGeom>
          <a:solidFill>
            <a:srgbClr val="FFFFFF"/>
          </a:solidFill>
        </p:spPr>
        <p:txBody>
          <a:bodyPr/>
          <a:lstStyle/>
          <a:p>
            <a:endParaRPr lang="en-GB"/>
          </a:p>
        </p:txBody>
      </p:sp>
      <p:sp>
        <p:nvSpPr>
          <p:cNvPr id="5" name="Object 4"/>
          <p:cNvSpPr/>
          <p:nvPr/>
        </p:nvSpPr>
        <p:spPr>
          <a:xfrm>
            <a:off x="577271" y="4432097"/>
            <a:ext cx="3838575" cy="691201"/>
          </a:xfrm>
          <a:prstGeom prst="rect">
            <a:avLst/>
          </a:prstGeom>
          <a:noFill/>
        </p:spPr>
        <p:txBody>
          <a:bodyPr wrap="square" lIns="0" tIns="0" rIns="0" bIns="0" rtlCol="0" anchor="t"/>
          <a:lstStyle/>
          <a:p>
            <a:pPr algn="ctr">
              <a:lnSpc>
                <a:spcPts val="1680"/>
              </a:lnSpc>
              <a:buNone/>
            </a:pPr>
            <a:endParaRPr lang="en-US" sz="1000" dirty="0">
              <a:latin typeface="Montserrat" pitchFamily="34" charset="0"/>
              <a:ea typeface="Montserrat" pitchFamily="34" charset="-122"/>
              <a:cs typeface="Montserrat" pitchFamily="34" charset="-120"/>
            </a:endParaRPr>
          </a:p>
          <a:p>
            <a:pPr algn="ctr">
              <a:lnSpc>
                <a:spcPts val="1680"/>
              </a:lnSpc>
              <a:buNone/>
            </a:pPr>
            <a:endParaRPr lang="en-US" sz="1000" dirty="0">
              <a:latin typeface="Montserrat" pitchFamily="34" charset="0"/>
              <a:ea typeface="Montserrat" pitchFamily="34" charset="-122"/>
              <a:cs typeface="Montserrat" pitchFamily="34" charset="-120"/>
            </a:endParaRPr>
          </a:p>
          <a:p>
            <a:pPr algn="ctr">
              <a:lnSpc>
                <a:spcPts val="1680"/>
              </a:lnSpc>
              <a:buNone/>
            </a:pPr>
            <a:r>
              <a:rPr lang="en-US" sz="1000" dirty="0">
                <a:latin typeface="Montserrat" pitchFamily="34" charset="0"/>
                <a:ea typeface="Montserrat" pitchFamily="34" charset="-122"/>
                <a:cs typeface="Montserrat" pitchFamily="34" charset="-120"/>
              </a:rPr>
              <a:t>Adapted from: NASA’s Goddard Space Flight Center at </a:t>
            </a:r>
            <a:r>
              <a:rPr lang="en-US" sz="1000" dirty="0">
                <a:latin typeface="Montserrat" pitchFamily="34" charset="0"/>
                <a:ea typeface="Montserrat" pitchFamily="34" charset="-122"/>
                <a:cs typeface="Montserrat" pitchFamily="34" charset="-120"/>
                <a:hlinkClick r:id="rId3"/>
              </a:rPr>
              <a:t>https://earthobservatory.nasa.gov/images/6735/a-world-of-chlorophyl</a:t>
            </a:r>
            <a:r>
              <a:rPr lang="en-US" sz="1000" dirty="0">
                <a:latin typeface="Montserrat" pitchFamily="34" charset="0"/>
                <a:ea typeface="Montserrat" pitchFamily="34" charset="-122"/>
                <a:cs typeface="Montserrat" pitchFamily="34" charset="-120"/>
              </a:rPr>
              <a:t>.</a:t>
            </a:r>
            <a:endParaRPr lang="en-US" sz="1200" dirty="0"/>
          </a:p>
        </p:txBody>
      </p:sp>
      <p:sp>
        <p:nvSpPr>
          <p:cNvPr id="6" name="Object 5"/>
          <p:cNvSpPr/>
          <p:nvPr/>
        </p:nvSpPr>
        <p:spPr>
          <a:xfrm>
            <a:off x="4927518" y="3256199"/>
            <a:ext cx="6426281" cy="691201"/>
          </a:xfrm>
          <a:prstGeom prst="rect">
            <a:avLst/>
          </a:prstGeom>
          <a:noFill/>
        </p:spPr>
        <p:txBody>
          <a:bodyPr wrap="square" lIns="0" tIns="0" rIns="0" bIns="0" rtlCol="0" anchor="t"/>
          <a:lstStyle/>
          <a:p>
            <a:pPr marL="265113" indent="-265113" algn="just">
              <a:lnSpc>
                <a:spcPct val="150000"/>
              </a:lnSpc>
              <a:buFont typeface="Arial" panose="020B0604020202020204" pitchFamily="34" charset="0"/>
              <a:buChar char="•"/>
            </a:pPr>
            <a:r>
              <a:rPr lang="en-US" dirty="0">
                <a:ea typeface="Montserrat" pitchFamily="34" charset="-122"/>
                <a:cs typeface="Montserrat" pitchFamily="34" charset="-120"/>
              </a:rPr>
              <a:t>Free satellite data has significant potential for coastal and open ocean applications, particularly in resource-limited Pacific Island nations.</a:t>
            </a:r>
            <a:endParaRPr lang="en-US" sz="2400" dirty="0"/>
          </a:p>
        </p:txBody>
      </p:sp>
      <p:sp>
        <p:nvSpPr>
          <p:cNvPr id="7" name="Object 6"/>
          <p:cNvSpPr/>
          <p:nvPr/>
        </p:nvSpPr>
        <p:spPr>
          <a:xfrm>
            <a:off x="4930611" y="1734703"/>
            <a:ext cx="6426282" cy="691201"/>
          </a:xfrm>
          <a:prstGeom prst="rect">
            <a:avLst/>
          </a:prstGeom>
          <a:noFill/>
        </p:spPr>
        <p:txBody>
          <a:bodyPr wrap="square" lIns="0" tIns="0" rIns="0" bIns="0" rtlCol="0" anchor="t"/>
          <a:lstStyle/>
          <a:p>
            <a:pPr marL="265113" indent="-265113" algn="just">
              <a:lnSpc>
                <a:spcPct val="150000"/>
              </a:lnSpc>
              <a:buFont typeface="Arial" panose="020B0604020202020204" pitchFamily="34" charset="0"/>
              <a:buChar char="•"/>
            </a:pPr>
            <a:r>
              <a:rPr lang="en-US" dirty="0">
                <a:ea typeface="Montserrat" pitchFamily="34" charset="-122"/>
                <a:cs typeface="Montserrat" pitchFamily="34" charset="-120"/>
              </a:rPr>
              <a:t>Ocean color remote sensing plays a crucial role notably for analyzing chlorophyll response in Case 1 (e.g., open ocean) and 2 (</a:t>
            </a:r>
            <a:r>
              <a:rPr lang="en-US" dirty="0" err="1">
                <a:ea typeface="Montserrat" pitchFamily="34" charset="-122"/>
                <a:cs typeface="Montserrat" pitchFamily="34" charset="-120"/>
              </a:rPr>
              <a:t>e.g</a:t>
            </a:r>
            <a:r>
              <a:rPr lang="en-US" dirty="0">
                <a:ea typeface="Montserrat" pitchFamily="34" charset="-122"/>
                <a:cs typeface="Montserrat" pitchFamily="34" charset="-120"/>
              </a:rPr>
              <a:t>, coastal complex environments) waters.</a:t>
            </a:r>
          </a:p>
          <a:p>
            <a:pPr algn="just">
              <a:lnSpc>
                <a:spcPct val="150000"/>
              </a:lnSpc>
            </a:pPr>
            <a:endParaRPr lang="en-US" dirty="0"/>
          </a:p>
        </p:txBody>
      </p:sp>
      <p:sp>
        <p:nvSpPr>
          <p:cNvPr id="8" name="Object 7"/>
          <p:cNvSpPr/>
          <p:nvPr/>
        </p:nvSpPr>
        <p:spPr>
          <a:xfrm>
            <a:off x="4927518" y="4661370"/>
            <a:ext cx="6426282" cy="691201"/>
          </a:xfrm>
          <a:prstGeom prst="rect">
            <a:avLst/>
          </a:prstGeom>
          <a:noFill/>
        </p:spPr>
        <p:txBody>
          <a:bodyPr wrap="square" lIns="0" tIns="0" rIns="0" bIns="0" rtlCol="0" anchor="t"/>
          <a:lstStyle/>
          <a:p>
            <a:pPr marL="179388" indent="-179388" algn="just">
              <a:lnSpc>
                <a:spcPct val="150000"/>
              </a:lnSpc>
              <a:buFont typeface="Arial" panose="020B0604020202020204" pitchFamily="34" charset="0"/>
              <a:buChar char="•"/>
            </a:pPr>
            <a:r>
              <a:rPr lang="en-US" dirty="0">
                <a:ea typeface="Montserrat" pitchFamily="34" charset="-122"/>
                <a:cs typeface="Montserrat" pitchFamily="34" charset="-120"/>
              </a:rPr>
              <a:t>By studying ocean color patterns, specifically </a:t>
            </a:r>
            <a:r>
              <a:rPr lang="en-US" dirty="0" err="1">
                <a:ea typeface="Montserrat" pitchFamily="34" charset="-122"/>
                <a:cs typeface="Montserrat" pitchFamily="34" charset="-120"/>
              </a:rPr>
              <a:t>Chl</a:t>
            </a:r>
            <a:r>
              <a:rPr lang="en-US" dirty="0">
                <a:ea typeface="Montserrat" pitchFamily="34" charset="-122"/>
                <a:cs typeface="Montserrat" pitchFamily="34" charset="-120"/>
              </a:rPr>
              <a:t>-a, insights can be gained into understanding phytoplankton community distribution.</a:t>
            </a:r>
            <a:endParaRPr lang="en-US" dirty="0"/>
          </a:p>
        </p:txBody>
      </p:sp>
      <p:sp>
        <p:nvSpPr>
          <p:cNvPr id="9" name="Object 8"/>
          <p:cNvSpPr/>
          <p:nvPr/>
        </p:nvSpPr>
        <p:spPr>
          <a:xfrm>
            <a:off x="4765153" y="4894024"/>
            <a:ext cx="6426281" cy="458547"/>
          </a:xfrm>
          <a:prstGeom prst="rect">
            <a:avLst/>
          </a:prstGeom>
          <a:noFill/>
        </p:spPr>
        <p:txBody>
          <a:bodyPr wrap="square" lIns="0" tIns="0" rIns="0" bIns="0" rtlCol="0" anchor="t"/>
          <a:lstStyle/>
          <a:p>
            <a:pPr marL="285750" indent="-285750" algn="just">
              <a:lnSpc>
                <a:spcPts val="1814"/>
              </a:lnSpc>
              <a:spcBef>
                <a:spcPts val="1095"/>
              </a:spcBef>
              <a:buFont typeface="Arial" panose="020B0604020202020204" pitchFamily="34" charset="0"/>
              <a:buChar char="•"/>
            </a:pPr>
            <a:endParaRPr lang="en-US" sz="1600" dirty="0">
              <a:ea typeface="Montserrat" pitchFamily="34" charset="-122"/>
              <a:cs typeface="Montserrat" pitchFamily="34" charset="-120"/>
            </a:endParaRPr>
          </a:p>
        </p:txBody>
      </p:sp>
      <p:pic>
        <p:nvPicPr>
          <p:cNvPr id="13" name="Object 1" descr="preencoded.png">
            <a:extLst>
              <a:ext uri="{FF2B5EF4-FFF2-40B4-BE49-F238E27FC236}">
                <a16:creationId xmlns:a16="http://schemas.microsoft.com/office/drawing/2014/main" id="{1F065BD9-DBF4-F1D0-22E4-D83DEE5E60FD}"/>
              </a:ext>
            </a:extLst>
          </p:cNvPr>
          <p:cNvPicPr>
            <a:picLocks noChangeAspect="1"/>
          </p:cNvPicPr>
          <p:nvPr/>
        </p:nvPicPr>
        <p:blipFill rotWithShape="1">
          <a:blip r:embed="rId4"/>
          <a:srcRect l="21743" t="6853" r="23052" b="11762"/>
          <a:stretch/>
        </p:blipFill>
        <p:spPr>
          <a:xfrm>
            <a:off x="584180" y="1179636"/>
            <a:ext cx="3838575" cy="3180457"/>
          </a:xfrm>
          <a:prstGeom prst="rect">
            <a:avLst/>
          </a:prstGeom>
        </p:spPr>
      </p:pic>
      <p:sp>
        <p:nvSpPr>
          <p:cNvPr id="3" name="Slide Number Placeholder 2">
            <a:extLst>
              <a:ext uri="{FF2B5EF4-FFF2-40B4-BE49-F238E27FC236}">
                <a16:creationId xmlns:a16="http://schemas.microsoft.com/office/drawing/2014/main" id="{2A310BA8-3230-3947-4D00-524F9AA1826A}"/>
              </a:ext>
            </a:extLst>
          </p:cNvPr>
          <p:cNvSpPr>
            <a:spLocks noGrp="1"/>
          </p:cNvSpPr>
          <p:nvPr>
            <p:ph type="sldNum" sz="quarter" idx="12"/>
          </p:nvPr>
        </p:nvSpPr>
        <p:spPr/>
        <p:txBody>
          <a:bodyPr/>
          <a:lstStyle/>
          <a:p>
            <a:fld id="{4FC00769-88BA-4622-84E4-A9DE29F4BAF6}" type="slidenum">
              <a:rPr lang="en-US" smtClean="0"/>
              <a:t>3</a:t>
            </a:fld>
            <a:endParaRPr lang="en-US"/>
          </a:p>
        </p:txBody>
      </p:sp>
      <p:pic>
        <p:nvPicPr>
          <p:cNvPr id="12" name="Picture 11">
            <a:extLst>
              <a:ext uri="{FF2B5EF4-FFF2-40B4-BE49-F238E27FC236}">
                <a16:creationId xmlns:a16="http://schemas.microsoft.com/office/drawing/2014/main" id="{D4D7FAF6-5190-C57A-4985-DEB37EFC1255}"/>
              </a:ext>
            </a:extLst>
          </p:cNvPr>
          <p:cNvPicPr>
            <a:picLocks noChangeAspect="1"/>
          </p:cNvPicPr>
          <p:nvPr/>
        </p:nvPicPr>
        <p:blipFill>
          <a:blip r:embed="rId5"/>
          <a:stretch>
            <a:fillRect/>
          </a:stretch>
        </p:blipFill>
        <p:spPr>
          <a:xfrm>
            <a:off x="1434960" y="4413385"/>
            <a:ext cx="2342160" cy="3500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31212B-CB00-0295-C3A0-7C64D435C027}"/>
              </a:ext>
            </a:extLst>
          </p:cNvPr>
          <p:cNvSpPr>
            <a:spLocks noGrp="1"/>
          </p:cNvSpPr>
          <p:nvPr>
            <p:ph type="sldNum" sz="quarter" idx="12"/>
          </p:nvPr>
        </p:nvSpPr>
        <p:spPr/>
        <p:txBody>
          <a:bodyPr/>
          <a:lstStyle/>
          <a:p>
            <a:fld id="{4FC00769-88BA-4622-84E4-A9DE29F4BAF6}" type="slidenum">
              <a:rPr lang="en-US" smtClean="0"/>
              <a:t>4</a:t>
            </a:fld>
            <a:endParaRPr lang="en-US"/>
          </a:p>
        </p:txBody>
      </p:sp>
      <p:sp>
        <p:nvSpPr>
          <p:cNvPr id="3" name="Object 1">
            <a:extLst>
              <a:ext uri="{FF2B5EF4-FFF2-40B4-BE49-F238E27FC236}">
                <a16:creationId xmlns:a16="http://schemas.microsoft.com/office/drawing/2014/main" id="{A6E7293D-74BA-DE2E-7A86-7BD481BD6DC6}"/>
              </a:ext>
            </a:extLst>
          </p:cNvPr>
          <p:cNvSpPr/>
          <p:nvPr/>
        </p:nvSpPr>
        <p:spPr>
          <a:xfrm>
            <a:off x="398228" y="478343"/>
            <a:ext cx="11282228" cy="205602"/>
          </a:xfrm>
          <a:prstGeom prst="rect">
            <a:avLst/>
          </a:prstGeom>
          <a:noFill/>
        </p:spPr>
        <p:txBody>
          <a:bodyPr wrap="square" lIns="0" tIns="0" rIns="0" bIns="0" rtlCol="0" anchor="t"/>
          <a:lstStyle/>
          <a:p>
            <a:pPr marL="533400" indent="-533400" algn="l">
              <a:lnSpc>
                <a:spcPts val="1620"/>
              </a:lnSpc>
            </a:pPr>
            <a:r>
              <a:rPr lang="en-US" sz="2000" dirty="0">
                <a:solidFill>
                  <a:srgbClr val="000000"/>
                </a:solidFill>
                <a:latin typeface="Montserrat" pitchFamily="34" charset="0"/>
                <a:ea typeface="Montserrat" pitchFamily="34" charset="-122"/>
                <a:cs typeface="Montserrat" pitchFamily="34" charset="-120"/>
              </a:rPr>
              <a:t>Enrichments from islands</a:t>
            </a:r>
            <a:endParaRPr lang="en-US" sz="2000" dirty="0"/>
          </a:p>
        </p:txBody>
      </p:sp>
      <p:pic>
        <p:nvPicPr>
          <p:cNvPr id="4" name="Picture 3">
            <a:extLst>
              <a:ext uri="{FF2B5EF4-FFF2-40B4-BE49-F238E27FC236}">
                <a16:creationId xmlns:a16="http://schemas.microsoft.com/office/drawing/2014/main" id="{3470448D-79B1-C812-1A11-EC9ACD7E777F}"/>
              </a:ext>
            </a:extLst>
          </p:cNvPr>
          <p:cNvPicPr>
            <a:picLocks noChangeAspect="1"/>
          </p:cNvPicPr>
          <p:nvPr/>
        </p:nvPicPr>
        <p:blipFill>
          <a:blip r:embed="rId2"/>
          <a:stretch>
            <a:fillRect/>
          </a:stretch>
        </p:blipFill>
        <p:spPr>
          <a:xfrm>
            <a:off x="161858" y="5511473"/>
            <a:ext cx="4777270" cy="922362"/>
          </a:xfrm>
          <a:prstGeom prst="rect">
            <a:avLst/>
          </a:prstGeom>
          <a:ln>
            <a:solidFill>
              <a:schemeClr val="bg1">
                <a:lumMod val="65000"/>
              </a:schemeClr>
            </a:solidFill>
          </a:ln>
        </p:spPr>
      </p:pic>
      <p:grpSp>
        <p:nvGrpSpPr>
          <p:cNvPr id="5" name="Group 4">
            <a:extLst>
              <a:ext uri="{FF2B5EF4-FFF2-40B4-BE49-F238E27FC236}">
                <a16:creationId xmlns:a16="http://schemas.microsoft.com/office/drawing/2014/main" id="{850185BA-2526-6D2F-A442-FF486630444C}"/>
              </a:ext>
            </a:extLst>
          </p:cNvPr>
          <p:cNvGrpSpPr/>
          <p:nvPr/>
        </p:nvGrpSpPr>
        <p:grpSpPr>
          <a:xfrm>
            <a:off x="99645" y="793435"/>
            <a:ext cx="4546665" cy="4441550"/>
            <a:chOff x="3553233" y="1315634"/>
            <a:chExt cx="4546665" cy="4441550"/>
          </a:xfrm>
        </p:grpSpPr>
        <p:pic>
          <p:nvPicPr>
            <p:cNvPr id="6" name="Picture 5">
              <a:extLst>
                <a:ext uri="{FF2B5EF4-FFF2-40B4-BE49-F238E27FC236}">
                  <a16:creationId xmlns:a16="http://schemas.microsoft.com/office/drawing/2014/main" id="{6E6F7B61-6F27-2F6B-F35D-DB8032F44E67}"/>
                </a:ext>
              </a:extLst>
            </p:cNvPr>
            <p:cNvPicPr>
              <a:picLocks noChangeAspect="1"/>
            </p:cNvPicPr>
            <p:nvPr/>
          </p:nvPicPr>
          <p:blipFill>
            <a:blip r:embed="rId3"/>
            <a:stretch>
              <a:fillRect/>
            </a:stretch>
          </p:blipFill>
          <p:spPr>
            <a:xfrm>
              <a:off x="3784472" y="2879025"/>
              <a:ext cx="4208006" cy="2478049"/>
            </a:xfrm>
            <a:prstGeom prst="rect">
              <a:avLst/>
            </a:prstGeom>
          </p:spPr>
        </p:pic>
        <p:pic>
          <p:nvPicPr>
            <p:cNvPr id="7" name="Picture 6">
              <a:extLst>
                <a:ext uri="{FF2B5EF4-FFF2-40B4-BE49-F238E27FC236}">
                  <a16:creationId xmlns:a16="http://schemas.microsoft.com/office/drawing/2014/main" id="{206BCBB9-671F-621D-B54E-5C4AF616A1D3}"/>
                </a:ext>
              </a:extLst>
            </p:cNvPr>
            <p:cNvPicPr>
              <a:picLocks noChangeAspect="1"/>
            </p:cNvPicPr>
            <p:nvPr/>
          </p:nvPicPr>
          <p:blipFill rotWithShape="1">
            <a:blip r:embed="rId4"/>
            <a:srcRect t="4287"/>
            <a:stretch/>
          </p:blipFill>
          <p:spPr>
            <a:xfrm>
              <a:off x="3553233" y="1315634"/>
              <a:ext cx="4546665" cy="1563391"/>
            </a:xfrm>
            <a:prstGeom prst="rect">
              <a:avLst/>
            </a:prstGeom>
          </p:spPr>
        </p:pic>
        <p:sp>
          <p:nvSpPr>
            <p:cNvPr id="8" name="TextBox 7">
              <a:extLst>
                <a:ext uri="{FF2B5EF4-FFF2-40B4-BE49-F238E27FC236}">
                  <a16:creationId xmlns:a16="http://schemas.microsoft.com/office/drawing/2014/main" id="{B9035D44-4048-24D1-1FE5-75BB16573220}"/>
                </a:ext>
              </a:extLst>
            </p:cNvPr>
            <p:cNvSpPr txBox="1"/>
            <p:nvPr/>
          </p:nvSpPr>
          <p:spPr>
            <a:xfrm>
              <a:off x="4021628" y="5357074"/>
              <a:ext cx="3366468" cy="400110"/>
            </a:xfrm>
            <a:prstGeom prst="rect">
              <a:avLst/>
            </a:prstGeom>
            <a:noFill/>
          </p:spPr>
          <p:txBody>
            <a:bodyPr wrap="square">
              <a:spAutoFit/>
            </a:bodyPr>
            <a:lstStyle/>
            <a:p>
              <a:pPr algn="ctr"/>
              <a:r>
                <a:rPr lang="en-US" sz="1000" b="0" i="0" u="none" strike="noStrike" baseline="0" dirty="0" err="1">
                  <a:latin typeface="Whitney-Book"/>
                </a:rPr>
                <a:t>Messie</a:t>
              </a:r>
              <a:r>
                <a:rPr lang="en-US" sz="1000" b="0" i="0" u="none" strike="noStrike" baseline="0" dirty="0">
                  <a:latin typeface="Whitney-Book"/>
                </a:rPr>
                <a:t> et al. 2022 - The main map represents the 2002–2018 average Chl (from MODIS data) in the region</a:t>
              </a:r>
              <a:r>
                <a:rPr lang="en-US" sz="1000" dirty="0">
                  <a:latin typeface="Whitney-Book"/>
                </a:rPr>
                <a:t> </a:t>
              </a:r>
              <a:r>
                <a:rPr lang="en-US" sz="1000" b="0" i="0" u="none" strike="noStrike" baseline="0" dirty="0">
                  <a:latin typeface="Whitney-Book"/>
                </a:rPr>
                <a:t>(30° S–30° N).</a:t>
              </a:r>
              <a:endParaRPr lang="en-US" sz="1000" dirty="0"/>
            </a:p>
          </p:txBody>
        </p:sp>
      </p:grpSp>
      <p:grpSp>
        <p:nvGrpSpPr>
          <p:cNvPr id="9" name="Group 8">
            <a:extLst>
              <a:ext uri="{FF2B5EF4-FFF2-40B4-BE49-F238E27FC236}">
                <a16:creationId xmlns:a16="http://schemas.microsoft.com/office/drawing/2014/main" id="{A9360D23-361D-4F3B-DDE3-A62DF8C2E47B}"/>
              </a:ext>
            </a:extLst>
          </p:cNvPr>
          <p:cNvGrpSpPr/>
          <p:nvPr/>
        </p:nvGrpSpPr>
        <p:grpSpPr>
          <a:xfrm>
            <a:off x="3934508" y="282601"/>
            <a:ext cx="5328168" cy="2564759"/>
            <a:chOff x="-243449" y="337842"/>
            <a:chExt cx="6095964" cy="2901348"/>
          </a:xfrm>
        </p:grpSpPr>
        <p:pic>
          <p:nvPicPr>
            <p:cNvPr id="10" name="Object 3" descr="preencoded.png">
              <a:extLst>
                <a:ext uri="{FF2B5EF4-FFF2-40B4-BE49-F238E27FC236}">
                  <a16:creationId xmlns:a16="http://schemas.microsoft.com/office/drawing/2014/main" id="{A9DFA590-6315-A1F8-0384-4D8D370B7E3F}"/>
                </a:ext>
              </a:extLst>
            </p:cNvPr>
            <p:cNvPicPr>
              <a:picLocks noChangeAspect="1"/>
            </p:cNvPicPr>
            <p:nvPr/>
          </p:nvPicPr>
          <p:blipFill>
            <a:blip r:embed="rId5"/>
            <a:srcRect t="135" b="134"/>
            <a:stretch/>
          </p:blipFill>
          <p:spPr>
            <a:xfrm>
              <a:off x="1059221" y="337842"/>
              <a:ext cx="3440664" cy="2280081"/>
            </a:xfrm>
            <a:prstGeom prst="rect">
              <a:avLst/>
            </a:prstGeom>
          </p:spPr>
        </p:pic>
        <p:sp>
          <p:nvSpPr>
            <p:cNvPr id="11" name="Object 6">
              <a:extLst>
                <a:ext uri="{FF2B5EF4-FFF2-40B4-BE49-F238E27FC236}">
                  <a16:creationId xmlns:a16="http://schemas.microsoft.com/office/drawing/2014/main" id="{474AE524-0881-7DEF-4C8E-E2BADDE7EB36}"/>
                </a:ext>
              </a:extLst>
            </p:cNvPr>
            <p:cNvSpPr/>
            <p:nvPr/>
          </p:nvSpPr>
          <p:spPr>
            <a:xfrm>
              <a:off x="-243449" y="2682171"/>
              <a:ext cx="6095964" cy="557019"/>
            </a:xfrm>
            <a:prstGeom prst="rect">
              <a:avLst/>
            </a:prstGeom>
            <a:noFill/>
          </p:spPr>
          <p:txBody>
            <a:bodyPr wrap="square" lIns="0" tIns="0" rIns="0" bIns="0" rtlCol="0" anchor="t"/>
            <a:lstStyle/>
            <a:p>
              <a:pPr algn="ctr">
                <a:lnSpc>
                  <a:spcPts val="1463"/>
                </a:lnSpc>
                <a:buNone/>
              </a:pPr>
              <a:r>
                <a:rPr lang="en-US" sz="1000" dirty="0">
                  <a:solidFill>
                    <a:srgbClr val="000000"/>
                  </a:solidFill>
                  <a:latin typeface="Montserrat" pitchFamily="34" charset="0"/>
                  <a:ea typeface="Montserrat" pitchFamily="34" charset="-122"/>
                  <a:cs typeface="Montserrat" pitchFamily="34" charset="-120"/>
                </a:rPr>
                <a:t>Riverine environments (Source: </a:t>
              </a:r>
              <a:r>
                <a:rPr lang="en-US" sz="1000" u="sng" dirty="0">
                  <a:solidFill>
                    <a:srgbClr val="11A9E2"/>
                  </a:solidFill>
                  <a:latin typeface="Montserrat" pitchFamily="34" charset="0"/>
                  <a:ea typeface="Montserrat" pitchFamily="34" charset="-122"/>
                  <a:cs typeface="Montserrat" pitchFamily="34" charset="-120"/>
                  <a:hlinkClick r:id="rId6"/>
                </a:rPr>
                <a:t>https://www.wwfpacific.org/</a:t>
              </a:r>
              <a:r>
                <a:rPr lang="en-US" sz="1000" dirty="0">
                  <a:solidFill>
                    <a:srgbClr val="000000"/>
                  </a:solidFill>
                  <a:latin typeface="Montserrat" pitchFamily="34" charset="0"/>
                  <a:ea typeface="Montserrat" pitchFamily="34" charset="-122"/>
                  <a:cs typeface="Montserrat" pitchFamily="34" charset="-120"/>
                </a:rPr>
                <a:t>)</a:t>
              </a:r>
              <a:endParaRPr lang="en-US" sz="2000" dirty="0"/>
            </a:p>
          </p:txBody>
        </p:sp>
      </p:grpSp>
      <p:grpSp>
        <p:nvGrpSpPr>
          <p:cNvPr id="15" name="Group 14">
            <a:extLst>
              <a:ext uri="{FF2B5EF4-FFF2-40B4-BE49-F238E27FC236}">
                <a16:creationId xmlns:a16="http://schemas.microsoft.com/office/drawing/2014/main" id="{D616A6CC-C1F7-DDDF-46E0-8CF820ACC633}"/>
              </a:ext>
            </a:extLst>
          </p:cNvPr>
          <p:cNvGrpSpPr/>
          <p:nvPr/>
        </p:nvGrpSpPr>
        <p:grpSpPr>
          <a:xfrm>
            <a:off x="4353696" y="2772592"/>
            <a:ext cx="3653693" cy="2372720"/>
            <a:chOff x="4313017" y="2862265"/>
            <a:chExt cx="3823144" cy="2626636"/>
          </a:xfrm>
        </p:grpSpPr>
        <p:pic>
          <p:nvPicPr>
            <p:cNvPr id="12" name="Picture 4">
              <a:extLst>
                <a:ext uri="{FF2B5EF4-FFF2-40B4-BE49-F238E27FC236}">
                  <a16:creationId xmlns:a16="http://schemas.microsoft.com/office/drawing/2014/main" id="{2566FED5-1C5B-8699-931C-AC49D483EE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3017" y="2862265"/>
              <a:ext cx="3823144" cy="23723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C2A6698-6E8A-F9A1-4145-05ABD8CC875E}"/>
                </a:ext>
              </a:extLst>
            </p:cNvPr>
            <p:cNvSpPr txBox="1"/>
            <p:nvPr/>
          </p:nvSpPr>
          <p:spPr>
            <a:xfrm>
              <a:off x="5946446" y="5234985"/>
              <a:ext cx="1808508" cy="253916"/>
            </a:xfrm>
            <a:prstGeom prst="rect">
              <a:avLst/>
            </a:prstGeom>
            <a:noFill/>
          </p:spPr>
          <p:txBody>
            <a:bodyPr wrap="none" rtlCol="0">
              <a:spAutoFit/>
            </a:bodyPr>
            <a:lstStyle/>
            <a:p>
              <a:pPr algn="ctr"/>
              <a:r>
                <a:rPr lang="en-US" sz="1050" dirty="0">
                  <a:latin typeface="Montserrat" panose="00000500000000000000" pitchFamily="2" charset="0"/>
                </a:rPr>
                <a:t>Photo: NASA Worldview</a:t>
              </a:r>
            </a:p>
          </p:txBody>
        </p:sp>
      </p:grpSp>
      <p:pic>
        <p:nvPicPr>
          <p:cNvPr id="14" name="Object 6" descr="preencoded.png">
            <a:extLst>
              <a:ext uri="{FF2B5EF4-FFF2-40B4-BE49-F238E27FC236}">
                <a16:creationId xmlns:a16="http://schemas.microsoft.com/office/drawing/2014/main" id="{3AF8DA0B-993E-ADC0-9E6B-E6DB9F2DFE3E}"/>
              </a:ext>
            </a:extLst>
          </p:cNvPr>
          <p:cNvPicPr>
            <a:picLocks noChangeAspect="1"/>
          </p:cNvPicPr>
          <p:nvPr/>
        </p:nvPicPr>
        <p:blipFill>
          <a:blip r:embed="rId8"/>
          <a:srcRect l="1239" r="1239"/>
          <a:stretch/>
        </p:blipFill>
        <p:spPr>
          <a:xfrm>
            <a:off x="8114809" y="1901575"/>
            <a:ext cx="4002098" cy="2142979"/>
          </a:xfrm>
          <a:prstGeom prst="rect">
            <a:avLst/>
          </a:prstGeom>
        </p:spPr>
      </p:pic>
      <p:pic>
        <p:nvPicPr>
          <p:cNvPr id="18" name="Picture 17">
            <a:extLst>
              <a:ext uri="{FF2B5EF4-FFF2-40B4-BE49-F238E27FC236}">
                <a16:creationId xmlns:a16="http://schemas.microsoft.com/office/drawing/2014/main" id="{D43C269F-C9D4-1C9C-03C5-7E248C9694FA}"/>
              </a:ext>
            </a:extLst>
          </p:cNvPr>
          <p:cNvPicPr>
            <a:picLocks noChangeAspect="1"/>
          </p:cNvPicPr>
          <p:nvPr/>
        </p:nvPicPr>
        <p:blipFill rotWithShape="1">
          <a:blip r:embed="rId9"/>
          <a:srcRect l="2243" b="50000"/>
          <a:stretch/>
        </p:blipFill>
        <p:spPr>
          <a:xfrm>
            <a:off x="5831956" y="5652258"/>
            <a:ext cx="4269507" cy="693795"/>
          </a:xfrm>
          <a:prstGeom prst="rect">
            <a:avLst/>
          </a:prstGeom>
          <a:ln>
            <a:solidFill>
              <a:schemeClr val="tx1"/>
            </a:solidFill>
          </a:ln>
        </p:spPr>
      </p:pic>
    </p:spTree>
    <p:extLst>
      <p:ext uri="{BB962C8B-B14F-4D97-AF65-F5344CB8AC3E}">
        <p14:creationId xmlns:p14="http://schemas.microsoft.com/office/powerpoint/2010/main" val="34957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E3AD60-400A-DFB0-7121-06E6DA72E26A}"/>
              </a:ext>
            </a:extLst>
          </p:cNvPr>
          <p:cNvSpPr>
            <a:spLocks noGrp="1"/>
          </p:cNvSpPr>
          <p:nvPr>
            <p:ph idx="1"/>
          </p:nvPr>
        </p:nvSpPr>
        <p:spPr>
          <a:xfrm>
            <a:off x="162599" y="2263138"/>
            <a:ext cx="11191201" cy="1297283"/>
          </a:xfrm>
        </p:spPr>
        <p:txBody>
          <a:bodyPr/>
          <a:lstStyle/>
          <a:p>
            <a:pPr marL="0" indent="0">
              <a:buNone/>
            </a:pPr>
            <a:r>
              <a:rPr lang="en-US" dirty="0">
                <a:solidFill>
                  <a:srgbClr val="FF0000"/>
                </a:solidFill>
              </a:rPr>
              <a:t>So</a:t>
            </a:r>
            <a:r>
              <a:rPr lang="en-US" dirty="0"/>
              <a:t>uthern Fiji </a:t>
            </a:r>
            <a:r>
              <a:rPr lang="en-US" dirty="0">
                <a:solidFill>
                  <a:srgbClr val="FF0000"/>
                </a:solidFill>
              </a:rPr>
              <a:t>K</a:t>
            </a:r>
            <a:r>
              <a:rPr lang="en-US" dirty="0"/>
              <a:t>adavu </a:t>
            </a:r>
            <a:r>
              <a:rPr lang="en-US" dirty="0">
                <a:solidFill>
                  <a:srgbClr val="FF0000"/>
                </a:solidFill>
              </a:rPr>
              <a:t>O</a:t>
            </a:r>
            <a:r>
              <a:rPr lang="en-US" dirty="0"/>
              <a:t>ceanographic </a:t>
            </a:r>
            <a:r>
              <a:rPr lang="en-US" dirty="0">
                <a:solidFill>
                  <a:srgbClr val="FF0000"/>
                </a:solidFill>
              </a:rPr>
              <a:t>Wa</a:t>
            </a:r>
            <a:r>
              <a:rPr lang="en-US" dirty="0"/>
              <a:t>ter </a:t>
            </a:r>
            <a:r>
              <a:rPr lang="en-US" dirty="0">
                <a:solidFill>
                  <a:srgbClr val="FF0000"/>
                </a:solidFill>
              </a:rPr>
              <a:t>S</a:t>
            </a:r>
            <a:r>
              <a:rPr lang="en-US" dirty="0"/>
              <a:t>urvey on </a:t>
            </a:r>
            <a:r>
              <a:rPr lang="en-US" dirty="0" err="1">
                <a:solidFill>
                  <a:srgbClr val="FF0000"/>
                </a:solidFill>
              </a:rPr>
              <a:t>A</a:t>
            </a:r>
            <a:r>
              <a:rPr lang="en-US" dirty="0" err="1"/>
              <a:t>lis</a:t>
            </a:r>
            <a:r>
              <a:rPr lang="en-US" dirty="0"/>
              <a:t> – </a:t>
            </a:r>
            <a:r>
              <a:rPr lang="en-US" dirty="0">
                <a:solidFill>
                  <a:srgbClr val="FF0000"/>
                </a:solidFill>
              </a:rPr>
              <a:t>SOKOWASA</a:t>
            </a:r>
          </a:p>
          <a:p>
            <a:endParaRPr lang="en-US" dirty="0"/>
          </a:p>
        </p:txBody>
      </p:sp>
      <p:pic>
        <p:nvPicPr>
          <p:cNvPr id="14" name="Image 4">
            <a:extLst>
              <a:ext uri="{FF2B5EF4-FFF2-40B4-BE49-F238E27FC236}">
                <a16:creationId xmlns:a16="http://schemas.microsoft.com/office/drawing/2014/main" id="{46C2B161-6C91-89E7-0537-A1A9B94E6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56" y="2777353"/>
            <a:ext cx="6381931" cy="3933993"/>
          </a:xfrm>
          <a:prstGeom prst="rect">
            <a:avLst/>
          </a:prstGeom>
        </p:spPr>
      </p:pic>
      <p:pic>
        <p:nvPicPr>
          <p:cNvPr id="7" name="Image 14">
            <a:extLst>
              <a:ext uri="{FF2B5EF4-FFF2-40B4-BE49-F238E27FC236}">
                <a16:creationId xmlns:a16="http://schemas.microsoft.com/office/drawing/2014/main" id="{B48950CA-492C-7AF0-7B11-18A5AD27C100}"/>
              </a:ext>
            </a:extLst>
          </p:cNvPr>
          <p:cNvPicPr>
            <a:picLocks noChangeAspect="1"/>
          </p:cNvPicPr>
          <p:nvPr/>
        </p:nvPicPr>
        <p:blipFill rotWithShape="1">
          <a:blip r:embed="rId4">
            <a:extLst>
              <a:ext uri="{28A0092B-C50C-407E-A947-70E740481C1C}">
                <a14:useLocalDpi xmlns:a14="http://schemas.microsoft.com/office/drawing/2010/main" val="0"/>
              </a:ext>
            </a:extLst>
          </a:blip>
          <a:srcRect t="-38927"/>
          <a:stretch/>
        </p:blipFill>
        <p:spPr>
          <a:xfrm>
            <a:off x="711988" y="-759680"/>
            <a:ext cx="3929754" cy="2943522"/>
          </a:xfrm>
          <a:prstGeom prst="rect">
            <a:avLst/>
          </a:prstGeom>
        </p:spPr>
      </p:pic>
      <p:pic>
        <p:nvPicPr>
          <p:cNvPr id="11" name="Image 23">
            <a:extLst>
              <a:ext uri="{FF2B5EF4-FFF2-40B4-BE49-F238E27FC236}">
                <a16:creationId xmlns:a16="http://schemas.microsoft.com/office/drawing/2014/main" id="{E8554A8B-64AD-E198-890C-B58828C7B368}"/>
              </a:ext>
            </a:extLst>
          </p:cNvPr>
          <p:cNvPicPr>
            <a:picLocks noChangeAspect="1"/>
          </p:cNvPicPr>
          <p:nvPr/>
        </p:nvPicPr>
        <p:blipFill>
          <a:blip r:embed="rId5"/>
          <a:stretch>
            <a:fillRect/>
          </a:stretch>
        </p:blipFill>
        <p:spPr>
          <a:xfrm>
            <a:off x="8028023" y="2723842"/>
            <a:ext cx="3412442" cy="3933992"/>
          </a:xfrm>
          <a:prstGeom prst="rect">
            <a:avLst/>
          </a:prstGeom>
        </p:spPr>
      </p:pic>
      <p:pic>
        <p:nvPicPr>
          <p:cNvPr id="12" name="Image 1">
            <a:extLst>
              <a:ext uri="{FF2B5EF4-FFF2-40B4-BE49-F238E27FC236}">
                <a16:creationId xmlns:a16="http://schemas.microsoft.com/office/drawing/2014/main" id="{25501CC2-DC4F-9FC5-941B-B34AB589ABBE}"/>
              </a:ext>
            </a:extLst>
          </p:cNvPr>
          <p:cNvPicPr>
            <a:picLocks noChangeAspect="1"/>
          </p:cNvPicPr>
          <p:nvPr/>
        </p:nvPicPr>
        <p:blipFill>
          <a:blip r:embed="rId6"/>
          <a:stretch>
            <a:fillRect/>
          </a:stretch>
        </p:blipFill>
        <p:spPr>
          <a:xfrm>
            <a:off x="9176093" y="115924"/>
            <a:ext cx="2663284" cy="2170443"/>
          </a:xfrm>
          <a:prstGeom prst="rect">
            <a:avLst/>
          </a:prstGeom>
        </p:spPr>
      </p:pic>
      <p:pic>
        <p:nvPicPr>
          <p:cNvPr id="4" name="Object 6" descr="preencoded.png">
            <a:extLst>
              <a:ext uri="{FF2B5EF4-FFF2-40B4-BE49-F238E27FC236}">
                <a16:creationId xmlns:a16="http://schemas.microsoft.com/office/drawing/2014/main" id="{54A9CD87-02BB-9CEE-C0AA-BCEC5BAF107C}"/>
              </a:ext>
            </a:extLst>
          </p:cNvPr>
          <p:cNvPicPr>
            <a:picLocks noChangeAspect="1"/>
          </p:cNvPicPr>
          <p:nvPr/>
        </p:nvPicPr>
        <p:blipFill>
          <a:blip r:embed="rId7"/>
          <a:srcRect l="1239" r="1239"/>
          <a:stretch/>
        </p:blipFill>
        <p:spPr>
          <a:xfrm>
            <a:off x="5127319" y="200166"/>
            <a:ext cx="3372524" cy="1805865"/>
          </a:xfrm>
          <a:prstGeom prst="rect">
            <a:avLst/>
          </a:prstGeom>
        </p:spPr>
      </p:pic>
    </p:spTree>
    <p:extLst>
      <p:ext uri="{BB962C8B-B14F-4D97-AF65-F5344CB8AC3E}">
        <p14:creationId xmlns:p14="http://schemas.microsoft.com/office/powerpoint/2010/main" val="230966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GIS-RS 2024 ITC Suva, Fiji</a:t>
            </a:r>
          </a:p>
        </p:txBody>
      </p:sp>
      <p:sp>
        <p:nvSpPr>
          <p:cNvPr id="3" name="Espace réservé du numéro de diapositive 2"/>
          <p:cNvSpPr>
            <a:spLocks noGrp="1"/>
          </p:cNvSpPr>
          <p:nvPr>
            <p:ph type="sldNum" sz="quarter" idx="12"/>
          </p:nvPr>
        </p:nvSpPr>
        <p:spPr/>
        <p:txBody>
          <a:bodyPr/>
          <a:lstStyle/>
          <a:p>
            <a:fld id="{5B146216-2C75-403D-84DA-040CF05AFA4B}" type="slidenum">
              <a:rPr lang="fr-FR" smtClean="0"/>
              <a:pPr/>
              <a:t>6</a:t>
            </a:fld>
            <a:endParaRPr lang="fr-FR"/>
          </a:p>
        </p:txBody>
      </p:sp>
      <p:sp>
        <p:nvSpPr>
          <p:cNvPr id="11" name="Rectangle 10">
            <a:extLst>
              <a:ext uri="{FF2B5EF4-FFF2-40B4-BE49-F238E27FC236}">
                <a16:creationId xmlns:a16="http://schemas.microsoft.com/office/drawing/2014/main" id="{77DC33D7-153F-4290-8A67-F25B5B7631E5}"/>
              </a:ext>
            </a:extLst>
          </p:cNvPr>
          <p:cNvSpPr/>
          <p:nvPr/>
        </p:nvSpPr>
        <p:spPr>
          <a:xfrm>
            <a:off x="294640" y="265856"/>
            <a:ext cx="11297920" cy="769441"/>
          </a:xfrm>
          <a:prstGeom prst="rect">
            <a:avLst/>
          </a:prstGeom>
        </p:spPr>
        <p:txBody>
          <a:bodyPr wrap="square">
            <a:spAutoFit/>
          </a:bodyPr>
          <a:lstStyle/>
          <a:p>
            <a:pPr algn="ctr"/>
            <a:r>
              <a:rPr lang="fr-FR" sz="4400" dirty="0"/>
              <a:t>Objectives of the SOKOWASA </a:t>
            </a:r>
            <a:r>
              <a:rPr lang="fr-FR" sz="4400" dirty="0" err="1"/>
              <a:t>cruise</a:t>
            </a:r>
            <a:endParaRPr lang="fr-FR" sz="4400" dirty="0"/>
          </a:p>
        </p:txBody>
      </p:sp>
      <p:sp>
        <p:nvSpPr>
          <p:cNvPr id="8" name="Espace réservé du contenu 5">
            <a:extLst>
              <a:ext uri="{FF2B5EF4-FFF2-40B4-BE49-F238E27FC236}">
                <a16:creationId xmlns:a16="http://schemas.microsoft.com/office/drawing/2014/main" id="{97C3DE3E-6068-43E5-9185-8019E748910E}"/>
              </a:ext>
            </a:extLst>
          </p:cNvPr>
          <p:cNvSpPr txBox="1">
            <a:spLocks/>
          </p:cNvSpPr>
          <p:nvPr/>
        </p:nvSpPr>
        <p:spPr>
          <a:xfrm>
            <a:off x="410614" y="4313287"/>
            <a:ext cx="11370771" cy="2287806"/>
          </a:xfrm>
          <a:prstGeom prst="rect">
            <a:avLst/>
          </a:prstGeom>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to determine the extension and nature of the plume (if any) by </a:t>
            </a:r>
            <a:r>
              <a:rPr lang="en-US" b="1" dirty="0"/>
              <a:t>acquisition of optical and biological</a:t>
            </a:r>
            <a:r>
              <a:rPr lang="en-US" dirty="0"/>
              <a:t> data in situ (profiles and glider)</a:t>
            </a:r>
          </a:p>
          <a:p>
            <a:pPr algn="just"/>
            <a:r>
              <a:rPr lang="en-US" dirty="0"/>
              <a:t>To use these data in order to </a:t>
            </a:r>
            <a:r>
              <a:rPr lang="en-US" b="1" dirty="0" err="1"/>
              <a:t>interprete</a:t>
            </a:r>
            <a:r>
              <a:rPr lang="en-US" b="1" dirty="0"/>
              <a:t> satellite imagery</a:t>
            </a:r>
            <a:r>
              <a:rPr lang="en-US" dirty="0"/>
              <a:t>, and to determine the richness of Southern waters off the Southern Viti </a:t>
            </a:r>
            <a:r>
              <a:rPr lang="en-US" dirty="0" err="1"/>
              <a:t>Levu</a:t>
            </a:r>
            <a:r>
              <a:rPr lang="en-US" dirty="0"/>
              <a:t> coast</a:t>
            </a:r>
          </a:p>
          <a:p>
            <a:pPr algn="just"/>
            <a:endParaRPr lang="en-US" dirty="0"/>
          </a:p>
        </p:txBody>
      </p:sp>
      <p:sp>
        <p:nvSpPr>
          <p:cNvPr id="4" name="Rectangle 3">
            <a:extLst>
              <a:ext uri="{FF2B5EF4-FFF2-40B4-BE49-F238E27FC236}">
                <a16:creationId xmlns:a16="http://schemas.microsoft.com/office/drawing/2014/main" id="{24DAA5DC-8278-47BF-A978-275DB9300DE9}"/>
              </a:ext>
            </a:extLst>
          </p:cNvPr>
          <p:cNvSpPr/>
          <p:nvPr/>
        </p:nvSpPr>
        <p:spPr>
          <a:xfrm>
            <a:off x="518807" y="1206281"/>
            <a:ext cx="11164112" cy="3108543"/>
          </a:xfrm>
          <a:prstGeom prst="rect">
            <a:avLst/>
          </a:prstGeom>
        </p:spPr>
        <p:txBody>
          <a:bodyPr wrap="square">
            <a:spAutoFit/>
          </a:bodyPr>
          <a:lstStyle/>
          <a:p>
            <a:pPr algn="just"/>
            <a:r>
              <a:rPr lang="fr-FR" sz="2800" dirty="0"/>
              <a:t>Tropical </a:t>
            </a:r>
            <a:r>
              <a:rPr lang="fr-FR" sz="2800" dirty="0" err="1"/>
              <a:t>islands</a:t>
            </a:r>
            <a:r>
              <a:rPr lang="fr-FR" sz="2800" dirty="0"/>
              <a:t> ‘s </a:t>
            </a:r>
            <a:r>
              <a:rPr lang="fr-FR" sz="2800" dirty="0" err="1"/>
              <a:t>oceanic</a:t>
            </a:r>
            <a:r>
              <a:rPr lang="fr-FR" sz="2800" dirty="0"/>
              <a:t> </a:t>
            </a:r>
            <a:r>
              <a:rPr lang="fr-FR" sz="2800" dirty="0" err="1"/>
              <a:t>biogeochemical</a:t>
            </a:r>
            <a:r>
              <a:rPr lang="fr-FR" sz="2800" dirty="0"/>
              <a:t> </a:t>
            </a:r>
            <a:r>
              <a:rPr lang="fr-FR" sz="2800" dirty="0" err="1"/>
              <a:t>environments</a:t>
            </a:r>
            <a:r>
              <a:rPr lang="fr-FR" sz="2800" dirty="0"/>
              <a:t> </a:t>
            </a:r>
            <a:r>
              <a:rPr lang="fr-FR" sz="2800" dirty="0" err="1"/>
              <a:t>may</a:t>
            </a:r>
            <a:r>
              <a:rPr lang="fr-FR" sz="2800" dirty="0"/>
              <a:t> </a:t>
            </a:r>
            <a:r>
              <a:rPr lang="fr-FR" sz="2800" dirty="0" err="1"/>
              <a:t>be</a:t>
            </a:r>
            <a:r>
              <a:rPr lang="fr-FR" sz="2800" dirty="0"/>
              <a:t> </a:t>
            </a:r>
            <a:r>
              <a:rPr lang="fr-FR" sz="2800" dirty="0" err="1"/>
              <a:t>influenced</a:t>
            </a:r>
            <a:r>
              <a:rPr lang="fr-FR" sz="2800" dirty="0"/>
              <a:t> by continental forcing.  The impact of the large Rewa River plume South of the main </a:t>
            </a:r>
            <a:r>
              <a:rPr lang="fr-FR" sz="2800" dirty="0" err="1"/>
              <a:t>island</a:t>
            </a:r>
            <a:r>
              <a:rPr lang="fr-FR" sz="2800" dirty="0"/>
              <a:t> of Viti </a:t>
            </a:r>
            <a:r>
              <a:rPr lang="fr-FR" sz="2800" dirty="0" err="1"/>
              <a:t>Levu</a:t>
            </a:r>
            <a:r>
              <a:rPr lang="fr-FR" sz="2800" dirty="0"/>
              <a:t> (Fiji) on the </a:t>
            </a:r>
            <a:r>
              <a:rPr lang="fr-FR" sz="2800" dirty="0" err="1"/>
              <a:t>microbial</a:t>
            </a:r>
            <a:r>
              <a:rPr lang="fr-FR" sz="2800" dirty="0"/>
              <a:t> </a:t>
            </a:r>
            <a:r>
              <a:rPr lang="fr-FR" sz="2800" dirty="0" err="1"/>
              <a:t>processes</a:t>
            </a:r>
            <a:r>
              <a:rPr lang="fr-FR" sz="2800" dirty="0"/>
              <a:t> i.e. </a:t>
            </a:r>
            <a:r>
              <a:rPr lang="fr-FR" sz="2800" dirty="0" err="1"/>
              <a:t>carbon</a:t>
            </a:r>
            <a:r>
              <a:rPr lang="fr-FR" sz="2800" dirty="0"/>
              <a:t> and </a:t>
            </a:r>
            <a:r>
              <a:rPr lang="fr-FR" sz="2800" dirty="0" err="1"/>
              <a:t>nitrogen</a:t>
            </a:r>
            <a:r>
              <a:rPr lang="fr-FR" sz="2800" dirty="0"/>
              <a:t> fluxes, </a:t>
            </a:r>
            <a:r>
              <a:rPr lang="fr-FR" sz="2800" dirty="0" err="1"/>
              <a:t>fisheries</a:t>
            </a:r>
            <a:r>
              <a:rPr lang="fr-FR" sz="2800" dirty="0"/>
              <a:t> </a:t>
            </a:r>
            <a:r>
              <a:rPr lang="fr-FR" sz="2800" dirty="0" err="1"/>
              <a:t>richness</a:t>
            </a:r>
            <a:r>
              <a:rPr lang="fr-FR" sz="2800" dirty="0"/>
              <a:t> or </a:t>
            </a:r>
            <a:r>
              <a:rPr lang="fr-FR" sz="2800" dirty="0" err="1"/>
              <a:t>coral</a:t>
            </a:r>
            <a:r>
              <a:rPr lang="fr-FR" sz="2800" dirty="0"/>
              <a:t> </a:t>
            </a:r>
            <a:r>
              <a:rPr lang="fr-FR" sz="2800" dirty="0" err="1"/>
              <a:t>resources</a:t>
            </a:r>
            <a:r>
              <a:rPr lang="fr-FR" sz="2800" dirty="0"/>
              <a:t> of the </a:t>
            </a:r>
            <a:r>
              <a:rPr lang="fr-FR" sz="2800" dirty="0" err="1"/>
              <a:t>Fijian</a:t>
            </a:r>
            <a:r>
              <a:rPr lang="fr-FR" sz="2800" dirty="0"/>
              <a:t> </a:t>
            </a:r>
            <a:r>
              <a:rPr lang="fr-FR" sz="2800" dirty="0" err="1"/>
              <a:t>archipelago</a:t>
            </a:r>
            <a:r>
              <a:rPr lang="fr-FR" sz="2800" dirty="0"/>
              <a:t> </a:t>
            </a:r>
            <a:r>
              <a:rPr lang="fr-FR" sz="2800" dirty="0" err="1"/>
              <a:t>is</a:t>
            </a:r>
            <a:r>
              <a:rPr lang="fr-FR" sz="2800" dirty="0"/>
              <a:t> </a:t>
            </a:r>
            <a:r>
              <a:rPr lang="fr-FR" sz="2800" dirty="0" err="1"/>
              <a:t>unknown</a:t>
            </a:r>
            <a:r>
              <a:rPr lang="fr-FR" sz="2800" dirty="0"/>
              <a:t>.  </a:t>
            </a:r>
          </a:p>
          <a:p>
            <a:pPr algn="just"/>
            <a:endParaRPr lang="fr-FR" sz="2800" dirty="0"/>
          </a:p>
          <a:p>
            <a:pPr algn="just"/>
            <a:r>
              <a:rPr lang="fr-FR" sz="2800" dirty="0"/>
              <a:t>The objective of SOKOWASA </a:t>
            </a:r>
            <a:r>
              <a:rPr lang="fr-FR" sz="2800" dirty="0" err="1"/>
              <a:t>were</a:t>
            </a:r>
            <a:r>
              <a:rPr lang="fr-FR" sz="2800" dirty="0"/>
              <a:t>:</a:t>
            </a:r>
            <a:endParaRPr lang="en-US" sz="2800" dirty="0"/>
          </a:p>
        </p:txBody>
      </p:sp>
      <p:sp>
        <p:nvSpPr>
          <p:cNvPr id="5" name="Rectangle 4">
            <a:extLst>
              <a:ext uri="{FF2B5EF4-FFF2-40B4-BE49-F238E27FC236}">
                <a16:creationId xmlns:a16="http://schemas.microsoft.com/office/drawing/2014/main" id="{9155F265-0AAF-4285-8119-BE300AA6CD76}"/>
              </a:ext>
            </a:extLst>
          </p:cNvPr>
          <p:cNvSpPr/>
          <p:nvPr/>
        </p:nvSpPr>
        <p:spPr>
          <a:xfrm>
            <a:off x="294640" y="6107286"/>
            <a:ext cx="10105395" cy="369332"/>
          </a:xfrm>
          <a:prstGeom prst="rect">
            <a:avLst/>
          </a:prstGeom>
        </p:spPr>
        <p:txBody>
          <a:bodyPr wrap="none">
            <a:spAutoFit/>
          </a:bodyPr>
          <a:lstStyle/>
          <a:p>
            <a:r>
              <a:rPr lang="fr-FR" b="1" kern="1800" dirty="0" err="1">
                <a:solidFill>
                  <a:srgbClr val="FF0000"/>
                </a:solidFill>
                <a:latin typeface="Times New Roman" panose="02020603050405020304" pitchFamily="18" charset="0"/>
                <a:ea typeface="Times New Roman" panose="02020603050405020304" pitchFamily="18" charset="0"/>
              </a:rPr>
              <a:t>So</a:t>
            </a:r>
            <a:r>
              <a:rPr lang="fr-FR" b="1" kern="1800" dirty="0" err="1">
                <a:latin typeface="Times New Roman" panose="02020603050405020304" pitchFamily="18" charset="0"/>
                <a:ea typeface="Times New Roman" panose="02020603050405020304" pitchFamily="18" charset="0"/>
              </a:rPr>
              <a:t>uthern</a:t>
            </a:r>
            <a:r>
              <a:rPr lang="fr-FR" b="1" kern="1800" dirty="0">
                <a:latin typeface="Times New Roman" panose="02020603050405020304" pitchFamily="18" charset="0"/>
                <a:ea typeface="Times New Roman" panose="02020603050405020304" pitchFamily="18" charset="0"/>
              </a:rPr>
              <a:t>-Fiji-</a:t>
            </a:r>
            <a:r>
              <a:rPr lang="fr-FR" b="1" kern="1800" dirty="0" err="1">
                <a:solidFill>
                  <a:srgbClr val="FF0000"/>
                </a:solidFill>
                <a:latin typeface="Times New Roman" panose="02020603050405020304" pitchFamily="18" charset="0"/>
                <a:ea typeface="Times New Roman" panose="02020603050405020304" pitchFamily="18" charset="0"/>
              </a:rPr>
              <a:t>K</a:t>
            </a:r>
            <a:r>
              <a:rPr lang="fr-FR" b="1" kern="1800" dirty="0" err="1">
                <a:latin typeface="Times New Roman" panose="02020603050405020304" pitchFamily="18" charset="0"/>
                <a:ea typeface="Times New Roman" panose="02020603050405020304" pitchFamily="18" charset="0"/>
              </a:rPr>
              <a:t>adavu</a:t>
            </a:r>
            <a:r>
              <a:rPr lang="fr-FR" b="1" kern="1800" dirty="0">
                <a:latin typeface="Times New Roman" panose="02020603050405020304" pitchFamily="18" charset="0"/>
                <a:ea typeface="Times New Roman" panose="02020603050405020304" pitchFamily="18" charset="0"/>
              </a:rPr>
              <a:t> </a:t>
            </a:r>
            <a:r>
              <a:rPr lang="fr-FR" b="1" kern="1800" dirty="0" err="1">
                <a:latin typeface="Times New Roman" panose="02020603050405020304" pitchFamily="18" charset="0"/>
                <a:ea typeface="Times New Roman" panose="02020603050405020304" pitchFamily="18" charset="0"/>
              </a:rPr>
              <a:t>Oceanographic</a:t>
            </a:r>
            <a:r>
              <a:rPr lang="fr-FR" b="1" kern="1800" dirty="0">
                <a:latin typeface="Times New Roman" panose="02020603050405020304" pitchFamily="18" charset="0"/>
                <a:ea typeface="Times New Roman" panose="02020603050405020304" pitchFamily="18" charset="0"/>
              </a:rPr>
              <a:t> </a:t>
            </a:r>
            <a:r>
              <a:rPr lang="fr-FR" b="1" kern="1800" dirty="0">
                <a:solidFill>
                  <a:srgbClr val="FF0000"/>
                </a:solidFill>
                <a:latin typeface="Times New Roman" panose="02020603050405020304" pitchFamily="18" charset="0"/>
                <a:ea typeface="Times New Roman" panose="02020603050405020304" pitchFamily="18" charset="0"/>
              </a:rPr>
              <a:t>Wa</a:t>
            </a:r>
            <a:r>
              <a:rPr lang="fr-FR" b="1" kern="1800" dirty="0">
                <a:latin typeface="Times New Roman" panose="02020603050405020304" pitchFamily="18" charset="0"/>
                <a:ea typeface="Times New Roman" panose="02020603050405020304" pitchFamily="18" charset="0"/>
              </a:rPr>
              <a:t>ter </a:t>
            </a:r>
            <a:r>
              <a:rPr lang="fr-FR" b="1" kern="1800" dirty="0">
                <a:solidFill>
                  <a:srgbClr val="FF0000"/>
                </a:solidFill>
                <a:latin typeface="Times New Roman" panose="02020603050405020304" pitchFamily="18" charset="0"/>
                <a:ea typeface="Times New Roman" panose="02020603050405020304" pitchFamily="18" charset="0"/>
              </a:rPr>
              <a:t>S</a:t>
            </a:r>
            <a:r>
              <a:rPr lang="fr-FR" b="1" kern="1800" dirty="0">
                <a:latin typeface="Times New Roman" panose="02020603050405020304" pitchFamily="18" charset="0"/>
                <a:ea typeface="Times New Roman" panose="02020603050405020304" pitchFamily="18" charset="0"/>
              </a:rPr>
              <a:t>urvey on </a:t>
            </a:r>
            <a:r>
              <a:rPr lang="fr-FR" b="1" kern="1800" dirty="0">
                <a:solidFill>
                  <a:srgbClr val="FF0000"/>
                </a:solidFill>
                <a:latin typeface="Times New Roman" panose="02020603050405020304" pitchFamily="18" charset="0"/>
                <a:ea typeface="Times New Roman" panose="02020603050405020304" pitchFamily="18" charset="0"/>
              </a:rPr>
              <a:t>A</a:t>
            </a:r>
            <a:r>
              <a:rPr lang="fr-FR" b="1" kern="1800" dirty="0">
                <a:latin typeface="Times New Roman" panose="02020603050405020304" pitchFamily="18" charset="0"/>
                <a:ea typeface="Times New Roman" panose="02020603050405020304" pitchFamily="18" charset="0"/>
              </a:rPr>
              <a:t>LIS -</a:t>
            </a:r>
            <a:r>
              <a:rPr lang="fr-FR" b="1" kern="1800" dirty="0">
                <a:solidFill>
                  <a:srgbClr val="FF0000"/>
                </a:solidFill>
                <a:latin typeface="Times New Roman" panose="02020603050405020304" pitchFamily="18" charset="0"/>
                <a:ea typeface="Times New Roman" panose="02020603050405020304" pitchFamily="18" charset="0"/>
              </a:rPr>
              <a:t> SOKOWASA</a:t>
            </a:r>
            <a:r>
              <a:rPr lang="fr-FR" b="1" kern="1800" dirty="0">
                <a:latin typeface="Times New Roman" panose="02020603050405020304" pitchFamily="18" charset="0"/>
                <a:ea typeface="Times New Roman" panose="02020603050405020304" pitchFamily="18" charset="0"/>
              </a:rPr>
              <a:t> [</a:t>
            </a:r>
            <a:r>
              <a:rPr lang="fr-FR" dirty="0"/>
              <a:t>March 27-April 1, 2022]</a:t>
            </a:r>
            <a:endParaRPr lang="fr-NC" dirty="0"/>
          </a:p>
        </p:txBody>
      </p:sp>
    </p:spTree>
    <p:extLst>
      <p:ext uri="{BB962C8B-B14F-4D97-AF65-F5344CB8AC3E}">
        <p14:creationId xmlns:p14="http://schemas.microsoft.com/office/powerpoint/2010/main" val="329182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D7C213B-B5AF-4672-B0AE-C426586B910E}"/>
              </a:ext>
            </a:extLst>
          </p:cNvPr>
          <p:cNvPicPr>
            <a:picLocks noChangeAspect="1"/>
          </p:cNvPicPr>
          <p:nvPr/>
        </p:nvPicPr>
        <p:blipFill>
          <a:blip r:embed="rId3"/>
          <a:stretch>
            <a:fillRect/>
          </a:stretch>
        </p:blipFill>
        <p:spPr>
          <a:xfrm>
            <a:off x="8389818" y="3052220"/>
            <a:ext cx="3504299" cy="2321263"/>
          </a:xfrm>
          <a:prstGeom prst="rect">
            <a:avLst/>
          </a:prstGeom>
        </p:spPr>
      </p:pic>
      <p:sp>
        <p:nvSpPr>
          <p:cNvPr id="2" name="Titre 1">
            <a:extLst>
              <a:ext uri="{FF2B5EF4-FFF2-40B4-BE49-F238E27FC236}">
                <a16:creationId xmlns:a16="http://schemas.microsoft.com/office/drawing/2014/main" id="{CC14B444-6A8D-49E3-8F88-2C24E71D5A9F}"/>
              </a:ext>
            </a:extLst>
          </p:cNvPr>
          <p:cNvSpPr>
            <a:spLocks noGrp="1"/>
          </p:cNvSpPr>
          <p:nvPr>
            <p:ph type="title"/>
          </p:nvPr>
        </p:nvSpPr>
        <p:spPr/>
        <p:txBody>
          <a:bodyPr/>
          <a:lstStyle/>
          <a:p>
            <a:r>
              <a:rPr lang="fr-FR" dirty="0" err="1"/>
              <a:t>Glider</a:t>
            </a:r>
            <a:r>
              <a:rPr lang="fr-FR" dirty="0"/>
              <a:t> section</a:t>
            </a:r>
            <a:endParaRPr lang="x-none" dirty="0"/>
          </a:p>
        </p:txBody>
      </p:sp>
      <p:sp>
        <p:nvSpPr>
          <p:cNvPr id="8" name="ZoneTexte 7">
            <a:extLst>
              <a:ext uri="{FF2B5EF4-FFF2-40B4-BE49-F238E27FC236}">
                <a16:creationId xmlns:a16="http://schemas.microsoft.com/office/drawing/2014/main" id="{73151A73-B13F-4587-ACA0-F746EF028A47}"/>
              </a:ext>
            </a:extLst>
          </p:cNvPr>
          <p:cNvSpPr txBox="1"/>
          <p:nvPr/>
        </p:nvSpPr>
        <p:spPr>
          <a:xfrm>
            <a:off x="8612038" y="949567"/>
            <a:ext cx="3223241" cy="1815882"/>
          </a:xfrm>
          <a:prstGeom prst="rect">
            <a:avLst/>
          </a:prstGeom>
          <a:noFill/>
        </p:spPr>
        <p:txBody>
          <a:bodyPr wrap="square" rtlCol="0">
            <a:spAutoFit/>
          </a:bodyPr>
          <a:lstStyle/>
          <a:p>
            <a:pPr algn="ctr"/>
            <a:r>
              <a:rPr lang="fr-FR" sz="2800" b="1" dirty="0" err="1"/>
              <a:t>Glider</a:t>
            </a:r>
            <a:r>
              <a:rPr lang="fr-FR" sz="2800" b="1" dirty="0"/>
              <a:t> = </a:t>
            </a:r>
            <a:r>
              <a:rPr lang="fr-FR" sz="2800" b="1" dirty="0" err="1"/>
              <a:t>sub</a:t>
            </a:r>
            <a:r>
              <a:rPr lang="fr-FR" sz="2800" b="1" dirty="0"/>
              <a:t>-marine drone (2-300m)</a:t>
            </a:r>
          </a:p>
          <a:p>
            <a:pPr algn="ctr"/>
            <a:r>
              <a:rPr lang="fr-FR" sz="2800" b="1" dirty="0" err="1"/>
              <a:t>Equipped</a:t>
            </a:r>
            <a:r>
              <a:rPr lang="fr-FR" sz="2800" b="1" dirty="0"/>
              <a:t> </a:t>
            </a:r>
            <a:r>
              <a:rPr lang="fr-FR" sz="2800" b="1" dirty="0" err="1"/>
              <a:t>with</a:t>
            </a:r>
            <a:r>
              <a:rPr lang="fr-FR" sz="2800" b="1" dirty="0"/>
              <a:t> </a:t>
            </a:r>
            <a:r>
              <a:rPr lang="fr-FR" sz="2800" b="1" dirty="0" err="1"/>
              <a:t>Chla</a:t>
            </a:r>
            <a:r>
              <a:rPr lang="fr-FR" sz="2800" b="1" dirty="0"/>
              <a:t> </a:t>
            </a:r>
            <a:r>
              <a:rPr lang="fr-FR" sz="2800" b="1" dirty="0" err="1"/>
              <a:t>turbidity</a:t>
            </a:r>
            <a:r>
              <a:rPr lang="fr-FR" sz="2800" b="1" dirty="0"/>
              <a:t> </a:t>
            </a:r>
            <a:r>
              <a:rPr lang="fr-FR" sz="2800" b="1" dirty="0" err="1"/>
              <a:t>sensors</a:t>
            </a:r>
            <a:endParaRPr lang="fr-FR" sz="2800" b="1" dirty="0"/>
          </a:p>
        </p:txBody>
      </p:sp>
      <p:sp>
        <p:nvSpPr>
          <p:cNvPr id="11" name="Rectangle 10">
            <a:extLst>
              <a:ext uri="{FF2B5EF4-FFF2-40B4-BE49-F238E27FC236}">
                <a16:creationId xmlns:a16="http://schemas.microsoft.com/office/drawing/2014/main" id="{8DB8B561-92CD-4FB4-B53B-7B18B3F6E847}"/>
              </a:ext>
            </a:extLst>
          </p:cNvPr>
          <p:cNvSpPr/>
          <p:nvPr/>
        </p:nvSpPr>
        <p:spPr>
          <a:xfrm>
            <a:off x="4820489" y="1264489"/>
            <a:ext cx="3384216" cy="2554545"/>
          </a:xfrm>
          <a:prstGeom prst="rect">
            <a:avLst/>
          </a:prstGeom>
        </p:spPr>
        <p:txBody>
          <a:bodyPr wrap="square">
            <a:spAutoFit/>
          </a:bodyPr>
          <a:lstStyle/>
          <a:p>
            <a:pPr algn="ctr">
              <a:spcBef>
                <a:spcPct val="50000"/>
              </a:spcBef>
            </a:pPr>
            <a:r>
              <a:rPr lang="fr-FR" altLang="en-US" sz="4000" dirty="0"/>
              <a:t>South-North </a:t>
            </a:r>
            <a:r>
              <a:rPr lang="fr-FR" altLang="en-US" sz="4000" dirty="0" err="1"/>
              <a:t>Kadavu-Laucala</a:t>
            </a:r>
            <a:r>
              <a:rPr lang="fr-FR" altLang="en-US" sz="4000" dirty="0"/>
              <a:t> Bay (2 </a:t>
            </a:r>
            <a:r>
              <a:rPr lang="fr-FR" altLang="en-US" sz="4000" dirty="0" err="1"/>
              <a:t>days</a:t>
            </a:r>
            <a:r>
              <a:rPr lang="fr-FR" altLang="en-US" sz="4000" dirty="0"/>
              <a:t> and 4hours)</a:t>
            </a:r>
          </a:p>
        </p:txBody>
      </p:sp>
      <p:sp>
        <p:nvSpPr>
          <p:cNvPr id="12" name="Text Box 2">
            <a:extLst>
              <a:ext uri="{FF2B5EF4-FFF2-40B4-BE49-F238E27FC236}">
                <a16:creationId xmlns:a16="http://schemas.microsoft.com/office/drawing/2014/main" id="{7CEF6CC3-F1C4-4744-9E1C-58572A25D18B}"/>
              </a:ext>
            </a:extLst>
          </p:cNvPr>
          <p:cNvSpPr txBox="1">
            <a:spLocks noChangeArrowheads="1"/>
          </p:cNvSpPr>
          <p:nvPr/>
        </p:nvSpPr>
        <p:spPr bwMode="auto">
          <a:xfrm>
            <a:off x="23533" y="-126048"/>
            <a:ext cx="1214493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FR" sz="4400" dirty="0" err="1">
                <a:latin typeface="+mn-lt"/>
              </a:rPr>
              <a:t>Deployment</a:t>
            </a:r>
            <a:r>
              <a:rPr lang="fr-FR" sz="4400" dirty="0">
                <a:latin typeface="+mn-lt"/>
              </a:rPr>
              <a:t> of the </a:t>
            </a:r>
            <a:r>
              <a:rPr lang="fr-FR" sz="4400" dirty="0" err="1">
                <a:latin typeface="+mn-lt"/>
              </a:rPr>
              <a:t>glider</a:t>
            </a:r>
            <a:r>
              <a:rPr lang="fr-FR" sz="4400" dirty="0">
                <a:latin typeface="+mn-lt"/>
              </a:rPr>
              <a:t> </a:t>
            </a:r>
            <a:r>
              <a:rPr lang="fr-FR" sz="4400" dirty="0" err="1">
                <a:latin typeface="+mn-lt"/>
              </a:rPr>
              <a:t>SeaExplorer</a:t>
            </a:r>
            <a:r>
              <a:rPr lang="fr-FR" sz="4400" dirty="0">
                <a:latin typeface="+mn-lt"/>
              </a:rPr>
              <a:t> SEA003  (SAM – M.I.O.)</a:t>
            </a:r>
          </a:p>
        </p:txBody>
      </p:sp>
      <p:pic>
        <p:nvPicPr>
          <p:cNvPr id="13" name="Image 12">
            <a:extLst>
              <a:ext uri="{FF2B5EF4-FFF2-40B4-BE49-F238E27FC236}">
                <a16:creationId xmlns:a16="http://schemas.microsoft.com/office/drawing/2014/main" id="{F137D94C-24B5-4242-90D5-043B21BFC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607" y="4386443"/>
            <a:ext cx="2626541" cy="1969906"/>
          </a:xfrm>
          <a:prstGeom prst="rect">
            <a:avLst/>
          </a:prstGeom>
        </p:spPr>
      </p:pic>
      <p:pic>
        <p:nvPicPr>
          <p:cNvPr id="14" name="Image 13">
            <a:extLst>
              <a:ext uri="{FF2B5EF4-FFF2-40B4-BE49-F238E27FC236}">
                <a16:creationId xmlns:a16="http://schemas.microsoft.com/office/drawing/2014/main" id="{C95464CF-8C0B-41D4-961D-4207F7DBED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9148" y="4386444"/>
            <a:ext cx="2954857" cy="1969905"/>
          </a:xfrm>
          <a:prstGeom prst="rect">
            <a:avLst/>
          </a:prstGeom>
        </p:spPr>
      </p:pic>
      <p:pic>
        <p:nvPicPr>
          <p:cNvPr id="15" name="Image 14">
            <a:extLst>
              <a:ext uri="{FF2B5EF4-FFF2-40B4-BE49-F238E27FC236}">
                <a16:creationId xmlns:a16="http://schemas.microsoft.com/office/drawing/2014/main" id="{8156C996-AE55-41DB-A5C9-A5E04338AE8F}"/>
              </a:ext>
            </a:extLst>
          </p:cNvPr>
          <p:cNvPicPr/>
          <p:nvPr/>
        </p:nvPicPr>
        <p:blipFill>
          <a:blip r:embed="rId6">
            <a:extLst>
              <a:ext uri="{28A0092B-C50C-407E-A947-70E740481C1C}">
                <a14:useLocalDpi xmlns:a14="http://schemas.microsoft.com/office/drawing/2010/main" val="0"/>
              </a:ext>
            </a:extLst>
          </a:blip>
          <a:stretch>
            <a:fillRect/>
          </a:stretch>
        </p:blipFill>
        <p:spPr>
          <a:xfrm>
            <a:off x="356721" y="1414271"/>
            <a:ext cx="4557882" cy="2404763"/>
          </a:xfrm>
          <a:prstGeom prst="rect">
            <a:avLst/>
          </a:prstGeom>
        </p:spPr>
      </p:pic>
      <p:sp>
        <p:nvSpPr>
          <p:cNvPr id="3" name="Espace réservé du pied de page 2">
            <a:extLst>
              <a:ext uri="{FF2B5EF4-FFF2-40B4-BE49-F238E27FC236}">
                <a16:creationId xmlns:a16="http://schemas.microsoft.com/office/drawing/2014/main" id="{8A467C3F-A90D-4EE1-A0C7-B75E758FB41F}"/>
              </a:ext>
            </a:extLst>
          </p:cNvPr>
          <p:cNvSpPr>
            <a:spLocks noGrp="1"/>
          </p:cNvSpPr>
          <p:nvPr>
            <p:ph type="ftr" sz="quarter" idx="11"/>
          </p:nvPr>
        </p:nvSpPr>
        <p:spPr/>
        <p:txBody>
          <a:bodyPr/>
          <a:lstStyle/>
          <a:p>
            <a:r>
              <a:rPr lang="fr-FR"/>
              <a:t>GIS-RS 2024 ITC Suva, Fiji</a:t>
            </a:r>
            <a:endParaRPr lang="x-none"/>
          </a:p>
        </p:txBody>
      </p:sp>
      <p:sp>
        <p:nvSpPr>
          <p:cNvPr id="4" name="Espace réservé du numéro de diapositive 3">
            <a:extLst>
              <a:ext uri="{FF2B5EF4-FFF2-40B4-BE49-F238E27FC236}">
                <a16:creationId xmlns:a16="http://schemas.microsoft.com/office/drawing/2014/main" id="{777E1DEA-8DD1-4486-8E14-630235E85B50}"/>
              </a:ext>
            </a:extLst>
          </p:cNvPr>
          <p:cNvSpPr>
            <a:spLocks noGrp="1"/>
          </p:cNvSpPr>
          <p:nvPr>
            <p:ph type="sldNum" sz="quarter" idx="12"/>
          </p:nvPr>
        </p:nvSpPr>
        <p:spPr/>
        <p:txBody>
          <a:bodyPr/>
          <a:lstStyle/>
          <a:p>
            <a:fld id="{3D390AD4-54CE-46F3-9CFF-375FC5AFC342}" type="slidenum">
              <a:rPr lang="x-none" smtClean="0"/>
              <a:pPr/>
              <a:t>7</a:t>
            </a:fld>
            <a:endParaRPr lang="x-none"/>
          </a:p>
        </p:txBody>
      </p:sp>
      <p:pic>
        <p:nvPicPr>
          <p:cNvPr id="5" name="Image 9">
            <a:extLst>
              <a:ext uri="{FF2B5EF4-FFF2-40B4-BE49-F238E27FC236}">
                <a16:creationId xmlns:a16="http://schemas.microsoft.com/office/drawing/2014/main" id="{EF56A6F2-89F6-311F-6745-544BA4728BF2}"/>
              </a:ext>
            </a:extLst>
          </p:cNvPr>
          <p:cNvPicPr>
            <a:picLocks noChangeAspect="1"/>
          </p:cNvPicPr>
          <p:nvPr/>
        </p:nvPicPr>
        <p:blipFill>
          <a:blip r:embed="rId7"/>
          <a:stretch>
            <a:fillRect/>
          </a:stretch>
        </p:blipFill>
        <p:spPr>
          <a:xfrm>
            <a:off x="8389818" y="5072828"/>
            <a:ext cx="3504299" cy="1752150"/>
          </a:xfrm>
          <a:prstGeom prst="rect">
            <a:avLst/>
          </a:prstGeom>
        </p:spPr>
      </p:pic>
      <p:pic>
        <p:nvPicPr>
          <p:cNvPr id="6" name="Image 10">
            <a:extLst>
              <a:ext uri="{FF2B5EF4-FFF2-40B4-BE49-F238E27FC236}">
                <a16:creationId xmlns:a16="http://schemas.microsoft.com/office/drawing/2014/main" id="{CBA0E9A8-8823-B892-CCE7-C968C5C19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9041" y="4386445"/>
            <a:ext cx="2960777" cy="1969904"/>
          </a:xfrm>
          <a:prstGeom prst="rect">
            <a:avLst/>
          </a:prstGeom>
        </p:spPr>
      </p:pic>
      <p:pic>
        <p:nvPicPr>
          <p:cNvPr id="7" name="Image 5">
            <a:extLst>
              <a:ext uri="{FF2B5EF4-FFF2-40B4-BE49-F238E27FC236}">
                <a16:creationId xmlns:a16="http://schemas.microsoft.com/office/drawing/2014/main" id="{ADB69EDA-309B-A392-3E1C-DEF7C68298DC}"/>
              </a:ext>
            </a:extLst>
          </p:cNvPr>
          <p:cNvPicPr>
            <a:picLocks noChangeAspect="1"/>
          </p:cNvPicPr>
          <p:nvPr/>
        </p:nvPicPr>
        <p:blipFill>
          <a:blip r:embed="rId9"/>
          <a:stretch>
            <a:fillRect/>
          </a:stretch>
        </p:blipFill>
        <p:spPr>
          <a:xfrm>
            <a:off x="0" y="1414270"/>
            <a:ext cx="2807140" cy="2452750"/>
          </a:xfrm>
          <a:prstGeom prst="rect">
            <a:avLst/>
          </a:prstGeom>
        </p:spPr>
      </p:pic>
    </p:spTree>
    <p:extLst>
      <p:ext uri="{BB962C8B-B14F-4D97-AF65-F5344CB8AC3E}">
        <p14:creationId xmlns:p14="http://schemas.microsoft.com/office/powerpoint/2010/main" val="3329413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a:extLst>
              <a:ext uri="{FF2B5EF4-FFF2-40B4-BE49-F238E27FC236}">
                <a16:creationId xmlns:a16="http://schemas.microsoft.com/office/drawing/2014/main" id="{CBCCB433-389D-29C5-CC14-F980FA4D6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593" y="1925445"/>
            <a:ext cx="2880609" cy="2160457"/>
          </a:xfrm>
          <a:prstGeom prst="rect">
            <a:avLst/>
          </a:prstGeom>
        </p:spPr>
      </p:pic>
      <p:pic>
        <p:nvPicPr>
          <p:cNvPr id="5" name="Image 7">
            <a:extLst>
              <a:ext uri="{FF2B5EF4-FFF2-40B4-BE49-F238E27FC236}">
                <a16:creationId xmlns:a16="http://schemas.microsoft.com/office/drawing/2014/main" id="{29CB9BC7-A13D-F0E9-0FC4-1356CB656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5004" y="1934111"/>
            <a:ext cx="2857500" cy="2143125"/>
          </a:xfrm>
          <a:prstGeom prst="rect">
            <a:avLst/>
          </a:prstGeom>
        </p:spPr>
      </p:pic>
      <p:pic>
        <p:nvPicPr>
          <p:cNvPr id="6" name="Image 4">
            <a:extLst>
              <a:ext uri="{FF2B5EF4-FFF2-40B4-BE49-F238E27FC236}">
                <a16:creationId xmlns:a16="http://schemas.microsoft.com/office/drawing/2014/main" id="{B4FDE354-550E-654D-8DC0-40C56C15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479" y="4275268"/>
            <a:ext cx="2828612" cy="2121459"/>
          </a:xfrm>
          <a:prstGeom prst="rect">
            <a:avLst/>
          </a:prstGeom>
        </p:spPr>
      </p:pic>
      <p:pic>
        <p:nvPicPr>
          <p:cNvPr id="7" name="Image 15">
            <a:extLst>
              <a:ext uri="{FF2B5EF4-FFF2-40B4-BE49-F238E27FC236}">
                <a16:creationId xmlns:a16="http://schemas.microsoft.com/office/drawing/2014/main" id="{EC930BC0-59E1-2C82-C607-C3DBDD630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0420" y="1990422"/>
            <a:ext cx="3137318" cy="2091545"/>
          </a:xfrm>
          <a:prstGeom prst="rect">
            <a:avLst/>
          </a:prstGeom>
        </p:spPr>
      </p:pic>
      <p:pic>
        <p:nvPicPr>
          <p:cNvPr id="8" name="Image 1">
            <a:extLst>
              <a:ext uri="{FF2B5EF4-FFF2-40B4-BE49-F238E27FC236}">
                <a16:creationId xmlns:a16="http://schemas.microsoft.com/office/drawing/2014/main" id="{FA10C514-478F-D365-E837-ADE54020FE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9201" y="4218888"/>
            <a:ext cx="3089366" cy="2317025"/>
          </a:xfrm>
          <a:prstGeom prst="rect">
            <a:avLst/>
          </a:prstGeom>
        </p:spPr>
      </p:pic>
      <p:pic>
        <p:nvPicPr>
          <p:cNvPr id="9" name="Image 13">
            <a:extLst>
              <a:ext uri="{FF2B5EF4-FFF2-40B4-BE49-F238E27FC236}">
                <a16:creationId xmlns:a16="http://schemas.microsoft.com/office/drawing/2014/main" id="{334682A7-D551-80EA-08ED-63C55DB238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6520" y="4218888"/>
            <a:ext cx="2941837" cy="2317025"/>
          </a:xfrm>
          <a:prstGeom prst="rect">
            <a:avLst/>
          </a:prstGeom>
        </p:spPr>
      </p:pic>
      <p:pic>
        <p:nvPicPr>
          <p:cNvPr id="10" name="Image 22">
            <a:extLst>
              <a:ext uri="{FF2B5EF4-FFF2-40B4-BE49-F238E27FC236}">
                <a16:creationId xmlns:a16="http://schemas.microsoft.com/office/drawing/2014/main" id="{0A09D166-E1BD-4E54-2911-0B3F142195DF}"/>
              </a:ext>
            </a:extLst>
          </p:cNvPr>
          <p:cNvPicPr>
            <a:picLocks noChangeAspect="1"/>
          </p:cNvPicPr>
          <p:nvPr/>
        </p:nvPicPr>
        <p:blipFill>
          <a:blip r:embed="rId8"/>
          <a:stretch>
            <a:fillRect/>
          </a:stretch>
        </p:blipFill>
        <p:spPr>
          <a:xfrm>
            <a:off x="2172192" y="322087"/>
            <a:ext cx="3057315" cy="1503302"/>
          </a:xfrm>
          <a:prstGeom prst="rect">
            <a:avLst/>
          </a:prstGeom>
        </p:spPr>
      </p:pic>
      <p:pic>
        <p:nvPicPr>
          <p:cNvPr id="11" name="Espace réservé du contenu 11">
            <a:extLst>
              <a:ext uri="{FF2B5EF4-FFF2-40B4-BE49-F238E27FC236}">
                <a16:creationId xmlns:a16="http://schemas.microsoft.com/office/drawing/2014/main" id="{755E8736-D634-DF0B-3AD9-55A016DA85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9079" y="322087"/>
            <a:ext cx="2123711" cy="1503302"/>
          </a:xfrm>
          <a:prstGeom prst="rect">
            <a:avLst/>
          </a:prstGeom>
          <a:blipFill>
            <a:blip r:embed="rId10" cstate="print"/>
            <a:stretch>
              <a:fillRect/>
            </a:stretch>
          </a:blipFill>
        </p:spPr>
      </p:pic>
    </p:spTree>
    <p:extLst>
      <p:ext uri="{BB962C8B-B14F-4D97-AF65-F5344CB8AC3E}">
        <p14:creationId xmlns:p14="http://schemas.microsoft.com/office/powerpoint/2010/main" val="273530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4">
            <a:extLst>
              <a:ext uri="{FF2B5EF4-FFF2-40B4-BE49-F238E27FC236}">
                <a16:creationId xmlns:a16="http://schemas.microsoft.com/office/drawing/2014/main" id="{EECDCF67-2E75-3476-B286-FC428F93A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97182" y="3141013"/>
            <a:ext cx="3789403" cy="2842053"/>
          </a:xfrm>
          <a:prstGeom prst="rect">
            <a:avLst/>
          </a:prstGeom>
        </p:spPr>
      </p:pic>
      <p:pic>
        <p:nvPicPr>
          <p:cNvPr id="10" name="Image 11">
            <a:extLst>
              <a:ext uri="{FF2B5EF4-FFF2-40B4-BE49-F238E27FC236}">
                <a16:creationId xmlns:a16="http://schemas.microsoft.com/office/drawing/2014/main" id="{7450E62D-11EB-EDE7-8A2D-0E2D95E9F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5585" y="2556681"/>
            <a:ext cx="2844645" cy="2133484"/>
          </a:xfrm>
          <a:prstGeom prst="rect">
            <a:avLst/>
          </a:prstGeom>
        </p:spPr>
      </p:pic>
      <p:pic>
        <p:nvPicPr>
          <p:cNvPr id="11" name="Image 12">
            <a:extLst>
              <a:ext uri="{FF2B5EF4-FFF2-40B4-BE49-F238E27FC236}">
                <a16:creationId xmlns:a16="http://schemas.microsoft.com/office/drawing/2014/main" id="{6493926B-A0BD-30AC-C01B-35808D6642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070" y="57647"/>
            <a:ext cx="3735720" cy="2801790"/>
          </a:xfrm>
          <a:prstGeom prst="rect">
            <a:avLst/>
          </a:prstGeom>
        </p:spPr>
      </p:pic>
      <p:pic>
        <p:nvPicPr>
          <p:cNvPr id="12" name="Image 13">
            <a:extLst>
              <a:ext uri="{FF2B5EF4-FFF2-40B4-BE49-F238E27FC236}">
                <a16:creationId xmlns:a16="http://schemas.microsoft.com/office/drawing/2014/main" id="{538DF7F9-04A2-02D7-24A1-BEEDA82DA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2555" y="57647"/>
            <a:ext cx="3635277" cy="2726458"/>
          </a:xfrm>
          <a:prstGeom prst="rect">
            <a:avLst/>
          </a:prstGeom>
        </p:spPr>
      </p:pic>
      <p:pic>
        <p:nvPicPr>
          <p:cNvPr id="17" name="Image 5" descr="Une image contenant ciel, extérieur, personne, transport&#10;&#10;Description générée automatiquement">
            <a:extLst>
              <a:ext uri="{FF2B5EF4-FFF2-40B4-BE49-F238E27FC236}">
                <a16:creationId xmlns:a16="http://schemas.microsoft.com/office/drawing/2014/main" id="{1DC8C9AC-0723-7D3B-75B5-298C2B248F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5585" y="4770913"/>
            <a:ext cx="2933782" cy="1864760"/>
          </a:xfrm>
          <a:prstGeom prst="rect">
            <a:avLst/>
          </a:prstGeom>
        </p:spPr>
      </p:pic>
      <p:pic>
        <p:nvPicPr>
          <p:cNvPr id="3" name="Image 8">
            <a:extLst>
              <a:ext uri="{FF2B5EF4-FFF2-40B4-BE49-F238E27FC236}">
                <a16:creationId xmlns:a16="http://schemas.microsoft.com/office/drawing/2014/main" id="{FDAA6297-E0CC-5F8B-62EB-98A1D871D7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08924" y="1589724"/>
            <a:ext cx="4904735" cy="3678551"/>
          </a:xfrm>
          <a:prstGeom prst="rect">
            <a:avLst/>
          </a:prstGeom>
        </p:spPr>
      </p:pic>
      <p:pic>
        <p:nvPicPr>
          <p:cNvPr id="5" name="Image 7">
            <a:extLst>
              <a:ext uri="{FF2B5EF4-FFF2-40B4-BE49-F238E27FC236}">
                <a16:creationId xmlns:a16="http://schemas.microsoft.com/office/drawing/2014/main" id="{DDD21617-CDE0-3D03-8F10-CF25821D15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1030" y="57647"/>
            <a:ext cx="2779068" cy="2084301"/>
          </a:xfrm>
          <a:prstGeom prst="rect">
            <a:avLst/>
          </a:prstGeom>
        </p:spPr>
      </p:pic>
      <p:pic>
        <p:nvPicPr>
          <p:cNvPr id="9" name="Image 8">
            <a:extLst>
              <a:ext uri="{FF2B5EF4-FFF2-40B4-BE49-F238E27FC236}">
                <a16:creationId xmlns:a16="http://schemas.microsoft.com/office/drawing/2014/main" id="{8A4182D6-24A0-132D-B475-C097B89822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8043" y="4813872"/>
            <a:ext cx="2600139" cy="1950104"/>
          </a:xfrm>
          <a:prstGeom prst="rect">
            <a:avLst/>
          </a:prstGeom>
        </p:spPr>
      </p:pic>
    </p:spTree>
    <p:extLst>
      <p:ext uri="{BB962C8B-B14F-4D97-AF65-F5344CB8AC3E}">
        <p14:creationId xmlns:p14="http://schemas.microsoft.com/office/powerpoint/2010/main" val="45697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2079</Words>
  <Application>Microsoft Macintosh PowerPoint</Application>
  <PresentationFormat>Widescreen</PresentationFormat>
  <Paragraphs>216</Paragraphs>
  <Slides>22</Slides>
  <Notes>15</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 Black</vt:lpstr>
      <vt:lpstr>Calibri</vt:lpstr>
      <vt:lpstr>Calibri Light</vt:lpstr>
      <vt:lpstr>Montserrat</vt:lpstr>
      <vt:lpstr>Times New Roman</vt:lpstr>
      <vt:lpstr>TimesNewRomanPS-BoldMT</vt:lpstr>
      <vt:lpstr>TimesNewRomanPSMT</vt:lpstr>
      <vt:lpstr>Whitney-Book</vt:lpstr>
      <vt:lpstr>Thème Office</vt:lpstr>
      <vt:lpstr>PowerPoint Presentation</vt:lpstr>
      <vt:lpstr>PowerPoint Presentation</vt:lpstr>
      <vt:lpstr>PowerPoint Presentation</vt:lpstr>
      <vt:lpstr>PowerPoint Presentation</vt:lpstr>
      <vt:lpstr>PowerPoint Presentation</vt:lpstr>
      <vt:lpstr>PowerPoint Presentation</vt:lpstr>
      <vt:lpstr>Glider section</vt:lpstr>
      <vt:lpstr>PowerPoint Presentation</vt:lpstr>
      <vt:lpstr>PowerPoint Presentation</vt:lpstr>
      <vt:lpstr>Extension and nature of the plume</vt:lpstr>
      <vt:lpstr>PowerPoint Presentation</vt:lpstr>
      <vt:lpstr>PowerPoint Presentation</vt:lpstr>
      <vt:lpstr>CTDs</vt:lpstr>
      <vt:lpstr>glider</vt:lpstr>
      <vt:lpstr>Operational transfer to QVX Platform </vt:lpstr>
      <vt:lpstr>In situ and S2 comparison</vt:lpstr>
      <vt:lpstr>PowerPoint Presentation</vt:lpstr>
      <vt:lpstr>Use of ocean color 1: Regional survey with Copernicus</vt:lpstr>
      <vt:lpstr>Operational transfer to QVX Platform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Cecile DUPOUY</dc:creator>
  <cp:lastModifiedBy>Awnesh Singh</cp:lastModifiedBy>
  <cp:revision>204</cp:revision>
  <dcterms:created xsi:type="dcterms:W3CDTF">2024-11-11T03:00:45Z</dcterms:created>
  <dcterms:modified xsi:type="dcterms:W3CDTF">2024-11-26T23:54:33Z</dcterms:modified>
</cp:coreProperties>
</file>