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7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i" userId="634f4cf6-eb73-440f-bab5-f505992c89bf" providerId="ADAL" clId="{E34A752A-8E21-47B7-828F-6215A6EC7778}"/>
    <pc:docChg chg="custSel addSld modSld sldOrd">
      <pc:chgData name="Susi" userId="634f4cf6-eb73-440f-bab5-f505992c89bf" providerId="ADAL" clId="{E34A752A-8E21-47B7-828F-6215A6EC7778}" dt="2024-11-25T19:23:52.600" v="491" actId="14100"/>
      <pc:docMkLst>
        <pc:docMk/>
      </pc:docMkLst>
      <pc:sldChg chg="modSp">
        <pc:chgData name="Susi" userId="634f4cf6-eb73-440f-bab5-f505992c89bf" providerId="ADAL" clId="{E34A752A-8E21-47B7-828F-6215A6EC7778}" dt="2024-11-25T18:35:17.186" v="222" actId="1076"/>
        <pc:sldMkLst>
          <pc:docMk/>
          <pc:sldMk cId="4185386651" sldId="256"/>
        </pc:sldMkLst>
        <pc:spChg chg="mod">
          <ac:chgData name="Susi" userId="634f4cf6-eb73-440f-bab5-f505992c89bf" providerId="ADAL" clId="{E34A752A-8E21-47B7-828F-6215A6EC7778}" dt="2024-11-25T18:35:17.186" v="222" actId="1076"/>
          <ac:spMkLst>
            <pc:docMk/>
            <pc:sldMk cId="4185386651" sldId="256"/>
            <ac:spMk id="3" creationId="{00000000-0000-0000-0000-000000000000}"/>
          </ac:spMkLst>
        </pc:spChg>
      </pc:sldChg>
      <pc:sldChg chg="ord">
        <pc:chgData name="Susi" userId="634f4cf6-eb73-440f-bab5-f505992c89bf" providerId="ADAL" clId="{E34A752A-8E21-47B7-828F-6215A6EC7778}" dt="2024-11-25T17:17:19.698" v="4"/>
        <pc:sldMkLst>
          <pc:docMk/>
          <pc:sldMk cId="2589779871" sldId="261"/>
        </pc:sldMkLst>
      </pc:sldChg>
      <pc:sldChg chg="modSp">
        <pc:chgData name="Susi" userId="634f4cf6-eb73-440f-bab5-f505992c89bf" providerId="ADAL" clId="{E34A752A-8E21-47B7-828F-6215A6EC7778}" dt="2024-11-25T17:17:01.525" v="3" actId="20577"/>
        <pc:sldMkLst>
          <pc:docMk/>
          <pc:sldMk cId="82061652" sldId="262"/>
        </pc:sldMkLst>
        <pc:spChg chg="mod">
          <ac:chgData name="Susi" userId="634f4cf6-eb73-440f-bab5-f505992c89bf" providerId="ADAL" clId="{E34A752A-8E21-47B7-828F-6215A6EC7778}" dt="2024-11-25T17:17:01.525" v="3" actId="20577"/>
          <ac:spMkLst>
            <pc:docMk/>
            <pc:sldMk cId="82061652" sldId="262"/>
            <ac:spMk id="3" creationId="{00000000-0000-0000-0000-000000000000}"/>
          </ac:spMkLst>
        </pc:spChg>
      </pc:sldChg>
      <pc:sldChg chg="modSp">
        <pc:chgData name="Susi" userId="634f4cf6-eb73-440f-bab5-f505992c89bf" providerId="ADAL" clId="{E34A752A-8E21-47B7-828F-6215A6EC7778}" dt="2024-11-25T19:10:35.383" v="250" actId="20577"/>
        <pc:sldMkLst>
          <pc:docMk/>
          <pc:sldMk cId="1442670333" sldId="263"/>
        </pc:sldMkLst>
        <pc:spChg chg="mod">
          <ac:chgData name="Susi" userId="634f4cf6-eb73-440f-bab5-f505992c89bf" providerId="ADAL" clId="{E34A752A-8E21-47B7-828F-6215A6EC7778}" dt="2024-11-25T19:10:35.383" v="250" actId="20577"/>
          <ac:spMkLst>
            <pc:docMk/>
            <pc:sldMk cId="1442670333" sldId="263"/>
            <ac:spMk id="3" creationId="{00000000-0000-0000-0000-000000000000}"/>
          </ac:spMkLst>
        </pc:spChg>
      </pc:sldChg>
      <pc:sldChg chg="modSp">
        <pc:chgData name="Susi" userId="634f4cf6-eb73-440f-bab5-f505992c89bf" providerId="ADAL" clId="{E34A752A-8E21-47B7-828F-6215A6EC7778}" dt="2024-11-25T19:17:42.130" v="346" actId="20577"/>
        <pc:sldMkLst>
          <pc:docMk/>
          <pc:sldMk cId="1084174845" sldId="264"/>
        </pc:sldMkLst>
        <pc:spChg chg="mod">
          <ac:chgData name="Susi" userId="634f4cf6-eb73-440f-bab5-f505992c89bf" providerId="ADAL" clId="{E34A752A-8E21-47B7-828F-6215A6EC7778}" dt="2024-11-25T19:17:42.130" v="346" actId="20577"/>
          <ac:spMkLst>
            <pc:docMk/>
            <pc:sldMk cId="1084174845" sldId="264"/>
            <ac:spMk id="3" creationId="{00000000-0000-0000-0000-000000000000}"/>
          </ac:spMkLst>
        </pc:spChg>
      </pc:sldChg>
      <pc:sldChg chg="addSp">
        <pc:chgData name="Susi" userId="634f4cf6-eb73-440f-bab5-f505992c89bf" providerId="ADAL" clId="{E34A752A-8E21-47B7-828F-6215A6EC7778}" dt="2024-11-25T19:12:19.977" v="251"/>
        <pc:sldMkLst>
          <pc:docMk/>
          <pc:sldMk cId="2156977009" sldId="265"/>
        </pc:sldMkLst>
        <pc:picChg chg="add">
          <ac:chgData name="Susi" userId="634f4cf6-eb73-440f-bab5-f505992c89bf" providerId="ADAL" clId="{E34A752A-8E21-47B7-828F-6215A6EC7778}" dt="2024-11-25T19:12:19.977" v="251"/>
          <ac:picMkLst>
            <pc:docMk/>
            <pc:sldMk cId="2156977009" sldId="265"/>
            <ac:picMk id="4" creationId="{E507E5D9-D174-4C43-AD74-DD72052745D8}"/>
          </ac:picMkLst>
        </pc:picChg>
      </pc:sldChg>
      <pc:sldChg chg="addSp modSp">
        <pc:chgData name="Susi" userId="634f4cf6-eb73-440f-bab5-f505992c89bf" providerId="ADAL" clId="{E34A752A-8E21-47B7-828F-6215A6EC7778}" dt="2024-11-25T19:23:52.600" v="491" actId="14100"/>
        <pc:sldMkLst>
          <pc:docMk/>
          <pc:sldMk cId="2156531640" sldId="266"/>
        </pc:sldMkLst>
        <pc:spChg chg="mod">
          <ac:chgData name="Susi" userId="634f4cf6-eb73-440f-bab5-f505992c89bf" providerId="ADAL" clId="{E34A752A-8E21-47B7-828F-6215A6EC7778}" dt="2024-11-25T19:23:52.600" v="491" actId="14100"/>
          <ac:spMkLst>
            <pc:docMk/>
            <pc:sldMk cId="2156531640" sldId="266"/>
            <ac:spMk id="2" creationId="{00000000-0000-0000-0000-000000000000}"/>
          </ac:spMkLst>
        </pc:spChg>
        <pc:spChg chg="add mod">
          <ac:chgData name="Susi" userId="634f4cf6-eb73-440f-bab5-f505992c89bf" providerId="ADAL" clId="{E34A752A-8E21-47B7-828F-6215A6EC7778}" dt="2024-11-25T19:23:36.266" v="487" actId="1076"/>
          <ac:spMkLst>
            <pc:docMk/>
            <pc:sldMk cId="2156531640" sldId="266"/>
            <ac:spMk id="8" creationId="{CE788F4B-8D8F-4EF6-AC96-1BEBFB1B17BD}"/>
          </ac:spMkLst>
        </pc:spChg>
        <pc:spChg chg="add mod">
          <ac:chgData name="Susi" userId="634f4cf6-eb73-440f-bab5-f505992c89bf" providerId="ADAL" clId="{E34A752A-8E21-47B7-828F-6215A6EC7778}" dt="2024-11-25T19:23:41.322" v="488" actId="20577"/>
          <ac:spMkLst>
            <pc:docMk/>
            <pc:sldMk cId="2156531640" sldId="266"/>
            <ac:spMk id="9" creationId="{384F379B-566F-47D7-B16B-EFA76CBE2AC5}"/>
          </ac:spMkLst>
        </pc:spChg>
        <pc:spChg chg="add mod">
          <ac:chgData name="Susi" userId="634f4cf6-eb73-440f-bab5-f505992c89bf" providerId="ADAL" clId="{E34A752A-8E21-47B7-828F-6215A6EC7778}" dt="2024-11-25T19:23:22.553" v="485" actId="1076"/>
          <ac:spMkLst>
            <pc:docMk/>
            <pc:sldMk cId="2156531640" sldId="266"/>
            <ac:spMk id="10" creationId="{8FDCE1E8-D5DC-451B-9286-2FFC01C07867}"/>
          </ac:spMkLst>
        </pc:spChg>
      </pc:sldChg>
      <pc:sldChg chg="modSp">
        <pc:chgData name="Susi" userId="634f4cf6-eb73-440f-bab5-f505992c89bf" providerId="ADAL" clId="{E34A752A-8E21-47B7-828F-6215A6EC7778}" dt="2024-11-25T18:08:53.046" v="73" actId="20577"/>
        <pc:sldMkLst>
          <pc:docMk/>
          <pc:sldMk cId="2378179937" sldId="267"/>
        </pc:sldMkLst>
        <pc:spChg chg="mod">
          <ac:chgData name="Susi" userId="634f4cf6-eb73-440f-bab5-f505992c89bf" providerId="ADAL" clId="{E34A752A-8E21-47B7-828F-6215A6EC7778}" dt="2024-11-25T18:08:53.046" v="73" actId="20577"/>
          <ac:spMkLst>
            <pc:docMk/>
            <pc:sldMk cId="2378179937" sldId="267"/>
            <ac:spMk id="3" creationId="{00000000-0000-0000-0000-000000000000}"/>
          </ac:spMkLst>
        </pc:spChg>
      </pc:sldChg>
      <pc:sldChg chg="addSp modSp add">
        <pc:chgData name="Susi" userId="634f4cf6-eb73-440f-bab5-f505992c89bf" providerId="ADAL" clId="{E34A752A-8E21-47B7-828F-6215A6EC7778}" dt="2024-11-25T19:12:25.060" v="252"/>
        <pc:sldMkLst>
          <pc:docMk/>
          <pc:sldMk cId="3925470324" sldId="268"/>
        </pc:sldMkLst>
        <pc:spChg chg="mod">
          <ac:chgData name="Susi" userId="634f4cf6-eb73-440f-bab5-f505992c89bf" providerId="ADAL" clId="{E34A752A-8E21-47B7-828F-6215A6EC7778}" dt="2024-11-25T18:12:40.390" v="89" actId="113"/>
          <ac:spMkLst>
            <pc:docMk/>
            <pc:sldMk cId="3925470324" sldId="268"/>
            <ac:spMk id="2" creationId="{FC315BD2-43BF-404B-A1D9-D7F4ECD07CDF}"/>
          </ac:spMkLst>
        </pc:spChg>
        <pc:spChg chg="mod">
          <ac:chgData name="Susi" userId="634f4cf6-eb73-440f-bab5-f505992c89bf" providerId="ADAL" clId="{E34A752A-8E21-47B7-828F-6215A6EC7778}" dt="2024-11-25T18:15:12.426" v="169" actId="20577"/>
          <ac:spMkLst>
            <pc:docMk/>
            <pc:sldMk cId="3925470324" sldId="268"/>
            <ac:spMk id="3" creationId="{5B21C5BF-53E0-498D-80AB-A5172F5D5CFE}"/>
          </ac:spMkLst>
        </pc:spChg>
        <pc:picChg chg="add">
          <ac:chgData name="Susi" userId="634f4cf6-eb73-440f-bab5-f505992c89bf" providerId="ADAL" clId="{E34A752A-8E21-47B7-828F-6215A6EC7778}" dt="2024-11-25T19:12:25.060" v="252"/>
          <ac:picMkLst>
            <pc:docMk/>
            <pc:sldMk cId="3925470324" sldId="268"/>
            <ac:picMk id="4" creationId="{F938E2DD-C2C6-4608-A11E-666CDF53722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76A9A-6FC4-4161-B69A-0F26D922E56E}" type="doc">
      <dgm:prSet loTypeId="urn:microsoft.com/office/officeart/2005/8/layout/pList1#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81C8125-DB4C-4A0B-93AF-B404783E8AF0}">
      <dgm:prSet phldrT="[Text]" phldr="0" custT="0"/>
      <dgm:spPr bwMode="white">
        <a:xfrm>
          <a:off x="120215" y="1261567"/>
          <a:ext cx="1829817" cy="678862"/>
        </a:xfrm>
        <a:prstGeom prst="rect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latin typeface="Tw Cen MT"/>
              <a:ea typeface="+mn-ea"/>
              <a:cs typeface="+mn-cs"/>
            </a:rPr>
            <a:t>State/Govt.</a:t>
          </a:r>
        </a:p>
      </dgm:t>
    </dgm:pt>
    <dgm:pt modelId="{B800B893-8114-4CF7-942F-E214401A3BDC}" type="parTrans" cxnId="{87FEDB5A-498D-46F4-82F2-9ACF681B9F3B}">
      <dgm:prSet/>
      <dgm:spPr/>
      <dgm:t>
        <a:bodyPr/>
        <a:lstStyle/>
        <a:p>
          <a:endParaRPr lang="en-US"/>
        </a:p>
      </dgm:t>
    </dgm:pt>
    <dgm:pt modelId="{2F715AB4-AD84-4047-9EE8-70268EDDAE48}" type="sibTrans" cxnId="{87FEDB5A-498D-46F4-82F2-9ACF681B9F3B}">
      <dgm:prSet/>
      <dgm:spPr/>
      <dgm:t>
        <a:bodyPr/>
        <a:lstStyle/>
        <a:p>
          <a:endParaRPr lang="en-US"/>
        </a:p>
      </dgm:t>
    </dgm:pt>
    <dgm:pt modelId="{4275CB2E-911A-4D03-A665-AFDBF956B0E5}">
      <dgm:prSet phldrT="[Text]" phldr="0" custT="0"/>
      <dgm:spPr bwMode="white">
        <a:xfrm>
          <a:off x="2133091" y="1261567"/>
          <a:ext cx="1829817" cy="678862"/>
        </a:xfrm>
        <a:prstGeom prst="rect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latin typeface="Tw Cen MT"/>
              <a:ea typeface="+mn-ea"/>
              <a:cs typeface="+mn-cs"/>
            </a:rPr>
            <a:t>Forest Industries</a:t>
          </a:r>
        </a:p>
      </dgm:t>
    </dgm:pt>
    <dgm:pt modelId="{34EE50DC-A76B-4C44-9479-D4D604E32774}" type="parTrans" cxnId="{038B63D2-CE2B-47B4-B729-A1275B97474B}">
      <dgm:prSet/>
      <dgm:spPr/>
      <dgm:t>
        <a:bodyPr/>
        <a:lstStyle/>
        <a:p>
          <a:endParaRPr lang="en-US"/>
        </a:p>
      </dgm:t>
    </dgm:pt>
    <dgm:pt modelId="{91413706-A31F-496C-8FC9-D9E96B478511}" type="sibTrans" cxnId="{038B63D2-CE2B-47B4-B729-A1275B97474B}">
      <dgm:prSet/>
      <dgm:spPr/>
      <dgm:t>
        <a:bodyPr/>
        <a:lstStyle/>
        <a:p>
          <a:endParaRPr lang="en-US"/>
        </a:p>
      </dgm:t>
    </dgm:pt>
    <dgm:pt modelId="{9EBA5171-3D17-485B-8C09-670E1E89EF0E}">
      <dgm:prSet phldrT="[Text]" phldr="0" custT="0"/>
      <dgm:spPr bwMode="white">
        <a:xfrm>
          <a:off x="4145967" y="1261567"/>
          <a:ext cx="1829817" cy="678862"/>
        </a:xfrm>
        <a:prstGeom prst="rect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Tw Cen MT"/>
              <a:ea typeface="+mn-ea"/>
              <a:cs typeface="+mn-cs"/>
            </a:rPr>
            <a:t>Fiji Mahogany Trust/Forest Based /Landowning Units</a:t>
          </a:r>
        </a:p>
      </dgm:t>
    </dgm:pt>
    <dgm:pt modelId="{B81901A0-BDF2-43E6-BD52-332B694ABE6F}" type="parTrans" cxnId="{F97AA45B-2B2C-483F-BA56-652501343A3E}">
      <dgm:prSet/>
      <dgm:spPr/>
      <dgm:t>
        <a:bodyPr/>
        <a:lstStyle/>
        <a:p>
          <a:endParaRPr lang="en-US"/>
        </a:p>
      </dgm:t>
    </dgm:pt>
    <dgm:pt modelId="{087D6EC9-4264-4FB2-B256-8435987A94C4}" type="sibTrans" cxnId="{F97AA45B-2B2C-483F-BA56-652501343A3E}">
      <dgm:prSet/>
      <dgm:spPr/>
      <dgm:t>
        <a:bodyPr/>
        <a:lstStyle/>
        <a:p>
          <a:endParaRPr lang="en-US"/>
        </a:p>
      </dgm:t>
    </dgm:pt>
    <dgm:pt modelId="{6C897002-5A70-4AED-8B8B-9F98D0D843D8}">
      <dgm:prSet phldrT="[Text]" phldr="0" custT="0"/>
      <dgm:spPr bwMode="white">
        <a:xfrm>
          <a:off x="2133091" y="3384155"/>
          <a:ext cx="1829817" cy="678862"/>
        </a:xfrm>
        <a:prstGeom prst="rect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latin typeface="Tw Cen MT"/>
              <a:ea typeface="+mn-ea"/>
              <a:cs typeface="+mn-cs"/>
            </a:rPr>
            <a:t>Fiji Hardwood Corporation Limited</a:t>
          </a:r>
        </a:p>
      </dgm:t>
    </dgm:pt>
    <dgm:pt modelId="{E1DEC008-0B9D-456C-B626-69B00EC92070}" type="parTrans" cxnId="{D4BB9D83-9C7E-4E61-AA4C-4C3F94C08B4D}">
      <dgm:prSet/>
      <dgm:spPr/>
      <dgm:t>
        <a:bodyPr/>
        <a:lstStyle/>
        <a:p>
          <a:endParaRPr lang="en-US"/>
        </a:p>
      </dgm:t>
    </dgm:pt>
    <dgm:pt modelId="{CDEB3E16-B7B4-4A48-93C1-CD6E29AEE58A}" type="sibTrans" cxnId="{D4BB9D83-9C7E-4E61-AA4C-4C3F94C08B4D}">
      <dgm:prSet/>
      <dgm:spPr/>
      <dgm:t>
        <a:bodyPr/>
        <a:lstStyle/>
        <a:p>
          <a:endParaRPr lang="en-US"/>
        </a:p>
      </dgm:t>
    </dgm:pt>
    <dgm:pt modelId="{985E8892-B139-47C5-B5B5-0A3BBB06CB83}" type="pres">
      <dgm:prSet presAssocID="{39376A9A-6FC4-4161-B69A-0F26D922E56E}" presName="Name0" presStyleCnt="0">
        <dgm:presLayoutVars>
          <dgm:dir/>
          <dgm:resizeHandles val="exact"/>
        </dgm:presLayoutVars>
      </dgm:prSet>
      <dgm:spPr/>
    </dgm:pt>
    <dgm:pt modelId="{524B93E2-3766-4F93-8826-11C84665D08A}" type="pres">
      <dgm:prSet presAssocID="{C81C8125-DB4C-4A0B-93AF-B404783E8AF0}" presName="compNode" presStyleCnt="0"/>
      <dgm:spPr/>
    </dgm:pt>
    <dgm:pt modelId="{05AD975C-1707-4A93-938F-6328A34C900B}" type="pres">
      <dgm:prSet presAssocID="{C81C8125-DB4C-4A0B-93AF-B404783E8AF0}" presName="pictRect" presStyleLbl="node1" presStyleIdx="0" presStyleCnt="4" custLinFactNeighborY="-3072"/>
      <dgm:spPr>
        <a:xfrm>
          <a:off x="120215" y="823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E96B96A2-0A35-46BE-89A3-AF51DBBB6CD1}" type="pres">
      <dgm:prSet presAssocID="{C81C8125-DB4C-4A0B-93AF-B404783E8AF0}" presName="textRect" presStyleLbl="revTx" presStyleIdx="0" presStyleCnt="4">
        <dgm:presLayoutVars>
          <dgm:bulletEnabled val="1"/>
        </dgm:presLayoutVars>
      </dgm:prSet>
      <dgm:spPr/>
    </dgm:pt>
    <dgm:pt modelId="{04F4EF77-CD92-4F06-B235-186C6D0777EC}" type="pres">
      <dgm:prSet presAssocID="{2F715AB4-AD84-4047-9EE8-70268EDDAE48}" presName="sibTrans" presStyleLbl="sibTrans2D1" presStyleIdx="0" presStyleCnt="0"/>
      <dgm:spPr/>
    </dgm:pt>
    <dgm:pt modelId="{19CE2E1D-4637-4F6B-BF7A-A54E9828FB5C}" type="pres">
      <dgm:prSet presAssocID="{4275CB2E-911A-4D03-A665-AFDBF956B0E5}" presName="compNode" presStyleCnt="0"/>
      <dgm:spPr/>
    </dgm:pt>
    <dgm:pt modelId="{75CEC75E-55A8-475C-87F9-DB4591B4F3AA}" type="pres">
      <dgm:prSet presAssocID="{4275CB2E-911A-4D03-A665-AFDBF956B0E5}" presName="pictRect" presStyleLbl="node1" presStyleIdx="1" presStyleCnt="4" custLinFactNeighborX="141" custLinFactNeighborY="-3072"/>
      <dgm:spPr>
        <a:xfrm>
          <a:off x="2133091" y="823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7BF689D1-B0DD-4C9F-9EB1-C78C1A5D48D5}" type="pres">
      <dgm:prSet presAssocID="{4275CB2E-911A-4D03-A665-AFDBF956B0E5}" presName="textRect" presStyleLbl="revTx" presStyleIdx="1" presStyleCnt="4">
        <dgm:presLayoutVars>
          <dgm:bulletEnabled val="1"/>
        </dgm:presLayoutVars>
      </dgm:prSet>
      <dgm:spPr/>
    </dgm:pt>
    <dgm:pt modelId="{ACA314BE-FB8C-483F-8603-BB5DBB94A1E2}" type="pres">
      <dgm:prSet presAssocID="{91413706-A31F-496C-8FC9-D9E96B478511}" presName="sibTrans" presStyleLbl="sibTrans2D1" presStyleIdx="0" presStyleCnt="0"/>
      <dgm:spPr/>
    </dgm:pt>
    <dgm:pt modelId="{46BA2D83-9B60-4A8D-8D63-7A8756405C42}" type="pres">
      <dgm:prSet presAssocID="{9EBA5171-3D17-485B-8C09-670E1E89EF0E}" presName="compNode" presStyleCnt="0"/>
      <dgm:spPr/>
    </dgm:pt>
    <dgm:pt modelId="{2774D32A-769C-4736-A110-3A79418A2FF9}" type="pres">
      <dgm:prSet presAssocID="{9EBA5171-3D17-485B-8C09-670E1E89EF0E}" presName="pictRect" presStyleLbl="node1" presStyleIdx="2" presStyleCnt="4" custScaleY="103025"/>
      <dgm:spPr>
        <a:xfrm>
          <a:off x="4145967" y="823"/>
          <a:ext cx="1829817" cy="126074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tx1"/>
          </a:solidFill>
        </a:ln>
      </dgm:spPr>
    </dgm:pt>
    <dgm:pt modelId="{98DB9CDB-B75D-46F3-98DF-B4EB0A85CCD6}" type="pres">
      <dgm:prSet presAssocID="{9EBA5171-3D17-485B-8C09-670E1E89EF0E}" presName="textRect" presStyleLbl="revTx" presStyleIdx="2" presStyleCnt="4">
        <dgm:presLayoutVars>
          <dgm:bulletEnabled val="1"/>
        </dgm:presLayoutVars>
      </dgm:prSet>
      <dgm:spPr/>
    </dgm:pt>
    <dgm:pt modelId="{FD6BB4DA-3BA6-4E3F-BBD9-0D0341F5E0FF}" type="pres">
      <dgm:prSet presAssocID="{087D6EC9-4264-4FB2-B256-8435987A94C4}" presName="sibTrans" presStyleLbl="sibTrans2D1" presStyleIdx="0" presStyleCnt="0"/>
      <dgm:spPr/>
    </dgm:pt>
    <dgm:pt modelId="{2EDD2D5A-961A-4087-9B32-E54779AF0A4F}" type="pres">
      <dgm:prSet presAssocID="{6C897002-5A70-4AED-8B8B-9F98D0D843D8}" presName="compNode" presStyleCnt="0"/>
      <dgm:spPr/>
    </dgm:pt>
    <dgm:pt modelId="{D3D42F0F-84F7-456B-88D0-B5A2C7ACCF38}" type="pres">
      <dgm:prSet presAssocID="{6C897002-5A70-4AED-8B8B-9F98D0D843D8}" presName="pictRect" presStyleLbl="node1" presStyleIdx="3" presStyleCnt="4" custScaleX="85222"/>
      <dgm:spPr>
        <a:xfrm>
          <a:off x="2133091" y="2123411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</dgm:pt>
    <dgm:pt modelId="{23F65A5E-F0C6-4A8C-9E95-D9D2796F0F52}" type="pres">
      <dgm:prSet presAssocID="{6C897002-5A70-4AED-8B8B-9F98D0D843D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696DEB17-5280-4D69-A8F4-5CD9D6631811}" type="presOf" srcId="{087D6EC9-4264-4FB2-B256-8435987A94C4}" destId="{FD6BB4DA-3BA6-4E3F-BBD9-0D0341F5E0FF}" srcOrd="0" destOrd="0" presId="urn:microsoft.com/office/officeart/2005/8/layout/pList1#1"/>
    <dgm:cxn modelId="{F3DA6330-0FDE-4B91-A277-72DB6151167A}" type="presOf" srcId="{9EBA5171-3D17-485B-8C09-670E1E89EF0E}" destId="{46BA2D83-9B60-4A8D-8D63-7A8756405C42}" srcOrd="0" destOrd="0" presId="urn:microsoft.com/office/officeart/2005/8/layout/pList1#1"/>
    <dgm:cxn modelId="{32C6203F-B4A3-47E3-9EAA-FC42B21812A6}" type="presOf" srcId="{C81C8125-DB4C-4A0B-93AF-B404783E8AF0}" destId="{E96B96A2-0A35-46BE-89A3-AF51DBBB6CD1}" srcOrd="1" destOrd="0" presId="urn:microsoft.com/office/officeart/2005/8/layout/pList1#1"/>
    <dgm:cxn modelId="{F97AA45B-2B2C-483F-BA56-652501343A3E}" srcId="{39376A9A-6FC4-4161-B69A-0F26D922E56E}" destId="{9EBA5171-3D17-485B-8C09-670E1E89EF0E}" srcOrd="2" destOrd="0" parTransId="{B81901A0-BDF2-43E6-BD52-332B694ABE6F}" sibTransId="{087D6EC9-4264-4FB2-B256-8435987A94C4}"/>
    <dgm:cxn modelId="{A08FAF79-CB97-491E-8B94-684D064182B1}" type="presOf" srcId="{2F715AB4-AD84-4047-9EE8-70268EDDAE48}" destId="{04F4EF77-CD92-4F06-B235-186C6D0777EC}" srcOrd="0" destOrd="0" presId="urn:microsoft.com/office/officeart/2005/8/layout/pList1#1"/>
    <dgm:cxn modelId="{87FEDB5A-498D-46F4-82F2-9ACF681B9F3B}" srcId="{39376A9A-6FC4-4161-B69A-0F26D922E56E}" destId="{C81C8125-DB4C-4A0B-93AF-B404783E8AF0}" srcOrd="0" destOrd="0" parTransId="{B800B893-8114-4CF7-942F-E214401A3BDC}" sibTransId="{2F715AB4-AD84-4047-9EE8-70268EDDAE48}"/>
    <dgm:cxn modelId="{D4BB9D83-9C7E-4E61-AA4C-4C3F94C08B4D}" srcId="{39376A9A-6FC4-4161-B69A-0F26D922E56E}" destId="{6C897002-5A70-4AED-8B8B-9F98D0D843D8}" srcOrd="3" destOrd="0" parTransId="{E1DEC008-0B9D-456C-B626-69B00EC92070}" sibTransId="{CDEB3E16-B7B4-4A48-93C1-CD6E29AEE58A}"/>
    <dgm:cxn modelId="{067F1FB5-D4A0-4157-B64F-853B67335330}" type="presOf" srcId="{39376A9A-6FC4-4161-B69A-0F26D922E56E}" destId="{985E8892-B139-47C5-B5B5-0A3BBB06CB83}" srcOrd="0" destOrd="0" presId="urn:microsoft.com/office/officeart/2005/8/layout/pList1#1"/>
    <dgm:cxn modelId="{334729B8-4C5D-4781-91ED-A7000FEF46D1}" type="presOf" srcId="{6C897002-5A70-4AED-8B8B-9F98D0D843D8}" destId="{23F65A5E-F0C6-4A8C-9E95-D9D2796F0F52}" srcOrd="1" destOrd="0" presId="urn:microsoft.com/office/officeart/2005/8/layout/pList1#1"/>
    <dgm:cxn modelId="{038B63D2-CE2B-47B4-B729-A1275B97474B}" srcId="{39376A9A-6FC4-4161-B69A-0F26D922E56E}" destId="{4275CB2E-911A-4D03-A665-AFDBF956B0E5}" srcOrd="1" destOrd="0" parTransId="{34EE50DC-A76B-4C44-9479-D4D604E32774}" sibTransId="{91413706-A31F-496C-8FC9-D9E96B478511}"/>
    <dgm:cxn modelId="{A5DF3CDD-CD71-4EA5-8D75-CBC0D1D0EA8C}" type="presOf" srcId="{4275CB2E-911A-4D03-A665-AFDBF956B0E5}" destId="{7BF689D1-B0DD-4C9F-9EB1-C78C1A5D48D5}" srcOrd="1" destOrd="0" presId="urn:microsoft.com/office/officeart/2005/8/layout/pList1#1"/>
    <dgm:cxn modelId="{36754CE1-5276-4A02-8BF1-0015FF72D4C8}" type="presOf" srcId="{91413706-A31F-496C-8FC9-D9E96B478511}" destId="{ACA314BE-FB8C-483F-8603-BB5DBB94A1E2}" srcOrd="0" destOrd="0" presId="urn:microsoft.com/office/officeart/2005/8/layout/pList1#1"/>
    <dgm:cxn modelId="{C9AE82E7-97EF-450E-8DD9-9E84D9761BD8}" type="presOf" srcId="{C81C8125-DB4C-4A0B-93AF-B404783E8AF0}" destId="{524B93E2-3766-4F93-8826-11C84665D08A}" srcOrd="0" destOrd="0" presId="urn:microsoft.com/office/officeart/2005/8/layout/pList1#1"/>
    <dgm:cxn modelId="{9F889FE8-7169-49BA-93C8-103FABC6065F}" type="presOf" srcId="{6C897002-5A70-4AED-8B8B-9F98D0D843D8}" destId="{2EDD2D5A-961A-4087-9B32-E54779AF0A4F}" srcOrd="0" destOrd="0" presId="urn:microsoft.com/office/officeart/2005/8/layout/pList1#1"/>
    <dgm:cxn modelId="{CFB2E2E8-4F87-4205-809C-9028795A1E88}" type="presOf" srcId="{4275CB2E-911A-4D03-A665-AFDBF956B0E5}" destId="{19CE2E1D-4637-4F6B-BF7A-A54E9828FB5C}" srcOrd="0" destOrd="0" presId="urn:microsoft.com/office/officeart/2005/8/layout/pList1#1"/>
    <dgm:cxn modelId="{B3A637F4-8A04-4AEA-9445-5CEAAB190C56}" type="presOf" srcId="{9EBA5171-3D17-485B-8C09-670E1E89EF0E}" destId="{98DB9CDB-B75D-46F3-98DF-B4EB0A85CCD6}" srcOrd="1" destOrd="0" presId="urn:microsoft.com/office/officeart/2005/8/layout/pList1#1"/>
    <dgm:cxn modelId="{7C262A1A-5EF2-495A-8681-ACEE51EFA0F5}" type="presParOf" srcId="{985E8892-B139-47C5-B5B5-0A3BBB06CB83}" destId="{524B93E2-3766-4F93-8826-11C84665D08A}" srcOrd="0" destOrd="0" presId="urn:microsoft.com/office/officeart/2005/8/layout/pList1#1"/>
    <dgm:cxn modelId="{BD126B96-8CE2-4BD7-A3D3-93A2D628AE13}" type="presParOf" srcId="{524B93E2-3766-4F93-8826-11C84665D08A}" destId="{05AD975C-1707-4A93-938F-6328A34C900B}" srcOrd="0" destOrd="0" presId="urn:microsoft.com/office/officeart/2005/8/layout/pList1#1"/>
    <dgm:cxn modelId="{F4B210F5-9CFC-4934-B91A-4078E7022790}" type="presParOf" srcId="{524B93E2-3766-4F93-8826-11C84665D08A}" destId="{E96B96A2-0A35-46BE-89A3-AF51DBBB6CD1}" srcOrd="1" destOrd="0" presId="urn:microsoft.com/office/officeart/2005/8/layout/pList1#1"/>
    <dgm:cxn modelId="{1A2FFD87-28F0-4651-B61B-395FC51EC133}" type="presParOf" srcId="{985E8892-B139-47C5-B5B5-0A3BBB06CB83}" destId="{04F4EF77-CD92-4F06-B235-186C6D0777EC}" srcOrd="1" destOrd="0" presId="urn:microsoft.com/office/officeart/2005/8/layout/pList1#1"/>
    <dgm:cxn modelId="{88C48B37-E984-46DE-B653-9187156EA167}" type="presParOf" srcId="{985E8892-B139-47C5-B5B5-0A3BBB06CB83}" destId="{19CE2E1D-4637-4F6B-BF7A-A54E9828FB5C}" srcOrd="2" destOrd="0" presId="urn:microsoft.com/office/officeart/2005/8/layout/pList1#1"/>
    <dgm:cxn modelId="{9BF79E7B-1718-44BB-BA78-35C07FA66D6E}" type="presParOf" srcId="{19CE2E1D-4637-4F6B-BF7A-A54E9828FB5C}" destId="{75CEC75E-55A8-475C-87F9-DB4591B4F3AA}" srcOrd="0" destOrd="0" presId="urn:microsoft.com/office/officeart/2005/8/layout/pList1#1"/>
    <dgm:cxn modelId="{1B656137-6F16-4E55-BD20-43C7C867F8A0}" type="presParOf" srcId="{19CE2E1D-4637-4F6B-BF7A-A54E9828FB5C}" destId="{7BF689D1-B0DD-4C9F-9EB1-C78C1A5D48D5}" srcOrd="1" destOrd="0" presId="urn:microsoft.com/office/officeart/2005/8/layout/pList1#1"/>
    <dgm:cxn modelId="{E735F3AB-471C-45DC-9AB8-EFAE54CB0499}" type="presParOf" srcId="{985E8892-B139-47C5-B5B5-0A3BBB06CB83}" destId="{ACA314BE-FB8C-483F-8603-BB5DBB94A1E2}" srcOrd="3" destOrd="0" presId="urn:microsoft.com/office/officeart/2005/8/layout/pList1#1"/>
    <dgm:cxn modelId="{81545968-F250-474A-9128-DC3F9A64B0EF}" type="presParOf" srcId="{985E8892-B139-47C5-B5B5-0A3BBB06CB83}" destId="{46BA2D83-9B60-4A8D-8D63-7A8756405C42}" srcOrd="4" destOrd="0" presId="urn:microsoft.com/office/officeart/2005/8/layout/pList1#1"/>
    <dgm:cxn modelId="{0B704B1C-FD80-4890-87C6-EE859ECFF5F2}" type="presParOf" srcId="{46BA2D83-9B60-4A8D-8D63-7A8756405C42}" destId="{2774D32A-769C-4736-A110-3A79418A2FF9}" srcOrd="0" destOrd="0" presId="urn:microsoft.com/office/officeart/2005/8/layout/pList1#1"/>
    <dgm:cxn modelId="{903E92C5-BC15-4A29-BE62-B238A1720B9C}" type="presParOf" srcId="{46BA2D83-9B60-4A8D-8D63-7A8756405C42}" destId="{98DB9CDB-B75D-46F3-98DF-B4EB0A85CCD6}" srcOrd="1" destOrd="0" presId="urn:microsoft.com/office/officeart/2005/8/layout/pList1#1"/>
    <dgm:cxn modelId="{131D0B29-E048-430E-BDF9-A8B3AF7FCC24}" type="presParOf" srcId="{985E8892-B139-47C5-B5B5-0A3BBB06CB83}" destId="{FD6BB4DA-3BA6-4E3F-BBD9-0D0341F5E0FF}" srcOrd="5" destOrd="0" presId="urn:microsoft.com/office/officeart/2005/8/layout/pList1#1"/>
    <dgm:cxn modelId="{99447F08-165F-4A7D-A3A2-469C9FA17C86}" type="presParOf" srcId="{985E8892-B139-47C5-B5B5-0A3BBB06CB83}" destId="{2EDD2D5A-961A-4087-9B32-E54779AF0A4F}" srcOrd="6" destOrd="0" presId="urn:microsoft.com/office/officeart/2005/8/layout/pList1#1"/>
    <dgm:cxn modelId="{0C42C6FA-3AE4-4C33-95D8-A24F5E641B34}" type="presParOf" srcId="{2EDD2D5A-961A-4087-9B32-E54779AF0A4F}" destId="{D3D42F0F-84F7-456B-88D0-B5A2C7ACCF38}" srcOrd="0" destOrd="0" presId="urn:microsoft.com/office/officeart/2005/8/layout/pList1#1"/>
    <dgm:cxn modelId="{B0B6E9CD-17C5-4A4E-A9C6-BE7F5CDB3E1A}" type="presParOf" srcId="{2EDD2D5A-961A-4087-9B32-E54779AF0A4F}" destId="{23F65A5E-F0C6-4A8C-9E95-D9D2796F0F5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975C-1707-4A93-938F-6328A34C900B}">
      <dsp:nvSpPr>
        <dsp:cNvPr id="0" name=""/>
        <dsp:cNvSpPr/>
      </dsp:nvSpPr>
      <dsp:spPr>
        <a:xfrm>
          <a:off x="822367" y="0"/>
          <a:ext cx="2199949" cy="151576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B96A2-0A35-46BE-89A3-AF51DBBB6CD1}">
      <dsp:nvSpPr>
        <dsp:cNvPr id="0" name=""/>
        <dsp:cNvSpPr/>
      </dsp:nvSpPr>
      <dsp:spPr bwMode="white">
        <a:xfrm>
          <a:off x="822367" y="1528414"/>
          <a:ext cx="2199949" cy="81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Tw Cen MT"/>
              <a:ea typeface="+mn-ea"/>
              <a:cs typeface="+mn-cs"/>
            </a:rPr>
            <a:t>State/Govt.</a:t>
          </a:r>
        </a:p>
      </dsp:txBody>
      <dsp:txXfrm>
        <a:off x="822367" y="1528414"/>
        <a:ext cx="2199949" cy="816181"/>
      </dsp:txXfrm>
    </dsp:sp>
    <dsp:sp modelId="{75CEC75E-55A8-475C-87F9-DB4591B4F3AA}">
      <dsp:nvSpPr>
        <dsp:cNvPr id="0" name=""/>
        <dsp:cNvSpPr/>
      </dsp:nvSpPr>
      <dsp:spPr>
        <a:xfrm>
          <a:off x="3245506" y="0"/>
          <a:ext cx="2199949" cy="151576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689D1-B0DD-4C9F-9EB1-C78C1A5D48D5}">
      <dsp:nvSpPr>
        <dsp:cNvPr id="0" name=""/>
        <dsp:cNvSpPr/>
      </dsp:nvSpPr>
      <dsp:spPr bwMode="white">
        <a:xfrm>
          <a:off x="3242404" y="1528414"/>
          <a:ext cx="2199949" cy="81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Tw Cen MT"/>
              <a:ea typeface="+mn-ea"/>
              <a:cs typeface="+mn-cs"/>
            </a:rPr>
            <a:t>Forest Industries</a:t>
          </a:r>
        </a:p>
      </dsp:txBody>
      <dsp:txXfrm>
        <a:off x="3242404" y="1528414"/>
        <a:ext cx="2199949" cy="816181"/>
      </dsp:txXfrm>
    </dsp:sp>
    <dsp:sp modelId="{2774D32A-769C-4736-A110-3A79418A2FF9}">
      <dsp:nvSpPr>
        <dsp:cNvPr id="0" name=""/>
        <dsp:cNvSpPr/>
      </dsp:nvSpPr>
      <dsp:spPr>
        <a:xfrm>
          <a:off x="5662441" y="1185"/>
          <a:ext cx="2199949" cy="156161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DB9CDB-B75D-46F3-98DF-B4EB0A85CCD6}">
      <dsp:nvSpPr>
        <dsp:cNvPr id="0" name=""/>
        <dsp:cNvSpPr/>
      </dsp:nvSpPr>
      <dsp:spPr bwMode="white">
        <a:xfrm>
          <a:off x="5662441" y="1539877"/>
          <a:ext cx="2199949" cy="81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/>
              <a:ea typeface="+mn-ea"/>
              <a:cs typeface="+mn-cs"/>
            </a:rPr>
            <a:t>Fiji Mahogany Trust/Forest Based /Landowning Units</a:t>
          </a:r>
        </a:p>
      </dsp:txBody>
      <dsp:txXfrm>
        <a:off x="5662441" y="1539877"/>
        <a:ext cx="2199949" cy="816181"/>
      </dsp:txXfrm>
    </dsp:sp>
    <dsp:sp modelId="{D3D42F0F-84F7-456B-88D0-B5A2C7ACCF38}">
      <dsp:nvSpPr>
        <dsp:cNvPr id="0" name=""/>
        <dsp:cNvSpPr/>
      </dsp:nvSpPr>
      <dsp:spPr>
        <a:xfrm>
          <a:off x="3404958" y="2576053"/>
          <a:ext cx="1874841" cy="151576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65A5E-F0C6-4A8C-9E95-D9D2796F0F52}">
      <dsp:nvSpPr>
        <dsp:cNvPr id="0" name=""/>
        <dsp:cNvSpPr/>
      </dsp:nvSpPr>
      <dsp:spPr bwMode="white">
        <a:xfrm>
          <a:off x="3242404" y="4091818"/>
          <a:ext cx="2199949" cy="81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Tw Cen MT"/>
              <a:ea typeface="+mn-ea"/>
              <a:cs typeface="+mn-cs"/>
            </a:rPr>
            <a:t>Fiji Hardwood Corporation Limited</a:t>
          </a:r>
        </a:p>
      </dsp:txBody>
      <dsp:txXfrm>
        <a:off x="3242404" y="4091818"/>
        <a:ext cx="2199949" cy="81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6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A8D0-427B-4600-ACF4-D77881F89CE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9149-02D1-4D71-A726-2C95F385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313" y="808038"/>
            <a:ext cx="10032521" cy="2461374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USE OF GIS AND RS TECHNOLOGIES IN MAHOGANY PLANTATION MANAGEMENT IN FIJI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962" y="3279229"/>
            <a:ext cx="11128076" cy="1608318"/>
          </a:xfrm>
        </p:spPr>
        <p:txBody>
          <a:bodyPr>
            <a:normAutofit/>
          </a:bodyPr>
          <a:lstStyle/>
          <a:p>
            <a:endParaRPr lang="en-US" sz="3200" i="1" dirty="0"/>
          </a:p>
          <a:p>
            <a:r>
              <a:rPr lang="en-US" sz="2800" i="1" dirty="0"/>
              <a:t>GIS AND REMOTE SENSING USERS’ CONFERENCE, NOVEMBER 25-29, 2024</a:t>
            </a:r>
          </a:p>
          <a:p>
            <a:r>
              <a:rPr lang="en-US" sz="2800" i="1" dirty="0"/>
              <a:t>SUVA, FIJI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8" y="5089584"/>
            <a:ext cx="941328" cy="1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APPLICATION OF GIS AND REMOTE SENSING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Cont.’</a:t>
            </a:r>
          </a:p>
          <a:p>
            <a:r>
              <a:rPr lang="en-US" dirty="0"/>
              <a:t>Replanted areas data are collected through Garmin GPS, </a:t>
            </a:r>
            <a:r>
              <a:rPr lang="en-US" dirty="0" err="1"/>
              <a:t>QField</a:t>
            </a:r>
            <a:r>
              <a:rPr lang="en-US" dirty="0"/>
              <a:t> and Kobo tool box</a:t>
            </a:r>
          </a:p>
          <a:p>
            <a:r>
              <a:rPr lang="en-US" dirty="0"/>
              <a:t>Location of plantations and information of stockings are displayed publicly through our dashboard on the company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88" y="230188"/>
            <a:ext cx="801226" cy="139507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2" y="4162697"/>
            <a:ext cx="7506788" cy="2416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17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APPLICATION OF GIS AND REMOTE SENSING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FUTURE PLANS</a:t>
            </a:r>
          </a:p>
          <a:p>
            <a:r>
              <a:rPr lang="en-US" dirty="0"/>
              <a:t>Assessment of lease boundaries in collaboration with ITLTB through the use of drones and Trimble GPS </a:t>
            </a:r>
          </a:p>
          <a:p>
            <a:r>
              <a:rPr lang="en-US" dirty="0"/>
              <a:t>Integration of drones in the assessment of plantation stands and non-plantation areas</a:t>
            </a:r>
          </a:p>
          <a:p>
            <a:r>
              <a:rPr lang="en-US" dirty="0"/>
              <a:t>Purchase of Atlas </a:t>
            </a:r>
            <a:r>
              <a:rPr lang="en-US" dirty="0" err="1"/>
              <a:t>Geomaster</a:t>
            </a:r>
            <a:r>
              <a:rPr lang="en-US" dirty="0"/>
              <a:t> to enhance our capacity in the inventory of all our plantations</a:t>
            </a:r>
          </a:p>
          <a:p>
            <a:r>
              <a:rPr lang="en-US" dirty="0"/>
              <a:t>Utilization of all these tools in supporting the company's bid to attain FSC forest certification.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7E5D9-D174-4C43-AD74-DD7205274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88" y="230188"/>
            <a:ext cx="801226" cy="13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5BD2-43BF-404B-A1D9-D7F4ECD0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  <a:endParaRPr lang="en-FJ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1C5BF-53E0-498D-80AB-A5172F5D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Constraints</a:t>
            </a:r>
          </a:p>
          <a:p>
            <a:r>
              <a:rPr lang="en-US" dirty="0"/>
              <a:t>Technical expertise and training</a:t>
            </a:r>
          </a:p>
          <a:p>
            <a:r>
              <a:rPr lang="en-US" dirty="0"/>
              <a:t>Infrastructure Limitation</a:t>
            </a:r>
            <a:endParaRPr lang="en-FJ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8E2DD-C2C6-4608-A11E-666CDF53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88" y="230188"/>
            <a:ext cx="801226" cy="13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" y="4455038"/>
            <a:ext cx="1114425" cy="2196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4" y="4517127"/>
            <a:ext cx="3642806" cy="6492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</a:t>
            </a:r>
            <a:r>
              <a:rPr lang="en-US" sz="6700" b="1" dirty="0"/>
              <a:t>VINAKA</a:t>
            </a:r>
            <a:endParaRPr lang="en-US" sz="5400" b="1" dirty="0"/>
          </a:p>
        </p:txBody>
      </p:sp>
      <p:pic>
        <p:nvPicPr>
          <p:cNvPr id="3" name="Picture 3" descr="C:\Users\Semi\Pictures\Fiji Hardwood Social Media photos\Payment of weeding by Contractors\8 months old mahogany seedlings planted at Nukurua Forest in 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" y="619125"/>
            <a:ext cx="2070735" cy="229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C:\Users\Semi\Pictures\Fiji Hardwood Social Media photos\Survival Count of Nukurua Plantations\Pic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7515" y="1571625"/>
            <a:ext cx="1985010" cy="2646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340" y="2513784"/>
            <a:ext cx="1946275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:\Users\Semi\Pictures\Fiji Hardwood Social Media photos\End of the year Stock take\viber_image_2022-12-01_17-25-47-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2880" y="3528060"/>
            <a:ext cx="2700020" cy="2025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788F4B-8D8F-4EF6-AC96-1BEBFB1B17BD}"/>
              </a:ext>
            </a:extLst>
          </p:cNvPr>
          <p:cNvSpPr txBox="1">
            <a:spLocks/>
          </p:cNvSpPr>
          <p:nvPr/>
        </p:nvSpPr>
        <p:spPr>
          <a:xfrm>
            <a:off x="864454" y="6208760"/>
            <a:ext cx="4492231" cy="4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    www.fijihardwood.org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F379B-566F-47D7-B16B-EFA76CBE2AC5}"/>
              </a:ext>
            </a:extLst>
          </p:cNvPr>
          <p:cNvSpPr/>
          <p:nvPr/>
        </p:nvSpPr>
        <p:spPr>
          <a:xfrm>
            <a:off x="1127130" y="5846681"/>
            <a:ext cx="36428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 310 Princess Road, Suva</a:t>
            </a:r>
            <a:endParaRPr lang="en-FJ" sz="2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CE1E8-D5DC-451B-9286-2FFC01C07867}"/>
              </a:ext>
            </a:extLst>
          </p:cNvPr>
          <p:cNvSpPr/>
          <p:nvPr/>
        </p:nvSpPr>
        <p:spPr>
          <a:xfrm>
            <a:off x="1156652" y="5485661"/>
            <a:ext cx="449223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Fiji Hardwood Corporation Ltd</a:t>
            </a:r>
            <a:endParaRPr lang="en-FJ" sz="2300" dirty="0"/>
          </a:p>
        </p:txBody>
      </p:sp>
    </p:spTree>
    <p:extLst>
      <p:ext uri="{BB962C8B-B14F-4D97-AF65-F5344CB8AC3E}">
        <p14:creationId xmlns:p14="http://schemas.microsoft.com/office/powerpoint/2010/main" val="215653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2570" cy="4402647"/>
          </a:xfrm>
        </p:spPr>
        <p:txBody>
          <a:bodyPr>
            <a:normAutofit fontScale="40000" lnSpcReduction="20000"/>
          </a:bodyPr>
          <a:lstStyle/>
          <a:p>
            <a:pPr marL="285750" indent="-285750"/>
            <a:r>
              <a:rPr lang="en-US" sz="5100" dirty="0"/>
              <a:t>Government of Fiji, through the then Forestry </a:t>
            </a:r>
            <a:r>
              <a:rPr lang="en-US" sz="5100" dirty="0" err="1"/>
              <a:t>Dept</a:t>
            </a:r>
            <a:r>
              <a:rPr lang="en-US" sz="5100" dirty="0"/>
              <a:t>, initiated forest plantation </a:t>
            </a:r>
            <a:r>
              <a:rPr lang="en-US" sz="5100" dirty="0" err="1"/>
              <a:t>programmes</a:t>
            </a:r>
            <a:r>
              <a:rPr lang="en-US" sz="5100" dirty="0"/>
              <a:t> in Pine and Mahogany in the 1960s. </a:t>
            </a:r>
          </a:p>
          <a:p>
            <a:pPr marL="285750" indent="-285750"/>
            <a:endParaRPr lang="en-US" sz="5100" dirty="0"/>
          </a:p>
          <a:p>
            <a:pPr marL="285750" indent="-285750"/>
            <a:r>
              <a:rPr lang="en-US" sz="5100" dirty="0"/>
              <a:t>Pine in the western degraded dry grassland areas and Mahogany on the wet Central/Eastern (logged over natural forests) of Viti Levu and Vanua </a:t>
            </a:r>
            <a:r>
              <a:rPr lang="en-US" sz="5100" dirty="0" err="1"/>
              <a:t>Levu</a:t>
            </a:r>
            <a:r>
              <a:rPr lang="en-US" sz="5100" dirty="0"/>
              <a:t>; lands mostly leased from </a:t>
            </a:r>
            <a:r>
              <a:rPr lang="en-US" sz="5100" dirty="0" err="1"/>
              <a:t>iTaukei</a:t>
            </a:r>
            <a:r>
              <a:rPr lang="en-US" sz="5100" dirty="0"/>
              <a:t> landowners through TLTB</a:t>
            </a:r>
          </a:p>
          <a:p>
            <a:pPr marL="0" indent="0">
              <a:buNone/>
            </a:pPr>
            <a:endParaRPr lang="en-US" sz="5100" dirty="0"/>
          </a:p>
          <a:p>
            <a:pPr marL="285750" indent="-285750"/>
            <a:r>
              <a:rPr lang="en-US" sz="5100" dirty="0"/>
              <a:t>In 1998, mahogany </a:t>
            </a:r>
            <a:r>
              <a:rPr lang="en-US" sz="5100" dirty="0" err="1"/>
              <a:t>programme</a:t>
            </a:r>
            <a:r>
              <a:rPr lang="en-US" sz="5100" dirty="0"/>
              <a:t> hived out of the Forestry </a:t>
            </a:r>
            <a:r>
              <a:rPr lang="en-US" sz="5100" dirty="0" err="1"/>
              <a:t>Dept</a:t>
            </a:r>
            <a:r>
              <a:rPr lang="en-US" sz="5100" dirty="0"/>
              <a:t>;  Fiji Hardwood Corporation Limited (FHCL) was formed;  2003 Act privatized FHCL; est. Fiji Mahogany Trust; two shareholders, government and Fiji Mahogany Trust (FMT); 2010 MIDA repealed the 2003 Act, created the Mahogany Industry Council (MIC)and also removed the FMT shareholding.</a:t>
            </a:r>
          </a:p>
          <a:p>
            <a:pPr marL="285750" indent="-285750"/>
            <a:endParaRPr lang="en-US" sz="5100" dirty="0"/>
          </a:p>
          <a:p>
            <a:r>
              <a:rPr lang="en-US" sz="5100" dirty="0"/>
              <a:t>FHCL is currently 100% owned by the Fiji Government under the control of MIC</a:t>
            </a:r>
          </a:p>
          <a:p>
            <a:endParaRPr lang="en-US" sz="5100" dirty="0"/>
          </a:p>
          <a:p>
            <a:r>
              <a:rPr lang="en-US" sz="5100" dirty="0"/>
              <a:t>Review of legal framework and industry structure is being carried out</a:t>
            </a:r>
          </a:p>
          <a:p>
            <a:endParaRPr lang="en-US" sz="3800" dirty="0"/>
          </a:p>
          <a:p>
            <a:endParaRPr lang="en-US" dirty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193862"/>
            <a:ext cx="771524" cy="13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6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>
            <a:off x="5765074" y="3596640"/>
            <a:ext cx="304800" cy="583474"/>
          </a:xfrm>
          <a:prstGeom prst="upArrow">
            <a:avLst>
              <a:gd name="adj1" fmla="val 27143"/>
              <a:gd name="adj2" fmla="val 471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>
            <a:off x="7053943" y="3910149"/>
            <a:ext cx="1532708" cy="775062"/>
          </a:xfrm>
          <a:prstGeom prst="bentUpArrow">
            <a:avLst>
              <a:gd name="adj1" fmla="val 14888"/>
              <a:gd name="adj2" fmla="val 24438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ROLE OF FHCL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5824463"/>
              </p:ext>
            </p:extLst>
          </p:nvPr>
        </p:nvGraphicFramePr>
        <p:xfrm>
          <a:off x="1547812" y="1857374"/>
          <a:ext cx="8684759" cy="490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ent-Up Arrow 8"/>
          <p:cNvSpPr/>
          <p:nvPr/>
        </p:nvSpPr>
        <p:spPr>
          <a:xfrm flipH="1">
            <a:off x="3526969" y="3666309"/>
            <a:ext cx="1349829" cy="953295"/>
          </a:xfrm>
          <a:prstGeom prst="bentUpArrow">
            <a:avLst>
              <a:gd name="adj1" fmla="val 14951"/>
              <a:gd name="adj2" fmla="val 30025"/>
              <a:gd name="adj3" fmla="val 332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FOREST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FHCL has a total leased estate of 75,223 ha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122  </a:t>
            </a:r>
            <a:r>
              <a:rPr lang="en-US" dirty="0" err="1">
                <a:solidFill>
                  <a:sysClr val="windowText" lastClr="000000"/>
                </a:solidFill>
              </a:rPr>
              <a:t>iTaukei</a:t>
            </a:r>
            <a:r>
              <a:rPr lang="en-US" dirty="0">
                <a:solidFill>
                  <a:sysClr val="windowText" lastClr="000000"/>
                </a:solidFill>
              </a:rPr>
              <a:t> leases on land belonging to 232 landowning units (</a:t>
            </a:r>
            <a:r>
              <a:rPr lang="en-US" i="1" dirty="0">
                <a:solidFill>
                  <a:sysClr val="windowText" lastClr="000000"/>
                </a:solidFill>
              </a:rPr>
              <a:t>Mataqali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i="1" dirty="0">
              <a:solidFill>
                <a:sysClr val="windowText" lastClr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7 state leases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i="1" dirty="0">
              <a:solidFill>
                <a:sysClr val="windowText" lastClr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41,325  ha </a:t>
            </a:r>
            <a:r>
              <a:rPr lang="en-US" dirty="0">
                <a:solidFill>
                  <a:sysClr val="windowText" lastClr="000000"/>
                </a:solidFill>
              </a:rPr>
              <a:t>of mahogany plantations in 13 Stations; 7 stations in Viti Levu (24,611 ha) and 6 stations in Vanua Levu(16,713) ha</a:t>
            </a:r>
            <a:endParaRPr lang="en-US" dirty="0">
              <a:solidFill>
                <a:srgbClr val="C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10,850 hectares of mixed hardwoods</a:t>
            </a:r>
            <a:r>
              <a:rPr lang="en-US" dirty="0">
                <a:solidFill>
                  <a:sysClr val="windowText" lastClr="000000"/>
                </a:solidFill>
              </a:rPr>
              <a:t>; and 23,048 hectares of unstocked areas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161925"/>
            <a:ext cx="781050" cy="13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VITI LEVU PLANTATIONS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1" y="1392041"/>
            <a:ext cx="8839200" cy="5174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VANUA LEVUPLANTATIONS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46" y="1445622"/>
            <a:ext cx="9030788" cy="5164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APPLICATION OF GIS AND REMOTE SENSING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630737"/>
          </a:xfrm>
        </p:spPr>
        <p:txBody>
          <a:bodyPr>
            <a:normAutofit/>
          </a:bodyPr>
          <a:lstStyle/>
          <a:p>
            <a:r>
              <a:rPr lang="en-US" dirty="0"/>
              <a:t>GIS and RS technologies have been used by FHCL for the past 20 years</a:t>
            </a:r>
          </a:p>
          <a:p>
            <a:r>
              <a:rPr lang="en-US" dirty="0"/>
              <a:t>Initially using MapInfo software and later transitioned to QGIS</a:t>
            </a:r>
          </a:p>
          <a:p>
            <a:r>
              <a:rPr lang="en-US" dirty="0"/>
              <a:t>Recently we have ventured into ArcGIS Pro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1" y="4584053"/>
            <a:ext cx="1730745" cy="1393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63" y="4584053"/>
            <a:ext cx="2324959" cy="1393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94" y="4607668"/>
            <a:ext cx="1939834" cy="1369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048000" y="5155474"/>
            <a:ext cx="1229998" cy="2351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62354" y="4998720"/>
            <a:ext cx="1036320" cy="1567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843087" y="5547360"/>
            <a:ext cx="1090422" cy="1654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APPLICATION OF GIS AND REMOTE SENSING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Monitoring of Areas</a:t>
            </a:r>
          </a:p>
          <a:p>
            <a:r>
              <a:rPr lang="en-US" dirty="0"/>
              <a:t>GIS technology is essential in the continuous updating of spatial data to monitor areas such 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Leased areas and the landowning units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Planting and stock maintenance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Area selection and measurements for pre – harvest inventory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Harvesting schedule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Available timber volume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APPLICATION OF GIS AND REMOTE SENSING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Plantation Management</a:t>
            </a:r>
          </a:p>
          <a:p>
            <a:r>
              <a:rPr lang="en-US" dirty="0"/>
              <a:t>Plantations are managed through management units such as compartments with boundaries following natural features e.g. rivers and ridges, or roads, while taking into account LOU, district and provincial boundaries.</a:t>
            </a:r>
          </a:p>
          <a:p>
            <a:r>
              <a:rPr lang="en-US" dirty="0"/>
              <a:t>Mahogany stocked areas and composition are confirmed through the use of google earth and data collected through Qfield</a:t>
            </a:r>
          </a:p>
          <a:p>
            <a:r>
              <a:rPr lang="en-US" dirty="0"/>
              <a:t>Harvested areas are assessed through, displays from satellite imageries and data collected through handheld GPS, Avenza Maps and Qfield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1" y="365125"/>
            <a:ext cx="6783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576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Wingdings</vt:lpstr>
      <vt:lpstr>Office Theme</vt:lpstr>
      <vt:lpstr>USE OF GIS AND RS TECHNOLOGIES IN MAHOGANY PLANTATION MANAGEMENT IN FIJI</vt:lpstr>
      <vt:lpstr>BACKGROUND</vt:lpstr>
      <vt:lpstr>ROLE OF FHCL </vt:lpstr>
      <vt:lpstr>FOREST RESOURCE</vt:lpstr>
      <vt:lpstr>VITI LEVU PLANTATIONS</vt:lpstr>
      <vt:lpstr>VANUA LEVUPLANTATIONS</vt:lpstr>
      <vt:lpstr>APPLICATION OF GIS AND REMOTE SENSING </vt:lpstr>
      <vt:lpstr>APPLICATION OF GIS AND REMOTE SENSING </vt:lpstr>
      <vt:lpstr>APPLICATION OF GIS AND REMOTE SENSING </vt:lpstr>
      <vt:lpstr>APPLICATION OF GIS AND REMOTE SENSING </vt:lpstr>
      <vt:lpstr>APPLICATION OF GIS AND REMOTE SENSING </vt:lpstr>
      <vt:lpstr>CHALLENGES</vt:lpstr>
      <vt:lpstr>     VINAKA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FIJI HARDWOOD CORPORATION LIMITED</dc:title>
  <dc:creator>Pauliasi Liga</dc:creator>
  <cp:lastModifiedBy>Susi</cp:lastModifiedBy>
  <cp:revision>55</cp:revision>
  <dcterms:created xsi:type="dcterms:W3CDTF">2024-10-27T10:15:47Z</dcterms:created>
  <dcterms:modified xsi:type="dcterms:W3CDTF">2024-11-25T19:24:11Z</dcterms:modified>
</cp:coreProperties>
</file>