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4"/>
  </p:notesMasterIdLst>
  <p:sldIdLst>
    <p:sldId id="2559" r:id="rId2"/>
    <p:sldId id="267" r:id="rId3"/>
    <p:sldId id="2575" r:id="rId4"/>
    <p:sldId id="294" r:id="rId5"/>
    <p:sldId id="2579" r:id="rId6"/>
    <p:sldId id="2590" r:id="rId7"/>
    <p:sldId id="2574" r:id="rId8"/>
    <p:sldId id="268" r:id="rId9"/>
    <p:sldId id="2587" r:id="rId10"/>
    <p:sldId id="2588" r:id="rId11"/>
    <p:sldId id="2576" r:id="rId12"/>
    <p:sldId id="256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54E"/>
    <a:srgbClr val="DA8310"/>
    <a:srgbClr val="FDF3ED"/>
    <a:srgbClr val="FFFFE7"/>
    <a:srgbClr val="F0DCE9"/>
    <a:srgbClr val="FCE9DC"/>
    <a:srgbClr val="F5F9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35" autoAdjust="0"/>
    <p:restoredTop sz="80638" autoAdjust="0"/>
  </p:normalViewPr>
  <p:slideViewPr>
    <p:cSldViewPr snapToGrid="0">
      <p:cViewPr varScale="1">
        <p:scale>
          <a:sx n="69" d="100"/>
          <a:sy n="69" d="100"/>
        </p:scale>
        <p:origin x="1066" y="58"/>
      </p:cViewPr>
      <p:guideLst/>
    </p:cSldViewPr>
  </p:slideViewPr>
  <p:notesTextViewPr>
    <p:cViewPr>
      <p:scale>
        <a:sx n="75" d="100"/>
        <a:sy n="75" d="100"/>
      </p:scale>
      <p:origin x="0" y="0"/>
    </p:cViewPr>
  </p:notesTextViewPr>
  <p:sorterViewPr>
    <p:cViewPr>
      <p:scale>
        <a:sx n="200" d="100"/>
        <a:sy n="200" d="100"/>
      </p:scale>
      <p:origin x="0" y="-3876"/>
    </p:cViewPr>
  </p:sorterViewPr>
  <p:notesViewPr>
    <p:cSldViewPr snapToGrid="0">
      <p:cViewPr varScale="1">
        <p:scale>
          <a:sx n="86" d="100"/>
          <a:sy n="86" d="100"/>
        </p:scale>
        <p:origin x="386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0A1B3-9641-4C84-B5DC-1C2021BC7AF6}" type="datetimeFigureOut">
              <a:rPr lang="en-NZ" smtClean="0"/>
              <a:t>25/11/2024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6B5F0-6B6A-4BCA-8336-B2412A14A698}" type="slidenum">
              <a:rPr lang="en-NZ" smtClean="0"/>
              <a:t>‹#›</a:t>
            </a:fld>
            <a:endParaRPr lang="en-NZ"/>
          </a:p>
        </p:txBody>
      </p:sp>
    </p:spTree>
    <p:extLst>
      <p:ext uri="{BB962C8B-B14F-4D97-AF65-F5344CB8AC3E}">
        <p14:creationId xmlns:p14="http://schemas.microsoft.com/office/powerpoint/2010/main" val="411038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8C6B919-2DE4-4361-A357-DF9848219DFF}" type="slidenum">
              <a:rPr lang="en-NZ" smtClean="0"/>
              <a:t>1</a:t>
            </a:fld>
            <a:endParaRPr lang="en-NZ"/>
          </a:p>
        </p:txBody>
      </p:sp>
    </p:spTree>
    <p:extLst>
      <p:ext uri="{BB962C8B-B14F-4D97-AF65-F5344CB8AC3E}">
        <p14:creationId xmlns:p14="http://schemas.microsoft.com/office/powerpoint/2010/main" val="1247909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486B5F0-6B6A-4BCA-8336-B2412A14A698}" type="slidenum">
              <a:rPr lang="en-NZ" smtClean="0"/>
              <a:t>11</a:t>
            </a:fld>
            <a:endParaRPr lang="en-NZ"/>
          </a:p>
        </p:txBody>
      </p:sp>
    </p:spTree>
    <p:extLst>
      <p:ext uri="{BB962C8B-B14F-4D97-AF65-F5344CB8AC3E}">
        <p14:creationId xmlns:p14="http://schemas.microsoft.com/office/powerpoint/2010/main" val="3463726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Data sovereignty aims to ensure data guardians have control over data. </a:t>
            </a:r>
          </a:p>
          <a:p>
            <a:endParaRPr lang="en-NZ" dirty="0"/>
          </a:p>
        </p:txBody>
      </p:sp>
      <p:sp>
        <p:nvSpPr>
          <p:cNvPr id="4" name="Slide Number Placeholder 3"/>
          <p:cNvSpPr>
            <a:spLocks noGrp="1"/>
          </p:cNvSpPr>
          <p:nvPr>
            <p:ph type="sldNum" sz="quarter" idx="10"/>
          </p:nvPr>
        </p:nvSpPr>
        <p:spPr/>
        <p:txBody>
          <a:bodyPr/>
          <a:lstStyle/>
          <a:p>
            <a:fld id="{E8C6B919-2DE4-4361-A357-DF9848219DFF}" type="slidenum">
              <a:rPr lang="en-NZ" smtClean="0"/>
              <a:t>2</a:t>
            </a:fld>
            <a:endParaRPr lang="en-NZ"/>
          </a:p>
        </p:txBody>
      </p:sp>
    </p:spTree>
    <p:extLst>
      <p:ext uri="{BB962C8B-B14F-4D97-AF65-F5344CB8AC3E}">
        <p14:creationId xmlns:p14="http://schemas.microsoft.com/office/powerpoint/2010/main" val="4218181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common approach to protecting geospatial data is through masking.</a:t>
            </a:r>
          </a:p>
          <a:p>
            <a:r>
              <a:rPr lang="en-NZ" dirty="0"/>
              <a:t>There are several </a:t>
            </a:r>
            <a:r>
              <a:rPr lang="en-NZ" dirty="0" err="1"/>
              <a:t>geomasking</a:t>
            </a:r>
            <a:r>
              <a:rPr lang="en-NZ" dirty="0"/>
              <a:t> techniques.</a:t>
            </a:r>
          </a:p>
          <a:p>
            <a:r>
              <a:rPr lang="en-NZ" dirty="0"/>
              <a:t>Halo masking, for instance, shifts the original locations to random location and degree.</a:t>
            </a:r>
          </a:p>
          <a:p>
            <a:r>
              <a:rPr lang="en-NZ" dirty="0"/>
              <a:t>The user can provide the minimum and maximum distance</a:t>
            </a:r>
          </a:p>
          <a:p>
            <a:endParaRPr lang="en-NZ" dirty="0"/>
          </a:p>
          <a:p>
            <a:r>
              <a:rPr lang="en-NZ" dirty="0"/>
              <a:t>Similarly, binning aggregates data. </a:t>
            </a:r>
            <a:br>
              <a:rPr lang="en-NZ" dirty="0"/>
            </a:br>
            <a:r>
              <a:rPr lang="en-NZ" dirty="0"/>
              <a:t>Hexagonal binning for instance shows the density of points within hexagons on a grid</a:t>
            </a:r>
          </a:p>
          <a:p>
            <a:endParaRPr lang="en-NZ" dirty="0"/>
          </a:p>
          <a:p>
            <a:r>
              <a:rPr lang="en-NZ" dirty="0"/>
              <a:t>These techniques are useful for giving users an approximate idea of the location.</a:t>
            </a:r>
          </a:p>
          <a:p>
            <a:r>
              <a:rPr lang="en-NZ" dirty="0"/>
              <a:t>This is useful for sharing datasets between untrusted individuals, such as when reporting crime locations in news reports.</a:t>
            </a:r>
          </a:p>
          <a:p>
            <a:endParaRPr lang="en-NZ" dirty="0"/>
          </a:p>
          <a:p>
            <a:r>
              <a:rPr lang="en-NZ" dirty="0"/>
              <a:t>But what about the need to share the original dataset. Encryption can be used for protection, but how can we be sure that the encrypted data has not been tampered with or replaced.    </a:t>
            </a:r>
          </a:p>
          <a:p>
            <a:endParaRPr lang="en-NZ" dirty="0"/>
          </a:p>
          <a:p>
            <a:r>
              <a:rPr lang="en-NZ" dirty="0"/>
              <a:t>A cryptographic hash function can be used to compare the before and after hash value of the data.</a:t>
            </a:r>
          </a:p>
          <a:p>
            <a:r>
              <a:rPr lang="en-NZ" dirty="0"/>
              <a:t>However, </a:t>
            </a:r>
            <a:r>
              <a:rPr lang="en-US" dirty="0"/>
              <a:t>both the encrypted data and the hash value can be replaced</a:t>
            </a:r>
          </a:p>
          <a:p>
            <a:br>
              <a:rPr lang="en-US" dirty="0"/>
            </a:br>
            <a:r>
              <a:rPr lang="en-US" dirty="0"/>
              <a:t>Moreover there is a need to accommodate different trust levels</a:t>
            </a:r>
          </a:p>
          <a:p>
            <a:r>
              <a:rPr lang="en-NZ" dirty="0"/>
              <a:t> </a:t>
            </a:r>
          </a:p>
        </p:txBody>
      </p:sp>
      <p:sp>
        <p:nvSpPr>
          <p:cNvPr id="4" name="Slide Number Placeholder 3"/>
          <p:cNvSpPr>
            <a:spLocks noGrp="1"/>
          </p:cNvSpPr>
          <p:nvPr>
            <p:ph type="sldNum" sz="quarter" idx="10"/>
          </p:nvPr>
        </p:nvSpPr>
        <p:spPr/>
        <p:txBody>
          <a:bodyPr/>
          <a:lstStyle/>
          <a:p>
            <a:fld id="{E8C6B919-2DE4-4361-A357-DF9848219DFF}" type="slidenum">
              <a:rPr lang="en-NZ" smtClean="0"/>
              <a:t>3</a:t>
            </a:fld>
            <a:endParaRPr lang="en-NZ"/>
          </a:p>
        </p:txBody>
      </p:sp>
    </p:spTree>
    <p:extLst>
      <p:ext uri="{BB962C8B-B14F-4D97-AF65-F5344CB8AC3E}">
        <p14:creationId xmlns:p14="http://schemas.microsoft.com/office/powerpoint/2010/main" val="32407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None/>
            </a:pPr>
            <a:r>
              <a:rPr lang="en-US" dirty="0"/>
              <a:t>We propose the </a:t>
            </a:r>
            <a:r>
              <a:rPr lang="en-US" dirty="0" err="1"/>
              <a:t>MapSafe</a:t>
            </a:r>
            <a:r>
              <a:rPr lang="en-US" dirty="0"/>
              <a:t> tool that offers a complete solution to geospatial data sovereignty.</a:t>
            </a:r>
          </a:p>
          <a:p>
            <a:r>
              <a:rPr lang="en-NZ" dirty="0"/>
              <a:t>The </a:t>
            </a:r>
            <a:r>
              <a:rPr lang="en-NZ" dirty="0" err="1"/>
              <a:t>geomasking</a:t>
            </a:r>
            <a:r>
              <a:rPr lang="en-NZ" dirty="0"/>
              <a:t>, encryption and notarisation implemented at the core – the browser. </a:t>
            </a:r>
          </a:p>
          <a:p>
            <a:r>
              <a:rPr lang="en-NZ" dirty="0"/>
              <a:t>This way all necessary sections are carried out in the browser and no data leaves the SDOs computer unprotected.</a:t>
            </a:r>
          </a:p>
          <a:p>
            <a:r>
              <a:rPr lang="en-NZ" dirty="0"/>
              <a:t>SDOs can keep the encrypted data on their computer or share it via the cloud.</a:t>
            </a:r>
          </a:p>
          <a:p>
            <a:endParaRPr lang="en-NZ" dirty="0"/>
          </a:p>
          <a:p>
            <a:endParaRPr lang="en-NZ" dirty="0"/>
          </a:p>
          <a:p>
            <a:endParaRPr lang="en-NZ" dirty="0"/>
          </a:p>
          <a:p>
            <a:endParaRPr lang="en-NZ" dirty="0"/>
          </a:p>
          <a:p>
            <a:r>
              <a:rPr lang="en-NZ" dirty="0"/>
              <a:t>Sovereign data parties can first verify the dataset, decrypt and then display the dataset.</a:t>
            </a:r>
          </a:p>
        </p:txBody>
      </p:sp>
      <p:sp>
        <p:nvSpPr>
          <p:cNvPr id="4" name="Slide Number Placeholder 3"/>
          <p:cNvSpPr>
            <a:spLocks noGrp="1"/>
          </p:cNvSpPr>
          <p:nvPr>
            <p:ph type="sldNum" sz="quarter" idx="10"/>
          </p:nvPr>
        </p:nvSpPr>
        <p:spPr/>
        <p:txBody>
          <a:bodyPr/>
          <a:lstStyle/>
          <a:p>
            <a:fld id="{E8C6B919-2DE4-4361-A357-DF9848219DFF}" type="slidenum">
              <a:rPr lang="en-NZ" smtClean="0"/>
              <a:t>4</a:t>
            </a:fld>
            <a:endParaRPr lang="en-NZ"/>
          </a:p>
        </p:txBody>
      </p:sp>
    </p:spTree>
    <p:extLst>
      <p:ext uri="{BB962C8B-B14F-4D97-AF65-F5344CB8AC3E}">
        <p14:creationId xmlns:p14="http://schemas.microsoft.com/office/powerpoint/2010/main" val="611999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 alternative to </a:t>
            </a:r>
            <a:r>
              <a:rPr lang="en-US" baseline="0" dirty="0" err="1"/>
              <a:t>geomasking</a:t>
            </a:r>
            <a:r>
              <a:rPr lang="en-US" baseline="0" dirty="0"/>
              <a:t>, Jane can perform hexagonal binning.</a:t>
            </a:r>
          </a:p>
          <a:p>
            <a:r>
              <a:rPr lang="en-US" baseline="0" dirty="0"/>
              <a:t>The Uber’s h3-js hexagonal binning library is used.</a:t>
            </a:r>
          </a:p>
          <a:p>
            <a:r>
              <a:rPr lang="en-US" baseline="0" dirty="0"/>
              <a:t>To balance utility and privacy, binning resolution and buffer radius allows Jane to specify the resolution and coverage</a:t>
            </a:r>
          </a:p>
          <a:p>
            <a:endParaRPr lang="en-NZ" baseline="0" dirty="0"/>
          </a:p>
        </p:txBody>
      </p:sp>
      <p:sp>
        <p:nvSpPr>
          <p:cNvPr id="4" name="Slide Number Placeholder 3"/>
          <p:cNvSpPr>
            <a:spLocks noGrp="1"/>
          </p:cNvSpPr>
          <p:nvPr>
            <p:ph type="sldNum" sz="quarter" idx="10"/>
          </p:nvPr>
        </p:nvSpPr>
        <p:spPr/>
        <p:txBody>
          <a:bodyPr/>
          <a:lstStyle/>
          <a:p>
            <a:fld id="{E8C6B919-2DE4-4361-A357-DF9848219DFF}" type="slidenum">
              <a:rPr lang="en-NZ" smtClean="0"/>
              <a:t>5</a:t>
            </a:fld>
            <a:endParaRPr lang="en-NZ"/>
          </a:p>
        </p:txBody>
      </p:sp>
    </p:spTree>
    <p:extLst>
      <p:ext uri="{BB962C8B-B14F-4D97-AF65-F5344CB8AC3E}">
        <p14:creationId xmlns:p14="http://schemas.microsoft.com/office/powerpoint/2010/main" val="3074392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obfuscated dataset is then encrypted in a nested manner.</a:t>
            </a:r>
          </a:p>
          <a:p>
            <a:r>
              <a:rPr lang="en-US" dirty="0"/>
              <a:t>There are three levels, the innermost has the original, the middle has the masked or binned dataset.</a:t>
            </a:r>
          </a:p>
          <a:p>
            <a:r>
              <a:rPr lang="en-US" dirty="0"/>
              <a:t>The outer level contains the more masked or more binned layer. Basically, they are using double the user provided parameters.</a:t>
            </a:r>
          </a:p>
          <a:p>
            <a:r>
              <a:rPr lang="en-US" dirty="0"/>
              <a:t>The encryption uses 5 terms to encrypt the outer layer, 10 for the middle layer, and 15 for the inner level.</a:t>
            </a:r>
          </a:p>
          <a:p>
            <a:endParaRPr lang="en-NZ" dirty="0"/>
          </a:p>
        </p:txBody>
      </p:sp>
      <p:sp>
        <p:nvSpPr>
          <p:cNvPr id="4" name="Slide Number Placeholder 3"/>
          <p:cNvSpPr>
            <a:spLocks noGrp="1"/>
          </p:cNvSpPr>
          <p:nvPr>
            <p:ph type="sldNum" sz="quarter" idx="10"/>
          </p:nvPr>
        </p:nvSpPr>
        <p:spPr/>
        <p:txBody>
          <a:bodyPr/>
          <a:lstStyle/>
          <a:p>
            <a:fld id="{E8C6B919-2DE4-4361-A357-DF9848219DFF}" type="slidenum">
              <a:rPr lang="en-NZ" smtClean="0"/>
              <a:t>6</a:t>
            </a:fld>
            <a:endParaRPr lang="en-NZ"/>
          </a:p>
        </p:txBody>
      </p:sp>
    </p:spTree>
    <p:extLst>
      <p:ext uri="{BB962C8B-B14F-4D97-AF65-F5344CB8AC3E}">
        <p14:creationId xmlns:p14="http://schemas.microsoft.com/office/powerpoint/2010/main" val="1595070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 Masking times are . </a:t>
            </a:r>
          </a:p>
          <a:p>
            <a:pPr>
              <a:buFont typeface="Arial" panose="020B0604020202020204" pitchFamily="34" charset="0"/>
              <a:buChar char="•"/>
            </a:pPr>
            <a:r>
              <a:rPr lang="en-US" dirty="0"/>
              <a:t> Without the </a:t>
            </a:r>
            <a:r>
              <a:rPr lang="en-US" dirty="0" err="1"/>
              <a:t>Spuirll’s</a:t>
            </a:r>
            <a:r>
              <a:rPr lang="en-US" dirty="0"/>
              <a:t> measure, </a:t>
            </a:r>
          </a:p>
          <a:p>
            <a:pPr>
              <a:buFont typeface="Arial" panose="020B0604020202020204" pitchFamily="34" charset="0"/>
              <a:buChar char="•"/>
            </a:pPr>
            <a:r>
              <a:rPr lang="en-US" dirty="0"/>
              <a:t> Encryption times are exponential as they increase with the number of points and file size respectively.</a:t>
            </a:r>
          </a:p>
          <a:p>
            <a:pPr>
              <a:buFont typeface="Arial" panose="020B0604020202020204" pitchFamily="34" charset="0"/>
              <a:buChar char="•"/>
            </a:pPr>
            <a:r>
              <a:rPr lang="en-US" dirty="0"/>
              <a:t> They are exponential because each additional encrypted file is a larger encrypted file.</a:t>
            </a:r>
          </a:p>
          <a:p>
            <a:pPr>
              <a:buFont typeface="Arial" panose="020B0604020202020204" pitchFamily="34" charset="0"/>
              <a:buChar char="•"/>
            </a:pPr>
            <a:r>
              <a:rPr lang="en-US" dirty="0"/>
              <a:t>Nevertheless, these are reasonable times for practical use within web browsers.</a:t>
            </a:r>
          </a:p>
        </p:txBody>
      </p:sp>
      <p:sp>
        <p:nvSpPr>
          <p:cNvPr id="4" name="Slide Number Placeholder 3"/>
          <p:cNvSpPr>
            <a:spLocks noGrp="1"/>
          </p:cNvSpPr>
          <p:nvPr>
            <p:ph type="sldNum" sz="quarter" idx="10"/>
          </p:nvPr>
        </p:nvSpPr>
        <p:spPr/>
        <p:txBody>
          <a:bodyPr/>
          <a:lstStyle/>
          <a:p>
            <a:fld id="{E8C6B919-2DE4-4361-A357-DF9848219DFF}" type="slidenum">
              <a:rPr lang="en-NZ" smtClean="0"/>
              <a:t>7</a:t>
            </a:fld>
            <a:endParaRPr lang="en-NZ"/>
          </a:p>
        </p:txBody>
      </p:sp>
    </p:spTree>
    <p:extLst>
      <p:ext uri="{BB962C8B-B14F-4D97-AF65-F5344CB8AC3E}">
        <p14:creationId xmlns:p14="http://schemas.microsoft.com/office/powerpoint/2010/main" val="2726538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8C6B919-2DE4-4361-A357-DF9848219DFF}" type="slidenum">
              <a:rPr lang="en-NZ" smtClean="0"/>
              <a:t>8</a:t>
            </a:fld>
            <a:endParaRPr lang="en-NZ"/>
          </a:p>
        </p:txBody>
      </p:sp>
    </p:spTree>
    <p:extLst>
      <p:ext uri="{BB962C8B-B14F-4D97-AF65-F5344CB8AC3E}">
        <p14:creationId xmlns:p14="http://schemas.microsoft.com/office/powerpoint/2010/main" val="422612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Data sovereignty aims to ensure data guardians have control over data. </a:t>
            </a:r>
          </a:p>
          <a:p>
            <a:endParaRPr lang="en-NZ" dirty="0"/>
          </a:p>
        </p:txBody>
      </p:sp>
      <p:sp>
        <p:nvSpPr>
          <p:cNvPr id="4" name="Slide Number Placeholder 3"/>
          <p:cNvSpPr>
            <a:spLocks noGrp="1"/>
          </p:cNvSpPr>
          <p:nvPr>
            <p:ph type="sldNum" sz="quarter" idx="10"/>
          </p:nvPr>
        </p:nvSpPr>
        <p:spPr/>
        <p:txBody>
          <a:bodyPr/>
          <a:lstStyle/>
          <a:p>
            <a:fld id="{E8C6B919-2DE4-4361-A357-DF9848219DFF}" type="slidenum">
              <a:rPr lang="en-NZ" smtClean="0"/>
              <a:t>10</a:t>
            </a:fld>
            <a:endParaRPr lang="en-NZ"/>
          </a:p>
        </p:txBody>
      </p:sp>
    </p:spTree>
    <p:extLst>
      <p:ext uri="{BB962C8B-B14F-4D97-AF65-F5344CB8AC3E}">
        <p14:creationId xmlns:p14="http://schemas.microsoft.com/office/powerpoint/2010/main" val="1004631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1379DF-F044-4054-B091-0256A11E7AD2}" type="datetimeFigureOut">
              <a:rPr lang="en-NZ" smtClean="0"/>
              <a:t>25/11/2024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7A6BB98-0253-4FC7-A055-07DCBDCAE8ED}" type="slidenum">
              <a:rPr lang="en-NZ" smtClean="0"/>
              <a:t>‹#›</a:t>
            </a:fld>
            <a:endParaRPr lang="en-N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801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1379DF-F044-4054-B091-0256A11E7AD2}" type="datetimeFigureOut">
              <a:rPr lang="en-NZ" smtClean="0"/>
              <a:t>25/11/2024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7A6BB98-0253-4FC7-A055-07DCBDCAE8ED}" type="slidenum">
              <a:rPr lang="en-NZ" smtClean="0"/>
              <a:t>‹#›</a:t>
            </a:fld>
            <a:endParaRPr lang="en-NZ"/>
          </a:p>
        </p:txBody>
      </p:sp>
    </p:spTree>
    <p:extLst>
      <p:ext uri="{BB962C8B-B14F-4D97-AF65-F5344CB8AC3E}">
        <p14:creationId xmlns:p14="http://schemas.microsoft.com/office/powerpoint/2010/main" val="4183235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1379DF-F044-4054-B091-0256A11E7AD2}" type="datetimeFigureOut">
              <a:rPr lang="en-NZ" smtClean="0"/>
              <a:t>25/11/2024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7A6BB98-0253-4FC7-A055-07DCBDCAE8ED}" type="slidenum">
              <a:rPr lang="en-NZ" smtClean="0"/>
              <a:t>‹#›</a:t>
            </a:fld>
            <a:endParaRPr lang="en-NZ"/>
          </a:p>
        </p:txBody>
      </p:sp>
    </p:spTree>
    <p:extLst>
      <p:ext uri="{BB962C8B-B14F-4D97-AF65-F5344CB8AC3E}">
        <p14:creationId xmlns:p14="http://schemas.microsoft.com/office/powerpoint/2010/main" val="1999876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AD0A5E1-B51B-4FE3-BD3B-BAB66961AFDA}"/>
              </a:ext>
            </a:extLst>
          </p:cNvPr>
          <p:cNvSpPr>
            <a:spLocks noGrp="1"/>
          </p:cNvSpPr>
          <p:nvPr>
            <p:ph type="dt" sz="half" idx="10"/>
          </p:nvPr>
        </p:nvSpPr>
        <p:spPr/>
        <p:txBody>
          <a:bodyPr/>
          <a:lstStyle/>
          <a:p>
            <a:fld id="{7F1379DF-F044-4054-B091-0256A11E7AD2}" type="datetimeFigureOut">
              <a:rPr lang="en-NZ" smtClean="0"/>
              <a:t>25/11/2024</a:t>
            </a:fld>
            <a:endParaRPr lang="en-NZ"/>
          </a:p>
        </p:txBody>
      </p:sp>
      <p:sp>
        <p:nvSpPr>
          <p:cNvPr id="8" name="Footer Placeholder 7">
            <a:extLst>
              <a:ext uri="{FF2B5EF4-FFF2-40B4-BE49-F238E27FC236}">
                <a16:creationId xmlns:a16="http://schemas.microsoft.com/office/drawing/2014/main" id="{2654C156-6338-423C-A26A-51BBFA08241F}"/>
              </a:ext>
            </a:extLst>
          </p:cNvPr>
          <p:cNvSpPr>
            <a:spLocks noGrp="1"/>
          </p:cNvSpPr>
          <p:nvPr>
            <p:ph type="ftr" sz="quarter" idx="11"/>
          </p:nvPr>
        </p:nvSpPr>
        <p:spPr/>
        <p:txBody>
          <a:bodyPr/>
          <a:lstStyle/>
          <a:p>
            <a:endParaRPr lang="en-NZ" dirty="0"/>
          </a:p>
        </p:txBody>
      </p:sp>
      <p:sp>
        <p:nvSpPr>
          <p:cNvPr id="9" name="Slide Number Placeholder 8">
            <a:extLst>
              <a:ext uri="{FF2B5EF4-FFF2-40B4-BE49-F238E27FC236}">
                <a16:creationId xmlns:a16="http://schemas.microsoft.com/office/drawing/2014/main" id="{7354DB28-03C9-4E18-AF3C-1C2E7B8D6FCA}"/>
              </a:ext>
            </a:extLst>
          </p:cNvPr>
          <p:cNvSpPr>
            <a:spLocks noGrp="1"/>
          </p:cNvSpPr>
          <p:nvPr>
            <p:ph type="sldNum" sz="quarter" idx="12"/>
          </p:nvPr>
        </p:nvSpPr>
        <p:spPr/>
        <p:txBody>
          <a:bodyPr/>
          <a:lstStyle/>
          <a:p>
            <a:fld id="{B7A6BB98-0253-4FC7-A055-07DCBDCAE8ED}" type="slidenum">
              <a:rPr lang="en-NZ" smtClean="0"/>
              <a:t>‹#›</a:t>
            </a:fld>
            <a:endParaRPr lang="en-NZ"/>
          </a:p>
        </p:txBody>
      </p:sp>
      <p:pic>
        <p:nvPicPr>
          <p:cNvPr id="5" name="Picture 4">
            <a:extLst>
              <a:ext uri="{FF2B5EF4-FFF2-40B4-BE49-F238E27FC236}">
                <a16:creationId xmlns:a16="http://schemas.microsoft.com/office/drawing/2014/main" id="{364D32B4-9D74-4BC9-95E3-19D72F5934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8414" y="6488653"/>
            <a:ext cx="1236239" cy="336257"/>
          </a:xfrm>
          <a:prstGeom prst="rect">
            <a:avLst/>
          </a:prstGeom>
        </p:spPr>
      </p:pic>
    </p:spTree>
    <p:extLst>
      <p:ext uri="{BB962C8B-B14F-4D97-AF65-F5344CB8AC3E}">
        <p14:creationId xmlns:p14="http://schemas.microsoft.com/office/powerpoint/2010/main" val="3650152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1379DF-F044-4054-B091-0256A11E7AD2}" type="datetimeFigureOut">
              <a:rPr lang="en-NZ" smtClean="0"/>
              <a:t>25/11/2024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7A6BB98-0253-4FC7-A055-07DCBDCAE8ED}" type="slidenum">
              <a:rPr lang="en-NZ" smtClean="0"/>
              <a:t>‹#›</a:t>
            </a:fld>
            <a:endParaRPr lang="en-N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717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1379DF-F044-4054-B091-0256A11E7AD2}" type="datetimeFigureOut">
              <a:rPr lang="en-NZ" smtClean="0"/>
              <a:t>25/11/2024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7A6BB98-0253-4FC7-A055-07DCBDCAE8ED}" type="slidenum">
              <a:rPr lang="en-NZ" smtClean="0"/>
              <a:t>‹#›</a:t>
            </a:fld>
            <a:endParaRPr lang="en-NZ"/>
          </a:p>
        </p:txBody>
      </p:sp>
    </p:spTree>
    <p:extLst>
      <p:ext uri="{BB962C8B-B14F-4D97-AF65-F5344CB8AC3E}">
        <p14:creationId xmlns:p14="http://schemas.microsoft.com/office/powerpoint/2010/main" val="887400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1379DF-F044-4054-B091-0256A11E7AD2}" type="datetimeFigureOut">
              <a:rPr lang="en-NZ" smtClean="0"/>
              <a:t>25/11/2024</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7A6BB98-0253-4FC7-A055-07DCBDCAE8ED}" type="slidenum">
              <a:rPr lang="en-NZ" smtClean="0"/>
              <a:t>‹#›</a:t>
            </a:fld>
            <a:endParaRPr lang="en-NZ"/>
          </a:p>
        </p:txBody>
      </p:sp>
    </p:spTree>
    <p:extLst>
      <p:ext uri="{BB962C8B-B14F-4D97-AF65-F5344CB8AC3E}">
        <p14:creationId xmlns:p14="http://schemas.microsoft.com/office/powerpoint/2010/main" val="480801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1379DF-F044-4054-B091-0256A11E7AD2}" type="datetimeFigureOut">
              <a:rPr lang="en-NZ" smtClean="0"/>
              <a:t>25/11/2024</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7A6BB98-0253-4FC7-A055-07DCBDCAE8ED}" type="slidenum">
              <a:rPr lang="en-NZ" smtClean="0"/>
              <a:t>‹#›</a:t>
            </a:fld>
            <a:endParaRPr lang="en-NZ"/>
          </a:p>
        </p:txBody>
      </p:sp>
    </p:spTree>
    <p:extLst>
      <p:ext uri="{BB962C8B-B14F-4D97-AF65-F5344CB8AC3E}">
        <p14:creationId xmlns:p14="http://schemas.microsoft.com/office/powerpoint/2010/main" val="346645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F1379DF-F044-4054-B091-0256A11E7AD2}" type="datetimeFigureOut">
              <a:rPr lang="en-NZ" smtClean="0"/>
              <a:t>25/11/2024</a:t>
            </a:fld>
            <a:endParaRPr lang="en-N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NZ"/>
          </a:p>
        </p:txBody>
      </p:sp>
      <p:sp>
        <p:nvSpPr>
          <p:cNvPr id="9" name="Slide Number Placeholder 8"/>
          <p:cNvSpPr>
            <a:spLocks noGrp="1"/>
          </p:cNvSpPr>
          <p:nvPr>
            <p:ph type="sldNum" sz="quarter" idx="12"/>
          </p:nvPr>
        </p:nvSpPr>
        <p:spPr/>
        <p:txBody>
          <a:bodyPr/>
          <a:lstStyle/>
          <a:p>
            <a:fld id="{B7A6BB98-0253-4FC7-A055-07DCBDCAE8ED}" type="slidenum">
              <a:rPr lang="en-NZ" smtClean="0"/>
              <a:t>‹#›</a:t>
            </a:fld>
            <a:endParaRPr lang="en-NZ"/>
          </a:p>
        </p:txBody>
      </p:sp>
      <p:pic>
        <p:nvPicPr>
          <p:cNvPr id="3" name="Picture 2">
            <a:extLst>
              <a:ext uri="{FF2B5EF4-FFF2-40B4-BE49-F238E27FC236}">
                <a16:creationId xmlns:a16="http://schemas.microsoft.com/office/drawing/2014/main" id="{A23D5B37-5F24-4CDC-8BF0-A93E7D1FC8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3932" y="6439231"/>
            <a:ext cx="1664083" cy="452630"/>
          </a:xfrm>
          <a:prstGeom prst="rect">
            <a:avLst/>
          </a:prstGeom>
        </p:spPr>
      </p:pic>
      <p:pic>
        <p:nvPicPr>
          <p:cNvPr id="10" name="Picture 9">
            <a:extLst>
              <a:ext uri="{FF2B5EF4-FFF2-40B4-BE49-F238E27FC236}">
                <a16:creationId xmlns:a16="http://schemas.microsoft.com/office/drawing/2014/main" id="{63E485AB-ECE3-4945-83C2-7417BDCF78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2368" y="6430292"/>
            <a:ext cx="1764293" cy="398215"/>
          </a:xfrm>
          <a:prstGeom prst="rect">
            <a:avLst/>
          </a:prstGeom>
        </p:spPr>
      </p:pic>
    </p:spTree>
    <p:extLst>
      <p:ext uri="{BB962C8B-B14F-4D97-AF65-F5344CB8AC3E}">
        <p14:creationId xmlns:p14="http://schemas.microsoft.com/office/powerpoint/2010/main" val="3814213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F1379DF-F044-4054-B091-0256A11E7AD2}" type="datetimeFigureOut">
              <a:rPr lang="en-NZ" smtClean="0"/>
              <a:t>25/11/2024</a:t>
            </a:fld>
            <a:endParaRPr lang="en-N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N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7A6BB98-0253-4FC7-A055-07DCBDCAE8ED}" type="slidenum">
              <a:rPr lang="en-NZ" smtClean="0"/>
              <a:t>‹#›</a:t>
            </a:fld>
            <a:endParaRPr lang="en-NZ"/>
          </a:p>
        </p:txBody>
      </p:sp>
    </p:spTree>
    <p:extLst>
      <p:ext uri="{BB962C8B-B14F-4D97-AF65-F5344CB8AC3E}">
        <p14:creationId xmlns:p14="http://schemas.microsoft.com/office/powerpoint/2010/main" val="2095935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1379DF-F044-4054-B091-0256A11E7AD2}" type="datetimeFigureOut">
              <a:rPr lang="en-NZ" smtClean="0"/>
              <a:t>25/11/2024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7A6BB98-0253-4FC7-A055-07DCBDCAE8ED}" type="slidenum">
              <a:rPr lang="en-NZ" smtClean="0"/>
              <a:t>‹#›</a:t>
            </a:fld>
            <a:endParaRPr lang="en-NZ"/>
          </a:p>
        </p:txBody>
      </p:sp>
    </p:spTree>
    <p:extLst>
      <p:ext uri="{BB962C8B-B14F-4D97-AF65-F5344CB8AC3E}">
        <p14:creationId xmlns:p14="http://schemas.microsoft.com/office/powerpoint/2010/main" val="43634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F1379DF-F044-4054-B091-0256A11E7AD2}" type="datetimeFigureOut">
              <a:rPr lang="en-NZ" smtClean="0"/>
              <a:t>25/11/2024</a:t>
            </a:fld>
            <a:endParaRPr lang="en-N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N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7A6BB98-0253-4FC7-A055-07DCBDCAE8ED}" type="slidenum">
              <a:rPr lang="en-NZ" smtClean="0"/>
              <a:t>‹#›</a:t>
            </a:fld>
            <a:endParaRPr lang="en-N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C0BBCFE-264E-40F3-B723-0E421A6D0A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261874" y="6457427"/>
            <a:ext cx="1638584" cy="369840"/>
          </a:xfrm>
          <a:prstGeom prst="rect">
            <a:avLst/>
          </a:prstGeom>
        </p:spPr>
      </p:pic>
    </p:spTree>
    <p:extLst>
      <p:ext uri="{BB962C8B-B14F-4D97-AF65-F5344CB8AC3E}">
        <p14:creationId xmlns:p14="http://schemas.microsoft.com/office/powerpoint/2010/main" val="6689434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hyperlink" Target="https://youtu.be/nrB9Jk1OFXo"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61344" y="626165"/>
            <a:ext cx="5542398" cy="3698947"/>
          </a:xfrm>
        </p:spPr>
        <p:txBody>
          <a:bodyPr vert="horz" lIns="91440" tIns="45720" rIns="91440" bIns="45720" rtlCol="0" anchor="b">
            <a:noAutofit/>
          </a:bodyPr>
          <a:lstStyle/>
          <a:p>
            <a:r>
              <a:rPr lang="en-US" sz="4200" b="1" dirty="0">
                <a:solidFill>
                  <a:schemeClr val="tx1"/>
                </a:solidFill>
              </a:rPr>
              <a:t>A cloud-based</a:t>
            </a:r>
            <a:br>
              <a:rPr lang="en-US" sz="4200" b="1" dirty="0">
                <a:solidFill>
                  <a:schemeClr val="tx1"/>
                </a:solidFill>
              </a:rPr>
            </a:br>
            <a:r>
              <a:rPr lang="en-US" sz="4200" b="1" dirty="0">
                <a:solidFill>
                  <a:schemeClr val="tx1"/>
                </a:solidFill>
              </a:rPr>
              <a:t>solution for trustless indigenous data sovereignty: Protecting Māori biodiversity</a:t>
            </a:r>
            <a:br>
              <a:rPr lang="en-US" sz="4200" b="1" dirty="0">
                <a:solidFill>
                  <a:schemeClr val="tx1"/>
                </a:solidFill>
              </a:rPr>
            </a:br>
            <a:r>
              <a:rPr lang="en-US" sz="4200" b="1" dirty="0">
                <a:solidFill>
                  <a:schemeClr val="tx1"/>
                </a:solidFill>
              </a:rPr>
              <a:t>management data in Aotearoa New Zealand</a:t>
            </a:r>
          </a:p>
        </p:txBody>
      </p:sp>
      <p:sp>
        <p:nvSpPr>
          <p:cNvPr id="6" name="TextBox 5">
            <a:extLst>
              <a:ext uri="{FF2B5EF4-FFF2-40B4-BE49-F238E27FC236}">
                <a16:creationId xmlns:a16="http://schemas.microsoft.com/office/drawing/2014/main" id="{B8ABA516-2B8B-4FE5-959F-9E313EF900AE}"/>
              </a:ext>
            </a:extLst>
          </p:cNvPr>
          <p:cNvSpPr txBox="1"/>
          <p:nvPr/>
        </p:nvSpPr>
        <p:spPr>
          <a:xfrm>
            <a:off x="5961343" y="5151362"/>
            <a:ext cx="5667440" cy="1143000"/>
          </a:xfrm>
          <a:prstGeom prst="rect">
            <a:avLst/>
          </a:prstGeom>
        </p:spPr>
        <p:txBody>
          <a:bodyPr vert="horz" lIns="91440" tIns="45720" rIns="91440" bIns="45720" rtlCol="0">
            <a:normAutofit/>
          </a:bodyPr>
          <a:lstStyle/>
          <a:p>
            <a:pPr defTabSz="914400">
              <a:lnSpc>
                <a:spcPct val="90000"/>
              </a:lnSpc>
              <a:spcBef>
                <a:spcPts val="1200"/>
              </a:spcBef>
              <a:spcAft>
                <a:spcPts val="200"/>
              </a:spcAft>
              <a:buClr>
                <a:schemeClr val="accent1"/>
              </a:buClr>
              <a:buSzPct val="100000"/>
            </a:pPr>
            <a:r>
              <a:rPr lang="en-US" sz="2000" b="1" cap="all" spc="200" dirty="0">
                <a:solidFill>
                  <a:srgbClr val="C00000"/>
                </a:solidFill>
                <a:latin typeface="+mj-lt"/>
              </a:rPr>
              <a:t>Transactions in GIS Journal </a:t>
            </a:r>
          </a:p>
        </p:txBody>
      </p:sp>
      <p:pic>
        <p:nvPicPr>
          <p:cNvPr id="29" name="Picture 8">
            <a:extLst>
              <a:ext uri="{FF2B5EF4-FFF2-40B4-BE49-F238E27FC236}">
                <a16:creationId xmlns:a16="http://schemas.microsoft.com/office/drawing/2014/main" id="{9500D96B-84DF-D6CB-DE3C-8B7149C5EFD9}"/>
              </a:ext>
            </a:extLst>
          </p:cNvPr>
          <p:cNvPicPr>
            <a:picLocks noChangeAspect="1"/>
          </p:cNvPicPr>
          <p:nvPr/>
        </p:nvPicPr>
        <p:blipFill rotWithShape="1">
          <a:blip r:embed="rId3"/>
          <a:srcRect t="28671" b="28152"/>
          <a:stretch/>
        </p:blipFill>
        <p:spPr>
          <a:xfrm>
            <a:off x="-1" y="-1"/>
            <a:ext cx="5294376" cy="2286000"/>
          </a:xfrm>
          <a:prstGeom prst="rect">
            <a:avLst/>
          </a:prstGeom>
        </p:spPr>
      </p:pic>
      <p:sp>
        <p:nvSpPr>
          <p:cNvPr id="5" name="TextBox 4"/>
          <p:cNvSpPr txBox="1"/>
          <p:nvPr/>
        </p:nvSpPr>
        <p:spPr>
          <a:xfrm>
            <a:off x="282245" y="2436676"/>
            <a:ext cx="5012130" cy="1431161"/>
          </a:xfrm>
          <a:prstGeom prst="rect">
            <a:avLst/>
          </a:prstGeom>
          <a:noFill/>
        </p:spPr>
        <p:txBody>
          <a:bodyPr wrap="square" rtlCol="0">
            <a:spAutoFit/>
          </a:bodyPr>
          <a:lstStyle/>
          <a:p>
            <a:pPr algn="ctr">
              <a:spcAft>
                <a:spcPts val="600"/>
              </a:spcAft>
            </a:pPr>
            <a:r>
              <a:rPr lang="en-NZ" dirty="0">
                <a:solidFill>
                  <a:srgbClr val="0070C0"/>
                </a:solidFill>
              </a:rPr>
              <a:t>Pankajeshwara Sharma, Michael Martin, David Swanlund</a:t>
            </a:r>
            <a:r>
              <a:rPr lang="en-NZ" baseline="30000" dirty="0">
                <a:solidFill>
                  <a:srgbClr val="0070C0"/>
                </a:solidFill>
              </a:rPr>
              <a:t>2</a:t>
            </a:r>
            <a:r>
              <a:rPr lang="en-NZ" dirty="0">
                <a:solidFill>
                  <a:srgbClr val="0070C0"/>
                </a:solidFill>
              </a:rPr>
              <a:t>, Cecilia Latham</a:t>
            </a:r>
            <a:r>
              <a:rPr lang="en-NZ" baseline="30000" dirty="0">
                <a:solidFill>
                  <a:srgbClr val="0070C0"/>
                </a:solidFill>
              </a:rPr>
              <a:t>3</a:t>
            </a:r>
            <a:r>
              <a:rPr lang="en-NZ" dirty="0">
                <a:solidFill>
                  <a:srgbClr val="0070C0"/>
                </a:solidFill>
              </a:rPr>
              <a:t>, Dean Anderson</a:t>
            </a:r>
            <a:r>
              <a:rPr lang="en-NZ" baseline="30000" dirty="0">
                <a:solidFill>
                  <a:srgbClr val="0070C0"/>
                </a:solidFill>
              </a:rPr>
              <a:t>3</a:t>
            </a:r>
            <a:r>
              <a:rPr lang="en-NZ" dirty="0">
                <a:solidFill>
                  <a:srgbClr val="0070C0"/>
                </a:solidFill>
              </a:rPr>
              <a:t>, and Waitangi Wood</a:t>
            </a:r>
            <a:r>
              <a:rPr lang="en-NZ" baseline="30000" dirty="0">
                <a:solidFill>
                  <a:srgbClr val="0070C0"/>
                </a:solidFill>
              </a:rPr>
              <a:t>4</a:t>
            </a:r>
          </a:p>
          <a:p>
            <a:pPr algn="ctr">
              <a:spcAft>
                <a:spcPts val="600"/>
              </a:spcAft>
            </a:pPr>
            <a:r>
              <a:rPr lang="en-NZ" sz="1400" dirty="0">
                <a:solidFill>
                  <a:srgbClr val="0070C0"/>
                </a:solidFill>
              </a:rPr>
              <a:t>University Of Auckland, Simon Fraser University</a:t>
            </a:r>
            <a:r>
              <a:rPr lang="en-NZ" sz="1400" baseline="30000" dirty="0">
                <a:solidFill>
                  <a:srgbClr val="0070C0"/>
                </a:solidFill>
              </a:rPr>
              <a:t>2</a:t>
            </a:r>
            <a:r>
              <a:rPr lang="en-NZ" sz="1400" dirty="0">
                <a:solidFill>
                  <a:srgbClr val="0070C0"/>
                </a:solidFill>
              </a:rPr>
              <a:t>, Manaaki Whenua </a:t>
            </a:r>
            <a:r>
              <a:rPr lang="en-NZ" sz="1400" dirty="0" err="1">
                <a:solidFill>
                  <a:srgbClr val="0070C0"/>
                </a:solidFill>
              </a:rPr>
              <a:t>Landcare</a:t>
            </a:r>
            <a:r>
              <a:rPr lang="en-NZ" sz="1400" dirty="0">
                <a:solidFill>
                  <a:srgbClr val="0070C0"/>
                </a:solidFill>
              </a:rPr>
              <a:t> Research</a:t>
            </a:r>
            <a:r>
              <a:rPr lang="en-NZ" sz="1400" baseline="30000" dirty="0">
                <a:solidFill>
                  <a:srgbClr val="0070C0"/>
                </a:solidFill>
              </a:rPr>
              <a:t>3</a:t>
            </a:r>
            <a:r>
              <a:rPr lang="en-NZ" sz="1400" dirty="0">
                <a:solidFill>
                  <a:srgbClr val="0070C0"/>
                </a:solidFill>
              </a:rPr>
              <a:t>, and Wai Communications Ltd</a:t>
            </a:r>
            <a:r>
              <a:rPr lang="en-NZ" sz="1400" baseline="30000" dirty="0">
                <a:solidFill>
                  <a:srgbClr val="0070C0"/>
                </a:solidFill>
              </a:rPr>
              <a:t>4</a:t>
            </a:r>
          </a:p>
        </p:txBody>
      </p:sp>
      <p:sp>
        <p:nvSpPr>
          <p:cNvPr id="7" name="TextBox 6">
            <a:extLst>
              <a:ext uri="{FF2B5EF4-FFF2-40B4-BE49-F238E27FC236}">
                <a16:creationId xmlns:a16="http://schemas.microsoft.com/office/drawing/2014/main" id="{4AECE2CB-0F3F-4156-BA17-69ACFFC537D3}"/>
              </a:ext>
            </a:extLst>
          </p:cNvPr>
          <p:cNvSpPr txBox="1"/>
          <p:nvPr/>
        </p:nvSpPr>
        <p:spPr>
          <a:xfrm>
            <a:off x="5971282" y="4857843"/>
            <a:ext cx="5657501" cy="338554"/>
          </a:xfrm>
          <a:prstGeom prst="rect">
            <a:avLst/>
          </a:prstGeom>
          <a:noFill/>
        </p:spPr>
        <p:txBody>
          <a:bodyPr wrap="square">
            <a:spAutoFit/>
          </a:bodyPr>
          <a:lstStyle/>
          <a:p>
            <a:pPr>
              <a:spcAft>
                <a:spcPts val="600"/>
              </a:spcAft>
            </a:pPr>
            <a:r>
              <a:rPr lang="en-NZ" sz="1600" dirty="0">
                <a:solidFill>
                  <a:srgbClr val="C00000"/>
                </a:solidFill>
              </a:rPr>
              <a:t>DOI: https://onlinelibrary.wiley.com/doi/abs/10.1111/tgis.13153</a:t>
            </a:r>
          </a:p>
        </p:txBody>
      </p:sp>
      <p:pic>
        <p:nvPicPr>
          <p:cNvPr id="8" name="Picture 7">
            <a:extLst>
              <a:ext uri="{FF2B5EF4-FFF2-40B4-BE49-F238E27FC236}">
                <a16:creationId xmlns:a16="http://schemas.microsoft.com/office/drawing/2014/main" id="{24793400-6C29-4AB7-B03E-FAD21D4EC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785" y="5439493"/>
            <a:ext cx="3533940" cy="797638"/>
          </a:xfrm>
          <a:prstGeom prst="rect">
            <a:avLst/>
          </a:prstGeom>
        </p:spPr>
      </p:pic>
      <p:pic>
        <p:nvPicPr>
          <p:cNvPr id="4" name="Picture 3">
            <a:extLst>
              <a:ext uri="{FF2B5EF4-FFF2-40B4-BE49-F238E27FC236}">
                <a16:creationId xmlns:a16="http://schemas.microsoft.com/office/drawing/2014/main" id="{FEA8813B-1E11-464B-9B83-4329CD852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7390" y="6382730"/>
            <a:ext cx="1824598" cy="496290"/>
          </a:xfrm>
          <a:prstGeom prst="rect">
            <a:avLst/>
          </a:prstGeom>
        </p:spPr>
      </p:pic>
    </p:spTree>
    <p:extLst>
      <p:ext uri="{BB962C8B-B14F-4D97-AF65-F5344CB8AC3E}">
        <p14:creationId xmlns:p14="http://schemas.microsoft.com/office/powerpoint/2010/main" val="74038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1519" y="579863"/>
            <a:ext cx="11061700" cy="741053"/>
          </a:xfrm>
        </p:spPr>
        <p:txBody>
          <a:bodyPr anchor="b">
            <a:noAutofit/>
          </a:bodyPr>
          <a:lstStyle/>
          <a:p>
            <a:br>
              <a:rPr lang="en-NZ" sz="4000" b="1" dirty="0"/>
            </a:br>
            <a:br>
              <a:rPr lang="en-NZ" sz="4000" b="1" dirty="0"/>
            </a:br>
            <a:r>
              <a:rPr lang="en-US" b="1" dirty="0"/>
              <a:t>Final Reflections</a:t>
            </a:r>
            <a:endParaRPr lang="en-NZ" b="1" dirty="0"/>
          </a:p>
        </p:txBody>
      </p:sp>
      <p:sp>
        <p:nvSpPr>
          <p:cNvPr id="3" name="Content Placeholder 2"/>
          <p:cNvSpPr>
            <a:spLocks noGrp="1"/>
          </p:cNvSpPr>
          <p:nvPr>
            <p:ph idx="4294967295"/>
          </p:nvPr>
        </p:nvSpPr>
        <p:spPr>
          <a:xfrm>
            <a:off x="1088231" y="1555092"/>
            <a:ext cx="10015537" cy="4227512"/>
          </a:xfrm>
        </p:spPr>
        <p:txBody>
          <a:bodyPr anchor="t">
            <a:normAutofit/>
          </a:bodyPr>
          <a:lstStyle/>
          <a:p>
            <a:r>
              <a:rPr lang="en-US" sz="2400" dirty="0">
                <a:solidFill>
                  <a:srgbClr val="0070C0"/>
                </a:solidFill>
              </a:rPr>
              <a:t>Relevance to Industry:</a:t>
            </a:r>
          </a:p>
          <a:p>
            <a:pPr lvl="1"/>
            <a:r>
              <a:rPr lang="en-US" sz="2400" dirty="0"/>
              <a:t>Mitigates risks associated with data breaches and unauthorized access.</a:t>
            </a:r>
          </a:p>
          <a:p>
            <a:pPr lvl="1"/>
            <a:r>
              <a:rPr lang="en-US" sz="2400" dirty="0"/>
              <a:t>Encourages compliance with privacy laws and ethical data practices (e.g., GDPR)</a:t>
            </a:r>
          </a:p>
          <a:p>
            <a:pPr lvl="1"/>
            <a:r>
              <a:rPr lang="en-US" sz="2400" dirty="0"/>
              <a:t>Promotes trust and collaboration across diverse stakeholders.</a:t>
            </a:r>
          </a:p>
          <a:p>
            <a:r>
              <a:rPr lang="en-US" sz="2400" dirty="0">
                <a:solidFill>
                  <a:srgbClr val="0070C0"/>
                </a:solidFill>
              </a:rPr>
              <a:t>Call to Action:</a:t>
            </a:r>
          </a:p>
          <a:p>
            <a:pPr lvl="1"/>
            <a:r>
              <a:rPr lang="en-US" sz="2400" dirty="0"/>
              <a:t>Industries can adopt such solutions to responsibly manage sensitive geospatial data.</a:t>
            </a:r>
          </a:p>
          <a:p>
            <a:pPr lvl="1"/>
            <a:r>
              <a:rPr lang="en-US" sz="2400" dirty="0"/>
              <a:t>Engage in collaborations with indigenous communities to enhance ethical data governance.</a:t>
            </a:r>
          </a:p>
        </p:txBody>
      </p:sp>
    </p:spTree>
    <p:extLst>
      <p:ext uri="{BB962C8B-B14F-4D97-AF65-F5344CB8AC3E}">
        <p14:creationId xmlns:p14="http://schemas.microsoft.com/office/powerpoint/2010/main" val="10989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3089-6760-4D61-A3EB-CF86722300B2}"/>
              </a:ext>
            </a:extLst>
          </p:cNvPr>
          <p:cNvSpPr>
            <a:spLocks noGrp="1"/>
          </p:cNvSpPr>
          <p:nvPr>
            <p:ph type="title" idx="4294967295"/>
          </p:nvPr>
        </p:nvSpPr>
        <p:spPr>
          <a:xfrm>
            <a:off x="635620" y="656412"/>
            <a:ext cx="5978525" cy="909637"/>
          </a:xfrm>
        </p:spPr>
        <p:txBody>
          <a:bodyPr>
            <a:normAutofit/>
          </a:bodyPr>
          <a:lstStyle/>
          <a:p>
            <a:r>
              <a:rPr lang="en-US" sz="4000" b="1" dirty="0">
                <a:solidFill>
                  <a:schemeClr val="tx1"/>
                </a:solidFill>
              </a:rPr>
              <a:t>Acknowledgements</a:t>
            </a:r>
            <a:endParaRPr lang="en-NZ" sz="4000" dirty="0">
              <a:solidFill>
                <a:schemeClr val="tx1"/>
              </a:solidFill>
            </a:endParaRPr>
          </a:p>
        </p:txBody>
      </p:sp>
      <p:sp>
        <p:nvSpPr>
          <p:cNvPr id="3" name="Content Placeholder 2">
            <a:extLst>
              <a:ext uri="{FF2B5EF4-FFF2-40B4-BE49-F238E27FC236}">
                <a16:creationId xmlns:a16="http://schemas.microsoft.com/office/drawing/2014/main" id="{11AF4D65-F9CC-40ED-AB22-15D07028FE73}"/>
              </a:ext>
            </a:extLst>
          </p:cNvPr>
          <p:cNvSpPr>
            <a:spLocks noGrp="1"/>
          </p:cNvSpPr>
          <p:nvPr>
            <p:ph idx="4294967295"/>
          </p:nvPr>
        </p:nvSpPr>
        <p:spPr>
          <a:xfrm>
            <a:off x="635620" y="1978025"/>
            <a:ext cx="5978525" cy="2901950"/>
          </a:xfrm>
        </p:spPr>
        <p:txBody>
          <a:bodyPr>
            <a:normAutofit/>
          </a:bodyPr>
          <a:lstStyle/>
          <a:p>
            <a:r>
              <a:rPr lang="en-US" sz="2400" dirty="0">
                <a:solidFill>
                  <a:schemeClr val="tx1"/>
                </a:solidFill>
              </a:rPr>
              <a:t>The project was undertaken at the University of Auckland and was funded from the Ministry of Business, Innovation and Employment (</a:t>
            </a:r>
            <a:r>
              <a:rPr lang="en-US" sz="2400" dirty="0" err="1">
                <a:solidFill>
                  <a:schemeClr val="tx1"/>
                </a:solidFill>
              </a:rPr>
              <a:t>Ngā</a:t>
            </a:r>
            <a:r>
              <a:rPr lang="en-US" sz="2400" dirty="0">
                <a:solidFill>
                  <a:schemeClr val="tx1"/>
                </a:solidFill>
              </a:rPr>
              <a:t> </a:t>
            </a:r>
            <a:r>
              <a:rPr lang="en-US" sz="2400" dirty="0" err="1">
                <a:solidFill>
                  <a:schemeClr val="tx1"/>
                </a:solidFill>
              </a:rPr>
              <a:t>Rākau</a:t>
            </a:r>
            <a:r>
              <a:rPr lang="en-US" sz="2400" dirty="0">
                <a:solidFill>
                  <a:schemeClr val="tx1"/>
                </a:solidFill>
              </a:rPr>
              <a:t> </a:t>
            </a:r>
            <a:r>
              <a:rPr lang="en-US" sz="2400" dirty="0" err="1">
                <a:solidFill>
                  <a:schemeClr val="tx1"/>
                </a:solidFill>
              </a:rPr>
              <a:t>Taketake</a:t>
            </a:r>
            <a:r>
              <a:rPr lang="en-US" sz="2400" dirty="0">
                <a:solidFill>
                  <a:schemeClr val="tx1"/>
                </a:solidFill>
              </a:rPr>
              <a:t> – Myrtle Rust and Kauri Dieback Research, C09X1817). </a:t>
            </a:r>
          </a:p>
        </p:txBody>
      </p:sp>
      <p:pic>
        <p:nvPicPr>
          <p:cNvPr id="6" name="Picture 5" descr="A white background with green text&#10;&#10;Description automatically generated">
            <a:extLst>
              <a:ext uri="{FF2B5EF4-FFF2-40B4-BE49-F238E27FC236}">
                <a16:creationId xmlns:a16="http://schemas.microsoft.com/office/drawing/2014/main" id="{A66ACC17-2229-CA07-B7B1-81872ADF9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7399" y="1987765"/>
            <a:ext cx="3294253" cy="1441235"/>
          </a:xfrm>
          <a:prstGeom prst="rect">
            <a:avLst/>
          </a:prstGeom>
        </p:spPr>
      </p:pic>
      <p:pic>
        <p:nvPicPr>
          <p:cNvPr id="8" name="Picture 7" descr="A blue and white logo&#10;&#10;Description automatically generated">
            <a:extLst>
              <a:ext uri="{FF2B5EF4-FFF2-40B4-BE49-F238E27FC236}">
                <a16:creationId xmlns:a16="http://schemas.microsoft.com/office/drawing/2014/main" id="{7E7C0652-EF7C-D83B-F8F2-C7F16025B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7399" y="4024360"/>
            <a:ext cx="3306917" cy="1091282"/>
          </a:xfrm>
          <a:prstGeom prst="rect">
            <a:avLst/>
          </a:prstGeom>
        </p:spPr>
      </p:pic>
    </p:spTree>
    <p:extLst>
      <p:ext uri="{BB962C8B-B14F-4D97-AF65-F5344CB8AC3E}">
        <p14:creationId xmlns:p14="http://schemas.microsoft.com/office/powerpoint/2010/main" val="246820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14" name="Rectangle 1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cxnSp>
        <p:nvCxnSpPr>
          <p:cNvPr id="16" name="Straight Connector 15">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AE220058-3FCE-496E-ADF2-D8A6961F3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193F809-7E50-4AAD-8E26-878207931C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192BA6-130D-44CA-A638-E5F834CE2A5B}"/>
              </a:ext>
            </a:extLst>
          </p:cNvPr>
          <p:cNvSpPr>
            <a:spLocks noGrp="1"/>
          </p:cNvSpPr>
          <p:nvPr>
            <p:ph type="title"/>
          </p:nvPr>
        </p:nvSpPr>
        <p:spPr>
          <a:xfrm>
            <a:off x="3836504" y="758952"/>
            <a:ext cx="7319175" cy="3566160"/>
          </a:xfrm>
        </p:spPr>
        <p:txBody>
          <a:bodyPr vert="horz" lIns="91440" tIns="45720" rIns="91440" bIns="45720" rtlCol="0" anchor="b">
            <a:normAutofit/>
          </a:bodyPr>
          <a:lstStyle/>
          <a:p>
            <a:r>
              <a:rPr lang="en-US" sz="8000">
                <a:solidFill>
                  <a:schemeClr val="tx1">
                    <a:lumMod val="85000"/>
                    <a:lumOff val="15000"/>
                  </a:schemeClr>
                </a:solidFill>
              </a:rPr>
              <a:t>Thank you</a:t>
            </a:r>
            <a:endParaRPr lang="en-US" sz="8000"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9F7AB414-83A2-49E2-BB64-3223CD7B28EF}"/>
              </a:ext>
            </a:extLst>
          </p:cNvPr>
          <p:cNvSpPr>
            <a:spLocks noGrp="1"/>
          </p:cNvSpPr>
          <p:nvPr>
            <p:ph idx="1"/>
          </p:nvPr>
        </p:nvSpPr>
        <p:spPr>
          <a:xfrm>
            <a:off x="3836504" y="4455620"/>
            <a:ext cx="7321946" cy="1143000"/>
          </a:xfrm>
        </p:spPr>
        <p:txBody>
          <a:bodyPr vert="horz" lIns="91440" tIns="45720" rIns="91440" bIns="45720" rtlCol="0">
            <a:normAutofit/>
          </a:bodyPr>
          <a:lstStyle/>
          <a:p>
            <a:pPr marL="0" indent="0">
              <a:buNone/>
            </a:pPr>
            <a:r>
              <a:rPr lang="en-US" sz="2400" cap="all" spc="200">
                <a:solidFill>
                  <a:schemeClr val="tx2"/>
                </a:solidFill>
                <a:latin typeface="+mj-lt"/>
              </a:rPr>
              <a:t>Questions</a:t>
            </a:r>
          </a:p>
        </p:txBody>
      </p:sp>
      <p:pic>
        <p:nvPicPr>
          <p:cNvPr id="7" name="Graphic 6" descr="Help">
            <a:extLst>
              <a:ext uri="{FF2B5EF4-FFF2-40B4-BE49-F238E27FC236}">
                <a16:creationId xmlns:a16="http://schemas.microsoft.com/office/drawing/2014/main" id="{F10AC32B-C7FF-FBDD-886F-002765BB86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9818" y="1944907"/>
            <a:ext cx="2449486" cy="2449486"/>
          </a:xfrm>
          <a:prstGeom prst="rect">
            <a:avLst/>
          </a:prstGeom>
        </p:spPr>
      </p:pic>
      <p:sp>
        <p:nvSpPr>
          <p:cNvPr id="22" name="Rectangle 21">
            <a:extLst>
              <a:ext uri="{FF2B5EF4-FFF2-40B4-BE49-F238E27FC236}">
                <a16:creationId xmlns:a16="http://schemas.microsoft.com/office/drawing/2014/main" id="{3E9C5090-7D25-41E3-A6D3-CCAEE505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4" name="Rectangle 23">
            <a:extLst>
              <a:ext uri="{FF2B5EF4-FFF2-40B4-BE49-F238E27FC236}">
                <a16:creationId xmlns:a16="http://schemas.microsoft.com/office/drawing/2014/main" id="{11BF8809-0DAC-41E5-A212-ACB4A01BE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Tree>
    <p:extLst>
      <p:ext uri="{BB962C8B-B14F-4D97-AF65-F5344CB8AC3E}">
        <p14:creationId xmlns:p14="http://schemas.microsoft.com/office/powerpoint/2010/main" val="112971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6410" y="508537"/>
            <a:ext cx="10420350" cy="696448"/>
          </a:xfrm>
        </p:spPr>
        <p:txBody>
          <a:bodyPr anchor="b">
            <a:noAutofit/>
          </a:bodyPr>
          <a:lstStyle/>
          <a:p>
            <a:br>
              <a:rPr lang="en-NZ" sz="4000" b="1" dirty="0"/>
            </a:br>
            <a:br>
              <a:rPr lang="en-NZ" sz="4000" b="1" dirty="0"/>
            </a:br>
            <a:r>
              <a:rPr lang="en-NZ" sz="4000" b="1" dirty="0"/>
              <a:t>Indigenous Geospatial Data Sovereignty</a:t>
            </a:r>
          </a:p>
        </p:txBody>
      </p:sp>
      <p:sp>
        <p:nvSpPr>
          <p:cNvPr id="3" name="Content Placeholder 2"/>
          <p:cNvSpPr>
            <a:spLocks noGrp="1"/>
          </p:cNvSpPr>
          <p:nvPr>
            <p:ph idx="4294967295"/>
          </p:nvPr>
        </p:nvSpPr>
        <p:spPr>
          <a:xfrm>
            <a:off x="748526" y="1375559"/>
            <a:ext cx="5984875" cy="4457700"/>
          </a:xfrm>
        </p:spPr>
        <p:txBody>
          <a:bodyPr anchor="t">
            <a:normAutofit/>
          </a:bodyPr>
          <a:lstStyle/>
          <a:p>
            <a:pPr>
              <a:buFont typeface="Arial" panose="020B0604020202020204" pitchFamily="34" charset="0"/>
              <a:buChar char="•"/>
            </a:pPr>
            <a:r>
              <a:rPr lang="en-US" dirty="0"/>
              <a:t> Indigenous data has historically been misused, risking cultural and ecological harm.</a:t>
            </a:r>
          </a:p>
          <a:p>
            <a:pPr>
              <a:buFont typeface="Arial" panose="020B0604020202020204" pitchFamily="34" charset="0"/>
              <a:buChar char="•"/>
            </a:pPr>
            <a:r>
              <a:rPr lang="en-US" dirty="0"/>
              <a:t> </a:t>
            </a:r>
            <a:r>
              <a:rPr lang="en-US" dirty="0">
                <a:solidFill>
                  <a:srgbClr val="0070C0"/>
                </a:solidFill>
              </a:rPr>
              <a:t>Objective: </a:t>
            </a:r>
            <a:r>
              <a:rPr lang="en-US" dirty="0"/>
              <a:t>Empower Māori sovereignty over biodiversity data in New Zealand through cloud-based solutions​.</a:t>
            </a:r>
          </a:p>
          <a:p>
            <a:pPr>
              <a:buFont typeface="Arial" panose="020B0604020202020204" pitchFamily="34" charset="0"/>
              <a:buChar char="•"/>
            </a:pPr>
            <a:r>
              <a:rPr lang="en-US" dirty="0"/>
              <a:t> The Challenge of Data Sovereignty</a:t>
            </a:r>
          </a:p>
          <a:p>
            <a:pPr lvl="1">
              <a:buFont typeface="Arial" panose="020B0604020202020204" pitchFamily="34" charset="0"/>
              <a:buChar char="•"/>
            </a:pPr>
            <a:r>
              <a:rPr lang="en-US" sz="2000" dirty="0">
                <a:solidFill>
                  <a:srgbClr val="0070C0"/>
                </a:solidFill>
              </a:rPr>
              <a:t>Key Issues: </a:t>
            </a:r>
            <a:r>
              <a:rPr lang="en-US" sz="2000" dirty="0"/>
              <a:t>Privacy risks, lack of control in cloud environments, and potential misuse by third parties.</a:t>
            </a:r>
          </a:p>
          <a:p>
            <a:pPr lvl="1">
              <a:buFont typeface="Arial" panose="020B0604020202020204" pitchFamily="34" charset="0"/>
              <a:buChar char="•"/>
            </a:pPr>
            <a:r>
              <a:rPr lang="en-US" sz="2000" dirty="0">
                <a:solidFill>
                  <a:srgbClr val="0070C0"/>
                </a:solidFill>
              </a:rPr>
              <a:t>Need: </a:t>
            </a:r>
            <a:r>
              <a:rPr lang="en-US" sz="2000" dirty="0"/>
              <a:t>Secure, self-managed data storage scheme without reliance on external parties</a:t>
            </a:r>
            <a:r>
              <a:rPr lang="en-US" sz="2400" dirty="0"/>
              <a:t>.</a:t>
            </a:r>
            <a:endParaRPr lang="en-NZ" sz="2400" dirty="0"/>
          </a:p>
        </p:txBody>
      </p:sp>
      <p:pic>
        <p:nvPicPr>
          <p:cNvPr id="7" name="Picture 6">
            <a:extLst>
              <a:ext uri="{FF2B5EF4-FFF2-40B4-BE49-F238E27FC236}">
                <a16:creationId xmlns:a16="http://schemas.microsoft.com/office/drawing/2014/main" id="{E382FDB5-2A6A-4210-87CB-54BFEA91F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667" y="1375559"/>
            <a:ext cx="3510298" cy="4258144"/>
          </a:xfrm>
          <a:prstGeom prst="rect">
            <a:avLst/>
          </a:prstGeom>
          <a:ln>
            <a:solidFill>
              <a:srgbClr val="33354E"/>
            </a:solidFill>
          </a:ln>
        </p:spPr>
      </p:pic>
      <p:sp>
        <p:nvSpPr>
          <p:cNvPr id="8" name="Rectangle 7">
            <a:extLst>
              <a:ext uri="{FF2B5EF4-FFF2-40B4-BE49-F238E27FC236}">
                <a16:creationId xmlns:a16="http://schemas.microsoft.com/office/drawing/2014/main" id="{BE62A25B-F373-4973-BF65-AC9E56578A19}"/>
              </a:ext>
            </a:extLst>
          </p:cNvPr>
          <p:cNvSpPr/>
          <p:nvPr/>
        </p:nvSpPr>
        <p:spPr>
          <a:xfrm>
            <a:off x="6748456" y="5662685"/>
            <a:ext cx="4897134" cy="338554"/>
          </a:xfrm>
          <a:prstGeom prst="rect">
            <a:avLst/>
          </a:prstGeom>
        </p:spPr>
        <p:txBody>
          <a:bodyPr wrap="square">
            <a:spAutoFit/>
          </a:bodyPr>
          <a:lstStyle/>
          <a:p>
            <a:r>
              <a:rPr lang="en-US" sz="1600" dirty="0">
                <a:solidFill>
                  <a:srgbClr val="0070C0"/>
                </a:solidFill>
              </a:rPr>
              <a:t>Kauri Dieback Distribution 2020 (</a:t>
            </a:r>
            <a:r>
              <a:rPr lang="en-FJ" sz="1600" dirty="0">
                <a:solidFill>
                  <a:srgbClr val="0070C0"/>
                </a:solidFill>
              </a:rPr>
              <a:t>kauriprotection.co.nz</a:t>
            </a:r>
            <a:r>
              <a:rPr lang="en-US" sz="1600" dirty="0">
                <a:solidFill>
                  <a:srgbClr val="0070C0"/>
                </a:solidFill>
              </a:rPr>
              <a:t>)</a:t>
            </a:r>
            <a:endParaRPr lang="en-FJ" sz="1600" dirty="0">
              <a:solidFill>
                <a:srgbClr val="0070C0"/>
              </a:solidFill>
            </a:endParaRPr>
          </a:p>
        </p:txBody>
      </p:sp>
    </p:spTree>
    <p:extLst>
      <p:ext uri="{BB962C8B-B14F-4D97-AF65-F5344CB8AC3E}">
        <p14:creationId xmlns:p14="http://schemas.microsoft.com/office/powerpoint/2010/main" val="68759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5093" y="539965"/>
            <a:ext cx="10058400" cy="694955"/>
          </a:xfrm>
        </p:spPr>
        <p:txBody>
          <a:bodyPr>
            <a:normAutofit fontScale="90000"/>
          </a:bodyPr>
          <a:lstStyle/>
          <a:p>
            <a:br>
              <a:rPr lang="en-NZ" sz="3400" b="1" dirty="0"/>
            </a:br>
            <a:br>
              <a:rPr lang="en-NZ" sz="3400" b="1" dirty="0"/>
            </a:br>
            <a:r>
              <a:rPr lang="en-NZ" sz="4400" b="1" dirty="0"/>
              <a:t>Geospatial Data Security Concerns</a:t>
            </a:r>
          </a:p>
        </p:txBody>
      </p:sp>
      <p:sp>
        <p:nvSpPr>
          <p:cNvPr id="3" name="Content Placeholder 2"/>
          <p:cNvSpPr>
            <a:spLocks noGrp="1"/>
          </p:cNvSpPr>
          <p:nvPr>
            <p:ph idx="4294967295"/>
          </p:nvPr>
        </p:nvSpPr>
        <p:spPr>
          <a:xfrm>
            <a:off x="819808" y="1417637"/>
            <a:ext cx="5286375" cy="4022725"/>
          </a:xfrm>
        </p:spPr>
        <p:txBody>
          <a:bodyPr>
            <a:noAutofit/>
          </a:bodyPr>
          <a:lstStyle/>
          <a:p>
            <a:pPr>
              <a:buFont typeface="Wingdings" panose="05000000000000000000" pitchFamily="2" charset="2"/>
              <a:buChar char="§"/>
            </a:pPr>
            <a:r>
              <a:rPr lang="en-NZ" sz="2400" b="1" i="1" dirty="0"/>
              <a:t> </a:t>
            </a:r>
            <a:r>
              <a:rPr lang="en-NZ" sz="2400" b="1" dirty="0"/>
              <a:t>Anonymising </a:t>
            </a:r>
            <a:r>
              <a:rPr lang="en-NZ" sz="2400" b="1" dirty="0">
                <a:solidFill>
                  <a:schemeClr val="tx1"/>
                </a:solidFill>
              </a:rPr>
              <a:t>- </a:t>
            </a:r>
            <a:r>
              <a:rPr lang="en-NZ" sz="2400" dirty="0">
                <a:solidFill>
                  <a:schemeClr val="tx1"/>
                </a:solidFill>
              </a:rPr>
              <a:t>for untrusted users </a:t>
            </a:r>
            <a:r>
              <a:rPr lang="en-NZ" sz="2400" dirty="0"/>
              <a:t> </a:t>
            </a:r>
          </a:p>
          <a:p>
            <a:pPr lvl="1">
              <a:buFont typeface="Wingdings" panose="05000000000000000000" pitchFamily="2" charset="2"/>
              <a:buChar char="§"/>
            </a:pPr>
            <a:r>
              <a:rPr lang="en-NZ" sz="2000" dirty="0" err="1"/>
              <a:t>Geomasking</a:t>
            </a:r>
            <a:r>
              <a:rPr lang="en-NZ" sz="2000" dirty="0"/>
              <a:t> transforms coordinates </a:t>
            </a:r>
          </a:p>
          <a:p>
            <a:pPr lvl="1">
              <a:buFont typeface="Wingdings" panose="05000000000000000000" pitchFamily="2" charset="2"/>
              <a:buChar char="§"/>
            </a:pPr>
            <a:r>
              <a:rPr lang="en-NZ" sz="2000" dirty="0"/>
              <a:t>Binning aggregates points </a:t>
            </a:r>
          </a:p>
          <a:p>
            <a:pPr>
              <a:buFont typeface="Arial" panose="020B0604020202020204" pitchFamily="34" charset="0"/>
              <a:buChar char="•"/>
            </a:pPr>
            <a:r>
              <a:rPr lang="en-NZ" sz="2400" b="1" i="1" dirty="0"/>
              <a:t> </a:t>
            </a:r>
            <a:r>
              <a:rPr lang="en-NZ" sz="2400" b="1" dirty="0"/>
              <a:t>Encryption</a:t>
            </a:r>
            <a:r>
              <a:rPr lang="en-NZ" sz="2400" dirty="0"/>
              <a:t> protects the original data, </a:t>
            </a:r>
            <a:r>
              <a:rPr lang="en-NZ" sz="2400" dirty="0">
                <a:solidFill>
                  <a:schemeClr val="tx1"/>
                </a:solidFill>
              </a:rPr>
              <a:t>but it can still be tempered with on cloud</a:t>
            </a:r>
          </a:p>
          <a:p>
            <a:pPr>
              <a:buFont typeface="Arial" panose="020B0604020202020204" pitchFamily="34" charset="0"/>
              <a:buChar char="•"/>
            </a:pPr>
            <a:r>
              <a:rPr lang="en-NZ" sz="2400" b="1" i="1" dirty="0"/>
              <a:t> </a:t>
            </a:r>
            <a:r>
              <a:rPr lang="en-NZ" sz="2400" b="1" dirty="0" err="1"/>
              <a:t>Notorisation</a:t>
            </a:r>
            <a:r>
              <a:rPr lang="en-NZ" sz="2400" dirty="0"/>
              <a:t> to verify the originality of encrypted data – e.g., hash values.</a:t>
            </a:r>
          </a:p>
          <a:p>
            <a:pPr>
              <a:buFont typeface="Arial" panose="020B0604020202020204" pitchFamily="34" charset="0"/>
              <a:buChar char="•"/>
            </a:pPr>
            <a:r>
              <a:rPr lang="en-NZ" sz="2400" b="1" i="1" dirty="0">
                <a:solidFill>
                  <a:srgbClr val="0070C0"/>
                </a:solidFill>
              </a:rPr>
              <a:t> Challenges: </a:t>
            </a:r>
          </a:p>
          <a:p>
            <a:pPr lvl="1">
              <a:buFont typeface="Arial" panose="020B0604020202020204" pitchFamily="34" charset="0"/>
              <a:buChar char="•"/>
            </a:pPr>
            <a:r>
              <a:rPr lang="en-NZ" sz="2000" dirty="0">
                <a:solidFill>
                  <a:schemeClr val="tx1"/>
                </a:solidFill>
              </a:rPr>
              <a:t>both encrypted data and hash can be replaced </a:t>
            </a:r>
            <a:endParaRPr lang="en-US" sz="2000" b="1" i="1" dirty="0">
              <a:solidFill>
                <a:srgbClr val="0070C0"/>
              </a:solidFill>
            </a:endParaRPr>
          </a:p>
          <a:p>
            <a:pPr lvl="1">
              <a:buFont typeface="Arial" panose="020B0604020202020204" pitchFamily="34" charset="0"/>
              <a:buChar char="•"/>
            </a:pPr>
            <a:r>
              <a:rPr lang="en-US" sz="2000" dirty="0">
                <a:solidFill>
                  <a:schemeClr val="tx1"/>
                </a:solidFill>
              </a:rPr>
              <a:t>need to accommodate different trust levels</a:t>
            </a:r>
          </a:p>
        </p:txBody>
      </p:sp>
      <p:pic>
        <p:nvPicPr>
          <p:cNvPr id="5" name="Picture 4" descr="A diagram of a circle with red dots and blue dots&#10;&#10;Description automatically generated">
            <a:extLst>
              <a:ext uri="{FF2B5EF4-FFF2-40B4-BE49-F238E27FC236}">
                <a16:creationId xmlns:a16="http://schemas.microsoft.com/office/drawing/2014/main" id="{FB2A39F3-EA25-228E-8A44-D6283579C055}"/>
              </a:ext>
            </a:extLst>
          </p:cNvPr>
          <p:cNvPicPr>
            <a:picLocks noChangeAspect="1"/>
          </p:cNvPicPr>
          <p:nvPr/>
        </p:nvPicPr>
        <p:blipFill rotWithShape="1">
          <a:blip r:embed="rId3">
            <a:extLst>
              <a:ext uri="{28A0092B-C50C-407E-A947-70E740481C1C}">
                <a14:useLocalDpi xmlns:a14="http://schemas.microsoft.com/office/drawing/2010/main" val="0"/>
              </a:ext>
            </a:extLst>
          </a:blip>
          <a:srcRect l="13806" r="15095"/>
          <a:stretch/>
        </p:blipFill>
        <p:spPr>
          <a:xfrm>
            <a:off x="6614890" y="1417637"/>
            <a:ext cx="4113874" cy="2647150"/>
          </a:xfrm>
          <a:prstGeom prst="rect">
            <a:avLst/>
          </a:prstGeom>
        </p:spPr>
      </p:pic>
      <p:sp>
        <p:nvSpPr>
          <p:cNvPr id="6" name="Rectangle 5">
            <a:extLst>
              <a:ext uri="{FF2B5EF4-FFF2-40B4-BE49-F238E27FC236}">
                <a16:creationId xmlns:a16="http://schemas.microsoft.com/office/drawing/2014/main" id="{E939A76D-32A5-76C4-61D6-D34F8D6E7E51}"/>
              </a:ext>
            </a:extLst>
          </p:cNvPr>
          <p:cNvSpPr/>
          <p:nvPr/>
        </p:nvSpPr>
        <p:spPr>
          <a:xfrm>
            <a:off x="6780483" y="4329470"/>
            <a:ext cx="3948281" cy="369332"/>
          </a:xfrm>
          <a:prstGeom prst="rect">
            <a:avLst/>
          </a:prstGeom>
        </p:spPr>
        <p:txBody>
          <a:bodyPr wrap="square">
            <a:spAutoFit/>
          </a:bodyPr>
          <a:lstStyle/>
          <a:p>
            <a:r>
              <a:rPr lang="en-US" dirty="0">
                <a:solidFill>
                  <a:srgbClr val="0070C0"/>
                </a:solidFill>
              </a:rPr>
              <a:t>Halo masking displaces the locations</a:t>
            </a:r>
            <a:endParaRPr lang="en-NZ" dirty="0">
              <a:solidFill>
                <a:srgbClr val="0070C0"/>
              </a:solidFill>
            </a:endParaRPr>
          </a:p>
        </p:txBody>
      </p:sp>
    </p:spTree>
    <p:extLst>
      <p:ext uri="{BB962C8B-B14F-4D97-AF65-F5344CB8AC3E}">
        <p14:creationId xmlns:p14="http://schemas.microsoft.com/office/powerpoint/2010/main" val="285226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0770" y="236040"/>
            <a:ext cx="10147300" cy="1035050"/>
          </a:xfrm>
        </p:spPr>
        <p:txBody>
          <a:bodyPr vert="horz" lIns="91440" tIns="45720" rIns="91440" bIns="45720" rtlCol="0" anchor="b">
            <a:noAutofit/>
          </a:bodyPr>
          <a:lstStyle/>
          <a:p>
            <a:r>
              <a:rPr lang="en-US" sz="4000" b="1" dirty="0"/>
              <a:t>Indigenous Geospatial Data Sovereignty Platform</a:t>
            </a:r>
          </a:p>
        </p:txBody>
      </p:sp>
      <p:sp>
        <p:nvSpPr>
          <p:cNvPr id="4" name="Content Placeholder 2">
            <a:extLst>
              <a:ext uri="{FF2B5EF4-FFF2-40B4-BE49-F238E27FC236}">
                <a16:creationId xmlns:a16="http://schemas.microsoft.com/office/drawing/2014/main" id="{87495312-0C84-3DB3-7EF1-4DAD3FEB25A0}"/>
              </a:ext>
            </a:extLst>
          </p:cNvPr>
          <p:cNvSpPr txBox="1">
            <a:spLocks/>
          </p:cNvSpPr>
          <p:nvPr/>
        </p:nvSpPr>
        <p:spPr>
          <a:xfrm>
            <a:off x="1224349" y="1951598"/>
            <a:ext cx="10235468" cy="431327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alibri" panose="020F0502020204030204" pitchFamily="34" charset="0"/>
              <a:buChar char="•"/>
            </a:pPr>
            <a:endParaRPr lang="en-US" dirty="0"/>
          </a:p>
        </p:txBody>
      </p:sp>
      <p:pic>
        <p:nvPicPr>
          <p:cNvPr id="10" name="Picture 9">
            <a:extLst>
              <a:ext uri="{FF2B5EF4-FFF2-40B4-BE49-F238E27FC236}">
                <a16:creationId xmlns:a16="http://schemas.microsoft.com/office/drawing/2014/main" id="{11E62A23-E68B-4E4F-98C4-CCF838EDE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672" y="1603493"/>
            <a:ext cx="10006656" cy="3651014"/>
          </a:xfrm>
          <a:prstGeom prst="rect">
            <a:avLst/>
          </a:prstGeom>
        </p:spPr>
      </p:pic>
    </p:spTree>
    <p:extLst>
      <p:ext uri="{BB962C8B-B14F-4D97-AF65-F5344CB8AC3E}">
        <p14:creationId xmlns:p14="http://schemas.microsoft.com/office/powerpoint/2010/main" val="20184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9137" y="825191"/>
            <a:ext cx="10058400" cy="666208"/>
          </a:xfrm>
        </p:spPr>
        <p:txBody>
          <a:bodyPr>
            <a:normAutofit/>
          </a:bodyPr>
          <a:lstStyle/>
          <a:p>
            <a:r>
              <a:rPr lang="en-US" sz="4000" b="1" dirty="0"/>
              <a:t>Indigenous users and roles within </a:t>
            </a:r>
            <a:r>
              <a:rPr lang="en-NZ" sz="4000" dirty="0"/>
              <a:t>MMFS</a:t>
            </a:r>
            <a:endParaRPr lang="en-NZ" sz="4000" b="1" dirty="0"/>
          </a:p>
        </p:txBody>
      </p:sp>
      <p:sp>
        <p:nvSpPr>
          <p:cNvPr id="3" name="Content Placeholder 2"/>
          <p:cNvSpPr>
            <a:spLocks noGrp="1"/>
          </p:cNvSpPr>
          <p:nvPr>
            <p:ph sz="half" idx="4294967295"/>
          </p:nvPr>
        </p:nvSpPr>
        <p:spPr>
          <a:xfrm>
            <a:off x="719137" y="1614604"/>
            <a:ext cx="5376863" cy="4022725"/>
          </a:xfrm>
        </p:spPr>
        <p:txBody>
          <a:bodyPr>
            <a:normAutofit/>
          </a:bodyPr>
          <a:lstStyle/>
          <a:p>
            <a:pPr>
              <a:buFont typeface="Wingdings" panose="05000000000000000000" pitchFamily="2" charset="2"/>
              <a:buChar char="§"/>
            </a:pPr>
            <a:r>
              <a:rPr lang="en-NZ" dirty="0"/>
              <a:t> The </a:t>
            </a:r>
            <a:r>
              <a:rPr lang="en-NZ" dirty="0" err="1"/>
              <a:t>Matauranga</a:t>
            </a:r>
            <a:r>
              <a:rPr lang="en-NZ" dirty="0"/>
              <a:t> Māori Framework for Surveillance (MMFS) has these users: </a:t>
            </a:r>
          </a:p>
          <a:p>
            <a:pPr lvl="1">
              <a:buFont typeface="Wingdings" panose="05000000000000000000" pitchFamily="2" charset="2"/>
              <a:buChar char="§"/>
            </a:pPr>
            <a:r>
              <a:rPr lang="en-US" dirty="0"/>
              <a:t>data custodians - person collecting data </a:t>
            </a:r>
          </a:p>
          <a:p>
            <a:pPr lvl="1">
              <a:buFont typeface="Wingdings" panose="05000000000000000000" pitchFamily="2" charset="2"/>
              <a:buChar char="§"/>
            </a:pPr>
            <a:r>
              <a:rPr lang="en-US" dirty="0"/>
              <a:t>researchers </a:t>
            </a:r>
          </a:p>
          <a:p>
            <a:pPr lvl="1">
              <a:buFont typeface="Wingdings" panose="05000000000000000000" pitchFamily="2" charset="2"/>
              <a:buChar char="§"/>
            </a:pPr>
            <a:r>
              <a:rPr lang="en-US" dirty="0"/>
              <a:t>sovereign data owners (</a:t>
            </a:r>
            <a:r>
              <a:rPr lang="en-US" i="1" dirty="0">
                <a:solidFill>
                  <a:srgbClr val="0070C0"/>
                </a:solidFill>
              </a:rPr>
              <a:t>the BMAs</a:t>
            </a:r>
            <a:r>
              <a:rPr lang="en-US" dirty="0"/>
              <a:t>).</a:t>
            </a:r>
            <a:endParaRPr lang="en-NZ" dirty="0"/>
          </a:p>
          <a:p>
            <a:pPr>
              <a:buFont typeface="Wingdings" panose="05000000000000000000" pitchFamily="2" charset="2"/>
              <a:buChar char="§"/>
            </a:pPr>
            <a:r>
              <a:rPr lang="en-NZ" dirty="0"/>
              <a:t> </a:t>
            </a:r>
            <a:r>
              <a:rPr lang="en-US" dirty="0"/>
              <a:t>Any data uploaded by the custodian should be linked to the Biodiversity Management Areas (BMAs).</a:t>
            </a:r>
            <a:r>
              <a:rPr lang="en-NZ" dirty="0"/>
              <a:t> </a:t>
            </a:r>
          </a:p>
          <a:p>
            <a:pPr>
              <a:buFont typeface="Wingdings" panose="05000000000000000000" pitchFamily="2" charset="2"/>
              <a:buChar char="§"/>
            </a:pPr>
            <a:r>
              <a:rPr lang="en-US" dirty="0"/>
              <a:t> First, each user generates a Public-Private key pair. </a:t>
            </a:r>
          </a:p>
          <a:p>
            <a:pPr>
              <a:buFont typeface="Wingdings" panose="05000000000000000000" pitchFamily="2" charset="2"/>
              <a:buChar char="§"/>
            </a:pPr>
            <a:endParaRPr lang="en-US" dirty="0"/>
          </a:p>
          <a:p>
            <a:pPr>
              <a:buFont typeface="Wingdings" panose="05000000000000000000" pitchFamily="2" charset="2"/>
              <a:buChar char="§"/>
            </a:pPr>
            <a:endParaRPr lang="en-NZ" sz="2600" dirty="0"/>
          </a:p>
          <a:p>
            <a:pPr>
              <a:buFont typeface="Wingdings" panose="05000000000000000000" pitchFamily="2" charset="2"/>
              <a:buChar char="§"/>
            </a:pPr>
            <a:endParaRPr lang="en-NZ" sz="2600" dirty="0"/>
          </a:p>
          <a:p>
            <a:pPr>
              <a:buFont typeface="Wingdings" panose="05000000000000000000" pitchFamily="2" charset="2"/>
              <a:buChar char="§"/>
            </a:pPr>
            <a:endParaRPr lang="en-NZ" sz="2600" dirty="0"/>
          </a:p>
          <a:p>
            <a:pPr>
              <a:buFont typeface="Wingdings" panose="05000000000000000000" pitchFamily="2" charset="2"/>
              <a:buChar char="§"/>
            </a:pPr>
            <a:endParaRPr lang="en-NZ" sz="2600" dirty="0"/>
          </a:p>
          <a:p>
            <a:pPr>
              <a:buFont typeface="Wingdings" panose="05000000000000000000" pitchFamily="2" charset="2"/>
              <a:buChar char="§"/>
            </a:pPr>
            <a:endParaRPr lang="en-NZ" sz="2600" dirty="0"/>
          </a:p>
          <a:p>
            <a:pPr marL="0" indent="0">
              <a:buNone/>
            </a:pPr>
            <a:endParaRPr lang="en-NZ" sz="2800" dirty="0"/>
          </a:p>
        </p:txBody>
      </p:sp>
      <p:pic>
        <p:nvPicPr>
          <p:cNvPr id="4" name="Content Placeholder 6">
            <a:extLst>
              <a:ext uri="{FF2B5EF4-FFF2-40B4-BE49-F238E27FC236}">
                <a16:creationId xmlns:a16="http://schemas.microsoft.com/office/drawing/2014/main" id="{BF47FF9D-8C8B-4966-B50A-55F4F7C85456}"/>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096000" y="1614604"/>
            <a:ext cx="4965700" cy="3492500"/>
          </a:xfrm>
        </p:spPr>
      </p:pic>
    </p:spTree>
    <p:extLst>
      <p:ext uri="{BB962C8B-B14F-4D97-AF65-F5344CB8AC3E}">
        <p14:creationId xmlns:p14="http://schemas.microsoft.com/office/powerpoint/2010/main" val="328801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57286" y="546411"/>
            <a:ext cx="6392089" cy="788871"/>
          </a:xfrm>
        </p:spPr>
        <p:txBody>
          <a:bodyPr>
            <a:normAutofit/>
          </a:bodyPr>
          <a:lstStyle/>
          <a:p>
            <a:r>
              <a:rPr lang="en-US" sz="3600" b="1" dirty="0"/>
              <a:t>Browser-Based Data Security</a:t>
            </a:r>
            <a:endParaRPr lang="en-NZ" sz="3600" b="1" i="1" dirty="0">
              <a:solidFill>
                <a:schemeClr val="tx1"/>
              </a:solidFill>
            </a:endParaRPr>
          </a:p>
        </p:txBody>
      </p:sp>
      <p:sp>
        <p:nvSpPr>
          <p:cNvPr id="3" name="Content Placeholder 2"/>
          <p:cNvSpPr>
            <a:spLocks noGrp="1"/>
          </p:cNvSpPr>
          <p:nvPr>
            <p:ph sz="half" idx="4294967295"/>
          </p:nvPr>
        </p:nvSpPr>
        <p:spPr>
          <a:xfrm>
            <a:off x="1157287" y="1743036"/>
            <a:ext cx="4938713" cy="3219257"/>
          </a:xfrm>
        </p:spPr>
        <p:txBody>
          <a:bodyPr anchor="ctr">
            <a:noAutofit/>
          </a:bodyPr>
          <a:lstStyle/>
          <a:p>
            <a:pPr>
              <a:buFont typeface="Arial" panose="020B0604020202020204" pitchFamily="34" charset="0"/>
              <a:buChar char="•"/>
            </a:pPr>
            <a:r>
              <a:rPr lang="en-US" sz="2400" dirty="0"/>
              <a:t> </a:t>
            </a:r>
            <a:r>
              <a:rPr lang="en-US" sz="2400" dirty="0">
                <a:solidFill>
                  <a:schemeClr val="tx1"/>
                </a:solidFill>
              </a:rPr>
              <a:t>Sensitive data never leaves the user's computer unprotected.</a:t>
            </a:r>
          </a:p>
          <a:p>
            <a:pPr>
              <a:buFont typeface="Arial" panose="020B0604020202020204" pitchFamily="34" charset="0"/>
              <a:buChar char="•"/>
            </a:pPr>
            <a:r>
              <a:rPr lang="en-US" sz="2400" dirty="0">
                <a:solidFill>
                  <a:schemeClr val="tx1"/>
                </a:solidFill>
              </a:rPr>
              <a:t> Prevents cloud providers or third parties from accessing information.</a:t>
            </a:r>
          </a:p>
          <a:p>
            <a:pPr>
              <a:buFont typeface="Arial" panose="020B0604020202020204" pitchFamily="34" charset="0"/>
              <a:buChar char="•"/>
            </a:pPr>
            <a:r>
              <a:rPr lang="en-US" sz="2400" dirty="0">
                <a:solidFill>
                  <a:schemeClr val="tx1"/>
                </a:solidFill>
              </a:rPr>
              <a:t> </a:t>
            </a:r>
            <a:r>
              <a:rPr lang="en-US" sz="2400" dirty="0">
                <a:solidFill>
                  <a:srgbClr val="0070C0"/>
                </a:solidFill>
              </a:rPr>
              <a:t>Multi-Party Access:</a:t>
            </a:r>
          </a:p>
          <a:p>
            <a:pPr lvl="1">
              <a:buFont typeface="Arial" panose="020B0604020202020204" pitchFamily="34" charset="0"/>
              <a:buChar char="•"/>
            </a:pPr>
            <a:r>
              <a:rPr lang="en-US" sz="2000" dirty="0">
                <a:solidFill>
                  <a:schemeClr val="tx1"/>
                </a:solidFill>
              </a:rPr>
              <a:t>Allows sovereign data owners and selected collaborators to decrypt data.</a:t>
            </a:r>
          </a:p>
          <a:p>
            <a:pPr lvl="1">
              <a:buFont typeface="Arial" panose="020B0604020202020204" pitchFamily="34" charset="0"/>
              <a:buChar char="•"/>
            </a:pPr>
            <a:r>
              <a:rPr lang="en-US" sz="2000" dirty="0">
                <a:solidFill>
                  <a:schemeClr val="tx1"/>
                </a:solidFill>
              </a:rPr>
              <a:t>Automatically assigns decryption rights based on data ownership.</a:t>
            </a:r>
          </a:p>
        </p:txBody>
      </p:sp>
      <p:sp>
        <p:nvSpPr>
          <p:cNvPr id="4" name="Content Placeholder 3">
            <a:extLst>
              <a:ext uri="{FF2B5EF4-FFF2-40B4-BE49-F238E27FC236}">
                <a16:creationId xmlns:a16="http://schemas.microsoft.com/office/drawing/2014/main" id="{C80B6593-6C7F-45D6-8069-116DECC19932}"/>
              </a:ext>
            </a:extLst>
          </p:cNvPr>
          <p:cNvSpPr>
            <a:spLocks noGrp="1"/>
          </p:cNvSpPr>
          <p:nvPr>
            <p:ph sz="half" idx="4294967295"/>
          </p:nvPr>
        </p:nvSpPr>
        <p:spPr>
          <a:xfrm>
            <a:off x="6541197" y="1531163"/>
            <a:ext cx="4937125" cy="4022725"/>
          </a:xfrm>
        </p:spPr>
        <p:txBody>
          <a:bodyPr>
            <a:normAutofit/>
          </a:bodyPr>
          <a:lstStyle/>
          <a:p>
            <a:pPr>
              <a:buFont typeface="Arial" panose="020B0604020202020204" pitchFamily="34" charset="0"/>
              <a:buChar char="•"/>
            </a:pPr>
            <a:r>
              <a:rPr lang="en-US" sz="2400" dirty="0">
                <a:solidFill>
                  <a:srgbClr val="0070C0"/>
                </a:solidFill>
              </a:rPr>
              <a:t> Benefits for Indigenous Geospatial Data Management</a:t>
            </a:r>
          </a:p>
          <a:p>
            <a:pPr lvl="1">
              <a:buFont typeface="Arial" panose="020B0604020202020204" pitchFamily="34" charset="0"/>
              <a:buChar char="•"/>
            </a:pPr>
            <a:r>
              <a:rPr lang="en-US" sz="2000" dirty="0">
                <a:solidFill>
                  <a:schemeClr val="tx1"/>
                </a:solidFill>
              </a:rPr>
              <a:t>Ensures secure sharing of sensitive data among stakeholders.</a:t>
            </a:r>
          </a:p>
          <a:p>
            <a:pPr lvl="1">
              <a:buFont typeface="Arial" panose="020B0604020202020204" pitchFamily="34" charset="0"/>
              <a:buChar char="•"/>
            </a:pPr>
            <a:r>
              <a:rPr lang="en-US" sz="2000" dirty="0">
                <a:solidFill>
                  <a:schemeClr val="tx1"/>
                </a:solidFill>
              </a:rPr>
              <a:t>Promotes trust in collaborative projects by maintaining data confidentiality and integrity.</a:t>
            </a:r>
          </a:p>
          <a:p>
            <a:pPr lvl="1">
              <a:buFont typeface="Arial" panose="020B0604020202020204" pitchFamily="34" charset="0"/>
              <a:buChar char="•"/>
            </a:pPr>
            <a:r>
              <a:rPr lang="en-US" sz="2000" dirty="0">
                <a:solidFill>
                  <a:schemeClr val="tx1"/>
                </a:solidFill>
              </a:rPr>
              <a:t>Supports compliance with privacy laws and regulations.</a:t>
            </a:r>
          </a:p>
        </p:txBody>
      </p:sp>
    </p:spTree>
    <p:extLst>
      <p:ext uri="{BB962C8B-B14F-4D97-AF65-F5344CB8AC3E}">
        <p14:creationId xmlns:p14="http://schemas.microsoft.com/office/powerpoint/2010/main" val="92248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CDE16C97-CDFC-4891-8AFB-A33BCBD8D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2257" y="1639614"/>
            <a:ext cx="3414098" cy="4229480"/>
          </a:xfrm>
        </p:spPr>
        <p:txBody>
          <a:bodyPr anchor="t">
            <a:normAutofit/>
          </a:bodyPr>
          <a:lstStyle/>
          <a:p>
            <a:r>
              <a:rPr lang="en-NZ" sz="4000" b="1" dirty="0"/>
              <a:t>Masking and Encryption-Decryption</a:t>
            </a:r>
            <a:br>
              <a:rPr lang="en-NZ" sz="4000" b="1" dirty="0"/>
            </a:br>
            <a:r>
              <a:rPr lang="en-NZ" sz="4000" b="1" dirty="0"/>
              <a:t>performance</a:t>
            </a:r>
          </a:p>
        </p:txBody>
      </p:sp>
      <p:sp>
        <p:nvSpPr>
          <p:cNvPr id="3" name="Content Placeholder 2"/>
          <p:cNvSpPr>
            <a:spLocks noGrp="1"/>
          </p:cNvSpPr>
          <p:nvPr>
            <p:ph idx="1"/>
          </p:nvPr>
        </p:nvSpPr>
        <p:spPr>
          <a:xfrm>
            <a:off x="3884208" y="3501014"/>
            <a:ext cx="7741326" cy="2121963"/>
          </a:xfrm>
        </p:spPr>
        <p:txBody>
          <a:bodyPr>
            <a:normAutofit/>
          </a:bodyPr>
          <a:lstStyle/>
          <a:p>
            <a:pPr>
              <a:buFont typeface="Wingdings" panose="05000000000000000000" pitchFamily="2" charset="2"/>
              <a:buChar char="§"/>
            </a:pPr>
            <a:endParaRPr lang="en-NZ" b="1" i="1" dirty="0"/>
          </a:p>
          <a:p>
            <a:pPr>
              <a:buFont typeface="Arial" panose="020B0604020202020204" pitchFamily="34" charset="0"/>
              <a:buChar char="•"/>
            </a:pPr>
            <a:r>
              <a:rPr lang="en-US" dirty="0"/>
              <a:t> Masking: ~10,000 points/sec without Spruill’s measure.</a:t>
            </a:r>
          </a:p>
          <a:p>
            <a:pPr>
              <a:buFont typeface="Arial" panose="020B0604020202020204" pitchFamily="34" charset="0"/>
              <a:buChar char="•"/>
            </a:pPr>
            <a:r>
              <a:rPr lang="en-US" dirty="0"/>
              <a:t> Encryption: ~3 MB/sec and Decryption: ~4 MB/sec. </a:t>
            </a:r>
          </a:p>
          <a:p>
            <a:pPr>
              <a:buFont typeface="Arial" panose="020B0604020202020204" pitchFamily="34" charset="0"/>
              <a:buChar char="•"/>
            </a:pPr>
            <a:r>
              <a:rPr lang="en-US" dirty="0"/>
              <a:t> Practical times since sensitive datasets are unlikely to be huge in size.</a:t>
            </a:r>
            <a:endParaRPr lang="en-NZ" dirty="0"/>
          </a:p>
        </p:txBody>
      </p:sp>
      <p:sp>
        <p:nvSpPr>
          <p:cNvPr id="26" name="Rectangle 20">
            <a:extLst>
              <a:ext uri="{FF2B5EF4-FFF2-40B4-BE49-F238E27FC236}">
                <a16:creationId xmlns:a16="http://schemas.microsoft.com/office/drawing/2014/main" id="{E169826A-DEB6-46C3-BC87-8C15BA79F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7" name="Rectangle 22">
            <a:extLst>
              <a:ext uri="{FF2B5EF4-FFF2-40B4-BE49-F238E27FC236}">
                <a16:creationId xmlns:a16="http://schemas.microsoft.com/office/drawing/2014/main" id="{294AB835-3BB7-4792-96BB-F735CE7FA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pic>
        <p:nvPicPr>
          <p:cNvPr id="5" name="Picture 4">
            <a:extLst>
              <a:ext uri="{FF2B5EF4-FFF2-40B4-BE49-F238E27FC236}">
                <a16:creationId xmlns:a16="http://schemas.microsoft.com/office/drawing/2014/main" id="{AAF8CE40-76C7-4413-AEEF-0E56FA62AD10}"/>
              </a:ext>
            </a:extLst>
          </p:cNvPr>
          <p:cNvPicPr>
            <a:picLocks noChangeAspect="1"/>
          </p:cNvPicPr>
          <p:nvPr/>
        </p:nvPicPr>
        <p:blipFill>
          <a:blip r:embed="rId3"/>
          <a:stretch>
            <a:fillRect/>
          </a:stretch>
        </p:blipFill>
        <p:spPr>
          <a:xfrm>
            <a:off x="3698516" y="988906"/>
            <a:ext cx="7851227" cy="2538367"/>
          </a:xfrm>
          <a:prstGeom prst="rect">
            <a:avLst/>
          </a:prstGeom>
        </p:spPr>
      </p:pic>
    </p:spTree>
    <p:extLst>
      <p:ext uri="{BB962C8B-B14F-4D97-AF65-F5344CB8AC3E}">
        <p14:creationId xmlns:p14="http://schemas.microsoft.com/office/powerpoint/2010/main" val="332638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DC68B-4B1B-4BC0-B771-392B227803EF}"/>
              </a:ext>
            </a:extLst>
          </p:cNvPr>
          <p:cNvSpPr>
            <a:spLocks noGrp="1"/>
          </p:cNvSpPr>
          <p:nvPr>
            <p:ph type="title"/>
          </p:nvPr>
        </p:nvSpPr>
        <p:spPr>
          <a:xfrm>
            <a:off x="1097250" y="950379"/>
            <a:ext cx="10058400" cy="652511"/>
          </a:xfrm>
        </p:spPr>
        <p:txBody>
          <a:bodyPr>
            <a:normAutofit/>
          </a:bodyPr>
          <a:lstStyle/>
          <a:p>
            <a:endParaRPr lang="en-NZ" sz="3600" dirty="0"/>
          </a:p>
        </p:txBody>
      </p:sp>
      <p:sp>
        <p:nvSpPr>
          <p:cNvPr id="7" name="Content Placeholder 2">
            <a:extLst>
              <a:ext uri="{FF2B5EF4-FFF2-40B4-BE49-F238E27FC236}">
                <a16:creationId xmlns:a16="http://schemas.microsoft.com/office/drawing/2014/main" id="{0F1ADF09-D1B6-4097-8D8D-6F4448619A9E}"/>
              </a:ext>
            </a:extLst>
          </p:cNvPr>
          <p:cNvSpPr txBox="1">
            <a:spLocks/>
          </p:cNvSpPr>
          <p:nvPr/>
        </p:nvSpPr>
        <p:spPr>
          <a:xfrm>
            <a:off x="2305050" y="6014026"/>
            <a:ext cx="7315199" cy="47341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Full (3 minute) video of Reasons Miner Tool is on: </a:t>
            </a:r>
            <a:r>
              <a:rPr lang="en-US" sz="1600" dirty="0">
                <a:hlinkClick r:id="rId5"/>
              </a:rPr>
              <a:t>https://youtu.be/nrB9Jk1OFXo</a:t>
            </a:r>
            <a:r>
              <a:rPr lang="en-US" sz="1600" dirty="0"/>
              <a:t> </a:t>
            </a:r>
          </a:p>
        </p:txBody>
      </p:sp>
      <p:pic>
        <p:nvPicPr>
          <p:cNvPr id="3" name="FullDataSovereigntyProcess">
            <a:hlinkClick r:id="" action="ppaction://media"/>
            <a:extLst>
              <a:ext uri="{FF2B5EF4-FFF2-40B4-BE49-F238E27FC236}">
                <a16:creationId xmlns:a16="http://schemas.microsoft.com/office/drawing/2014/main" id="{463E4920-7E91-4EB3-9783-3DEFDCC29E1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41277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7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F6ACF-CD36-4B86-8AB7-0FAE6DF1087F}"/>
              </a:ext>
            </a:extLst>
          </p:cNvPr>
          <p:cNvSpPr>
            <a:spLocks noGrp="1"/>
          </p:cNvSpPr>
          <p:nvPr>
            <p:ph type="title" idx="4294967295"/>
          </p:nvPr>
        </p:nvSpPr>
        <p:spPr>
          <a:xfrm>
            <a:off x="666208" y="589252"/>
            <a:ext cx="10058400" cy="764982"/>
          </a:xfrm>
        </p:spPr>
        <p:txBody>
          <a:bodyPr/>
          <a:lstStyle/>
          <a:p>
            <a:r>
              <a:rPr lang="en-US" b="1" dirty="0"/>
              <a:t>Benefits for Indigenous Communities</a:t>
            </a:r>
            <a:endParaRPr lang="en-FJ" dirty="0"/>
          </a:p>
        </p:txBody>
      </p:sp>
      <p:sp>
        <p:nvSpPr>
          <p:cNvPr id="3" name="Content Placeholder 2">
            <a:extLst>
              <a:ext uri="{FF2B5EF4-FFF2-40B4-BE49-F238E27FC236}">
                <a16:creationId xmlns:a16="http://schemas.microsoft.com/office/drawing/2014/main" id="{A0C15809-E8F1-45B2-8BA1-11559B981C04}"/>
              </a:ext>
            </a:extLst>
          </p:cNvPr>
          <p:cNvSpPr>
            <a:spLocks noGrp="1"/>
          </p:cNvSpPr>
          <p:nvPr>
            <p:ph sz="half" idx="4294967295"/>
          </p:nvPr>
        </p:nvSpPr>
        <p:spPr>
          <a:xfrm>
            <a:off x="6496594" y="1863532"/>
            <a:ext cx="4937125" cy="4022725"/>
          </a:xfrm>
        </p:spPr>
        <p:txBody>
          <a:bodyPr>
            <a:normAutofit fontScale="92500" lnSpcReduction="10000"/>
          </a:bodyPr>
          <a:lstStyle/>
          <a:p>
            <a:pPr>
              <a:buFont typeface="Wingdings" panose="05000000000000000000" pitchFamily="2" charset="2"/>
              <a:buChar char="§"/>
            </a:pPr>
            <a:r>
              <a:rPr lang="en-NZ" sz="2800" dirty="0"/>
              <a:t>Aligns with indigenous governance frameworks like the MMFS.</a:t>
            </a:r>
          </a:p>
          <a:p>
            <a:pPr>
              <a:buFont typeface="Wingdings" panose="05000000000000000000" pitchFamily="2" charset="2"/>
              <a:buChar char="§"/>
            </a:pPr>
            <a:r>
              <a:rPr lang="en-NZ" sz="2800" dirty="0"/>
              <a:t> </a:t>
            </a:r>
            <a:r>
              <a:rPr lang="en-NZ" sz="2800" dirty="0">
                <a:solidFill>
                  <a:srgbClr val="0070C0"/>
                </a:solidFill>
              </a:rPr>
              <a:t>Case Study: </a:t>
            </a:r>
            <a:r>
              <a:rPr lang="en-NZ" sz="2800" dirty="0"/>
              <a:t>Aotearoa New Zealand</a:t>
            </a:r>
          </a:p>
          <a:p>
            <a:pPr lvl="1">
              <a:buFont typeface="Wingdings" panose="05000000000000000000" pitchFamily="2" charset="2"/>
              <a:buChar char="§"/>
            </a:pPr>
            <a:r>
              <a:rPr lang="en-NZ" sz="2000" dirty="0"/>
              <a:t>Data sharing for biodiversity and biosecurity under indigenous sovereignty.</a:t>
            </a:r>
          </a:p>
          <a:p>
            <a:pPr lvl="1">
              <a:buFont typeface="Wingdings" panose="05000000000000000000" pitchFamily="2" charset="2"/>
              <a:buChar char="§"/>
            </a:pPr>
            <a:r>
              <a:rPr lang="en-NZ" sz="2000" dirty="0"/>
              <a:t>Recognition of Māori authority through secure encryption and masking.</a:t>
            </a:r>
          </a:p>
          <a:p>
            <a:pPr>
              <a:buFont typeface="Wingdings" panose="05000000000000000000" pitchFamily="2" charset="2"/>
              <a:buChar char="§"/>
            </a:pPr>
            <a:r>
              <a:rPr lang="en-NZ" sz="2800" dirty="0"/>
              <a:t>Outcome:</a:t>
            </a:r>
          </a:p>
          <a:p>
            <a:pPr lvl="1">
              <a:buFont typeface="Wingdings" panose="05000000000000000000" pitchFamily="2" charset="2"/>
              <a:buChar char="§"/>
            </a:pPr>
            <a:r>
              <a:rPr lang="en-NZ" sz="2000" dirty="0"/>
              <a:t>Elevates Māori knowledge in environmental management.</a:t>
            </a:r>
          </a:p>
          <a:p>
            <a:pPr lvl="1">
              <a:buFont typeface="Wingdings" panose="05000000000000000000" pitchFamily="2" charset="2"/>
              <a:buChar char="§"/>
            </a:pPr>
            <a:r>
              <a:rPr lang="en-NZ" sz="2000" dirty="0"/>
              <a:t>Protects cultural data governance.</a:t>
            </a:r>
            <a:endParaRPr lang="en-US" sz="3600" b="1" dirty="0"/>
          </a:p>
          <a:p>
            <a:endParaRPr lang="en-FJ" dirty="0"/>
          </a:p>
        </p:txBody>
      </p:sp>
      <p:sp>
        <p:nvSpPr>
          <p:cNvPr id="4" name="Content Placeholder 3">
            <a:extLst>
              <a:ext uri="{FF2B5EF4-FFF2-40B4-BE49-F238E27FC236}">
                <a16:creationId xmlns:a16="http://schemas.microsoft.com/office/drawing/2014/main" id="{92CA5DD9-A36E-4198-B700-927D69AFD3BF}"/>
              </a:ext>
            </a:extLst>
          </p:cNvPr>
          <p:cNvSpPr>
            <a:spLocks noGrp="1"/>
          </p:cNvSpPr>
          <p:nvPr>
            <p:ph sz="half" idx="4294967295"/>
          </p:nvPr>
        </p:nvSpPr>
        <p:spPr>
          <a:xfrm>
            <a:off x="758283" y="1760306"/>
            <a:ext cx="4937125" cy="4022725"/>
          </a:xfrm>
        </p:spPr>
        <p:txBody>
          <a:bodyPr>
            <a:normAutofit/>
          </a:bodyPr>
          <a:lstStyle/>
          <a:p>
            <a:pPr>
              <a:buFont typeface="Wingdings" panose="05000000000000000000" pitchFamily="2" charset="2"/>
              <a:buChar char="§"/>
            </a:pPr>
            <a:r>
              <a:rPr lang="en-NZ" sz="2800" dirty="0"/>
              <a:t>Control and Sovereignty:</a:t>
            </a:r>
          </a:p>
          <a:p>
            <a:pPr lvl="1">
              <a:buFont typeface="Wingdings" panose="05000000000000000000" pitchFamily="2" charset="2"/>
              <a:buChar char="§"/>
            </a:pPr>
            <a:r>
              <a:rPr lang="en-NZ" sz="2000" dirty="0"/>
              <a:t>Indigenous communities retain control over their geospatial data.</a:t>
            </a:r>
          </a:p>
          <a:p>
            <a:pPr lvl="1">
              <a:buFont typeface="Wingdings" panose="05000000000000000000" pitchFamily="2" charset="2"/>
              <a:buChar char="§"/>
            </a:pPr>
            <a:r>
              <a:rPr lang="en-NZ" sz="2000" dirty="0"/>
              <a:t>Enables secure sharing while preserving cultural and sovereign rights.</a:t>
            </a:r>
          </a:p>
          <a:p>
            <a:pPr>
              <a:buFont typeface="Wingdings" panose="05000000000000000000" pitchFamily="2" charset="2"/>
              <a:buChar char="§"/>
            </a:pPr>
            <a:r>
              <a:rPr lang="en-NZ" sz="2800" dirty="0"/>
              <a:t>Trust and Transparency:</a:t>
            </a:r>
          </a:p>
          <a:p>
            <a:pPr lvl="1">
              <a:buFont typeface="Wingdings" panose="05000000000000000000" pitchFamily="2" charset="2"/>
              <a:buChar char="§"/>
            </a:pPr>
            <a:r>
              <a:rPr lang="en-NZ" sz="2000" dirty="0"/>
              <a:t>Promotes data sharing within communities.</a:t>
            </a:r>
          </a:p>
          <a:p>
            <a:pPr lvl="1">
              <a:buFont typeface="Wingdings" panose="05000000000000000000" pitchFamily="2" charset="2"/>
              <a:buChar char="§"/>
            </a:pPr>
            <a:r>
              <a:rPr lang="en-NZ" sz="2000" dirty="0"/>
              <a:t>Supports legal use in place-based conflicts.</a:t>
            </a:r>
          </a:p>
        </p:txBody>
      </p:sp>
    </p:spTree>
    <p:extLst>
      <p:ext uri="{BB962C8B-B14F-4D97-AF65-F5344CB8AC3E}">
        <p14:creationId xmlns:p14="http://schemas.microsoft.com/office/powerpoint/2010/main" val="69860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fade">
                                      <p:cBhvr>
                                        <p:cTn id="31" dur="500"/>
                                        <p:tgtEl>
                                          <p:spTgt spid="4">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500"/>
                                        <p:tgtEl>
                                          <p:spTgt spid="4">
                                            <p:txEl>
                                              <p:pRg st="1" end="1"/>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500"/>
                                        <p:tgtEl>
                                          <p:spTgt spid="4">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tgtEl>
                                          <p:spTgt spid="4">
                                            <p:txEl>
                                              <p:pRg st="4" end="4"/>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fade">
                                      <p:cBhvr>
                                        <p:cTn id="4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theme/theme1.xml><?xml version="1.0" encoding="utf-8"?>
<a:theme xmlns:a="http://schemas.openxmlformats.org/drawingml/2006/main" name="Retrospect">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9802</TotalTime>
  <Words>1128</Words>
  <Application>Microsoft Office PowerPoint</Application>
  <PresentationFormat>Widescreen</PresentationFormat>
  <Paragraphs>126</Paragraphs>
  <Slides>12</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Wingdings</vt:lpstr>
      <vt:lpstr>Retrospect</vt:lpstr>
      <vt:lpstr>A cloud-based solution for trustless indigenous data sovereignty: Protecting Māori biodiversity management data in Aotearoa New Zealand</vt:lpstr>
      <vt:lpstr>  Indigenous Geospatial Data Sovereignty</vt:lpstr>
      <vt:lpstr>  Geospatial Data Security Concerns</vt:lpstr>
      <vt:lpstr>Indigenous Geospatial Data Sovereignty Platform</vt:lpstr>
      <vt:lpstr>Indigenous users and roles within MMFS</vt:lpstr>
      <vt:lpstr>Browser-Based Data Security</vt:lpstr>
      <vt:lpstr>Masking and Encryption-Decryption performance</vt:lpstr>
      <vt:lpstr>PowerPoint Presentation</vt:lpstr>
      <vt:lpstr>Benefits for Indigenous Communities</vt:lpstr>
      <vt:lpstr>  Final Reflections</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Pankaj Sharma</dc:creator>
  <cp:lastModifiedBy>Pankajeshwara Sharma</cp:lastModifiedBy>
  <cp:revision>2555</cp:revision>
  <dcterms:created xsi:type="dcterms:W3CDTF">2022-05-11T19:04:28Z</dcterms:created>
  <dcterms:modified xsi:type="dcterms:W3CDTF">2024-11-25T11:30:00Z</dcterms:modified>
</cp:coreProperties>
</file>