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65" r:id="rId7"/>
    <p:sldId id="266" r:id="rId8"/>
    <p:sldId id="262" r:id="rId9"/>
    <p:sldId id="268" r:id="rId10"/>
    <p:sldId id="282" r:id="rId11"/>
    <p:sldId id="283" r:id="rId12"/>
    <p:sldId id="284" r:id="rId13"/>
    <p:sldId id="274" r:id="rId14"/>
    <p:sldId id="269" r:id="rId15"/>
    <p:sldId id="278" r:id="rId16"/>
    <p:sldId id="280" r:id="rId17"/>
    <p:sldId id="279" r:id="rId18"/>
    <p:sldId id="281" r:id="rId19"/>
    <p:sldId id="270" r:id="rId20"/>
    <p:sldId id="271" r:id="rId21"/>
    <p:sldId id="285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5.sv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7.svg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12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>
            <a:noAutofit/>
          </a:bodyPr>
          <a:lstStyle/>
          <a:p>
            <a:r>
              <a:rPr lang="en-US" sz="2800" dirty="0"/>
              <a:t>Bradley Eichelberger</a:t>
            </a:r>
          </a:p>
          <a:p>
            <a:r>
              <a:rPr lang="en-US" sz="2800" dirty="0"/>
              <a:t>Division of Fish and Wildlife</a:t>
            </a:r>
          </a:p>
          <a:p>
            <a:r>
              <a:rPr lang="en-US" sz="2800" dirty="0"/>
              <a:t>Northern Mariana Islands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Integrating  GPS-enabled  Technologies </a:t>
            </a:r>
            <a:br>
              <a:rPr lang="en-US" sz="5000" dirty="0"/>
            </a:br>
            <a:r>
              <a:rPr lang="en-US" sz="5000" dirty="0"/>
              <a:t>and Workflows into Fisheries Surveys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33D26-3F00-752B-BE58-DFD39E64B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8" y="1734785"/>
            <a:ext cx="1413164" cy="1434111"/>
          </a:xfrm>
          <a:prstGeom prst="rect">
            <a:avLst/>
          </a:prstGeom>
          <a:ln w="603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2D9B86-3991-F48A-C5A6-1B17B94ED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8" y="150301"/>
            <a:ext cx="1434184" cy="143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9CF08-322D-4E62-3934-110748DFB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8" y="3294747"/>
            <a:ext cx="1434184" cy="14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180B9-A6E0-A0A5-8617-B92649189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C47E1B9B-559E-C768-18BD-D25C300602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E073E-E5A3-202A-2CFB-492D1AE6A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Fisheries Independent Surveys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44498B-E56A-BF3F-4921-2B705CD305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Need to create spatially explicit maps to best manage the resources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Create models to map the overall distribution of fish abundance, biomass, and diversity in the central and southern lagoon.</a:t>
            </a:r>
            <a:endParaRPr lang="en-MP" u="none" strike="noStrik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Identify biomass, abundance, and species diversity hotspots.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Provide examples of model use for estimating the impact of lagoon habitat modification.</a:t>
            </a:r>
            <a:endParaRPr lang="en-MP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B473-2D5F-5FDE-0512-AED9499CB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655" y="1793368"/>
            <a:ext cx="5216493" cy="46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92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9B4BF-5CEF-F0CA-53F5-FDD01BE9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Improving Spatial Data Collection</a:t>
            </a:r>
            <a:endParaRPr lang="en-M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F6BBE-B59F-ACBA-879A-EBDEA7256B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Mesa Juniper 4 Tablets with </a:t>
            </a:r>
            <a:r>
              <a:rPr lang="en-US" dirty="0" err="1"/>
              <a:t>uBlox</a:t>
            </a:r>
            <a:r>
              <a:rPr lang="en-US" dirty="0"/>
              <a:t> GPS (1-2 meters accuracy) </a:t>
            </a:r>
          </a:p>
          <a:p>
            <a:pPr lvl="1"/>
            <a:r>
              <a:rPr lang="en-US" dirty="0" err="1"/>
              <a:t>Intramaps</a:t>
            </a:r>
            <a:r>
              <a:rPr lang="en-US" dirty="0"/>
              <a:t> Roam and </a:t>
            </a:r>
            <a:r>
              <a:rPr lang="en-US" dirty="0" err="1"/>
              <a:t>Qfield</a:t>
            </a:r>
            <a:endParaRPr lang="en-US" dirty="0"/>
          </a:p>
          <a:p>
            <a:pPr lvl="1"/>
            <a:r>
              <a:rPr lang="en-US" dirty="0"/>
              <a:t>Boat mounted</a:t>
            </a:r>
          </a:p>
          <a:p>
            <a:pPr lvl="1"/>
            <a:r>
              <a:rPr lang="en-US" dirty="0"/>
              <a:t>Show bathymetry, satellite imagery, and historic species points</a:t>
            </a:r>
          </a:p>
          <a:p>
            <a:r>
              <a:rPr lang="en-US" dirty="0"/>
              <a:t>Take site reference photos and able to review bathymetry to adjust locations</a:t>
            </a:r>
          </a:p>
          <a:p>
            <a:r>
              <a:rPr lang="en-US" dirty="0"/>
              <a:t>Garmin MK3 GPS dive watch</a:t>
            </a:r>
          </a:p>
          <a:p>
            <a:pPr lvl="1"/>
            <a:r>
              <a:rPr lang="en-US" dirty="0"/>
              <a:t>Surface point location or log snorkel tracks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E2F8F-5D78-CF6C-3321-D9A6C3A965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458" t="22648" r="34415" b="26389"/>
          <a:stretch/>
        </p:blipFill>
        <p:spPr>
          <a:xfrm>
            <a:off x="10081400" y="1866972"/>
            <a:ext cx="19812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2328E2-27A0-4B89-566C-F53DF1A8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5625"/>
            <a:ext cx="3815798" cy="213684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9F1974E-E2A8-7E2A-DF18-35224286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67636"/>
            <a:ext cx="3833091" cy="25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2AFCD5-7B52-ED73-9A74-97DFDF67D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C5FB56-A8F6-6C6F-7E17-6157CDF27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P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84CD879-B566-0052-09BB-A820D36D2F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P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8BF002-C474-D95A-E910-50948D05B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632"/>
            <a:ext cx="12192000" cy="655073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14B8ECF-D370-E49F-7995-063D532AE3B6}"/>
              </a:ext>
            </a:extLst>
          </p:cNvPr>
          <p:cNvSpPr/>
          <p:nvPr/>
        </p:nvSpPr>
        <p:spPr>
          <a:xfrm>
            <a:off x="5597235" y="3916214"/>
            <a:ext cx="258618" cy="25861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</p:spTree>
    <p:extLst>
      <p:ext uri="{BB962C8B-B14F-4D97-AF65-F5344CB8AC3E}">
        <p14:creationId xmlns:p14="http://schemas.microsoft.com/office/powerpoint/2010/main" val="286265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8B979A-96AD-8CA3-7051-6F1EAD6AA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BA8231-E35B-596D-FCC7-F5209A31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046"/>
            <a:ext cx="12192000" cy="654390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244BC6C-1D64-FEC9-93AC-F7E2F94E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P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D793E2-F859-6CCE-6186-F77EA4B51E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P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69D3FA-0241-93FB-B644-A34886D67CD5}"/>
              </a:ext>
            </a:extLst>
          </p:cNvPr>
          <p:cNvSpPr/>
          <p:nvPr/>
        </p:nvSpPr>
        <p:spPr>
          <a:xfrm>
            <a:off x="6446981" y="3742676"/>
            <a:ext cx="258618" cy="25861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</p:spTree>
    <p:extLst>
      <p:ext uri="{BB962C8B-B14F-4D97-AF65-F5344CB8AC3E}">
        <p14:creationId xmlns:p14="http://schemas.microsoft.com/office/powerpoint/2010/main" val="735007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A11CE-8673-6FA3-77D0-1213F30D5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3878BD-8D8C-00C1-CD3D-967F5F3C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99"/>
            <a:ext cx="12192000" cy="653120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F6CEC56-1921-E79F-352F-8AA03157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P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476CEE-4142-B2CA-AA43-927DD934B8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P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FABAF4-39B1-B4C0-F903-A2FC01102C10}"/>
              </a:ext>
            </a:extLst>
          </p:cNvPr>
          <p:cNvSpPr/>
          <p:nvPr/>
        </p:nvSpPr>
        <p:spPr>
          <a:xfrm>
            <a:off x="6437744" y="3742676"/>
            <a:ext cx="258618" cy="25861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</p:spTree>
    <p:extLst>
      <p:ext uri="{BB962C8B-B14F-4D97-AF65-F5344CB8AC3E}">
        <p14:creationId xmlns:p14="http://schemas.microsoft.com/office/powerpoint/2010/main" val="2160793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47398-09C1-76AD-6C2D-CD208486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BC10A7-DE10-C47F-DC90-2A8B4DF3D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588"/>
            <a:ext cx="12192000" cy="65968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0E1F031-9D70-CF03-43FF-244E4FAC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P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CDD453-EDF7-B2C3-8533-6B73C0C946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P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BA690-8499-CCA6-2E92-088076CFBFA0}"/>
              </a:ext>
            </a:extLst>
          </p:cNvPr>
          <p:cNvSpPr txBox="1"/>
          <p:nvPr/>
        </p:nvSpPr>
        <p:spPr>
          <a:xfrm>
            <a:off x="4493127" y="1825625"/>
            <a:ext cx="3039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Improved Navigation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Historic Species Records</a:t>
            </a:r>
            <a:endParaRPr lang="en-MP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3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66CBD7-0708-C753-DB69-656F1DA5C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3C90AB91-166A-3008-C3CD-10BBD59C9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46F5AD-AB3A-7612-93C1-A0F4DBCD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7329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Improving In-water Spatial Data Collection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7D3B3E-AE88-F6AD-A4CC-E66E5A6AA8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106293" y="-1"/>
            <a:ext cx="3085687" cy="685708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9780DF-9DDF-2811-3975-89942C5B2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800" y="2017481"/>
            <a:ext cx="5025216" cy="4351338"/>
          </a:xfrm>
        </p:spPr>
        <p:txBody>
          <a:bodyPr/>
          <a:lstStyle/>
          <a:p>
            <a:r>
              <a:rPr lang="en-US" dirty="0"/>
              <a:t>Garmin MK3 dive watches</a:t>
            </a:r>
          </a:p>
          <a:p>
            <a:r>
              <a:rPr lang="en-US" dirty="0"/>
              <a:t>Ability to surface and take a point to increase spatial accuracy</a:t>
            </a:r>
          </a:p>
          <a:p>
            <a:r>
              <a:rPr lang="en-US" dirty="0"/>
              <a:t>For snorkel surveys, record time as factor/covariate to better understand bias</a:t>
            </a:r>
          </a:p>
          <a:p>
            <a:endParaRPr lang="en-MP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9724D-EF8E-3C11-9CA5-65F551BF0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213" y="3814374"/>
            <a:ext cx="3426249" cy="2554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3AB66-5E70-6185-F671-046C2FF82B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973" t="19328" r="33091" b="20342"/>
          <a:stretch/>
        </p:blipFill>
        <p:spPr>
          <a:xfrm>
            <a:off x="6096000" y="1930400"/>
            <a:ext cx="1798718" cy="1974856"/>
          </a:xfrm>
          <a:prstGeom prst="rect">
            <a:avLst/>
          </a:prstGeom>
        </p:spPr>
      </p:pic>
      <p:pic>
        <p:nvPicPr>
          <p:cNvPr id="8" name="Graphic 7" descr="Scuba diving">
            <a:extLst>
              <a:ext uri="{FF2B5EF4-FFF2-40B4-BE49-F238E27FC236}">
                <a16:creationId xmlns:a16="http://schemas.microsoft.com/office/drawing/2014/main" id="{46E424C0-D60E-3C89-3F4F-B67A4BADE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6472" y="4577867"/>
            <a:ext cx="513729" cy="5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6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1585C-AFFA-10FC-64D3-34CE5F8B1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F34A2D00-DDA3-D836-D46F-E7BC75C14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0C754C-FB2A-D3E7-88E0-B79F671D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AD799-7544-4E9C-AE93-9975819000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Ultimate goal is to extrapolate to manage the resource for the people</a:t>
            </a:r>
          </a:p>
          <a:p>
            <a:r>
              <a:rPr lang="en-US" dirty="0"/>
              <a:t>Produce models using generalized linear models and regression kriging (RK)</a:t>
            </a:r>
          </a:p>
          <a:p>
            <a:r>
              <a:rPr lang="en-US" dirty="0"/>
              <a:t>Increasing spatial data collection is key to improve these models and reduce error</a:t>
            </a:r>
          </a:p>
        </p:txBody>
      </p:sp>
      <p:pic>
        <p:nvPicPr>
          <p:cNvPr id="5" name="image15.png">
            <a:extLst>
              <a:ext uri="{FF2B5EF4-FFF2-40B4-BE49-F238E27FC236}">
                <a16:creationId xmlns:a16="http://schemas.microsoft.com/office/drawing/2014/main" id="{4CCCC505-D6A6-6F1B-6E62-8F6C986A887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145216" y="1371441"/>
            <a:ext cx="5943600" cy="525970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635131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C605B-1E06-0E0E-CF9A-5DB71C279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882A2DE7-BBF7-4FEC-C834-F235E3D1B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D354-15BB-1FBB-734F-62CC5079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028ADE-D73A-111E-D706-145919779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Create a pipeline to allow new data to update models at regular intervals</a:t>
            </a:r>
          </a:p>
          <a:p>
            <a:r>
              <a:rPr lang="en-US" dirty="0"/>
              <a:t>Integrate </a:t>
            </a:r>
            <a:r>
              <a:rPr lang="en-US" dirty="0" err="1"/>
              <a:t>IntraMaps</a:t>
            </a:r>
            <a:r>
              <a:rPr lang="en-US" dirty="0"/>
              <a:t> Roam or other </a:t>
            </a:r>
            <a:r>
              <a:rPr lang="en-US"/>
              <a:t>app for </a:t>
            </a:r>
            <a:r>
              <a:rPr lang="en-US" dirty="0"/>
              <a:t>Creel Surveys to improve spatial collection at fisherman surveys</a:t>
            </a:r>
            <a:endParaRPr lang="en-MP" dirty="0"/>
          </a:p>
        </p:txBody>
      </p:sp>
      <p:pic>
        <p:nvPicPr>
          <p:cNvPr id="8" name="image15.png">
            <a:extLst>
              <a:ext uri="{FF2B5EF4-FFF2-40B4-BE49-F238E27FC236}">
                <a16:creationId xmlns:a16="http://schemas.microsoft.com/office/drawing/2014/main" id="{BBEE35A6-17F2-D975-58B1-893A671849F4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145216" y="1371441"/>
            <a:ext cx="5943600" cy="5259705"/>
          </a:xfrm>
          <a:prstGeom prst="rect">
            <a:avLst/>
          </a:prstGeom>
          <a:ln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14EBB-E025-5153-D47E-75BDB6A93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225" y="4403364"/>
            <a:ext cx="1472635" cy="19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A88736-81D0-B91E-F3D0-58D4FCFD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0F54602B-66F3-0FEC-504E-8FE38B3CC7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5B479-A8B4-2AC4-F3B0-85323C761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Vinaka </a:t>
            </a:r>
            <a:r>
              <a:rPr lang="en-US" dirty="0" err="1"/>
              <a:t>Vakalevu</a:t>
            </a:r>
            <a:r>
              <a:rPr lang="en-US" dirty="0"/>
              <a:t> and Questions?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076F-41C7-7981-7F98-E8D87AFE6A37}"/>
              </a:ext>
            </a:extLst>
          </p:cNvPr>
          <p:cNvSpPr txBox="1"/>
          <p:nvPr/>
        </p:nvSpPr>
        <p:spPr>
          <a:xfrm>
            <a:off x="2022762" y="2269900"/>
            <a:ext cx="79986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Funding Provided by United States Fish and Wildlife Service</a:t>
            </a:r>
          </a:p>
          <a:p>
            <a:pPr marL="0" indent="0" algn="ctr">
              <a:buNone/>
            </a:pPr>
            <a:r>
              <a:rPr lang="en-US" sz="2400" b="1" dirty="0"/>
              <a:t>Wildlife &amp; Sport Fish Restoration Program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1C2A4D-D806-FA47-035F-7EC152887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518" y="4172601"/>
            <a:ext cx="1981031" cy="1981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F5400-16AB-1DFE-B01F-87BB4B998A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460" y="4297591"/>
            <a:ext cx="1699044" cy="1723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18FA02-6BA1-52A1-9AF1-9D18DCBE2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932" y="4369690"/>
            <a:ext cx="1331428" cy="159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8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"/>
          <a:stretch/>
        </p:blipFill>
        <p:spPr>
          <a:xfrm>
            <a:off x="0" y="-1"/>
            <a:ext cx="12192000" cy="679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"/>
          <a:stretch/>
        </p:blipFill>
        <p:spPr>
          <a:xfrm>
            <a:off x="0" y="-1"/>
            <a:ext cx="12192000" cy="6790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4"/>
          <a:stretch/>
        </p:blipFill>
        <p:spPr>
          <a:xfrm>
            <a:off x="628244" y="5196"/>
            <a:ext cx="2958355" cy="68333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BBADED3-6712-84B9-9453-BD1918FE2BEC}"/>
              </a:ext>
            </a:extLst>
          </p:cNvPr>
          <p:cNvGrpSpPr/>
          <p:nvPr/>
        </p:nvGrpSpPr>
        <p:grpSpPr>
          <a:xfrm>
            <a:off x="2885460" y="4739919"/>
            <a:ext cx="1011572" cy="1367246"/>
            <a:chOff x="2698280" y="4763794"/>
            <a:chExt cx="1011572" cy="1367246"/>
          </a:xfrm>
        </p:grpSpPr>
        <p:cxnSp>
          <p:nvCxnSpPr>
            <p:cNvPr id="4" name="Connector: Elbow 3">
              <a:extLst>
                <a:ext uri="{FF2B5EF4-FFF2-40B4-BE49-F238E27FC236}">
                  <a16:creationId xmlns:a16="http://schemas.microsoft.com/office/drawing/2014/main" id="{543A93DF-1354-EAAC-3674-11D03C267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8281" y="4763794"/>
              <a:ext cx="1011571" cy="38828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Connector: Elbow 4">
              <a:extLst>
                <a:ext uri="{FF2B5EF4-FFF2-40B4-BE49-F238E27FC236}">
                  <a16:creationId xmlns:a16="http://schemas.microsoft.com/office/drawing/2014/main" id="{7C1C52A8-1609-8FB3-A716-EBDE794A8A20}"/>
                </a:ext>
              </a:extLst>
            </p:cNvPr>
            <p:cNvCxnSpPr>
              <a:cxnSpLocks/>
            </p:cNvCxnSpPr>
            <p:nvPr/>
          </p:nvCxnSpPr>
          <p:spPr>
            <a:xfrm>
              <a:off x="2698280" y="5152086"/>
              <a:ext cx="1002862" cy="978954"/>
            </a:xfrm>
            <a:prstGeom prst="bentConnector3">
              <a:avLst/>
            </a:prstGeom>
            <a:ln>
              <a:solidFill>
                <a:srgbClr val="FF0000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E0A2E8-CEC9-054D-8805-F77D05F9277C}"/>
              </a:ext>
            </a:extLst>
          </p:cNvPr>
          <p:cNvGrpSpPr/>
          <p:nvPr/>
        </p:nvGrpSpPr>
        <p:grpSpPr>
          <a:xfrm>
            <a:off x="2802677" y="287383"/>
            <a:ext cx="1177139" cy="4157204"/>
            <a:chOff x="2811387" y="2164429"/>
            <a:chExt cx="1002862" cy="1896073"/>
          </a:xfrm>
        </p:grpSpPr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736A1F16-17C8-21D7-2E87-DF61ABA80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1388" y="2164429"/>
              <a:ext cx="1002861" cy="91711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331E86EB-C9CC-7A59-B43A-36C5C7213D02}"/>
                </a:ext>
              </a:extLst>
            </p:cNvPr>
            <p:cNvCxnSpPr>
              <a:cxnSpLocks/>
            </p:cNvCxnSpPr>
            <p:nvPr/>
          </p:nvCxnSpPr>
          <p:spPr>
            <a:xfrm>
              <a:off x="2811387" y="3081548"/>
              <a:ext cx="1002862" cy="978954"/>
            </a:xfrm>
            <a:prstGeom prst="bentConnector3">
              <a:avLst/>
            </a:prstGeom>
            <a:ln>
              <a:solidFill>
                <a:srgbClr val="FF0000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AA0BC16-09A6-21CB-1210-B4D8E321BB20}"/>
              </a:ext>
            </a:extLst>
          </p:cNvPr>
          <p:cNvSpPr txBox="1"/>
          <p:nvPr/>
        </p:nvSpPr>
        <p:spPr>
          <a:xfrm>
            <a:off x="3897032" y="4943542"/>
            <a:ext cx="267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Saipan, Tinian, and Rota</a:t>
            </a:r>
            <a:endParaRPr lang="en-MP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22D0C3-DE69-CE30-1F39-CDEEB570A0C1}"/>
              </a:ext>
            </a:extLst>
          </p:cNvPr>
          <p:cNvSpPr txBox="1"/>
          <p:nvPr/>
        </p:nvSpPr>
        <p:spPr>
          <a:xfrm>
            <a:off x="4030643" y="2113518"/>
            <a:ext cx="196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Northern Islands</a:t>
            </a:r>
            <a:endParaRPr lang="en-MP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61FCC0-5AE8-B37E-2E6D-CC5E0C5C6577}"/>
              </a:ext>
            </a:extLst>
          </p:cNvPr>
          <p:cNvGrpSpPr/>
          <p:nvPr/>
        </p:nvGrpSpPr>
        <p:grpSpPr>
          <a:xfrm>
            <a:off x="6458888" y="494145"/>
            <a:ext cx="5279010" cy="5869709"/>
            <a:chOff x="6458888" y="494145"/>
            <a:chExt cx="5279010" cy="58697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0F739DB-5784-5BCD-F6D5-E888EE01A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86" r="20143"/>
            <a:stretch/>
          </p:blipFill>
          <p:spPr>
            <a:xfrm>
              <a:off x="6458888" y="494145"/>
              <a:ext cx="5277148" cy="58697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97CA3D-84FD-12F6-EB5F-72D604CCCAC3}"/>
                </a:ext>
              </a:extLst>
            </p:cNvPr>
            <p:cNvSpPr txBox="1"/>
            <p:nvPr/>
          </p:nvSpPr>
          <p:spPr>
            <a:xfrm>
              <a:off x="10280575" y="2532847"/>
              <a:ext cx="995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Saipan</a:t>
              </a:r>
              <a:endParaRPr lang="aa-ET" dirty="0">
                <a:solidFill>
                  <a:schemeClr val="accent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5B6242-D897-C156-774C-A98D28CEEA5E}"/>
                </a:ext>
              </a:extLst>
            </p:cNvPr>
            <p:cNvSpPr txBox="1"/>
            <p:nvPr/>
          </p:nvSpPr>
          <p:spPr>
            <a:xfrm>
              <a:off x="9791988" y="2841099"/>
              <a:ext cx="19459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Population: 43,385 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Area: 115.28 km</a:t>
              </a:r>
              <a:r>
                <a:rPr lang="en-US" baseline="30000" dirty="0">
                  <a:solidFill>
                    <a:schemeClr val="accent2"/>
                  </a:solidFill>
                </a:rPr>
                <a:t>2 </a:t>
              </a:r>
              <a:r>
                <a:rPr lang="en-US" dirty="0">
                  <a:solidFill>
                    <a:schemeClr val="accent2"/>
                  </a:solidFill>
                </a:rPr>
                <a:t>(44.55 mi</a:t>
              </a:r>
              <a:r>
                <a:rPr lang="en-US" baseline="30000" dirty="0">
                  <a:solidFill>
                    <a:schemeClr val="accent2"/>
                  </a:solidFill>
                </a:rPr>
                <a:t>2</a:t>
              </a:r>
              <a:r>
                <a:rPr lang="en-US" dirty="0">
                  <a:solidFill>
                    <a:schemeClr val="accent2"/>
                  </a:solidFill>
                </a:rPr>
                <a:t>)</a:t>
              </a:r>
              <a:endParaRPr lang="aa-ET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78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6BDC35-477E-D296-BCF0-5F5C5AC16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3141F2AF-6C83-FBA8-8694-08D527BCB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A79995E-6BBD-A2CB-29B4-FF81A23E3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80" y="365125"/>
            <a:ext cx="9677420" cy="1325563"/>
          </a:xfrm>
        </p:spPr>
        <p:txBody>
          <a:bodyPr/>
          <a:lstStyle/>
          <a:p>
            <a:r>
              <a:rPr lang="en-US" dirty="0"/>
              <a:t>Division of Fish and Wildlife</a:t>
            </a:r>
            <a:endParaRPr lang="en-MP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EC5FF7-2C5A-9C76-0F02-42F60EBF5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999" y="1825625"/>
            <a:ext cx="7774619" cy="1737356"/>
          </a:xfrm>
        </p:spPr>
        <p:txBody>
          <a:bodyPr/>
          <a:lstStyle/>
          <a:p>
            <a:r>
              <a:rPr lang="en-US" dirty="0"/>
              <a:t>Fisheries Research and Development Section (FRDS) </a:t>
            </a:r>
          </a:p>
          <a:p>
            <a:pPr lvl="1"/>
            <a:r>
              <a:rPr lang="en-US" dirty="0"/>
              <a:t>Monitors CNMI’s nearshore fishery resources</a:t>
            </a:r>
          </a:p>
          <a:p>
            <a:pPr lvl="1"/>
            <a:r>
              <a:rPr lang="en-US" dirty="0"/>
              <a:t>Provides recommendations for fisheries management</a:t>
            </a:r>
            <a:endParaRPr lang="en-MP" dirty="0"/>
          </a:p>
          <a:p>
            <a:endParaRPr lang="en-MP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8AE4B3-04D1-903B-B609-37BFABAAF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58" y="284466"/>
            <a:ext cx="1432684" cy="14387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0A18F7-F28F-6A4B-F1C2-32D75DF4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982" y="4229127"/>
            <a:ext cx="2855452" cy="212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B872430-05D5-3504-E5BE-EFFA02A0E174}"/>
              </a:ext>
            </a:extLst>
          </p:cNvPr>
          <p:cNvGrpSpPr/>
          <p:nvPr/>
        </p:nvGrpSpPr>
        <p:grpSpPr>
          <a:xfrm>
            <a:off x="4750876" y="3645562"/>
            <a:ext cx="4321419" cy="3119864"/>
            <a:chOff x="4515102" y="3164282"/>
            <a:chExt cx="5126182" cy="36937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33B8B8-AE4E-9726-E5F6-495585F2BBF3}"/>
                </a:ext>
              </a:extLst>
            </p:cNvPr>
            <p:cNvSpPr/>
            <p:nvPr/>
          </p:nvSpPr>
          <p:spPr>
            <a:xfrm>
              <a:off x="4515102" y="3164282"/>
              <a:ext cx="5126182" cy="366077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P"/>
            </a:p>
          </p:txBody>
        </p:sp>
        <p:pic>
          <p:nvPicPr>
            <p:cNvPr id="10" name="image7.png">
              <a:extLst>
                <a:ext uri="{FF2B5EF4-FFF2-40B4-BE49-F238E27FC236}">
                  <a16:creationId xmlns:a16="http://schemas.microsoft.com/office/drawing/2014/main" id="{E7E4C78C-E495-0CAB-B01F-7B11F9505E36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578926" y="3197225"/>
              <a:ext cx="5029200" cy="3660775"/>
            </a:xfrm>
            <a:prstGeom prst="rect">
              <a:avLst/>
            </a:prstGeom>
            <a:ln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630723-CC72-AD76-274C-E15B973AA1C7}"/>
              </a:ext>
            </a:extLst>
          </p:cNvPr>
          <p:cNvGrpSpPr/>
          <p:nvPr/>
        </p:nvGrpSpPr>
        <p:grpSpPr>
          <a:xfrm>
            <a:off x="134820" y="3645562"/>
            <a:ext cx="4578926" cy="3062286"/>
            <a:chOff x="0" y="3197224"/>
            <a:chExt cx="5126182" cy="36607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A7FE72-ACF1-D9BE-4345-E97A8B6F3696}"/>
                </a:ext>
              </a:extLst>
            </p:cNvPr>
            <p:cNvSpPr/>
            <p:nvPr/>
          </p:nvSpPr>
          <p:spPr>
            <a:xfrm>
              <a:off x="0" y="3197224"/>
              <a:ext cx="5126182" cy="366077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P"/>
            </a:p>
          </p:txBody>
        </p:sp>
        <p:pic>
          <p:nvPicPr>
            <p:cNvPr id="11" name="image17.png">
              <a:extLst>
                <a:ext uri="{FF2B5EF4-FFF2-40B4-BE49-F238E27FC236}">
                  <a16:creationId xmlns:a16="http://schemas.microsoft.com/office/drawing/2014/main" id="{1A3A7783-5EAE-EB45-5558-28AF0825EF2F}"/>
                </a:ext>
              </a:extLst>
            </p:cNvPr>
            <p:cNvPicPr/>
            <p:nvPr/>
          </p:nvPicPr>
          <p:blipFill>
            <a:blip r:embed="rId7"/>
            <a:srcRect l="49" r="49"/>
            <a:stretch>
              <a:fillRect/>
            </a:stretch>
          </p:blipFill>
          <p:spPr>
            <a:xfrm>
              <a:off x="69274" y="3197224"/>
              <a:ext cx="5029200" cy="3660775"/>
            </a:xfrm>
            <a:prstGeom prst="rect">
              <a:avLst/>
            </a:prstGeom>
            <a:ln/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7CBDC5E2-DDC8-C52E-E623-89922969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875" y="1674091"/>
            <a:ext cx="3290794" cy="18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67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p close image of waves">
            <a:extLst>
              <a:ext uri="{FF2B5EF4-FFF2-40B4-BE49-F238E27FC236}">
                <a16:creationId xmlns:a16="http://schemas.microsoft.com/office/drawing/2014/main" id="{68917FF1-6FC0-E5E6-0DED-23478C4EA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Division of Fish and Wildlife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8F56B-C180-F374-9AAA-271F2B72F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745" y="1825625"/>
            <a:ext cx="5803471" cy="49076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Fisheries Independent Surveys</a:t>
            </a:r>
          </a:p>
          <a:p>
            <a:pPr lvl="1"/>
            <a:r>
              <a:rPr lang="en-US" dirty="0"/>
              <a:t>172 random stratified sites in Saipan lagoon</a:t>
            </a:r>
          </a:p>
          <a:p>
            <a:pPr lvl="1"/>
            <a:r>
              <a:rPr lang="en-US" dirty="0" err="1"/>
              <a:t>Halodule</a:t>
            </a:r>
            <a:r>
              <a:rPr lang="en-US" dirty="0"/>
              <a:t> seagrass, </a:t>
            </a:r>
            <a:r>
              <a:rPr lang="en-US" dirty="0" err="1"/>
              <a:t>Enhalus</a:t>
            </a:r>
            <a:r>
              <a:rPr lang="en-US" dirty="0"/>
              <a:t> seagrass, Sand, and Coral/Rubble</a:t>
            </a:r>
          </a:p>
          <a:p>
            <a:pPr lvl="1"/>
            <a:r>
              <a:rPr lang="en-US" dirty="0"/>
              <a:t>Stationary point counts</a:t>
            </a:r>
          </a:p>
          <a:p>
            <a:pPr lvl="1"/>
            <a:r>
              <a:rPr lang="en-US" dirty="0"/>
              <a:t>Variable radius circle at fixed minute survey</a:t>
            </a:r>
          </a:p>
          <a:p>
            <a:pPr lvl="1"/>
            <a:r>
              <a:rPr lang="en-US" dirty="0"/>
              <a:t>Abundance, biomass, diversity, habitat cover</a:t>
            </a:r>
          </a:p>
          <a:p>
            <a:r>
              <a:rPr lang="en-US" dirty="0"/>
              <a:t>Fish Life History</a:t>
            </a:r>
          </a:p>
          <a:p>
            <a:pPr lvl="1"/>
            <a:r>
              <a:rPr lang="en-US" dirty="0"/>
              <a:t>Harvest fish to measure length, weight, age, sex, gonads, and otolith (ear bone)</a:t>
            </a:r>
          </a:p>
          <a:p>
            <a:r>
              <a:rPr lang="en-US" dirty="0"/>
              <a:t>CREEL Surveys – Fisheries Dependent</a:t>
            </a:r>
          </a:p>
          <a:p>
            <a:pPr lvl="1"/>
            <a:r>
              <a:rPr lang="en-US" dirty="0"/>
              <a:t>Vendors (commercial purchase invoices)</a:t>
            </a:r>
          </a:p>
          <a:p>
            <a:pPr lvl="1"/>
            <a:r>
              <a:rPr lang="en-US" dirty="0"/>
              <a:t>Fisherman along select shoreline routes</a:t>
            </a:r>
            <a:endParaRPr lang="en-MP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CAD73-034A-9976-E3CD-D01570F6E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274" y="4093477"/>
            <a:ext cx="2110935" cy="2735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3BB96D-486A-82E4-489B-D5FB7E72B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095" y="4382181"/>
            <a:ext cx="3010728" cy="20579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59CF70-78A2-9B80-B3F9-91C32562348B}"/>
              </a:ext>
            </a:extLst>
          </p:cNvPr>
          <p:cNvSpPr/>
          <p:nvPr/>
        </p:nvSpPr>
        <p:spPr>
          <a:xfrm>
            <a:off x="110835" y="1551711"/>
            <a:ext cx="5930365" cy="305723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F1F4DE-8382-8887-DCAB-D4FB5E81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424" y="1470697"/>
            <a:ext cx="4616117" cy="238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9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DB631-2C2E-9097-C303-CDD481C4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E02797E-78D1-D105-D943-218236DE3808}"/>
              </a:ext>
            </a:extLst>
          </p:cNvPr>
          <p:cNvSpPr/>
          <p:nvPr/>
        </p:nvSpPr>
        <p:spPr>
          <a:xfrm>
            <a:off x="3629708" y="3805382"/>
            <a:ext cx="3393650" cy="14547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386CE2B5-B86B-2F98-54DC-BA998EDA6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B6141C-CD4C-3B07-9E63-FC22D3FB2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Fisheries Independent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F37A8-55F1-E866-5705-7EC64B936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08" y="1441763"/>
            <a:ext cx="2268401" cy="533326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32E809-28FD-5F89-101D-149E1C59DBCE}"/>
              </a:ext>
            </a:extLst>
          </p:cNvPr>
          <p:cNvCxnSpPr>
            <a:cxnSpLocks/>
          </p:cNvCxnSpPr>
          <p:nvPr/>
        </p:nvCxnSpPr>
        <p:spPr>
          <a:xfrm>
            <a:off x="3620661" y="3805382"/>
            <a:ext cx="3402696" cy="215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E0D8228-5B27-C536-5C76-A0ED9238190C}"/>
              </a:ext>
            </a:extLst>
          </p:cNvPr>
          <p:cNvSpPr/>
          <p:nvPr/>
        </p:nvSpPr>
        <p:spPr>
          <a:xfrm>
            <a:off x="3629707" y="4873658"/>
            <a:ext cx="3393650" cy="6127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95B1007-776B-A2A8-9599-61781F17F6F0}"/>
              </a:ext>
            </a:extLst>
          </p:cNvPr>
          <p:cNvSpPr/>
          <p:nvPr/>
        </p:nvSpPr>
        <p:spPr>
          <a:xfrm>
            <a:off x="5163134" y="3617191"/>
            <a:ext cx="219959" cy="2097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8F7160-F204-FC46-6777-9B368D0C8E00}"/>
              </a:ext>
            </a:extLst>
          </p:cNvPr>
          <p:cNvSpPr/>
          <p:nvPr/>
        </p:nvSpPr>
        <p:spPr>
          <a:xfrm>
            <a:off x="3940792" y="4619134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2ED48C-9563-BD11-3907-9A8C8264F3FC}"/>
              </a:ext>
            </a:extLst>
          </p:cNvPr>
          <p:cNvSpPr/>
          <p:nvPr/>
        </p:nvSpPr>
        <p:spPr>
          <a:xfrm>
            <a:off x="4093192" y="4771534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45BEFBD-EDB1-BEDF-BB25-325C168C7F98}"/>
              </a:ext>
            </a:extLst>
          </p:cNvPr>
          <p:cNvSpPr/>
          <p:nvPr/>
        </p:nvSpPr>
        <p:spPr>
          <a:xfrm>
            <a:off x="3788392" y="4785675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FF8C9C-BBF2-0DE4-9CFB-E1E9F423E5C3}"/>
              </a:ext>
            </a:extLst>
          </p:cNvPr>
          <p:cNvSpPr/>
          <p:nvPr/>
        </p:nvSpPr>
        <p:spPr>
          <a:xfrm>
            <a:off x="3925866" y="4834379"/>
            <a:ext cx="152400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pic>
        <p:nvPicPr>
          <p:cNvPr id="8" name="Graphic 7" descr="Sailboat">
            <a:extLst>
              <a:ext uri="{FF2B5EF4-FFF2-40B4-BE49-F238E27FC236}">
                <a16:creationId xmlns:a16="http://schemas.microsoft.com/office/drawing/2014/main" id="{26BF162D-DB1F-B59C-1E9F-268A11D7E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0940" y="2765370"/>
            <a:ext cx="1170445" cy="117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F77DAA-147D-1ACB-0F8F-5B4CD5602A66}"/>
              </a:ext>
            </a:extLst>
          </p:cNvPr>
          <p:cNvSpPr txBox="1"/>
          <p:nvPr/>
        </p:nvSpPr>
        <p:spPr>
          <a:xfrm>
            <a:off x="4930636" y="2968983"/>
            <a:ext cx="715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135</a:t>
            </a:r>
          </a:p>
          <a:p>
            <a:pPr algn="ctr"/>
            <a:r>
              <a:rPr lang="en-US" b="1" dirty="0"/>
              <a:t>(X, Y)</a:t>
            </a:r>
            <a:endParaRPr lang="en-MP" b="1" dirty="0"/>
          </a:p>
        </p:txBody>
      </p:sp>
      <p:pic>
        <p:nvPicPr>
          <p:cNvPr id="11" name="Graphic 10" descr="Fish">
            <a:extLst>
              <a:ext uri="{FF2B5EF4-FFF2-40B4-BE49-F238E27FC236}">
                <a16:creationId xmlns:a16="http://schemas.microsoft.com/office/drawing/2014/main" id="{B9A9C36F-9D34-E80F-E5B6-312BE5124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7204" y="4467129"/>
            <a:ext cx="386890" cy="386890"/>
          </a:xfrm>
          <a:prstGeom prst="rect">
            <a:avLst/>
          </a:prstGeom>
        </p:spPr>
      </p:pic>
      <p:pic>
        <p:nvPicPr>
          <p:cNvPr id="12" name="Graphic 11" descr="Fish">
            <a:extLst>
              <a:ext uri="{FF2B5EF4-FFF2-40B4-BE49-F238E27FC236}">
                <a16:creationId xmlns:a16="http://schemas.microsoft.com/office/drawing/2014/main" id="{55745166-803C-E0EE-B58B-42606EBD3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2281" y="4250626"/>
            <a:ext cx="320394" cy="320394"/>
          </a:xfrm>
          <a:prstGeom prst="rect">
            <a:avLst/>
          </a:prstGeom>
        </p:spPr>
      </p:pic>
      <p:pic>
        <p:nvPicPr>
          <p:cNvPr id="13" name="Graphic 12" descr="Fish">
            <a:extLst>
              <a:ext uri="{FF2B5EF4-FFF2-40B4-BE49-F238E27FC236}">
                <a16:creationId xmlns:a16="http://schemas.microsoft.com/office/drawing/2014/main" id="{EE040A49-74E2-B887-B2C1-12E9C2638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6966" y="4532769"/>
            <a:ext cx="325165" cy="325165"/>
          </a:xfrm>
          <a:prstGeom prst="rect">
            <a:avLst/>
          </a:prstGeom>
        </p:spPr>
      </p:pic>
      <p:pic>
        <p:nvPicPr>
          <p:cNvPr id="15" name="Graphic 14" descr="Fish">
            <a:extLst>
              <a:ext uri="{FF2B5EF4-FFF2-40B4-BE49-F238E27FC236}">
                <a16:creationId xmlns:a16="http://schemas.microsoft.com/office/drawing/2014/main" id="{D1577714-355E-7150-A512-6798F4B50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73844" y="4174233"/>
            <a:ext cx="325165" cy="325165"/>
          </a:xfrm>
          <a:prstGeom prst="rect">
            <a:avLst/>
          </a:prstGeom>
        </p:spPr>
      </p:pic>
      <p:pic>
        <p:nvPicPr>
          <p:cNvPr id="16" name="Graphic 15" descr="Fish">
            <a:extLst>
              <a:ext uri="{FF2B5EF4-FFF2-40B4-BE49-F238E27FC236}">
                <a16:creationId xmlns:a16="http://schemas.microsoft.com/office/drawing/2014/main" id="{7D969756-8A2B-1065-4A2A-98EBB2528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9366" y="4685169"/>
            <a:ext cx="325165" cy="325165"/>
          </a:xfrm>
          <a:prstGeom prst="rect">
            <a:avLst/>
          </a:prstGeom>
        </p:spPr>
      </p:pic>
      <p:pic>
        <p:nvPicPr>
          <p:cNvPr id="17" name="Graphic 16" descr="Fish">
            <a:extLst>
              <a:ext uri="{FF2B5EF4-FFF2-40B4-BE49-F238E27FC236}">
                <a16:creationId xmlns:a16="http://schemas.microsoft.com/office/drawing/2014/main" id="{15D728AA-D536-73C2-06AB-29E7295C6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5291" y="4046103"/>
            <a:ext cx="325165" cy="325165"/>
          </a:xfrm>
          <a:prstGeom prst="rect">
            <a:avLst/>
          </a:prstGeom>
        </p:spPr>
      </p:pic>
      <p:pic>
        <p:nvPicPr>
          <p:cNvPr id="18" name="Graphic 17" descr="Fish">
            <a:extLst>
              <a:ext uri="{FF2B5EF4-FFF2-40B4-BE49-F238E27FC236}">
                <a16:creationId xmlns:a16="http://schemas.microsoft.com/office/drawing/2014/main" id="{A4F44526-1F06-1796-373C-B2E306143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7652" y="4261361"/>
            <a:ext cx="325165" cy="32516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442E57-2CBA-0565-CDE9-E69E0DDBC837}"/>
              </a:ext>
            </a:extLst>
          </p:cNvPr>
          <p:cNvCxnSpPr>
            <a:cxnSpLocks/>
          </p:cNvCxnSpPr>
          <p:nvPr/>
        </p:nvCxnSpPr>
        <p:spPr>
          <a:xfrm>
            <a:off x="2618623" y="4027055"/>
            <a:ext cx="8542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 descr="Smart Phone">
            <a:extLst>
              <a:ext uri="{FF2B5EF4-FFF2-40B4-BE49-F238E27FC236}">
                <a16:creationId xmlns:a16="http://schemas.microsoft.com/office/drawing/2014/main" id="{3180E148-246A-A7E6-EDC1-94ABFED62A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25355" y="2333925"/>
            <a:ext cx="715517" cy="7155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EACA6E2-87DF-7337-D97D-7DB6FEF05667}"/>
              </a:ext>
            </a:extLst>
          </p:cNvPr>
          <p:cNvSpPr txBox="1"/>
          <p:nvPr/>
        </p:nvSpPr>
        <p:spPr>
          <a:xfrm>
            <a:off x="5821354" y="2368517"/>
            <a:ext cx="2578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Garmin GPS units</a:t>
            </a:r>
          </a:p>
          <a:p>
            <a:r>
              <a:rPr lang="en-US" dirty="0" err="1"/>
              <a:t>Qfield</a:t>
            </a:r>
            <a:r>
              <a:rPr lang="en-US" dirty="0"/>
              <a:t> on Cellular Phones</a:t>
            </a:r>
            <a:endParaRPr lang="en-MP" dirty="0"/>
          </a:p>
        </p:txBody>
      </p:sp>
    </p:spTree>
    <p:extLst>
      <p:ext uri="{BB962C8B-B14F-4D97-AF65-F5344CB8AC3E}">
        <p14:creationId xmlns:p14="http://schemas.microsoft.com/office/powerpoint/2010/main" val="11848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EE4424-90FC-1C22-1C5E-C1711A756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160C097-1BA5-1BFD-66DF-3C2D19E07CA2}"/>
              </a:ext>
            </a:extLst>
          </p:cNvPr>
          <p:cNvSpPr/>
          <p:nvPr/>
        </p:nvSpPr>
        <p:spPr>
          <a:xfrm>
            <a:off x="3629708" y="3805382"/>
            <a:ext cx="3393650" cy="14547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710FB4F4-A15D-32C6-DBF4-61241087B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7A8AE-34A6-4905-B8D1-CBBA0E57A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Fisheries Independent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138C4-DCD9-516E-F639-EEB817DBA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08" y="1441763"/>
            <a:ext cx="2268401" cy="53332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034CC3-175A-CD91-BAEB-CC688FF4423C}"/>
              </a:ext>
            </a:extLst>
          </p:cNvPr>
          <p:cNvCxnSpPr>
            <a:cxnSpLocks/>
          </p:cNvCxnSpPr>
          <p:nvPr/>
        </p:nvCxnSpPr>
        <p:spPr>
          <a:xfrm>
            <a:off x="2618623" y="4027055"/>
            <a:ext cx="8542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B9DEF1-26EB-0D8B-DC2D-4884D53C436F}"/>
              </a:ext>
            </a:extLst>
          </p:cNvPr>
          <p:cNvCxnSpPr>
            <a:cxnSpLocks/>
          </p:cNvCxnSpPr>
          <p:nvPr/>
        </p:nvCxnSpPr>
        <p:spPr>
          <a:xfrm>
            <a:off x="3620661" y="3805382"/>
            <a:ext cx="3402696" cy="215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AAFE9E1-ADDA-0EE3-CF44-B8D010928A4B}"/>
              </a:ext>
            </a:extLst>
          </p:cNvPr>
          <p:cNvSpPr/>
          <p:nvPr/>
        </p:nvSpPr>
        <p:spPr>
          <a:xfrm>
            <a:off x="3629707" y="4873658"/>
            <a:ext cx="3393650" cy="6127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544FBC-DE38-3918-3D5F-AFDE55119544}"/>
              </a:ext>
            </a:extLst>
          </p:cNvPr>
          <p:cNvSpPr/>
          <p:nvPr/>
        </p:nvSpPr>
        <p:spPr>
          <a:xfrm>
            <a:off x="5163134" y="3617191"/>
            <a:ext cx="219959" cy="2097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71474D-B97E-EEA2-9608-A7DFE1AE0D9C}"/>
              </a:ext>
            </a:extLst>
          </p:cNvPr>
          <p:cNvSpPr/>
          <p:nvPr/>
        </p:nvSpPr>
        <p:spPr>
          <a:xfrm>
            <a:off x="3940792" y="4619134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48B1D6-4772-6027-F67C-2A1C8A39B443}"/>
              </a:ext>
            </a:extLst>
          </p:cNvPr>
          <p:cNvSpPr/>
          <p:nvPr/>
        </p:nvSpPr>
        <p:spPr>
          <a:xfrm>
            <a:off x="4093192" y="4771534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D8625E-B426-EAB2-A437-4AEBD2A30F0C}"/>
              </a:ext>
            </a:extLst>
          </p:cNvPr>
          <p:cNvSpPr/>
          <p:nvPr/>
        </p:nvSpPr>
        <p:spPr>
          <a:xfrm>
            <a:off x="3788392" y="4785675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12AB5B-9844-D253-CEC2-E80767FB84CB}"/>
              </a:ext>
            </a:extLst>
          </p:cNvPr>
          <p:cNvSpPr/>
          <p:nvPr/>
        </p:nvSpPr>
        <p:spPr>
          <a:xfrm>
            <a:off x="3925866" y="4834379"/>
            <a:ext cx="152400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pic>
        <p:nvPicPr>
          <p:cNvPr id="8" name="Graphic 7" descr="Sailboat">
            <a:extLst>
              <a:ext uri="{FF2B5EF4-FFF2-40B4-BE49-F238E27FC236}">
                <a16:creationId xmlns:a16="http://schemas.microsoft.com/office/drawing/2014/main" id="{9E7448AF-C1CC-6FBC-93F4-151DF0237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3450" y="2713044"/>
            <a:ext cx="1170445" cy="117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4A3AC0-FFBE-75AF-1A68-074F54B77775}"/>
              </a:ext>
            </a:extLst>
          </p:cNvPr>
          <p:cNvSpPr txBox="1"/>
          <p:nvPr/>
        </p:nvSpPr>
        <p:spPr>
          <a:xfrm>
            <a:off x="4930636" y="2968983"/>
            <a:ext cx="715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135</a:t>
            </a:r>
          </a:p>
          <a:p>
            <a:pPr algn="ctr"/>
            <a:r>
              <a:rPr lang="en-US" b="1" dirty="0"/>
              <a:t>(X, Y)</a:t>
            </a:r>
            <a:endParaRPr lang="en-MP" b="1" dirty="0"/>
          </a:p>
        </p:txBody>
      </p:sp>
      <p:pic>
        <p:nvPicPr>
          <p:cNvPr id="11" name="Graphic 10" descr="Fish">
            <a:extLst>
              <a:ext uri="{FF2B5EF4-FFF2-40B4-BE49-F238E27FC236}">
                <a16:creationId xmlns:a16="http://schemas.microsoft.com/office/drawing/2014/main" id="{B4383D04-C1D6-8856-074C-75CD665675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7204" y="4467129"/>
            <a:ext cx="386890" cy="386890"/>
          </a:xfrm>
          <a:prstGeom prst="rect">
            <a:avLst/>
          </a:prstGeom>
        </p:spPr>
      </p:pic>
      <p:pic>
        <p:nvPicPr>
          <p:cNvPr id="12" name="Graphic 11" descr="Fish">
            <a:extLst>
              <a:ext uri="{FF2B5EF4-FFF2-40B4-BE49-F238E27FC236}">
                <a16:creationId xmlns:a16="http://schemas.microsoft.com/office/drawing/2014/main" id="{961409A2-30D3-BFA7-0F86-DEEF2D3C0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2281" y="4250626"/>
            <a:ext cx="320394" cy="320394"/>
          </a:xfrm>
          <a:prstGeom prst="rect">
            <a:avLst/>
          </a:prstGeom>
        </p:spPr>
      </p:pic>
      <p:pic>
        <p:nvPicPr>
          <p:cNvPr id="13" name="Graphic 12" descr="Fish">
            <a:extLst>
              <a:ext uri="{FF2B5EF4-FFF2-40B4-BE49-F238E27FC236}">
                <a16:creationId xmlns:a16="http://schemas.microsoft.com/office/drawing/2014/main" id="{8066AFEB-62BE-4459-AADB-95EC5B55E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6966" y="4532769"/>
            <a:ext cx="325165" cy="325165"/>
          </a:xfrm>
          <a:prstGeom prst="rect">
            <a:avLst/>
          </a:prstGeom>
        </p:spPr>
      </p:pic>
      <p:pic>
        <p:nvPicPr>
          <p:cNvPr id="15" name="Graphic 14" descr="Fish">
            <a:extLst>
              <a:ext uri="{FF2B5EF4-FFF2-40B4-BE49-F238E27FC236}">
                <a16:creationId xmlns:a16="http://schemas.microsoft.com/office/drawing/2014/main" id="{7290A5B0-8C21-6E75-3F3B-860B38AF5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73844" y="4174233"/>
            <a:ext cx="325165" cy="325165"/>
          </a:xfrm>
          <a:prstGeom prst="rect">
            <a:avLst/>
          </a:prstGeom>
        </p:spPr>
      </p:pic>
      <p:pic>
        <p:nvPicPr>
          <p:cNvPr id="16" name="Graphic 15" descr="Fish">
            <a:extLst>
              <a:ext uri="{FF2B5EF4-FFF2-40B4-BE49-F238E27FC236}">
                <a16:creationId xmlns:a16="http://schemas.microsoft.com/office/drawing/2014/main" id="{41C63D0E-68E6-2F6D-5F67-A2E568858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9366" y="4685169"/>
            <a:ext cx="325165" cy="325165"/>
          </a:xfrm>
          <a:prstGeom prst="rect">
            <a:avLst/>
          </a:prstGeom>
        </p:spPr>
      </p:pic>
      <p:pic>
        <p:nvPicPr>
          <p:cNvPr id="17" name="Graphic 16" descr="Fish">
            <a:extLst>
              <a:ext uri="{FF2B5EF4-FFF2-40B4-BE49-F238E27FC236}">
                <a16:creationId xmlns:a16="http://schemas.microsoft.com/office/drawing/2014/main" id="{B9708943-7D01-1488-6FC9-7DF189616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5291" y="4046103"/>
            <a:ext cx="325165" cy="325165"/>
          </a:xfrm>
          <a:prstGeom prst="rect">
            <a:avLst/>
          </a:prstGeom>
        </p:spPr>
      </p:pic>
      <p:pic>
        <p:nvPicPr>
          <p:cNvPr id="18" name="Graphic 17" descr="Fish">
            <a:extLst>
              <a:ext uri="{FF2B5EF4-FFF2-40B4-BE49-F238E27FC236}">
                <a16:creationId xmlns:a16="http://schemas.microsoft.com/office/drawing/2014/main" id="{0B9601BD-BBCE-6B97-4BE1-66AB8AEED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7652" y="4261361"/>
            <a:ext cx="325165" cy="32516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29794B-6612-F887-DB9D-62CEF38CD572}"/>
              </a:ext>
            </a:extLst>
          </p:cNvPr>
          <p:cNvCxnSpPr>
            <a:cxnSpLocks/>
          </p:cNvCxnSpPr>
          <p:nvPr/>
        </p:nvCxnSpPr>
        <p:spPr>
          <a:xfrm>
            <a:off x="2618623" y="4027055"/>
            <a:ext cx="8542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Diving">
            <a:extLst>
              <a:ext uri="{FF2B5EF4-FFF2-40B4-BE49-F238E27FC236}">
                <a16:creationId xmlns:a16="http://schemas.microsoft.com/office/drawing/2014/main" id="{44F264C9-C807-01AD-10C6-74DC0F158A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59775" y="3422732"/>
            <a:ext cx="522602" cy="5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990ECF-AD90-869F-81E3-BC37729C4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C35AF57-A0F8-1FBB-1217-454AE025092C}"/>
              </a:ext>
            </a:extLst>
          </p:cNvPr>
          <p:cNvSpPr/>
          <p:nvPr/>
        </p:nvSpPr>
        <p:spPr>
          <a:xfrm>
            <a:off x="3629708" y="3805382"/>
            <a:ext cx="3393650" cy="14547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BB3A4370-2933-5175-8DCA-A6146861D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593E5-CAFA-BC48-75DF-5D4F4C90F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Fisheries Independent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8DB85-2BA1-E7C0-44CF-0B2C95C21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08" y="1441763"/>
            <a:ext cx="2268401" cy="53332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08C944-8322-2FE2-0688-B5922A2109C0}"/>
              </a:ext>
            </a:extLst>
          </p:cNvPr>
          <p:cNvCxnSpPr>
            <a:cxnSpLocks/>
          </p:cNvCxnSpPr>
          <p:nvPr/>
        </p:nvCxnSpPr>
        <p:spPr>
          <a:xfrm>
            <a:off x="2618623" y="4027055"/>
            <a:ext cx="8542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490A7D-D3A8-8336-64AE-FDD687E1D12C}"/>
              </a:ext>
            </a:extLst>
          </p:cNvPr>
          <p:cNvCxnSpPr>
            <a:cxnSpLocks/>
          </p:cNvCxnSpPr>
          <p:nvPr/>
        </p:nvCxnSpPr>
        <p:spPr>
          <a:xfrm>
            <a:off x="3620661" y="3805382"/>
            <a:ext cx="3402696" cy="215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F699B0C-5EF7-1DE9-7C6F-25BEB0F1AEF8}"/>
              </a:ext>
            </a:extLst>
          </p:cNvPr>
          <p:cNvSpPr/>
          <p:nvPr/>
        </p:nvSpPr>
        <p:spPr>
          <a:xfrm>
            <a:off x="3629707" y="4873658"/>
            <a:ext cx="3393650" cy="6127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E98CD9-9D65-8E26-0A4F-70D11352518A}"/>
              </a:ext>
            </a:extLst>
          </p:cNvPr>
          <p:cNvSpPr/>
          <p:nvPr/>
        </p:nvSpPr>
        <p:spPr>
          <a:xfrm>
            <a:off x="5163134" y="3617191"/>
            <a:ext cx="219959" cy="2097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915A4C-EE62-9EA3-DF98-54B35B56B186}"/>
              </a:ext>
            </a:extLst>
          </p:cNvPr>
          <p:cNvSpPr/>
          <p:nvPr/>
        </p:nvSpPr>
        <p:spPr>
          <a:xfrm>
            <a:off x="3940792" y="4619134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1B40A4-B212-22E9-8DF5-058EDD502A8D}"/>
              </a:ext>
            </a:extLst>
          </p:cNvPr>
          <p:cNvSpPr/>
          <p:nvPr/>
        </p:nvSpPr>
        <p:spPr>
          <a:xfrm>
            <a:off x="4093192" y="4771534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BED5C24-2776-2D39-0FDC-7F03BE284E76}"/>
              </a:ext>
            </a:extLst>
          </p:cNvPr>
          <p:cNvSpPr/>
          <p:nvPr/>
        </p:nvSpPr>
        <p:spPr>
          <a:xfrm>
            <a:off x="3788392" y="4785675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E8C3C0-901A-0A5F-4EC4-F55525E114C1}"/>
              </a:ext>
            </a:extLst>
          </p:cNvPr>
          <p:cNvSpPr/>
          <p:nvPr/>
        </p:nvSpPr>
        <p:spPr>
          <a:xfrm>
            <a:off x="3925866" y="4834379"/>
            <a:ext cx="152400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pic>
        <p:nvPicPr>
          <p:cNvPr id="8" name="Graphic 7" descr="Sailboat">
            <a:extLst>
              <a:ext uri="{FF2B5EF4-FFF2-40B4-BE49-F238E27FC236}">
                <a16:creationId xmlns:a16="http://schemas.microsoft.com/office/drawing/2014/main" id="{631781E2-3021-49D4-0312-65DCDC913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3450" y="2713044"/>
            <a:ext cx="1170445" cy="117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FEC9F7-5DFA-C52B-F6C2-D1FAAB4BF2E6}"/>
              </a:ext>
            </a:extLst>
          </p:cNvPr>
          <p:cNvSpPr txBox="1"/>
          <p:nvPr/>
        </p:nvSpPr>
        <p:spPr>
          <a:xfrm>
            <a:off x="4930636" y="2968983"/>
            <a:ext cx="715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135</a:t>
            </a:r>
          </a:p>
          <a:p>
            <a:pPr algn="ctr"/>
            <a:r>
              <a:rPr lang="en-US" b="1" dirty="0"/>
              <a:t>(X, Y)</a:t>
            </a:r>
            <a:endParaRPr lang="en-MP" b="1" dirty="0"/>
          </a:p>
        </p:txBody>
      </p:sp>
      <p:pic>
        <p:nvPicPr>
          <p:cNvPr id="11" name="Graphic 10" descr="Fish">
            <a:extLst>
              <a:ext uri="{FF2B5EF4-FFF2-40B4-BE49-F238E27FC236}">
                <a16:creationId xmlns:a16="http://schemas.microsoft.com/office/drawing/2014/main" id="{30F08A62-DE9A-E031-FFF4-8D9314B42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7204" y="4467129"/>
            <a:ext cx="386890" cy="386890"/>
          </a:xfrm>
          <a:prstGeom prst="rect">
            <a:avLst/>
          </a:prstGeom>
        </p:spPr>
      </p:pic>
      <p:pic>
        <p:nvPicPr>
          <p:cNvPr id="12" name="Graphic 11" descr="Fish">
            <a:extLst>
              <a:ext uri="{FF2B5EF4-FFF2-40B4-BE49-F238E27FC236}">
                <a16:creationId xmlns:a16="http://schemas.microsoft.com/office/drawing/2014/main" id="{717EEE4A-006C-CCCF-8E63-D415A0262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2281" y="4250626"/>
            <a:ext cx="320394" cy="320394"/>
          </a:xfrm>
          <a:prstGeom prst="rect">
            <a:avLst/>
          </a:prstGeom>
        </p:spPr>
      </p:pic>
      <p:pic>
        <p:nvPicPr>
          <p:cNvPr id="13" name="Graphic 12" descr="Fish">
            <a:extLst>
              <a:ext uri="{FF2B5EF4-FFF2-40B4-BE49-F238E27FC236}">
                <a16:creationId xmlns:a16="http://schemas.microsoft.com/office/drawing/2014/main" id="{CEB696C1-8C3B-9511-F348-2D479AA99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6966" y="4532769"/>
            <a:ext cx="325165" cy="325165"/>
          </a:xfrm>
          <a:prstGeom prst="rect">
            <a:avLst/>
          </a:prstGeom>
        </p:spPr>
      </p:pic>
      <p:pic>
        <p:nvPicPr>
          <p:cNvPr id="15" name="Graphic 14" descr="Fish">
            <a:extLst>
              <a:ext uri="{FF2B5EF4-FFF2-40B4-BE49-F238E27FC236}">
                <a16:creationId xmlns:a16="http://schemas.microsoft.com/office/drawing/2014/main" id="{2245E9A5-F6E5-DDAB-6419-E05B8058C9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73844" y="4174233"/>
            <a:ext cx="325165" cy="325165"/>
          </a:xfrm>
          <a:prstGeom prst="rect">
            <a:avLst/>
          </a:prstGeom>
        </p:spPr>
      </p:pic>
      <p:pic>
        <p:nvPicPr>
          <p:cNvPr id="16" name="Graphic 15" descr="Fish">
            <a:extLst>
              <a:ext uri="{FF2B5EF4-FFF2-40B4-BE49-F238E27FC236}">
                <a16:creationId xmlns:a16="http://schemas.microsoft.com/office/drawing/2014/main" id="{C27C16BE-4639-7346-C1C3-E89131E634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9366" y="4685169"/>
            <a:ext cx="325165" cy="325165"/>
          </a:xfrm>
          <a:prstGeom prst="rect">
            <a:avLst/>
          </a:prstGeom>
        </p:spPr>
      </p:pic>
      <p:pic>
        <p:nvPicPr>
          <p:cNvPr id="17" name="Graphic 16" descr="Fish">
            <a:extLst>
              <a:ext uri="{FF2B5EF4-FFF2-40B4-BE49-F238E27FC236}">
                <a16:creationId xmlns:a16="http://schemas.microsoft.com/office/drawing/2014/main" id="{D1E4FA86-1793-1454-5F68-9236EFB0F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5291" y="4046103"/>
            <a:ext cx="325165" cy="325165"/>
          </a:xfrm>
          <a:prstGeom prst="rect">
            <a:avLst/>
          </a:prstGeom>
        </p:spPr>
      </p:pic>
      <p:pic>
        <p:nvPicPr>
          <p:cNvPr id="18" name="Graphic 17" descr="Fish">
            <a:extLst>
              <a:ext uri="{FF2B5EF4-FFF2-40B4-BE49-F238E27FC236}">
                <a16:creationId xmlns:a16="http://schemas.microsoft.com/office/drawing/2014/main" id="{E6696711-5E21-5852-ABB0-168D3B3F43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7652" y="4261361"/>
            <a:ext cx="325165" cy="32516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15A496-DB71-1D5E-30B1-3994F3F64ABE}"/>
              </a:ext>
            </a:extLst>
          </p:cNvPr>
          <p:cNvCxnSpPr>
            <a:cxnSpLocks/>
          </p:cNvCxnSpPr>
          <p:nvPr/>
        </p:nvCxnSpPr>
        <p:spPr>
          <a:xfrm>
            <a:off x="2618623" y="4027055"/>
            <a:ext cx="8542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Scuba diving">
            <a:extLst>
              <a:ext uri="{FF2B5EF4-FFF2-40B4-BE49-F238E27FC236}">
                <a16:creationId xmlns:a16="http://schemas.microsoft.com/office/drawing/2014/main" id="{F21346C0-506E-198F-28B4-4F2DBDDEB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25750" y="3730239"/>
            <a:ext cx="513729" cy="5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1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4CA6E-395A-1DC2-718E-13015CAE8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9DF00CF-10A9-D4A9-BEF1-BAA6A3BDFDC4}"/>
              </a:ext>
            </a:extLst>
          </p:cNvPr>
          <p:cNvSpPr/>
          <p:nvPr/>
        </p:nvSpPr>
        <p:spPr>
          <a:xfrm>
            <a:off x="3629708" y="3805382"/>
            <a:ext cx="3393650" cy="14547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EE1C485B-6C71-B9C3-E18B-5240D58425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5F4118-0146-A273-30CD-B4ECAACD9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Fisheries Independent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6D0C7-8F72-7F9E-AF20-BE124510A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08" y="1441763"/>
            <a:ext cx="2268401" cy="53332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9045F6-3CCF-2774-2E6F-40ADCB77ACA7}"/>
              </a:ext>
            </a:extLst>
          </p:cNvPr>
          <p:cNvCxnSpPr>
            <a:cxnSpLocks/>
          </p:cNvCxnSpPr>
          <p:nvPr/>
        </p:nvCxnSpPr>
        <p:spPr>
          <a:xfrm>
            <a:off x="2618623" y="4027055"/>
            <a:ext cx="8542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340368-3B8A-8D99-EDB6-B055B7850DE4}"/>
              </a:ext>
            </a:extLst>
          </p:cNvPr>
          <p:cNvCxnSpPr>
            <a:cxnSpLocks/>
          </p:cNvCxnSpPr>
          <p:nvPr/>
        </p:nvCxnSpPr>
        <p:spPr>
          <a:xfrm>
            <a:off x="3620661" y="3805382"/>
            <a:ext cx="3402696" cy="215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E52E1-3AC1-79EF-2D2C-9074AE77358A}"/>
              </a:ext>
            </a:extLst>
          </p:cNvPr>
          <p:cNvSpPr/>
          <p:nvPr/>
        </p:nvSpPr>
        <p:spPr>
          <a:xfrm>
            <a:off x="3629707" y="4873658"/>
            <a:ext cx="3393650" cy="6127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E42B1D-058E-D234-6CCC-95DC53C6DE79}"/>
              </a:ext>
            </a:extLst>
          </p:cNvPr>
          <p:cNvSpPr/>
          <p:nvPr/>
        </p:nvSpPr>
        <p:spPr>
          <a:xfrm>
            <a:off x="5163134" y="3617191"/>
            <a:ext cx="219959" cy="2097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E48842-9506-CC04-FBFA-A479949D91BD}"/>
              </a:ext>
            </a:extLst>
          </p:cNvPr>
          <p:cNvSpPr/>
          <p:nvPr/>
        </p:nvSpPr>
        <p:spPr>
          <a:xfrm>
            <a:off x="3940792" y="4619134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77C96EB-9616-B54E-0B66-AF122196BBD9}"/>
              </a:ext>
            </a:extLst>
          </p:cNvPr>
          <p:cNvSpPr/>
          <p:nvPr/>
        </p:nvSpPr>
        <p:spPr>
          <a:xfrm>
            <a:off x="4093192" y="4771534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5C4919-D21B-79AD-43AB-5543454C5030}"/>
              </a:ext>
            </a:extLst>
          </p:cNvPr>
          <p:cNvSpPr/>
          <p:nvPr/>
        </p:nvSpPr>
        <p:spPr>
          <a:xfrm>
            <a:off x="3788392" y="4785675"/>
            <a:ext cx="122548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34AB62-E979-D0C5-1522-BD8C069C28E5}"/>
              </a:ext>
            </a:extLst>
          </p:cNvPr>
          <p:cNvSpPr/>
          <p:nvPr/>
        </p:nvSpPr>
        <p:spPr>
          <a:xfrm>
            <a:off x="3925866" y="4834379"/>
            <a:ext cx="152400" cy="25452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P"/>
          </a:p>
        </p:txBody>
      </p:sp>
      <p:pic>
        <p:nvPicPr>
          <p:cNvPr id="8" name="Graphic 7" descr="Sailboat">
            <a:extLst>
              <a:ext uri="{FF2B5EF4-FFF2-40B4-BE49-F238E27FC236}">
                <a16:creationId xmlns:a16="http://schemas.microsoft.com/office/drawing/2014/main" id="{EA972569-0ABC-78A2-85DB-7A031FDD1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3450" y="2713044"/>
            <a:ext cx="1170445" cy="117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293434-DFA5-350F-F972-95B8DA863E60}"/>
              </a:ext>
            </a:extLst>
          </p:cNvPr>
          <p:cNvSpPr txBox="1"/>
          <p:nvPr/>
        </p:nvSpPr>
        <p:spPr>
          <a:xfrm>
            <a:off x="4930636" y="2968983"/>
            <a:ext cx="715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135</a:t>
            </a:r>
          </a:p>
          <a:p>
            <a:pPr algn="ctr"/>
            <a:r>
              <a:rPr lang="en-US" b="1" dirty="0"/>
              <a:t>(X, Y)</a:t>
            </a:r>
            <a:endParaRPr lang="en-MP" b="1" dirty="0"/>
          </a:p>
        </p:txBody>
      </p:sp>
      <p:pic>
        <p:nvPicPr>
          <p:cNvPr id="11" name="Graphic 10" descr="Fish">
            <a:extLst>
              <a:ext uri="{FF2B5EF4-FFF2-40B4-BE49-F238E27FC236}">
                <a16:creationId xmlns:a16="http://schemas.microsoft.com/office/drawing/2014/main" id="{ABDBF75C-5285-0D3A-2B4E-9B5229FB4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7204" y="4467129"/>
            <a:ext cx="386890" cy="386890"/>
          </a:xfrm>
          <a:prstGeom prst="rect">
            <a:avLst/>
          </a:prstGeom>
        </p:spPr>
      </p:pic>
      <p:pic>
        <p:nvPicPr>
          <p:cNvPr id="12" name="Graphic 11" descr="Fish">
            <a:extLst>
              <a:ext uri="{FF2B5EF4-FFF2-40B4-BE49-F238E27FC236}">
                <a16:creationId xmlns:a16="http://schemas.microsoft.com/office/drawing/2014/main" id="{2DAD3D26-0C33-7134-AF2F-B99B15D9A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2281" y="4250626"/>
            <a:ext cx="320394" cy="320394"/>
          </a:xfrm>
          <a:prstGeom prst="rect">
            <a:avLst/>
          </a:prstGeom>
        </p:spPr>
      </p:pic>
      <p:pic>
        <p:nvPicPr>
          <p:cNvPr id="13" name="Graphic 12" descr="Fish">
            <a:extLst>
              <a:ext uri="{FF2B5EF4-FFF2-40B4-BE49-F238E27FC236}">
                <a16:creationId xmlns:a16="http://schemas.microsoft.com/office/drawing/2014/main" id="{430C0749-6232-363C-1FF7-FE251738F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6966" y="4532769"/>
            <a:ext cx="325165" cy="325165"/>
          </a:xfrm>
          <a:prstGeom prst="rect">
            <a:avLst/>
          </a:prstGeom>
        </p:spPr>
      </p:pic>
      <p:pic>
        <p:nvPicPr>
          <p:cNvPr id="15" name="Graphic 14" descr="Fish">
            <a:extLst>
              <a:ext uri="{FF2B5EF4-FFF2-40B4-BE49-F238E27FC236}">
                <a16:creationId xmlns:a16="http://schemas.microsoft.com/office/drawing/2014/main" id="{5BE5BB78-36E7-6AAA-31D6-6C52E10D8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73844" y="4174233"/>
            <a:ext cx="325165" cy="325165"/>
          </a:xfrm>
          <a:prstGeom prst="rect">
            <a:avLst/>
          </a:prstGeom>
        </p:spPr>
      </p:pic>
      <p:pic>
        <p:nvPicPr>
          <p:cNvPr id="16" name="Graphic 15" descr="Fish">
            <a:extLst>
              <a:ext uri="{FF2B5EF4-FFF2-40B4-BE49-F238E27FC236}">
                <a16:creationId xmlns:a16="http://schemas.microsoft.com/office/drawing/2014/main" id="{92D2BCD7-BB9A-1BE3-91C3-2B81099AA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9366" y="4685169"/>
            <a:ext cx="325165" cy="325165"/>
          </a:xfrm>
          <a:prstGeom prst="rect">
            <a:avLst/>
          </a:prstGeom>
        </p:spPr>
      </p:pic>
      <p:pic>
        <p:nvPicPr>
          <p:cNvPr id="17" name="Graphic 16" descr="Fish">
            <a:extLst>
              <a:ext uri="{FF2B5EF4-FFF2-40B4-BE49-F238E27FC236}">
                <a16:creationId xmlns:a16="http://schemas.microsoft.com/office/drawing/2014/main" id="{49EC94C4-3AFB-998C-CF43-A4535FF88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5291" y="4046103"/>
            <a:ext cx="325165" cy="325165"/>
          </a:xfrm>
          <a:prstGeom prst="rect">
            <a:avLst/>
          </a:prstGeom>
        </p:spPr>
      </p:pic>
      <p:pic>
        <p:nvPicPr>
          <p:cNvPr id="18" name="Graphic 17" descr="Fish">
            <a:extLst>
              <a:ext uri="{FF2B5EF4-FFF2-40B4-BE49-F238E27FC236}">
                <a16:creationId xmlns:a16="http://schemas.microsoft.com/office/drawing/2014/main" id="{36DF63EB-112E-ADD7-7AAD-3B1DB63EB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7652" y="4261361"/>
            <a:ext cx="325165" cy="3251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673055-66A4-EEFE-C0DB-F5C63DBDEA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6358"/>
          <a:stretch/>
        </p:blipFill>
        <p:spPr>
          <a:xfrm>
            <a:off x="7756139" y="2221850"/>
            <a:ext cx="4134826" cy="117085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9DBB2F-54F7-D95E-F8BE-79E8343D8480}"/>
              </a:ext>
            </a:extLst>
          </p:cNvPr>
          <p:cNvCxnSpPr>
            <a:cxnSpLocks/>
          </p:cNvCxnSpPr>
          <p:nvPr/>
        </p:nvCxnSpPr>
        <p:spPr>
          <a:xfrm>
            <a:off x="2618623" y="4027055"/>
            <a:ext cx="8542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EA810F-ED7F-CEA9-ED1D-FE5C4412B471}"/>
              </a:ext>
            </a:extLst>
          </p:cNvPr>
          <p:cNvCxnSpPr>
            <a:cxnSpLocks/>
          </p:cNvCxnSpPr>
          <p:nvPr/>
        </p:nvCxnSpPr>
        <p:spPr>
          <a:xfrm>
            <a:off x="7102877" y="4050722"/>
            <a:ext cx="68103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EE99EF-6750-A9F2-F8BD-5B5500DF3AF5}"/>
              </a:ext>
            </a:extLst>
          </p:cNvPr>
          <p:cNvCxnSpPr>
            <a:cxnSpLocks/>
          </p:cNvCxnSpPr>
          <p:nvPr/>
        </p:nvCxnSpPr>
        <p:spPr>
          <a:xfrm>
            <a:off x="9744364" y="3429000"/>
            <a:ext cx="0" cy="10381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5E3467A7-7BC2-37C1-17FA-867C702D168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075" t="29046" r="18182" b="7611"/>
          <a:stretch/>
        </p:blipFill>
        <p:spPr>
          <a:xfrm>
            <a:off x="7783912" y="4467129"/>
            <a:ext cx="4079280" cy="22394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174BBA4-2D04-8B19-E7B3-249361B58B11}"/>
              </a:ext>
            </a:extLst>
          </p:cNvPr>
          <p:cNvSpPr txBox="1"/>
          <p:nvPr/>
        </p:nvSpPr>
        <p:spPr>
          <a:xfrm>
            <a:off x="8100965" y="3764492"/>
            <a:ext cx="3445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Python Script – </a:t>
            </a:r>
            <a:r>
              <a:rPr lang="en-US" dirty="0" err="1"/>
              <a:t>GeoPandas</a:t>
            </a:r>
            <a:endParaRPr lang="en-US" dirty="0"/>
          </a:p>
          <a:p>
            <a:pPr algn="ctr"/>
            <a:r>
              <a:rPr lang="en-US" dirty="0"/>
              <a:t>Species info using site coordinates</a:t>
            </a:r>
            <a:endParaRPr lang="en-MP" dirty="0"/>
          </a:p>
        </p:txBody>
      </p:sp>
      <p:pic>
        <p:nvPicPr>
          <p:cNvPr id="10" name="Graphic 9" descr="Scuba diving">
            <a:extLst>
              <a:ext uri="{FF2B5EF4-FFF2-40B4-BE49-F238E27FC236}">
                <a16:creationId xmlns:a16="http://schemas.microsoft.com/office/drawing/2014/main" id="{35385991-0956-986C-883E-A74D994053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36280" y="4257424"/>
            <a:ext cx="513729" cy="5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5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F23494-F630-4E01-81EA-AA2F2975971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1509</TotalTime>
  <Words>446</Words>
  <Application>Microsoft Office PowerPoint</Application>
  <PresentationFormat>Widescreen</PresentationFormat>
  <Paragraphs>70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Corbel</vt:lpstr>
      <vt:lpstr>Times New Roman</vt:lpstr>
      <vt:lpstr>Depth</vt:lpstr>
      <vt:lpstr>Integrating  GPS-enabled  Technologies  and Workflows into Fisheries Surveys </vt:lpstr>
      <vt:lpstr>PowerPoint Presentation</vt:lpstr>
      <vt:lpstr>PowerPoint Presentation</vt:lpstr>
      <vt:lpstr>Division of Fish and Wildlife</vt:lpstr>
      <vt:lpstr>Division of Fish and Wildlife</vt:lpstr>
      <vt:lpstr>Fisheries Independent Surveys</vt:lpstr>
      <vt:lpstr>Fisheries Independent Surveys</vt:lpstr>
      <vt:lpstr>Fisheries Independent Surveys</vt:lpstr>
      <vt:lpstr>Fisheries Independent Surveys</vt:lpstr>
      <vt:lpstr>Fisheries Independent Surveys</vt:lpstr>
      <vt:lpstr>Improving Spatial Data Collection</vt:lpstr>
      <vt:lpstr>PowerPoint Presentation</vt:lpstr>
      <vt:lpstr>PowerPoint Presentation</vt:lpstr>
      <vt:lpstr>PowerPoint Presentation</vt:lpstr>
      <vt:lpstr>PowerPoint Presentation</vt:lpstr>
      <vt:lpstr>Improving In-water Spatial Data Collection</vt:lpstr>
      <vt:lpstr>Putting It All Together</vt:lpstr>
      <vt:lpstr>Next Steps</vt:lpstr>
      <vt:lpstr>Vinaka Vakalevu and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Bradley Eichelberger</dc:creator>
  <cp:lastModifiedBy>Bradley Eichelberger</cp:lastModifiedBy>
  <cp:revision>22</cp:revision>
  <dcterms:created xsi:type="dcterms:W3CDTF">2024-11-21T11:57:10Z</dcterms:created>
  <dcterms:modified xsi:type="dcterms:W3CDTF">2024-11-27T00:30:55Z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