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7" r:id="rId4"/>
    <p:sldId id="268" r:id="rId5"/>
    <p:sldId id="260" r:id="rId6"/>
    <p:sldId id="258" r:id="rId7"/>
    <p:sldId id="270" r:id="rId8"/>
    <p:sldId id="269" r:id="rId9"/>
    <p:sldId id="261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557D2-6318-4A1E-9E6C-1BAF795CA4CC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F333-5452-4EA0-9DAA-1600F67F5F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5299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F333-5452-4EA0-9DAA-1600F67F5F41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788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81D64-6D27-CA14-FACB-1CE6A54E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D2DCEC-3DCA-660C-29D8-C4312782A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0DA25-8B74-B04F-A971-9F0B3E6DA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8F815-E85D-BE74-F566-003888C1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DABE5-9C33-6E8E-5DBD-CDCA2B68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1196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3E47-10EC-A4CB-34F5-4F4F5B34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AD9EE-E3A8-E34C-1005-88342203C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2C8C-6526-BC14-E167-40F3B8F7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22419-1810-C5B1-43E7-F8E285AE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B49CA-E56D-897F-066F-E1C0B1A3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1480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FCD11A-3BA6-86D8-F80C-8ECE4233C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B4A48-466C-6E72-D1BA-B4444A3E2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CD9E4-2DB9-3E2E-9AD2-34AEA0CB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9C59E-342D-96D7-54B2-B2B1F2D5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31EF4-258A-47D0-477D-935C64A8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062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570A-895E-7BF2-ED9E-C6CAA3E17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22CF1-E977-5A60-FF13-E50245E30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B76CC-0E59-E4F4-55A9-CDA28661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2D397-11A2-4E99-456C-A5F6221B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134DF-0096-1586-DB17-BEE53DC1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2629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F350C-5BF2-CB4B-B62F-4AFD3C4D1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0B402-66C0-C8AB-A695-B4FEBDA51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34746-5FB9-BD59-9B9D-B59D85DC4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D9472-E952-DDD7-CDCC-F0CA2302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EC7D8-578D-8BF3-9E08-A3C2D802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3262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573A9-1FFC-4009-6098-016AE6EF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D74FB-A3D4-08CA-02F6-F01B39EDD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E6A08-8D3C-46D3-0FAB-390FD7D85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948C7-9128-23DC-1DE0-35F40C2D8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92CFE-126E-2079-3F20-0D3C0786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309C6-0DBC-9BDC-3B80-D6B5F327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309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B2253-59B2-60E1-2079-7A17264B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7BF56-636E-87FC-3B64-5E43B98DA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9E527-42BF-4232-5882-495A997A4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097B2-D422-ED38-A0F1-4A7801C7B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2054F-599B-C751-E9B4-B6138CBE5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49217F-45D5-B520-646D-20755B333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96708-AAD0-C7B2-65BD-6180F102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CE76BE-212D-698A-AE4C-B0393315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65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E8106-5721-D6FC-F4B0-7E57A5AC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7EF4D8-8413-6524-E35F-E3704F0E8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B070A-F3E6-CA58-8039-C0334BBE2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5FEBA-297D-C926-FE06-33101A81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360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2F2F10-C6C4-C0BA-42A3-50A7CF6D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83111-E9C5-3175-D1AD-3FB4F05A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3F4E5-3377-B9A7-5D03-D6951349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1898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FE3B-46BA-F7B2-4175-879B4C13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E04F6-267B-0D08-BD25-43C233D98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F105D-FF68-8459-203C-848874FE4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FD059-179B-20B1-DB8B-FA92B6761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0D74F-FE72-7547-E55A-0EBF52F8E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037DF-7962-7367-50A5-5BF5D061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37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6438-A4AA-084E-88D6-3253D1A5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85CFCA-570E-5EA5-A8C5-1696FEDD3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451E0-CF7D-2AF1-1325-825B13811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4E449-584B-1F5F-B4E7-4851C061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46ABD-2FD7-67C2-F235-8B8763280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61CC4-2D19-B5AF-6DDE-E9C05C8A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9571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60BF1-0FFC-D7FD-875C-261DFD5BD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311F5-7C17-F4B7-31CD-07282FD5E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DCB09-094A-A369-4D55-BEBDDE541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DCDDA3-4262-4E71-AEFE-F7A67A654971}" type="datetimeFigureOut">
              <a:rPr lang="LID4096" smtClean="0"/>
              <a:t>11/26/2024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CCAEC-5CED-3DD2-38F4-ED5C7CA3B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47FF0-7D2B-AB0B-A0EA-8C0FD9D08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8A0979-95D1-4188-83DE-2C0C0212CB4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9584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f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f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FBC711EC-2569-4DB4-BE16-66EC29DBE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079E7-D603-33A3-D975-2CAEDBF1A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32070"/>
            <a:ext cx="4686300" cy="3139756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Road Inundation Mapping Tool – Vanuatu Climate Futures Portal</a:t>
            </a:r>
            <a:endParaRPr lang="LID4096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7D21B-F198-E59D-1DFE-E4A7E2932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825" y="4397673"/>
            <a:ext cx="4222620" cy="205704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Climate-Resilient Infrastructure Planning for Vanuatu</a:t>
            </a:r>
            <a:endParaRPr lang="en-US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en-US" dirty="0"/>
              <a:t>Raviky Talae</a:t>
            </a:r>
            <a:endParaRPr lang="LID4096" dirty="0"/>
          </a:p>
        </p:txBody>
      </p:sp>
      <p:pic>
        <p:nvPicPr>
          <p:cNvPr id="9" name="Picture 8" descr="A logo of a boat with a sail&#10;&#10;Description automatically generated">
            <a:extLst>
              <a:ext uri="{FF2B5EF4-FFF2-40B4-BE49-F238E27FC236}">
                <a16:creationId xmlns:a16="http://schemas.microsoft.com/office/drawing/2014/main" id="{E1A24BB9-F1E7-EF47-F739-F8ADFA7B2F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79" t="15031" r="8819" b="14679"/>
          <a:stretch/>
        </p:blipFill>
        <p:spPr>
          <a:xfrm>
            <a:off x="5191281" y="531984"/>
            <a:ext cx="2120766" cy="1907054"/>
          </a:xfrm>
          <a:prstGeom prst="rect">
            <a:avLst/>
          </a:prstGeom>
        </p:spPr>
      </p:pic>
      <p:pic>
        <p:nvPicPr>
          <p:cNvPr id="11" name="Picture 10" descr="A logo with a person in a circle and palm tree&#10;&#10;Description automatically generated">
            <a:extLst>
              <a:ext uri="{FF2B5EF4-FFF2-40B4-BE49-F238E27FC236}">
                <a16:creationId xmlns:a16="http://schemas.microsoft.com/office/drawing/2014/main" id="{2F8D6660-DF2B-66DC-D289-25548D7C9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80" b="24329"/>
          <a:stretch/>
        </p:blipFill>
        <p:spPr>
          <a:xfrm>
            <a:off x="7528553" y="1005253"/>
            <a:ext cx="2120766" cy="960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453568-694B-4191-E414-F0E446630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741" y="539649"/>
            <a:ext cx="2120766" cy="189172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F5F394-2127-DE43-AD87-A13BD20AB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994" y="3375402"/>
            <a:ext cx="2120766" cy="176730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D55592-5DF8-1B0B-8439-BC4196D56D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5" r="29067"/>
          <a:stretch/>
        </p:blipFill>
        <p:spPr>
          <a:xfrm>
            <a:off x="9874454" y="3091912"/>
            <a:ext cx="2120766" cy="2334284"/>
          </a:xfrm>
          <a:prstGeom prst="rect">
            <a:avLst/>
          </a:prstGeom>
          <a:effectLst>
            <a:softEdge rad="1524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DA3C50-3FF8-C23B-5AC4-36C6E6C5AF22}"/>
              </a:ext>
            </a:extLst>
          </p:cNvPr>
          <p:cNvGrpSpPr/>
          <p:nvPr/>
        </p:nvGrpSpPr>
        <p:grpSpPr>
          <a:xfrm>
            <a:off x="7536270" y="3619601"/>
            <a:ext cx="2120767" cy="1278906"/>
            <a:chOff x="9862752" y="2214531"/>
            <a:chExt cx="2652350" cy="1773408"/>
          </a:xfrm>
          <a:noFill/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00E1D1-0B5C-A285-05F5-2364D4D44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62752" y="2214531"/>
              <a:ext cx="1456443" cy="1456443"/>
            </a:xfrm>
            <a:prstGeom prst="rect">
              <a:avLst/>
            </a:prstGeom>
            <a:grpFill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B04443-CC74-1EF0-EE9D-4E989C3E3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39262" y="3177015"/>
              <a:ext cx="1175840" cy="81092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966524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77A00-5F0B-F079-11A6-2F71593B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Benefits and Impact of the Tool</a:t>
            </a:r>
            <a:endParaRPr lang="LID4096" sz="4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C22E3-2109-E260-C1C3-231303646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>
                    <a:alpha val="80000"/>
                  </a:schemeClr>
                </a:solidFill>
              </a:rPr>
              <a:t>Key Outcomes:</a:t>
            </a:r>
            <a:endParaRPr lang="en-US" sz="2000">
              <a:solidFill>
                <a:schemeClr val="bg1">
                  <a:alpha val="8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Better infrastructure resilience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Informed, data-driven decisions for policymakers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Reduced long-term economic and social disruptions from climate events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AE2FF62-6EBE-5FA6-E4AB-D0044841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9" r="-1" b="-1"/>
          <a:stretch/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C763054-C2B1-9033-9764-9A8ECB1CAA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21" r="3" b="3"/>
          <a:stretch/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0602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74CF13-41D9-CB6F-1EB2-834689A3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sz="3700" b="1">
                <a:solidFill>
                  <a:schemeClr val="bg1"/>
                </a:solidFill>
              </a:rPr>
              <a:t>Challenges and Future Developments</a:t>
            </a:r>
            <a:endParaRPr lang="LID4096" sz="370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3711B-A2DF-3D11-1DF8-98EFC694D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Challenges: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Data gaps and maintaining updated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Ensuring tool accessibility and user 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Future Plans: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Expand the tool to cover other infrastructure 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Collect more Lidar data to include other islands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3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DE1FA-B3BB-7C82-3F55-65AFE9B96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6200" dirty="0">
                <a:solidFill>
                  <a:schemeClr val="bg1"/>
                </a:solidFill>
              </a:rPr>
              <a:t>Conclusion</a:t>
            </a:r>
            <a:endParaRPr lang="LID4096" sz="62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DEB19-BDA8-63A9-A127-761F4C01C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Summary: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Road Inundation Mapping Tool offers a vital solution for climate-resilient infrastructure in Vanuatu.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Encourages planners and policymakers to adopt proactive strategies based on data-driven insights.</a:t>
            </a:r>
          </a:p>
          <a:p>
            <a:endParaRPr lang="LID4096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3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5" name="Rectangle 364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logo of a boat with a sail&#10;&#10;Description automatically generated">
            <a:extLst>
              <a:ext uri="{FF2B5EF4-FFF2-40B4-BE49-F238E27FC236}">
                <a16:creationId xmlns:a16="http://schemas.microsoft.com/office/drawing/2014/main" id="{772D0615-4F3E-46CB-19BB-314ADF9200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79" t="15031" r="8819" b="14679"/>
          <a:stretch/>
        </p:blipFill>
        <p:spPr>
          <a:xfrm>
            <a:off x="200624" y="660314"/>
            <a:ext cx="2251332" cy="2024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ED5DA-2958-A92C-9ADE-6EE2A3A28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62" y="668452"/>
            <a:ext cx="2251332" cy="200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6AB81-6C13-D3F1-FD0C-F41A32012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500" y="734491"/>
            <a:ext cx="2251332" cy="1876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3575B3-99BD-9E38-4FE1-6306D5EEA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5" r="29067"/>
          <a:stretch/>
        </p:blipFill>
        <p:spPr>
          <a:xfrm>
            <a:off x="9858316" y="552354"/>
            <a:ext cx="2035454" cy="22403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20503-1846-EE6C-E23E-ED40A6507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68" y="3594625"/>
            <a:ext cx="10515595" cy="14930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Vinaka</a:t>
            </a:r>
            <a:endParaRPr lang="LID4096" sz="9600" dirty="0"/>
          </a:p>
        </p:txBody>
      </p:sp>
      <p:pic>
        <p:nvPicPr>
          <p:cNvPr id="4" name="Picture 3" descr="A logo with a person in a circle and palm tree&#10;&#10;Description automatically generated">
            <a:extLst>
              <a:ext uri="{FF2B5EF4-FFF2-40B4-BE49-F238E27FC236}">
                <a16:creationId xmlns:a16="http://schemas.microsoft.com/office/drawing/2014/main" id="{D5C748D9-DF02-8F63-2EA9-8062226361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80" b="24329"/>
          <a:stretch/>
        </p:blipFill>
        <p:spPr>
          <a:xfrm>
            <a:off x="73888" y="5861758"/>
            <a:ext cx="2120766" cy="9605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9FAC81-E723-A527-F865-A0539937B653}"/>
              </a:ext>
            </a:extLst>
          </p:cNvPr>
          <p:cNvGrpSpPr/>
          <p:nvPr/>
        </p:nvGrpSpPr>
        <p:grpSpPr>
          <a:xfrm>
            <a:off x="7362935" y="993725"/>
            <a:ext cx="2251331" cy="1357642"/>
            <a:chOff x="9862752" y="2214531"/>
            <a:chExt cx="2652350" cy="1773408"/>
          </a:xfrm>
          <a:noFill/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8E82D2-00AA-FD7C-E50D-8BC30398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62752" y="2214531"/>
              <a:ext cx="1456443" cy="1456443"/>
            </a:xfrm>
            <a:prstGeom prst="rect">
              <a:avLst/>
            </a:prstGeom>
            <a:grpFill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FD506D-E72C-7D68-D710-027F6E7C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39262" y="3177015"/>
              <a:ext cx="1175840" cy="81092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7999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irght blue sea and beach from above">
            <a:extLst>
              <a:ext uri="{FF2B5EF4-FFF2-40B4-BE49-F238E27FC236}">
                <a16:creationId xmlns:a16="http://schemas.microsoft.com/office/drawing/2014/main" id="{38C95114-4AAE-7C34-3DB7-413765291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3" r="22968" b="6923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7388F-729B-A54C-47EB-FD0BEDA4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Introduction to Vanuatu's Climate Challenges</a:t>
            </a:r>
            <a:endParaRPr lang="LID4096" sz="240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F7433-E9AB-21EB-1435-4F037AB13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</a:rPr>
              <a:t>Overview: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Vanuatu is highly vulnerable to sea-level rise, storm surges, extreme weather events and heavy rainfall.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Climate change threatens essential infrastructure, especially roads.</a:t>
            </a:r>
          </a:p>
          <a:p>
            <a:endParaRPr lang="LID4096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9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75F43E-E9ED-FF22-9281-370A52451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1249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29D509-65D8-0297-0BE0-870D888D4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44662" y="-986973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55000">
                <a:srgbClr val="000000">
                  <a:alpha val="25000"/>
                </a:srgbClr>
              </a:gs>
              <a:gs pos="100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596604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885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4F6E-1E55-8DF5-D9C7-60A86361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CAD94-1BF4-3D8A-7B1C-94D038AB1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A7600-2A48-3C38-8412-D35F4D9A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F4CA049-9A8B-CACD-935E-96BE1B4F1E48}"/>
              </a:ext>
            </a:extLst>
          </p:cNvPr>
          <p:cNvSpPr/>
          <p:nvPr/>
        </p:nvSpPr>
        <p:spPr>
          <a:xfrm>
            <a:off x="6414581" y="659219"/>
            <a:ext cx="2976664" cy="3122578"/>
          </a:xfrm>
          <a:prstGeom prst="ellipse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89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A86598-DA2C-41D5-BC0C-E877F881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E4342-0DA8-60E8-9608-793BECD3B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637763"/>
            <a:ext cx="4310698" cy="1550424"/>
          </a:xfrm>
        </p:spPr>
        <p:txBody>
          <a:bodyPr anchor="t">
            <a:normAutofit/>
          </a:bodyPr>
          <a:lstStyle/>
          <a:p>
            <a:r>
              <a:rPr lang="en-US" sz="3400">
                <a:solidFill>
                  <a:schemeClr val="bg1"/>
                </a:solidFill>
              </a:rPr>
              <a:t>The Role of the Road Inundation Mapping Tool</a:t>
            </a:r>
            <a:endParaRPr lang="LID4096" sz="34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557" y="2349392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ED5E-E43C-1C78-261C-962F387FC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57" y="2563821"/>
            <a:ext cx="4296978" cy="361314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Objective:</a:t>
            </a:r>
            <a:endParaRPr lang="en-US" sz="200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Helps planners, engineers, and policymakers assess road vulnerability under future climate scenarios.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Supports decision-making for resilient infrastructure development.</a:t>
            </a:r>
          </a:p>
          <a:p>
            <a:endParaRPr lang="LID4096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F16C5A-0D41-47A9-B0A2-9C2AD7A8C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the road">
            <a:extLst>
              <a:ext uri="{FF2B5EF4-FFF2-40B4-BE49-F238E27FC236}">
                <a16:creationId xmlns:a16="http://schemas.microsoft.com/office/drawing/2014/main" id="{1D3C9DFD-558F-478C-C0C1-9BE9CCD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65" r="21725" b="-1"/>
          <a:stretch/>
        </p:blipFill>
        <p:spPr>
          <a:xfrm>
            <a:off x="6739464" y="637762"/>
            <a:ext cx="4305891" cy="55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94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EA86598-DA2C-41D5-BC0C-E877F881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460A8-A4F4-7822-8CA8-9C62AE856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637763"/>
            <a:ext cx="4310698" cy="1627274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How the Tool Works</a:t>
            </a:r>
            <a:endParaRPr lang="LID4096" sz="48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556" y="2372156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5FDB4-FCD1-0B96-BDE0-F80E6E38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56" y="2581065"/>
            <a:ext cx="4284416" cy="36334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Key Inputs:</a:t>
            </a:r>
            <a:endParaRPr lang="en-US" sz="200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GIS data (topography, elevation, and road network)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Climate projections (sea-level rise, storm surge, rainfall patterns)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Extreme weather scenarios</a:t>
            </a:r>
          </a:p>
          <a:p>
            <a:endParaRPr lang="LID4096" sz="200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F16C5A-0D41-47A9-B0A2-9C2AD7A8C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2B818-EBA2-207F-5F93-EA20955C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69" b="-1"/>
          <a:stretch/>
        </p:blipFill>
        <p:spPr>
          <a:xfrm>
            <a:off x="6739464" y="653779"/>
            <a:ext cx="4305891" cy="5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09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F4DD0-6697-8392-A81E-D274EAA14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722" y="365125"/>
            <a:ext cx="4593077" cy="1325563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Features of the Tool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4D03C-32B2-217C-BB88-6CA519B94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7524" y="1825625"/>
            <a:ext cx="4486275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Interactive Maps:</a:t>
            </a:r>
            <a:r>
              <a:rPr lang="en-US" sz="2800" dirty="0">
                <a:solidFill>
                  <a:schemeClr val="bg1"/>
                </a:solidFill>
              </a:rPr>
              <a:t> Explore road segments vulnerable to inundation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Scenario Options:</a:t>
            </a:r>
            <a:r>
              <a:rPr lang="en-US" sz="2800" dirty="0">
                <a:solidFill>
                  <a:schemeClr val="bg1"/>
                </a:solidFill>
              </a:rPr>
              <a:t> Assess impacts under various climate emission scenarios</a:t>
            </a:r>
          </a:p>
          <a:p>
            <a:endParaRPr lang="LID4096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C70658E-8D58-44F6-C1BC-5AAFA8D96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6505573" cy="34290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B9F508D-C6E6-07BE-4739-0BC1C8BC0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9001"/>
            <a:ext cx="6505573" cy="3458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591C8-168A-3B2E-0F17-73CC5C5A5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677" y="4373269"/>
            <a:ext cx="2907323" cy="248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7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6113-1BC2-2379-174E-6C8B73CE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19476" cy="1587500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Features of the tool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4546D-F5D4-CBCE-E6DA-D3C33C4F7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06" y="1825625"/>
            <a:ext cx="469122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Interactive Maps:</a:t>
            </a:r>
            <a:r>
              <a:rPr lang="en-US" sz="2800" dirty="0">
                <a:solidFill>
                  <a:schemeClr val="bg1"/>
                </a:solidFill>
              </a:rPr>
              <a:t> Explore road segments vulnerable to inundation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Scenario Options:</a:t>
            </a:r>
            <a:r>
              <a:rPr lang="en-US" sz="2800" dirty="0">
                <a:solidFill>
                  <a:schemeClr val="bg1"/>
                </a:solidFill>
              </a:rPr>
              <a:t> Assess impacts under various climate future projections</a:t>
            </a:r>
          </a:p>
          <a:p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F899C-C26A-C8D9-F209-EC83A67C4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176" y="3462562"/>
            <a:ext cx="6829824" cy="3395131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6E44390-6BD4-CFB8-D138-227E55FDC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176" y="307"/>
            <a:ext cx="6829824" cy="3380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CCF923-253C-AA1B-DC54-EF871A07E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74" y="4354477"/>
            <a:ext cx="3015884" cy="24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0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C7F0C3-3BD5-95B8-6CA9-95C26729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6" y="0"/>
            <a:ext cx="3050219" cy="1600200"/>
          </a:xfrm>
        </p:spPr>
        <p:txBody>
          <a:bodyPr anchor="t">
            <a:normAutofit fontScale="90000"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Applications for Infrastructure Planning</a:t>
            </a:r>
            <a:endParaRPr lang="LID4096" sz="3400" dirty="0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23FF3DF-BE0E-D901-62BD-AB0E866274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6163" y="1684011"/>
            <a:ext cx="2895600" cy="36976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LID4096" altLang="LID4096" sz="2000" b="1" i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Use Cases:</a:t>
            </a:r>
            <a:endParaRPr kumimoji="0" lang="LID4096" altLang="LID4096" sz="2000" b="0" i="0" u="none" strike="noStrike" cap="none" normalizeH="0" baseline="0" dirty="0">
              <a:ln>
                <a:noFill/>
              </a:ln>
              <a:solidFill>
                <a:schemeClr val="bg1">
                  <a:alpha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LID4096" altLang="LID4096" sz="2000" b="0" i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Identify roads at risk and prioritize upgrades or new construction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LID4096" altLang="LID4096" sz="2000" b="0" i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Plan evacuation routes and emergency services access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LID4096" altLang="LID4096" sz="2000" b="0" i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Optimize infrastructure investments based on future risks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AB5EC4-1AA7-666B-879B-F6F944670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368" y="547687"/>
            <a:ext cx="9097632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18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</TotalTime>
  <Words>289</Words>
  <Application>Microsoft Office PowerPoint</Application>
  <PresentationFormat>Widescreen</PresentationFormat>
  <Paragraphs>45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 Theme</vt:lpstr>
      <vt:lpstr>Road Inundation Mapping Tool – Vanuatu Climate Futures Portal</vt:lpstr>
      <vt:lpstr>Introduction to Vanuatu's Climate Challenges</vt:lpstr>
      <vt:lpstr>PowerPoint Presentation</vt:lpstr>
      <vt:lpstr>PowerPoint Presentation</vt:lpstr>
      <vt:lpstr>The Role of the Road Inundation Mapping Tool</vt:lpstr>
      <vt:lpstr>How the Tool Works</vt:lpstr>
      <vt:lpstr>Features of the Tool</vt:lpstr>
      <vt:lpstr>Features of the tool</vt:lpstr>
      <vt:lpstr>Applications for Infrastructure Planning</vt:lpstr>
      <vt:lpstr>Benefits and Impact of the Tool</vt:lpstr>
      <vt:lpstr>Challenges and Future Developments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Inundation Mapping Tool – Vanuatu Climate Futures Portal</dc:title>
  <dc:creator>Raviky Talae</dc:creator>
  <cp:lastModifiedBy>Ruthy Alick</cp:lastModifiedBy>
  <cp:revision>5</cp:revision>
  <dcterms:created xsi:type="dcterms:W3CDTF">2024-10-30T02:51:13Z</dcterms:created>
  <dcterms:modified xsi:type="dcterms:W3CDTF">2024-11-25T23:20:08Z</dcterms:modified>
</cp:coreProperties>
</file>