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Calibri (MS) Bold" charset="1" panose="020F0702030404030204"/>
      <p:regular r:id="rId21"/>
    </p:embeddedFont>
    <p:embeddedFont>
      <p:font typeface="Calibri (MS)" charset="1" panose="020F0502020204030204"/>
      <p:regular r:id="rId22"/>
    </p:embeddedFont>
    <p:embeddedFont>
      <p:font typeface="Garet Ultra-Bold" charset="1" panose="00000000000000000000"/>
      <p:regular r:id="rId23"/>
    </p:embeddedFont>
    <p:embeddedFont>
      <p:font typeface="Garet" charset="1" panose="00000000000000000000"/>
      <p:regular r:id="rId24"/>
    </p:embeddedFont>
    <p:embeddedFont>
      <p:font typeface="Garet Bold" charset="1" panose="00000000000000000000"/>
      <p:regular r:id="rId25"/>
    </p:embeddedFont>
    <p:embeddedFont>
      <p:font typeface="Open Sans Bold" charset="1" panose="00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18.png" Type="http://schemas.openxmlformats.org/officeDocument/2006/relationships/image"/><Relationship Id="rId4"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jpe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259300" y="7109187"/>
            <a:ext cx="1028700" cy="3177813"/>
            <a:chOff x="0" y="0"/>
            <a:chExt cx="812800" cy="2510865"/>
          </a:xfrm>
        </p:grpSpPr>
        <p:sp>
          <p:nvSpPr>
            <p:cNvPr name="Freeform 3" id="3"/>
            <p:cNvSpPr/>
            <p:nvPr/>
          </p:nvSpPr>
          <p:spPr>
            <a:xfrm flipH="false" flipV="false" rot="0">
              <a:off x="0" y="0"/>
              <a:ext cx="812800" cy="2510865"/>
            </a:xfrm>
            <a:custGeom>
              <a:avLst/>
              <a:gdLst/>
              <a:ahLst/>
              <a:cxnLst/>
              <a:rect r="r" b="b" t="t" l="l"/>
              <a:pathLst>
                <a:path h="2510865" w="812800">
                  <a:moveTo>
                    <a:pt x="0" y="0"/>
                  </a:moveTo>
                  <a:lnTo>
                    <a:pt x="812800" y="0"/>
                  </a:lnTo>
                  <a:lnTo>
                    <a:pt x="812800" y="2510865"/>
                  </a:lnTo>
                  <a:lnTo>
                    <a:pt x="0" y="2510865"/>
                  </a:lnTo>
                  <a:close/>
                </a:path>
              </a:pathLst>
            </a:custGeom>
            <a:solidFill>
              <a:srgbClr val="29ABE2"/>
            </a:solidFill>
          </p:spPr>
        </p:sp>
        <p:sp>
          <p:nvSpPr>
            <p:cNvPr name="TextBox 4" id="4"/>
            <p:cNvSpPr txBox="true"/>
            <p:nvPr/>
          </p:nvSpPr>
          <p:spPr>
            <a:xfrm>
              <a:off x="0" y="-38100"/>
              <a:ext cx="812800" cy="25489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7642587"/>
            <a:ext cx="12154781" cy="2644413"/>
            <a:chOff x="0" y="0"/>
            <a:chExt cx="9603777" cy="2089413"/>
          </a:xfrm>
        </p:grpSpPr>
        <p:sp>
          <p:nvSpPr>
            <p:cNvPr name="Freeform 6" id="6"/>
            <p:cNvSpPr/>
            <p:nvPr/>
          </p:nvSpPr>
          <p:spPr>
            <a:xfrm flipH="false" flipV="false" rot="0">
              <a:off x="0" y="0"/>
              <a:ext cx="9603777" cy="2089413"/>
            </a:xfrm>
            <a:custGeom>
              <a:avLst/>
              <a:gdLst/>
              <a:ahLst/>
              <a:cxnLst/>
              <a:rect r="r" b="b" t="t" l="l"/>
              <a:pathLst>
                <a:path h="2089413" w="9603777">
                  <a:moveTo>
                    <a:pt x="0" y="0"/>
                  </a:moveTo>
                  <a:lnTo>
                    <a:pt x="9603777" y="0"/>
                  </a:lnTo>
                  <a:lnTo>
                    <a:pt x="9603777" y="2089413"/>
                  </a:lnTo>
                  <a:lnTo>
                    <a:pt x="0" y="2089413"/>
                  </a:lnTo>
                  <a:close/>
                </a:path>
              </a:pathLst>
            </a:custGeom>
            <a:solidFill>
              <a:srgbClr val="F6F6F6"/>
            </a:solidFill>
          </p:spPr>
        </p:sp>
        <p:sp>
          <p:nvSpPr>
            <p:cNvPr name="TextBox 7" id="7"/>
            <p:cNvSpPr txBox="true"/>
            <p:nvPr/>
          </p:nvSpPr>
          <p:spPr>
            <a:xfrm>
              <a:off x="0" y="-38100"/>
              <a:ext cx="9603777" cy="212751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259300" y="0"/>
            <a:ext cx="1028700" cy="102870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9ABE2"/>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609914" y="0"/>
            <a:ext cx="1694792" cy="10287000"/>
            <a:chOff x="0" y="0"/>
            <a:chExt cx="446365" cy="2709333"/>
          </a:xfrm>
        </p:grpSpPr>
        <p:sp>
          <p:nvSpPr>
            <p:cNvPr name="Freeform 12" id="12"/>
            <p:cNvSpPr/>
            <p:nvPr/>
          </p:nvSpPr>
          <p:spPr>
            <a:xfrm flipH="false" flipV="false" rot="0">
              <a:off x="0" y="0"/>
              <a:ext cx="446365" cy="2709333"/>
            </a:xfrm>
            <a:custGeom>
              <a:avLst/>
              <a:gdLst/>
              <a:ahLst/>
              <a:cxnLst/>
              <a:rect r="r" b="b" t="t" l="l"/>
              <a:pathLst>
                <a:path h="2709333" w="446365">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29ABE2"/>
            </a:solidFill>
          </p:spPr>
        </p:sp>
        <p:sp>
          <p:nvSpPr>
            <p:cNvPr name="TextBox 13" id="13"/>
            <p:cNvSpPr txBox="true"/>
            <p:nvPr/>
          </p:nvSpPr>
          <p:spPr>
            <a:xfrm>
              <a:off x="0" y="-38100"/>
              <a:ext cx="446365" cy="2747433"/>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624423" y="242110"/>
            <a:ext cx="2666191" cy="1784459"/>
          </a:xfrm>
          <a:custGeom>
            <a:avLst/>
            <a:gdLst/>
            <a:ahLst/>
            <a:cxnLst/>
            <a:rect r="r" b="b" t="t" l="l"/>
            <a:pathLst>
              <a:path h="1784459" w="2666191">
                <a:moveTo>
                  <a:pt x="0" y="0"/>
                </a:moveTo>
                <a:lnTo>
                  <a:pt x="2666191" y="0"/>
                </a:lnTo>
                <a:lnTo>
                  <a:pt x="2666191" y="1784459"/>
                </a:lnTo>
                <a:lnTo>
                  <a:pt x="0" y="1784459"/>
                </a:lnTo>
                <a:lnTo>
                  <a:pt x="0" y="0"/>
                </a:lnTo>
                <a:close/>
              </a:path>
            </a:pathLst>
          </a:custGeom>
          <a:blipFill>
            <a:blip r:embed="rId2"/>
            <a:stretch>
              <a:fillRect l="0" t="0" r="0" b="0"/>
            </a:stretch>
          </a:blipFill>
        </p:spPr>
      </p:sp>
      <p:sp>
        <p:nvSpPr>
          <p:cNvPr name="Freeform 15" id="15"/>
          <p:cNvSpPr/>
          <p:nvPr/>
        </p:nvSpPr>
        <p:spPr>
          <a:xfrm flipH="false" flipV="false" rot="0">
            <a:off x="1458364" y="8192625"/>
            <a:ext cx="488488" cy="488488"/>
          </a:xfrm>
          <a:custGeom>
            <a:avLst/>
            <a:gdLst/>
            <a:ahLst/>
            <a:cxnLst/>
            <a:rect r="r" b="b" t="t" l="l"/>
            <a:pathLst>
              <a:path h="488488" w="488488">
                <a:moveTo>
                  <a:pt x="0" y="0"/>
                </a:moveTo>
                <a:lnTo>
                  <a:pt x="488489" y="0"/>
                </a:lnTo>
                <a:lnTo>
                  <a:pt x="488489" y="488488"/>
                </a:lnTo>
                <a:lnTo>
                  <a:pt x="0" y="4884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2154781" y="2934571"/>
            <a:ext cx="4792208" cy="7352429"/>
          </a:xfrm>
          <a:custGeom>
            <a:avLst/>
            <a:gdLst/>
            <a:ahLst/>
            <a:cxnLst/>
            <a:rect r="r" b="b" t="t" l="l"/>
            <a:pathLst>
              <a:path h="7352429" w="4792208">
                <a:moveTo>
                  <a:pt x="0" y="0"/>
                </a:moveTo>
                <a:lnTo>
                  <a:pt x="4792208" y="0"/>
                </a:lnTo>
                <a:lnTo>
                  <a:pt x="4792208" y="7352429"/>
                </a:lnTo>
                <a:lnTo>
                  <a:pt x="0" y="7352429"/>
                </a:lnTo>
                <a:lnTo>
                  <a:pt x="0" y="0"/>
                </a:lnTo>
                <a:close/>
              </a:path>
            </a:pathLst>
          </a:custGeom>
          <a:blipFill>
            <a:blip r:embed="rId5"/>
            <a:stretch>
              <a:fillRect l="0" t="0" r="0" b="0"/>
            </a:stretch>
          </a:blipFill>
        </p:spPr>
      </p:sp>
      <p:sp>
        <p:nvSpPr>
          <p:cNvPr name="Freeform 17" id="17"/>
          <p:cNvSpPr/>
          <p:nvPr/>
        </p:nvSpPr>
        <p:spPr>
          <a:xfrm flipH="false" flipV="false" rot="0">
            <a:off x="7577828" y="8057433"/>
            <a:ext cx="4576953" cy="1814722"/>
          </a:xfrm>
          <a:custGeom>
            <a:avLst/>
            <a:gdLst/>
            <a:ahLst/>
            <a:cxnLst/>
            <a:rect r="r" b="b" t="t" l="l"/>
            <a:pathLst>
              <a:path h="1814722" w="4576953">
                <a:moveTo>
                  <a:pt x="0" y="0"/>
                </a:moveTo>
                <a:lnTo>
                  <a:pt x="4576953" y="0"/>
                </a:lnTo>
                <a:lnTo>
                  <a:pt x="4576953" y="1814721"/>
                </a:lnTo>
                <a:lnTo>
                  <a:pt x="0" y="1814721"/>
                </a:lnTo>
                <a:lnTo>
                  <a:pt x="0" y="0"/>
                </a:lnTo>
                <a:close/>
              </a:path>
            </a:pathLst>
          </a:custGeom>
          <a:blipFill>
            <a:blip r:embed="rId6"/>
            <a:stretch>
              <a:fillRect l="0" t="0" r="0" b="0"/>
            </a:stretch>
          </a:blipFill>
        </p:spPr>
      </p:sp>
      <p:sp>
        <p:nvSpPr>
          <p:cNvPr name="TextBox 18" id="18"/>
          <p:cNvSpPr txBox="true"/>
          <p:nvPr/>
        </p:nvSpPr>
        <p:spPr>
          <a:xfrm rot="0">
            <a:off x="11509551" y="192044"/>
            <a:ext cx="4692826" cy="942295"/>
          </a:xfrm>
          <a:prstGeom prst="rect">
            <a:avLst/>
          </a:prstGeom>
        </p:spPr>
        <p:txBody>
          <a:bodyPr anchor="t" rtlCol="false" tIns="0" lIns="0" bIns="0" rIns="0">
            <a:spAutoFit/>
          </a:bodyPr>
          <a:lstStyle/>
          <a:p>
            <a:pPr algn="l">
              <a:lnSpc>
                <a:spcPts val="6862"/>
              </a:lnSpc>
            </a:pPr>
            <a:r>
              <a:rPr lang="en-US" sz="4901" b="true">
                <a:solidFill>
                  <a:srgbClr val="000000"/>
                </a:solidFill>
                <a:latin typeface="Calibri (MS) Bold"/>
                <a:ea typeface="Calibri (MS) Bold"/>
                <a:cs typeface="Calibri (MS) Bold"/>
                <a:sym typeface="Calibri (MS) Bold"/>
              </a:rPr>
              <a:t>MAPPING THEME</a:t>
            </a:r>
          </a:p>
        </p:txBody>
      </p:sp>
      <p:sp>
        <p:nvSpPr>
          <p:cNvPr name="TextBox 19" id="19"/>
          <p:cNvSpPr txBox="true"/>
          <p:nvPr/>
        </p:nvSpPr>
        <p:spPr>
          <a:xfrm rot="0">
            <a:off x="2261178" y="8114559"/>
            <a:ext cx="5527502" cy="614260"/>
          </a:xfrm>
          <a:prstGeom prst="rect">
            <a:avLst/>
          </a:prstGeom>
        </p:spPr>
        <p:txBody>
          <a:bodyPr anchor="t" rtlCol="false" tIns="0" lIns="0" bIns="0" rIns="0">
            <a:spAutoFit/>
          </a:bodyPr>
          <a:lstStyle/>
          <a:p>
            <a:pPr algn="l">
              <a:lnSpc>
                <a:spcPts val="4468"/>
              </a:lnSpc>
            </a:pPr>
            <a:r>
              <a:rPr lang="en-US" sz="3191" b="true">
                <a:solidFill>
                  <a:srgbClr val="000000"/>
                </a:solidFill>
                <a:latin typeface="Calibri (MS) Bold"/>
                <a:ea typeface="Calibri (MS) Bold"/>
                <a:cs typeface="Calibri (MS) Bold"/>
                <a:sym typeface="Calibri (MS) Bold"/>
              </a:rPr>
              <a:t>https://rovermapping.com.au</a:t>
            </a:r>
          </a:p>
        </p:txBody>
      </p:sp>
      <p:sp>
        <p:nvSpPr>
          <p:cNvPr name="TextBox 20" id="20"/>
          <p:cNvSpPr txBox="true"/>
          <p:nvPr/>
        </p:nvSpPr>
        <p:spPr>
          <a:xfrm rot="0">
            <a:off x="1624423" y="2350439"/>
            <a:ext cx="9885128" cy="3570382"/>
          </a:xfrm>
          <a:prstGeom prst="rect">
            <a:avLst/>
          </a:prstGeom>
        </p:spPr>
        <p:txBody>
          <a:bodyPr anchor="t" rtlCol="false" tIns="0" lIns="0" bIns="0" rIns="0">
            <a:spAutoFit/>
          </a:bodyPr>
          <a:lstStyle/>
          <a:p>
            <a:pPr algn="l">
              <a:lnSpc>
                <a:spcPts val="8964"/>
              </a:lnSpc>
            </a:pPr>
            <a:r>
              <a:rPr lang="en-US" sz="7795" b="true">
                <a:solidFill>
                  <a:srgbClr val="000000"/>
                </a:solidFill>
                <a:latin typeface="Calibri (MS) Bold"/>
                <a:ea typeface="Calibri (MS) Bold"/>
                <a:cs typeface="Calibri (MS) Bold"/>
                <a:sym typeface="Calibri (MS) Bold"/>
              </a:rPr>
              <a:t>HOW TO MAP DATA FROM GEOSPATIAL APIS (AS A NON CODER) </a:t>
            </a:r>
          </a:p>
        </p:txBody>
      </p:sp>
      <p:sp>
        <p:nvSpPr>
          <p:cNvPr name="TextBox 21" id="21"/>
          <p:cNvSpPr txBox="true"/>
          <p:nvPr/>
        </p:nvSpPr>
        <p:spPr>
          <a:xfrm rot="0">
            <a:off x="1622410" y="6385472"/>
            <a:ext cx="10218046" cy="723715"/>
          </a:xfrm>
          <a:prstGeom prst="rect">
            <a:avLst/>
          </a:prstGeom>
        </p:spPr>
        <p:txBody>
          <a:bodyPr anchor="t" rtlCol="false" tIns="0" lIns="0" bIns="0" rIns="0">
            <a:spAutoFit/>
          </a:bodyPr>
          <a:lstStyle/>
          <a:p>
            <a:pPr algn="l">
              <a:lnSpc>
                <a:spcPts val="4983"/>
              </a:lnSpc>
            </a:pPr>
            <a:r>
              <a:rPr lang="en-US" sz="4333" b="true">
                <a:solidFill>
                  <a:srgbClr val="000000"/>
                </a:solidFill>
                <a:latin typeface="Calibri (MS) Bold"/>
                <a:ea typeface="Calibri (MS) Bold"/>
                <a:cs typeface="Calibri (MS) Bold"/>
                <a:sym typeface="Calibri (MS) Bold"/>
              </a:rPr>
              <a:t>PGRSC CONFERENCE - SUVA, FIJI (NOV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416679" cy="10287000"/>
            <a:chOff x="0" y="0"/>
            <a:chExt cx="1689989" cy="2709333"/>
          </a:xfrm>
        </p:grpSpPr>
        <p:sp>
          <p:nvSpPr>
            <p:cNvPr name="Freeform 3" id="3"/>
            <p:cNvSpPr/>
            <p:nvPr/>
          </p:nvSpPr>
          <p:spPr>
            <a:xfrm flipH="false" flipV="false" rot="0">
              <a:off x="0" y="0"/>
              <a:ext cx="1689989" cy="2709333"/>
            </a:xfrm>
            <a:custGeom>
              <a:avLst/>
              <a:gdLst/>
              <a:ahLst/>
              <a:cxnLst/>
              <a:rect r="r" b="b" t="t" l="l"/>
              <a:pathLst>
                <a:path h="2709333" w="1689989">
                  <a:moveTo>
                    <a:pt x="0" y="0"/>
                  </a:moveTo>
                  <a:lnTo>
                    <a:pt x="1689989" y="0"/>
                  </a:lnTo>
                  <a:lnTo>
                    <a:pt x="1689989" y="2709333"/>
                  </a:lnTo>
                  <a:lnTo>
                    <a:pt x="0" y="2709333"/>
                  </a:lnTo>
                  <a:close/>
                </a:path>
              </a:pathLst>
            </a:custGeom>
            <a:solidFill>
              <a:srgbClr val="29ABE2"/>
            </a:solidFill>
          </p:spPr>
        </p:sp>
        <p:sp>
          <p:nvSpPr>
            <p:cNvPr name="TextBox 4" id="4"/>
            <p:cNvSpPr txBox="true"/>
            <p:nvPr/>
          </p:nvSpPr>
          <p:spPr>
            <a:xfrm>
              <a:off x="0" y="-38100"/>
              <a:ext cx="1689989"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711387" y="713240"/>
            <a:ext cx="11301259" cy="5937150"/>
          </a:xfrm>
          <a:custGeom>
            <a:avLst/>
            <a:gdLst/>
            <a:ahLst/>
            <a:cxnLst/>
            <a:rect r="r" b="b" t="t" l="l"/>
            <a:pathLst>
              <a:path h="5937150" w="11301259">
                <a:moveTo>
                  <a:pt x="0" y="0"/>
                </a:moveTo>
                <a:lnTo>
                  <a:pt x="11301259" y="0"/>
                </a:lnTo>
                <a:lnTo>
                  <a:pt x="11301259" y="5937150"/>
                </a:lnTo>
                <a:lnTo>
                  <a:pt x="0" y="5937150"/>
                </a:lnTo>
                <a:lnTo>
                  <a:pt x="0" y="0"/>
                </a:lnTo>
                <a:close/>
              </a:path>
            </a:pathLst>
          </a:custGeom>
          <a:blipFill>
            <a:blip r:embed="rId2"/>
            <a:stretch>
              <a:fillRect l="-6948" t="0" r="-6948" b="0"/>
            </a:stretch>
          </a:blipFill>
        </p:spPr>
      </p:sp>
      <p:sp>
        <p:nvSpPr>
          <p:cNvPr name="Freeform 6" id="6"/>
          <p:cNvSpPr/>
          <p:nvPr/>
        </p:nvSpPr>
        <p:spPr>
          <a:xfrm flipH="false" flipV="false" rot="0">
            <a:off x="768941" y="8153213"/>
            <a:ext cx="5435396" cy="1852628"/>
          </a:xfrm>
          <a:custGeom>
            <a:avLst/>
            <a:gdLst/>
            <a:ahLst/>
            <a:cxnLst/>
            <a:rect r="r" b="b" t="t" l="l"/>
            <a:pathLst>
              <a:path h="1852628" w="5435396">
                <a:moveTo>
                  <a:pt x="0" y="0"/>
                </a:moveTo>
                <a:lnTo>
                  <a:pt x="5435396" y="0"/>
                </a:lnTo>
                <a:lnTo>
                  <a:pt x="5435396" y="1852628"/>
                </a:lnTo>
                <a:lnTo>
                  <a:pt x="0" y="1852628"/>
                </a:lnTo>
                <a:lnTo>
                  <a:pt x="0" y="0"/>
                </a:lnTo>
                <a:close/>
              </a:path>
            </a:pathLst>
          </a:custGeom>
          <a:blipFill>
            <a:blip r:embed="rId3"/>
            <a:stretch>
              <a:fillRect l="0" t="0" r="0" b="0"/>
            </a:stretch>
          </a:blipFill>
        </p:spPr>
      </p:sp>
      <p:sp>
        <p:nvSpPr>
          <p:cNvPr name="Freeform 7" id="7"/>
          <p:cNvSpPr/>
          <p:nvPr/>
        </p:nvSpPr>
        <p:spPr>
          <a:xfrm flipH="false" flipV="false" rot="0">
            <a:off x="13209826" y="8359104"/>
            <a:ext cx="4802820" cy="1440846"/>
          </a:xfrm>
          <a:custGeom>
            <a:avLst/>
            <a:gdLst/>
            <a:ahLst/>
            <a:cxnLst/>
            <a:rect r="r" b="b" t="t" l="l"/>
            <a:pathLst>
              <a:path h="1440846" w="4802820">
                <a:moveTo>
                  <a:pt x="0" y="0"/>
                </a:moveTo>
                <a:lnTo>
                  <a:pt x="4802820" y="0"/>
                </a:lnTo>
                <a:lnTo>
                  <a:pt x="4802820" y="1440846"/>
                </a:lnTo>
                <a:lnTo>
                  <a:pt x="0" y="1440846"/>
                </a:lnTo>
                <a:lnTo>
                  <a:pt x="0" y="0"/>
                </a:lnTo>
                <a:close/>
              </a:path>
            </a:pathLst>
          </a:custGeom>
          <a:blipFill>
            <a:blip r:embed="rId4"/>
            <a:stretch>
              <a:fillRect l="0" t="0" r="0" b="0"/>
            </a:stretch>
          </a:blipFill>
        </p:spPr>
      </p:sp>
      <p:sp>
        <p:nvSpPr>
          <p:cNvPr name="TextBox 8" id="8"/>
          <p:cNvSpPr txBox="true"/>
          <p:nvPr/>
        </p:nvSpPr>
        <p:spPr>
          <a:xfrm rot="0">
            <a:off x="878285" y="425141"/>
            <a:ext cx="4568944" cy="3511551"/>
          </a:xfrm>
          <a:prstGeom prst="rect">
            <a:avLst/>
          </a:prstGeom>
        </p:spPr>
        <p:txBody>
          <a:bodyPr anchor="t" rtlCol="false" tIns="0" lIns="0" bIns="0" rIns="0">
            <a:spAutoFit/>
          </a:bodyPr>
          <a:lstStyle/>
          <a:p>
            <a:pPr algn="l">
              <a:lnSpc>
                <a:spcPts val="6999"/>
              </a:lnSpc>
            </a:pPr>
            <a:r>
              <a:rPr lang="en-US" b="true" sz="4999" spc="99">
                <a:solidFill>
                  <a:srgbClr val="FFFFFF"/>
                </a:solidFill>
                <a:latin typeface="Garet Bold"/>
                <a:ea typeface="Garet Bold"/>
                <a:cs typeface="Garet Bold"/>
                <a:sym typeface="Garet Bold"/>
              </a:rPr>
              <a:t>NEW SOUTH WALES  - RURAL FIRE SERVICE</a:t>
            </a:r>
          </a:p>
        </p:txBody>
      </p:sp>
      <p:sp>
        <p:nvSpPr>
          <p:cNvPr name="TextBox 9" id="9"/>
          <p:cNvSpPr txBox="true"/>
          <p:nvPr/>
        </p:nvSpPr>
        <p:spPr>
          <a:xfrm rot="0">
            <a:off x="768941" y="4111694"/>
            <a:ext cx="5216708" cy="3771265"/>
          </a:xfrm>
          <a:prstGeom prst="rect">
            <a:avLst/>
          </a:prstGeom>
        </p:spPr>
        <p:txBody>
          <a:bodyPr anchor="t" rtlCol="false" tIns="0" lIns="0" bIns="0" rIns="0">
            <a:spAutoFit/>
          </a:bodyPr>
          <a:lstStyle/>
          <a:p>
            <a:pPr algn="just">
              <a:lnSpc>
                <a:spcPts val="4339"/>
              </a:lnSpc>
            </a:pPr>
            <a:r>
              <a:rPr lang="en-US" sz="2799" b="true">
                <a:solidFill>
                  <a:srgbClr val="FFFFFF"/>
                </a:solidFill>
                <a:latin typeface="Open Sans Bold"/>
                <a:ea typeface="Open Sans Bold"/>
                <a:cs typeface="Open Sans Bold"/>
                <a:sym typeface="Open Sans Bold"/>
              </a:rPr>
              <a:t>Current incidents geojson feed</a:t>
            </a:r>
          </a:p>
          <a:p>
            <a:pPr algn="just">
              <a:lnSpc>
                <a:spcPts val="4339"/>
              </a:lnSpc>
            </a:pPr>
            <a:r>
              <a:rPr lang="en-US" sz="2799" b="true">
                <a:solidFill>
                  <a:srgbClr val="FFFFFF"/>
                </a:solidFill>
                <a:latin typeface="Open Sans Bold"/>
                <a:ea typeface="Open Sans Bold"/>
                <a:cs typeface="Open Sans Bold"/>
                <a:sym typeface="Open Sans Bold"/>
              </a:rPr>
              <a:t>(no authentication)</a:t>
            </a:r>
          </a:p>
          <a:p>
            <a:pPr algn="just">
              <a:lnSpc>
                <a:spcPts val="4339"/>
              </a:lnSpc>
            </a:pPr>
          </a:p>
          <a:p>
            <a:pPr algn="just">
              <a:lnSpc>
                <a:spcPts val="4339"/>
              </a:lnSpc>
            </a:pPr>
            <a:r>
              <a:rPr lang="en-US" sz="2799" b="true">
                <a:solidFill>
                  <a:srgbClr val="FFFFFF"/>
                </a:solidFill>
                <a:latin typeface="Open Sans Bold"/>
                <a:ea typeface="Open Sans Bold"/>
                <a:cs typeface="Open Sans Bold"/>
                <a:sym typeface="Open Sans Bold"/>
              </a:rPr>
              <a:t>GEOJSON FEED &gt; API &gt;    </a:t>
            </a:r>
          </a:p>
          <a:p>
            <a:pPr algn="just" marL="0" indent="0" lvl="0">
              <a:lnSpc>
                <a:spcPts val="4339"/>
              </a:lnSpc>
            </a:pPr>
            <a:r>
              <a:rPr lang="en-US" b="true" sz="2799">
                <a:solidFill>
                  <a:srgbClr val="FFFFFF"/>
                </a:solidFill>
                <a:latin typeface="Open Sans Bold"/>
                <a:ea typeface="Open Sans Bold"/>
                <a:cs typeface="Open Sans Bold"/>
                <a:sym typeface="Open Sans Bold"/>
              </a:rPr>
              <a:t>WEB MAP (using the felt application for now)</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53951" y="6954065"/>
            <a:ext cx="5421286" cy="2799389"/>
            <a:chOff x="0" y="0"/>
            <a:chExt cx="1427828" cy="737288"/>
          </a:xfrm>
        </p:grpSpPr>
        <p:sp>
          <p:nvSpPr>
            <p:cNvPr name="Freeform 3" id="3"/>
            <p:cNvSpPr/>
            <p:nvPr/>
          </p:nvSpPr>
          <p:spPr>
            <a:xfrm flipH="false" flipV="false" rot="0">
              <a:off x="0" y="0"/>
              <a:ext cx="1427828" cy="737288"/>
            </a:xfrm>
            <a:custGeom>
              <a:avLst/>
              <a:gdLst/>
              <a:ahLst/>
              <a:cxnLst/>
              <a:rect r="r" b="b" t="t" l="l"/>
              <a:pathLst>
                <a:path h="737288" w="1427828">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solidFill>
              <a:srgbClr val="29ABE2"/>
            </a:solidFill>
          </p:spPr>
        </p:sp>
        <p:sp>
          <p:nvSpPr>
            <p:cNvPr name="TextBox 4" id="4"/>
            <p:cNvSpPr txBox="true"/>
            <p:nvPr/>
          </p:nvSpPr>
          <p:spPr>
            <a:xfrm>
              <a:off x="0" y="-38100"/>
              <a:ext cx="1427828" cy="77538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19853" y="3187935"/>
            <a:ext cx="5089482" cy="6417970"/>
            <a:chOff x="0" y="0"/>
            <a:chExt cx="1340440" cy="1690329"/>
          </a:xfrm>
        </p:grpSpPr>
        <p:sp>
          <p:nvSpPr>
            <p:cNvPr name="Freeform 6" id="6"/>
            <p:cNvSpPr/>
            <p:nvPr/>
          </p:nvSpPr>
          <p:spPr>
            <a:xfrm flipH="false" flipV="false" rot="0">
              <a:off x="0" y="0"/>
              <a:ext cx="1340440" cy="1690329"/>
            </a:xfrm>
            <a:custGeom>
              <a:avLst/>
              <a:gdLst/>
              <a:ahLst/>
              <a:cxnLst/>
              <a:rect r="r" b="b" t="t" l="l"/>
              <a:pathLst>
                <a:path h="1690329" w="1340440">
                  <a:moveTo>
                    <a:pt x="77579" y="0"/>
                  </a:moveTo>
                  <a:lnTo>
                    <a:pt x="1262861" y="0"/>
                  </a:lnTo>
                  <a:cubicBezTo>
                    <a:pt x="1305707" y="0"/>
                    <a:pt x="1340440" y="34733"/>
                    <a:pt x="1340440" y="77579"/>
                  </a:cubicBezTo>
                  <a:lnTo>
                    <a:pt x="1340440" y="1612750"/>
                  </a:lnTo>
                  <a:cubicBezTo>
                    <a:pt x="1340440" y="1633325"/>
                    <a:pt x="1332266" y="1653058"/>
                    <a:pt x="1317717" y="1667607"/>
                  </a:cubicBezTo>
                  <a:cubicBezTo>
                    <a:pt x="1303169" y="1682156"/>
                    <a:pt x="1283436" y="1690329"/>
                    <a:pt x="1262861" y="1690329"/>
                  </a:cubicBezTo>
                  <a:lnTo>
                    <a:pt x="77579" y="1690329"/>
                  </a:lnTo>
                  <a:cubicBezTo>
                    <a:pt x="34733" y="1690329"/>
                    <a:pt x="0" y="1655596"/>
                    <a:pt x="0" y="1612750"/>
                  </a:cubicBezTo>
                  <a:lnTo>
                    <a:pt x="0" y="77579"/>
                  </a:lnTo>
                  <a:cubicBezTo>
                    <a:pt x="0" y="57004"/>
                    <a:pt x="8173" y="37271"/>
                    <a:pt x="22722" y="22722"/>
                  </a:cubicBezTo>
                  <a:cubicBezTo>
                    <a:pt x="37271" y="8173"/>
                    <a:pt x="57004" y="0"/>
                    <a:pt x="77579" y="0"/>
                  </a:cubicBezTo>
                  <a:close/>
                </a:path>
              </a:pathLst>
            </a:custGeom>
            <a:solidFill>
              <a:srgbClr val="E8ECEC"/>
            </a:solidFill>
          </p:spPr>
        </p:sp>
        <p:sp>
          <p:nvSpPr>
            <p:cNvPr name="TextBox 7" id="7"/>
            <p:cNvSpPr txBox="true"/>
            <p:nvPr/>
          </p:nvSpPr>
          <p:spPr>
            <a:xfrm>
              <a:off x="0" y="-38100"/>
              <a:ext cx="1340440" cy="1728429"/>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2358848" y="2082188"/>
            <a:ext cx="2211493" cy="221149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0" y="0"/>
            <a:ext cx="17368147" cy="1543194"/>
            <a:chOff x="0" y="0"/>
            <a:chExt cx="4574327" cy="406438"/>
          </a:xfrm>
        </p:grpSpPr>
        <p:sp>
          <p:nvSpPr>
            <p:cNvPr name="Freeform 12" id="12"/>
            <p:cNvSpPr/>
            <p:nvPr/>
          </p:nvSpPr>
          <p:spPr>
            <a:xfrm flipH="false" flipV="false" rot="0">
              <a:off x="0" y="0"/>
              <a:ext cx="4574327" cy="406438"/>
            </a:xfrm>
            <a:custGeom>
              <a:avLst/>
              <a:gdLst/>
              <a:ahLst/>
              <a:cxnLst/>
              <a:rect r="r" b="b" t="t" l="l"/>
              <a:pathLst>
                <a:path h="406438" w="4574327">
                  <a:moveTo>
                    <a:pt x="0" y="0"/>
                  </a:moveTo>
                  <a:lnTo>
                    <a:pt x="4574327" y="0"/>
                  </a:lnTo>
                  <a:lnTo>
                    <a:pt x="4574327" y="406438"/>
                  </a:lnTo>
                  <a:lnTo>
                    <a:pt x="0" y="406438"/>
                  </a:lnTo>
                  <a:close/>
                </a:path>
              </a:pathLst>
            </a:custGeom>
            <a:solidFill>
              <a:srgbClr val="29ABE2"/>
            </a:solidFill>
          </p:spPr>
        </p:sp>
        <p:sp>
          <p:nvSpPr>
            <p:cNvPr name="TextBox 13" id="13"/>
            <p:cNvSpPr txBox="true"/>
            <p:nvPr/>
          </p:nvSpPr>
          <p:spPr>
            <a:xfrm>
              <a:off x="0" y="-38100"/>
              <a:ext cx="4574327" cy="444538"/>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2783603" y="2688954"/>
            <a:ext cx="1361983" cy="997962"/>
          </a:xfrm>
          <a:custGeom>
            <a:avLst/>
            <a:gdLst/>
            <a:ahLst/>
            <a:cxnLst/>
            <a:rect r="r" b="b" t="t" l="l"/>
            <a:pathLst>
              <a:path h="997962" w="1361983">
                <a:moveTo>
                  <a:pt x="0" y="0"/>
                </a:moveTo>
                <a:lnTo>
                  <a:pt x="1361983" y="0"/>
                </a:lnTo>
                <a:lnTo>
                  <a:pt x="1361983" y="997962"/>
                </a:lnTo>
                <a:lnTo>
                  <a:pt x="0" y="997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8444462" y="2837693"/>
            <a:ext cx="1400966" cy="700483"/>
          </a:xfrm>
          <a:custGeom>
            <a:avLst/>
            <a:gdLst/>
            <a:ahLst/>
            <a:cxnLst/>
            <a:rect r="r" b="b" t="t" l="l"/>
            <a:pathLst>
              <a:path h="700483" w="1400966">
                <a:moveTo>
                  <a:pt x="0" y="0"/>
                </a:moveTo>
                <a:lnTo>
                  <a:pt x="1400965" y="0"/>
                </a:lnTo>
                <a:lnTo>
                  <a:pt x="1400965" y="700483"/>
                </a:lnTo>
                <a:lnTo>
                  <a:pt x="0" y="7004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4291591" y="2562271"/>
            <a:ext cx="1063628" cy="1251327"/>
          </a:xfrm>
          <a:custGeom>
            <a:avLst/>
            <a:gdLst/>
            <a:ahLst/>
            <a:cxnLst/>
            <a:rect r="r" b="b" t="t" l="l"/>
            <a:pathLst>
              <a:path h="1251327" w="1063628">
                <a:moveTo>
                  <a:pt x="0" y="0"/>
                </a:moveTo>
                <a:lnTo>
                  <a:pt x="1063629" y="0"/>
                </a:lnTo>
                <a:lnTo>
                  <a:pt x="1063629" y="1251328"/>
                </a:lnTo>
                <a:lnTo>
                  <a:pt x="0" y="12513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919853" y="296934"/>
            <a:ext cx="10769833" cy="854076"/>
          </a:xfrm>
          <a:prstGeom prst="rect">
            <a:avLst/>
          </a:prstGeom>
        </p:spPr>
        <p:txBody>
          <a:bodyPr anchor="t" rtlCol="false" tIns="0" lIns="0" bIns="0" rIns="0">
            <a:spAutoFit/>
          </a:bodyPr>
          <a:lstStyle/>
          <a:p>
            <a:pPr algn="l">
              <a:lnSpc>
                <a:spcPts val="6999"/>
              </a:lnSpc>
            </a:pPr>
            <a:r>
              <a:rPr lang="en-US" b="true" sz="4999" spc="99">
                <a:solidFill>
                  <a:srgbClr val="FFFFFF"/>
                </a:solidFill>
                <a:latin typeface="Garet Bold"/>
                <a:ea typeface="Garet Bold"/>
                <a:cs typeface="Garet Bold"/>
                <a:sym typeface="Garet Bold"/>
              </a:rPr>
              <a:t>THE RESULT !!!</a:t>
            </a:r>
          </a:p>
        </p:txBody>
      </p:sp>
      <p:sp>
        <p:nvSpPr>
          <p:cNvPr name="TextBox 18" id="18"/>
          <p:cNvSpPr txBox="true"/>
          <p:nvPr/>
        </p:nvSpPr>
        <p:spPr>
          <a:xfrm rot="0">
            <a:off x="1408378" y="4463302"/>
            <a:ext cx="4112433" cy="3051175"/>
          </a:xfrm>
          <a:prstGeom prst="rect">
            <a:avLst/>
          </a:prstGeom>
        </p:spPr>
        <p:txBody>
          <a:bodyPr anchor="t" rtlCol="false" tIns="0" lIns="0" bIns="0" rIns="0">
            <a:spAutoFit/>
          </a:bodyPr>
          <a:lstStyle/>
          <a:p>
            <a:pPr algn="ctr">
              <a:lnSpc>
                <a:spcPts val="3499"/>
              </a:lnSpc>
            </a:pPr>
            <a:r>
              <a:rPr lang="en-US" sz="2499" b="true">
                <a:solidFill>
                  <a:srgbClr val="000000"/>
                </a:solidFill>
                <a:latin typeface="Garet Bold"/>
                <a:ea typeface="Garet Bold"/>
                <a:cs typeface="Garet Bold"/>
                <a:sym typeface="Garet Bold"/>
              </a:rPr>
              <a:t>A DYNAMIC MAP WITH DATA STRAIGHT FROM THE API - another application</a:t>
            </a:r>
          </a:p>
          <a:p>
            <a:pPr algn="ctr">
              <a:lnSpc>
                <a:spcPts val="3499"/>
              </a:lnSpc>
            </a:pPr>
          </a:p>
          <a:p>
            <a:pPr algn="ctr">
              <a:lnSpc>
                <a:spcPts val="3499"/>
              </a:lnSpc>
            </a:pPr>
            <a:r>
              <a:rPr lang="en-US" sz="2499" b="true">
                <a:solidFill>
                  <a:srgbClr val="000000"/>
                </a:solidFill>
                <a:latin typeface="Garet Bold"/>
                <a:ea typeface="Garet Bold"/>
                <a:cs typeface="Garet Bold"/>
                <a:sym typeface="Garet Bold"/>
              </a:rPr>
              <a:t>Applications talking to each other !!!</a:t>
            </a:r>
          </a:p>
        </p:txBody>
      </p:sp>
      <p:sp>
        <p:nvSpPr>
          <p:cNvPr name="Freeform 19" id="19"/>
          <p:cNvSpPr/>
          <p:nvPr/>
        </p:nvSpPr>
        <p:spPr>
          <a:xfrm flipH="false" flipV="false" rot="0">
            <a:off x="7111701" y="1543194"/>
            <a:ext cx="9155971" cy="8530607"/>
          </a:xfrm>
          <a:custGeom>
            <a:avLst/>
            <a:gdLst/>
            <a:ahLst/>
            <a:cxnLst/>
            <a:rect r="r" b="b" t="t" l="l"/>
            <a:pathLst>
              <a:path h="8530607" w="9155971">
                <a:moveTo>
                  <a:pt x="0" y="0"/>
                </a:moveTo>
                <a:lnTo>
                  <a:pt x="9155970" y="0"/>
                </a:lnTo>
                <a:lnTo>
                  <a:pt x="9155970" y="8530607"/>
                </a:lnTo>
                <a:lnTo>
                  <a:pt x="0" y="8530607"/>
                </a:lnTo>
                <a:lnTo>
                  <a:pt x="0" y="0"/>
                </a:lnTo>
                <a:close/>
              </a:path>
            </a:pathLst>
          </a:custGeom>
          <a:blipFill>
            <a:blip r:embed="rId8"/>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416679" cy="10287000"/>
            <a:chOff x="0" y="0"/>
            <a:chExt cx="1689989" cy="2709333"/>
          </a:xfrm>
        </p:grpSpPr>
        <p:sp>
          <p:nvSpPr>
            <p:cNvPr name="Freeform 3" id="3"/>
            <p:cNvSpPr/>
            <p:nvPr/>
          </p:nvSpPr>
          <p:spPr>
            <a:xfrm flipH="false" flipV="false" rot="0">
              <a:off x="0" y="0"/>
              <a:ext cx="1689989" cy="2709333"/>
            </a:xfrm>
            <a:custGeom>
              <a:avLst/>
              <a:gdLst/>
              <a:ahLst/>
              <a:cxnLst/>
              <a:rect r="r" b="b" t="t" l="l"/>
              <a:pathLst>
                <a:path h="2709333" w="1689989">
                  <a:moveTo>
                    <a:pt x="0" y="0"/>
                  </a:moveTo>
                  <a:lnTo>
                    <a:pt x="1689989" y="0"/>
                  </a:lnTo>
                  <a:lnTo>
                    <a:pt x="1689989" y="2709333"/>
                  </a:lnTo>
                  <a:lnTo>
                    <a:pt x="0" y="2709333"/>
                  </a:lnTo>
                  <a:close/>
                </a:path>
              </a:pathLst>
            </a:custGeom>
            <a:solidFill>
              <a:srgbClr val="29ABE2"/>
            </a:solidFill>
          </p:spPr>
        </p:sp>
        <p:sp>
          <p:nvSpPr>
            <p:cNvPr name="TextBox 4" id="4"/>
            <p:cNvSpPr txBox="true"/>
            <p:nvPr/>
          </p:nvSpPr>
          <p:spPr>
            <a:xfrm>
              <a:off x="0" y="-38100"/>
              <a:ext cx="1689989" cy="2747433"/>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878285" y="3130769"/>
            <a:ext cx="5096385" cy="7578113"/>
          </a:xfrm>
          <a:prstGeom prst="rect">
            <a:avLst/>
          </a:prstGeom>
        </p:spPr>
        <p:txBody>
          <a:bodyPr anchor="t" rtlCol="false" tIns="0" lIns="0" bIns="0" rIns="0">
            <a:spAutoFit/>
          </a:bodyPr>
          <a:lstStyle/>
          <a:p>
            <a:pPr algn="just">
              <a:lnSpc>
                <a:spcPts val="3785"/>
              </a:lnSpc>
            </a:pPr>
            <a:r>
              <a:rPr lang="en-US" sz="2442" b="true">
                <a:solidFill>
                  <a:srgbClr val="FFFFFF"/>
                </a:solidFill>
                <a:latin typeface="Open Sans Bold"/>
                <a:ea typeface="Open Sans Bold"/>
                <a:cs typeface="Open Sans Bold"/>
                <a:sym typeface="Open Sans Bold"/>
              </a:rPr>
              <a:t>OBTAIN A KEY IF NEEDED</a:t>
            </a:r>
          </a:p>
          <a:p>
            <a:pPr algn="just">
              <a:lnSpc>
                <a:spcPts val="3785"/>
              </a:lnSpc>
            </a:pPr>
            <a:r>
              <a:rPr lang="en-US" sz="2442" b="true">
                <a:solidFill>
                  <a:srgbClr val="FFFFFF"/>
                </a:solidFill>
                <a:latin typeface="Open Sans Bold"/>
                <a:ea typeface="Open Sans Bold"/>
                <a:cs typeface="Open Sans Bold"/>
                <a:sym typeface="Open Sans Bold"/>
              </a:rPr>
              <a:t>PREVIEW THE DATA ONLINE</a:t>
            </a:r>
          </a:p>
          <a:p>
            <a:pPr algn="just">
              <a:lnSpc>
                <a:spcPts val="3785"/>
              </a:lnSpc>
            </a:pPr>
          </a:p>
          <a:p>
            <a:pPr algn="just">
              <a:lnSpc>
                <a:spcPts val="3785"/>
              </a:lnSpc>
            </a:pPr>
            <a:r>
              <a:rPr lang="en-US" sz="2442" b="true">
                <a:solidFill>
                  <a:srgbClr val="FFFFFF"/>
                </a:solidFill>
                <a:latin typeface="Open Sans Bold"/>
                <a:ea typeface="Open Sans Bold"/>
                <a:cs typeface="Open Sans Bold"/>
                <a:sym typeface="Open Sans Bold"/>
              </a:rPr>
              <a:t>DOWNLOAD THE DATA AS JSON</a:t>
            </a:r>
          </a:p>
          <a:p>
            <a:pPr algn="just">
              <a:lnSpc>
                <a:spcPts val="3785"/>
              </a:lnSpc>
            </a:pPr>
          </a:p>
          <a:p>
            <a:pPr algn="just">
              <a:lnSpc>
                <a:spcPts val="3785"/>
              </a:lnSpc>
            </a:pPr>
            <a:r>
              <a:rPr lang="en-US" sz="2442" b="true">
                <a:solidFill>
                  <a:srgbClr val="FFFFFF"/>
                </a:solidFill>
                <a:latin typeface="Open Sans Bold"/>
                <a:ea typeface="Open Sans Bold"/>
                <a:cs typeface="Open Sans Bold"/>
                <a:sym typeface="Open Sans Bold"/>
              </a:rPr>
              <a:t>TRANSFORM THE JSON ONTO THE MAP (using your application API) AND/OR LOAD INTO A DATABASE (using custom code or procedure)</a:t>
            </a:r>
          </a:p>
          <a:p>
            <a:pPr algn="just">
              <a:lnSpc>
                <a:spcPts val="3785"/>
              </a:lnSpc>
            </a:pPr>
          </a:p>
          <a:p>
            <a:pPr algn="just">
              <a:lnSpc>
                <a:spcPts val="3785"/>
              </a:lnSpc>
            </a:pPr>
          </a:p>
          <a:p>
            <a:pPr algn="just">
              <a:lnSpc>
                <a:spcPts val="3785"/>
              </a:lnSpc>
            </a:pPr>
          </a:p>
          <a:p>
            <a:pPr algn="just">
              <a:lnSpc>
                <a:spcPts val="3785"/>
              </a:lnSpc>
            </a:pPr>
          </a:p>
          <a:p>
            <a:pPr algn="just">
              <a:lnSpc>
                <a:spcPts val="3785"/>
              </a:lnSpc>
            </a:pPr>
          </a:p>
          <a:p>
            <a:pPr algn="just" marL="0" indent="0" lvl="0">
              <a:lnSpc>
                <a:spcPts val="3785"/>
              </a:lnSpc>
            </a:pPr>
          </a:p>
        </p:txBody>
      </p:sp>
      <p:sp>
        <p:nvSpPr>
          <p:cNvPr name="Freeform 6" id="6"/>
          <p:cNvSpPr/>
          <p:nvPr/>
        </p:nvSpPr>
        <p:spPr>
          <a:xfrm flipH="false" flipV="false" rot="0">
            <a:off x="878285" y="8394605"/>
            <a:ext cx="4568944" cy="1557302"/>
          </a:xfrm>
          <a:custGeom>
            <a:avLst/>
            <a:gdLst/>
            <a:ahLst/>
            <a:cxnLst/>
            <a:rect r="r" b="b" t="t" l="l"/>
            <a:pathLst>
              <a:path h="1557302" w="4568944">
                <a:moveTo>
                  <a:pt x="0" y="0"/>
                </a:moveTo>
                <a:lnTo>
                  <a:pt x="4568945" y="0"/>
                </a:lnTo>
                <a:lnTo>
                  <a:pt x="4568945" y="1557302"/>
                </a:lnTo>
                <a:lnTo>
                  <a:pt x="0" y="1557302"/>
                </a:lnTo>
                <a:lnTo>
                  <a:pt x="0" y="0"/>
                </a:lnTo>
                <a:close/>
              </a:path>
            </a:pathLst>
          </a:custGeom>
          <a:blipFill>
            <a:blip r:embed="rId2"/>
            <a:stretch>
              <a:fillRect l="0" t="0" r="0" b="0"/>
            </a:stretch>
          </a:blipFill>
        </p:spPr>
      </p:sp>
      <p:sp>
        <p:nvSpPr>
          <p:cNvPr name="Freeform 7" id="7"/>
          <p:cNvSpPr/>
          <p:nvPr/>
        </p:nvSpPr>
        <p:spPr>
          <a:xfrm flipH="false" flipV="false" rot="0">
            <a:off x="6615603" y="288568"/>
            <a:ext cx="11358036" cy="7127168"/>
          </a:xfrm>
          <a:custGeom>
            <a:avLst/>
            <a:gdLst/>
            <a:ahLst/>
            <a:cxnLst/>
            <a:rect r="r" b="b" t="t" l="l"/>
            <a:pathLst>
              <a:path h="7127168" w="11358036">
                <a:moveTo>
                  <a:pt x="0" y="0"/>
                </a:moveTo>
                <a:lnTo>
                  <a:pt x="11358036" y="0"/>
                </a:lnTo>
                <a:lnTo>
                  <a:pt x="11358036" y="7127168"/>
                </a:lnTo>
                <a:lnTo>
                  <a:pt x="0" y="7127168"/>
                </a:lnTo>
                <a:lnTo>
                  <a:pt x="0" y="0"/>
                </a:lnTo>
                <a:close/>
              </a:path>
            </a:pathLst>
          </a:custGeom>
          <a:blipFill>
            <a:blip r:embed="rId3"/>
            <a:stretch>
              <a:fillRect l="0" t="0" r="0" b="0"/>
            </a:stretch>
          </a:blipFill>
        </p:spPr>
      </p:sp>
      <p:sp>
        <p:nvSpPr>
          <p:cNvPr name="Freeform 8" id="8"/>
          <p:cNvSpPr/>
          <p:nvPr/>
        </p:nvSpPr>
        <p:spPr>
          <a:xfrm flipH="false" flipV="false" rot="0">
            <a:off x="12481885" y="8394605"/>
            <a:ext cx="4777415" cy="1434975"/>
          </a:xfrm>
          <a:custGeom>
            <a:avLst/>
            <a:gdLst/>
            <a:ahLst/>
            <a:cxnLst/>
            <a:rect r="r" b="b" t="t" l="l"/>
            <a:pathLst>
              <a:path h="1434975" w="4777415">
                <a:moveTo>
                  <a:pt x="0" y="0"/>
                </a:moveTo>
                <a:lnTo>
                  <a:pt x="4777415" y="0"/>
                </a:lnTo>
                <a:lnTo>
                  <a:pt x="4777415" y="1434974"/>
                </a:lnTo>
                <a:lnTo>
                  <a:pt x="0" y="1434974"/>
                </a:lnTo>
                <a:lnTo>
                  <a:pt x="0" y="0"/>
                </a:lnTo>
                <a:close/>
              </a:path>
            </a:pathLst>
          </a:custGeom>
          <a:blipFill>
            <a:blip r:embed="rId4"/>
            <a:stretch>
              <a:fillRect l="0" t="0" r="0" b="0"/>
            </a:stretch>
          </a:blipFill>
        </p:spPr>
      </p:sp>
      <p:sp>
        <p:nvSpPr>
          <p:cNvPr name="TextBox 9" id="9"/>
          <p:cNvSpPr txBox="true"/>
          <p:nvPr/>
        </p:nvSpPr>
        <p:spPr>
          <a:xfrm rot="0">
            <a:off x="878285" y="425141"/>
            <a:ext cx="4568944" cy="1739901"/>
          </a:xfrm>
          <a:prstGeom prst="rect">
            <a:avLst/>
          </a:prstGeom>
        </p:spPr>
        <p:txBody>
          <a:bodyPr anchor="t" rtlCol="false" tIns="0" lIns="0" bIns="0" rIns="0">
            <a:spAutoFit/>
          </a:bodyPr>
          <a:lstStyle/>
          <a:p>
            <a:pPr algn="l">
              <a:lnSpc>
                <a:spcPts val="6999"/>
              </a:lnSpc>
            </a:pPr>
            <a:r>
              <a:rPr lang="en-US" b="true" sz="4999" spc="99">
                <a:solidFill>
                  <a:srgbClr val="FFFFFF"/>
                </a:solidFill>
                <a:latin typeface="Garet Bold"/>
                <a:ea typeface="Garet Bold"/>
                <a:cs typeface="Garet Bold"/>
                <a:sym typeface="Garet Bold"/>
              </a:rPr>
              <a:t>THIRD PARTY REST API</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050"/>
            <a:ext cx="6416679" cy="10287000"/>
            <a:chOff x="0" y="0"/>
            <a:chExt cx="1689989" cy="2709333"/>
          </a:xfrm>
        </p:grpSpPr>
        <p:sp>
          <p:nvSpPr>
            <p:cNvPr name="Freeform 3" id="3"/>
            <p:cNvSpPr/>
            <p:nvPr/>
          </p:nvSpPr>
          <p:spPr>
            <a:xfrm flipH="false" flipV="false" rot="0">
              <a:off x="0" y="0"/>
              <a:ext cx="1689989" cy="2709333"/>
            </a:xfrm>
            <a:custGeom>
              <a:avLst/>
              <a:gdLst/>
              <a:ahLst/>
              <a:cxnLst/>
              <a:rect r="r" b="b" t="t" l="l"/>
              <a:pathLst>
                <a:path h="2709333" w="1689989">
                  <a:moveTo>
                    <a:pt x="0" y="0"/>
                  </a:moveTo>
                  <a:lnTo>
                    <a:pt x="1689989" y="0"/>
                  </a:lnTo>
                  <a:lnTo>
                    <a:pt x="1689989" y="2709333"/>
                  </a:lnTo>
                  <a:lnTo>
                    <a:pt x="0" y="2709333"/>
                  </a:lnTo>
                  <a:close/>
                </a:path>
              </a:pathLst>
            </a:custGeom>
            <a:solidFill>
              <a:srgbClr val="29ABE2"/>
            </a:solidFill>
          </p:spPr>
        </p:sp>
        <p:sp>
          <p:nvSpPr>
            <p:cNvPr name="TextBox 4" id="4"/>
            <p:cNvSpPr txBox="true"/>
            <p:nvPr/>
          </p:nvSpPr>
          <p:spPr>
            <a:xfrm>
              <a:off x="0" y="-38100"/>
              <a:ext cx="1689989"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416679" y="761356"/>
            <a:ext cx="11301259" cy="6272199"/>
          </a:xfrm>
          <a:custGeom>
            <a:avLst/>
            <a:gdLst/>
            <a:ahLst/>
            <a:cxnLst/>
            <a:rect r="r" b="b" t="t" l="l"/>
            <a:pathLst>
              <a:path h="6272199" w="11301259">
                <a:moveTo>
                  <a:pt x="0" y="0"/>
                </a:moveTo>
                <a:lnTo>
                  <a:pt x="11301259" y="0"/>
                </a:lnTo>
                <a:lnTo>
                  <a:pt x="11301259" y="6272199"/>
                </a:lnTo>
                <a:lnTo>
                  <a:pt x="0" y="6272199"/>
                </a:lnTo>
                <a:lnTo>
                  <a:pt x="0" y="0"/>
                </a:lnTo>
                <a:close/>
              </a:path>
            </a:pathLst>
          </a:custGeom>
          <a:blipFill>
            <a:blip r:embed="rId2"/>
            <a:stretch>
              <a:fillRect l="0" t="0" r="0" b="0"/>
            </a:stretch>
          </a:blipFill>
        </p:spPr>
      </p:sp>
      <p:sp>
        <p:nvSpPr>
          <p:cNvPr name="Freeform 6" id="6"/>
          <p:cNvSpPr/>
          <p:nvPr/>
        </p:nvSpPr>
        <p:spPr>
          <a:xfrm flipH="false" flipV="false" rot="0">
            <a:off x="6416679" y="7388016"/>
            <a:ext cx="11301259" cy="1596303"/>
          </a:xfrm>
          <a:custGeom>
            <a:avLst/>
            <a:gdLst/>
            <a:ahLst/>
            <a:cxnLst/>
            <a:rect r="r" b="b" t="t" l="l"/>
            <a:pathLst>
              <a:path h="1596303" w="11301259">
                <a:moveTo>
                  <a:pt x="0" y="0"/>
                </a:moveTo>
                <a:lnTo>
                  <a:pt x="11301259" y="0"/>
                </a:lnTo>
                <a:lnTo>
                  <a:pt x="11301259" y="1596303"/>
                </a:lnTo>
                <a:lnTo>
                  <a:pt x="0" y="1596303"/>
                </a:lnTo>
                <a:lnTo>
                  <a:pt x="0" y="0"/>
                </a:lnTo>
                <a:close/>
              </a:path>
            </a:pathLst>
          </a:custGeom>
          <a:blipFill>
            <a:blip r:embed="rId3"/>
            <a:stretch>
              <a:fillRect l="0" t="0" r="0" b="0"/>
            </a:stretch>
          </a:blipFill>
        </p:spPr>
      </p:sp>
      <p:sp>
        <p:nvSpPr>
          <p:cNvPr name="TextBox 7" id="7"/>
          <p:cNvSpPr txBox="true"/>
          <p:nvPr/>
        </p:nvSpPr>
        <p:spPr>
          <a:xfrm rot="0">
            <a:off x="1028700" y="508040"/>
            <a:ext cx="3849001" cy="4437144"/>
          </a:xfrm>
          <a:prstGeom prst="rect">
            <a:avLst/>
          </a:prstGeom>
        </p:spPr>
        <p:txBody>
          <a:bodyPr anchor="t" rtlCol="false" tIns="0" lIns="0" bIns="0" rIns="0">
            <a:spAutoFit/>
          </a:bodyPr>
          <a:lstStyle/>
          <a:p>
            <a:pPr algn="l">
              <a:lnSpc>
                <a:spcPts val="5896"/>
              </a:lnSpc>
            </a:pPr>
            <a:r>
              <a:rPr lang="en-US" b="true" sz="4212" spc="84">
                <a:solidFill>
                  <a:srgbClr val="FFFFFF"/>
                </a:solidFill>
                <a:latin typeface="Garet Bold"/>
                <a:ea typeface="Garet Bold"/>
                <a:cs typeface="Garet Bold"/>
                <a:sym typeface="Garet Bold"/>
              </a:rPr>
              <a:t>AUSTRALIAN CAPTIAL TERRITORY - ROAD INCIDENTS FEED</a:t>
            </a:r>
          </a:p>
        </p:txBody>
      </p:sp>
      <p:sp>
        <p:nvSpPr>
          <p:cNvPr name="TextBox 8" id="8"/>
          <p:cNvSpPr txBox="true"/>
          <p:nvPr/>
        </p:nvSpPr>
        <p:spPr>
          <a:xfrm rot="0">
            <a:off x="1028700" y="5470622"/>
            <a:ext cx="5096385" cy="3768113"/>
          </a:xfrm>
          <a:prstGeom prst="rect">
            <a:avLst/>
          </a:prstGeom>
        </p:spPr>
        <p:txBody>
          <a:bodyPr anchor="t" rtlCol="false" tIns="0" lIns="0" bIns="0" rIns="0">
            <a:spAutoFit/>
          </a:bodyPr>
          <a:lstStyle/>
          <a:p>
            <a:pPr algn="just">
              <a:lnSpc>
                <a:spcPts val="3785"/>
              </a:lnSpc>
            </a:pPr>
            <a:r>
              <a:rPr lang="en-US" sz="2442" b="true">
                <a:solidFill>
                  <a:srgbClr val="FFFFFF"/>
                </a:solidFill>
                <a:latin typeface="Open Sans Bold"/>
                <a:ea typeface="Open Sans Bold"/>
                <a:cs typeface="Open Sans Bold"/>
                <a:sym typeface="Open Sans Bold"/>
              </a:rPr>
              <a:t>Bluetooth detection devices placed on major roads to monitor traffic flow </a:t>
            </a:r>
          </a:p>
          <a:p>
            <a:pPr algn="just">
              <a:lnSpc>
                <a:spcPts val="3785"/>
              </a:lnSpc>
            </a:pPr>
          </a:p>
          <a:p>
            <a:pPr algn="just">
              <a:lnSpc>
                <a:spcPts val="3785"/>
              </a:lnSpc>
            </a:pPr>
            <a:r>
              <a:rPr lang="en-US" sz="2442" b="true">
                <a:solidFill>
                  <a:srgbClr val="FFFFFF"/>
                </a:solidFill>
                <a:latin typeface="Open Sans Bold"/>
                <a:ea typeface="Open Sans Bold"/>
                <a:cs typeface="Open Sans Bold"/>
                <a:sym typeface="Open Sans Bold"/>
              </a:rPr>
              <a:t>REST API &gt; GEOJSON FILE</a:t>
            </a:r>
          </a:p>
          <a:p>
            <a:pPr algn="just">
              <a:lnSpc>
                <a:spcPts val="3785"/>
              </a:lnSpc>
            </a:pPr>
            <a:r>
              <a:rPr lang="en-US" sz="2442" b="true">
                <a:solidFill>
                  <a:srgbClr val="FFFFFF"/>
                </a:solidFill>
                <a:latin typeface="Open Sans Bold"/>
                <a:ea typeface="Open Sans Bold"/>
                <a:cs typeface="Open Sans Bold"/>
                <a:sym typeface="Open Sans Bold"/>
              </a:rPr>
              <a:t>OR</a:t>
            </a:r>
          </a:p>
          <a:p>
            <a:pPr algn="just">
              <a:lnSpc>
                <a:spcPts val="3785"/>
              </a:lnSpc>
            </a:pPr>
            <a:r>
              <a:rPr lang="en-US" sz="2442" b="true">
                <a:solidFill>
                  <a:srgbClr val="FFFFFF"/>
                </a:solidFill>
                <a:latin typeface="Open Sans Bold"/>
                <a:ea typeface="Open Sans Bold"/>
                <a:cs typeface="Open Sans Bold"/>
                <a:sym typeface="Open Sans Bold"/>
              </a:rPr>
              <a:t>OR REST API &gt; MAP</a:t>
            </a:r>
          </a:p>
          <a:p>
            <a:pPr algn="just" marL="0" indent="0" lvl="0">
              <a:lnSpc>
                <a:spcPts val="3785"/>
              </a:lnSpc>
            </a:pP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6770594" cy="10287000"/>
            <a:chOff x="0" y="0"/>
            <a:chExt cx="1783202" cy="2709333"/>
          </a:xfrm>
        </p:grpSpPr>
        <p:sp>
          <p:nvSpPr>
            <p:cNvPr name="Freeform 3" id="3"/>
            <p:cNvSpPr/>
            <p:nvPr/>
          </p:nvSpPr>
          <p:spPr>
            <a:xfrm flipH="false" flipV="false" rot="0">
              <a:off x="0" y="0"/>
              <a:ext cx="1783202" cy="2709333"/>
            </a:xfrm>
            <a:custGeom>
              <a:avLst/>
              <a:gdLst/>
              <a:ahLst/>
              <a:cxnLst/>
              <a:rect r="r" b="b" t="t" l="l"/>
              <a:pathLst>
                <a:path h="2709333" w="1783202">
                  <a:moveTo>
                    <a:pt x="0" y="0"/>
                  </a:moveTo>
                  <a:lnTo>
                    <a:pt x="1783202" y="0"/>
                  </a:lnTo>
                  <a:lnTo>
                    <a:pt x="1783202" y="2709333"/>
                  </a:lnTo>
                  <a:lnTo>
                    <a:pt x="0" y="2709333"/>
                  </a:lnTo>
                  <a:close/>
                </a:path>
              </a:pathLst>
            </a:custGeom>
            <a:solidFill>
              <a:srgbClr val="29ABE2"/>
            </a:solidFill>
          </p:spPr>
        </p:sp>
        <p:sp>
          <p:nvSpPr>
            <p:cNvPr name="TextBox 4" id="4"/>
            <p:cNvSpPr txBox="true"/>
            <p:nvPr/>
          </p:nvSpPr>
          <p:spPr>
            <a:xfrm>
              <a:off x="0" y="-38100"/>
              <a:ext cx="1783202" cy="2747433"/>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8700" y="634295"/>
            <a:ext cx="4568944" cy="1739901"/>
          </a:xfrm>
          <a:prstGeom prst="rect">
            <a:avLst/>
          </a:prstGeom>
        </p:spPr>
        <p:txBody>
          <a:bodyPr anchor="t" rtlCol="false" tIns="0" lIns="0" bIns="0" rIns="0">
            <a:spAutoFit/>
          </a:bodyPr>
          <a:lstStyle/>
          <a:p>
            <a:pPr algn="l">
              <a:lnSpc>
                <a:spcPts val="6999"/>
              </a:lnSpc>
            </a:pPr>
            <a:r>
              <a:rPr lang="en-US" b="true" sz="4999" spc="99">
                <a:solidFill>
                  <a:srgbClr val="FFFFFF"/>
                </a:solidFill>
                <a:latin typeface="Garet Bold"/>
                <a:ea typeface="Garet Bold"/>
                <a:cs typeface="Garet Bold"/>
                <a:sym typeface="Garet Bold"/>
              </a:rPr>
              <a:t>CLOSING REMARKS</a:t>
            </a:r>
          </a:p>
        </p:txBody>
      </p:sp>
      <p:grpSp>
        <p:nvGrpSpPr>
          <p:cNvPr name="Group 6" id="6"/>
          <p:cNvGrpSpPr/>
          <p:nvPr/>
        </p:nvGrpSpPr>
        <p:grpSpPr>
          <a:xfrm rot="0">
            <a:off x="7357338" y="1057014"/>
            <a:ext cx="732337" cy="73233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8" id="8"/>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01</a:t>
              </a:r>
            </a:p>
          </p:txBody>
        </p:sp>
      </p:grpSp>
      <p:sp>
        <p:nvSpPr>
          <p:cNvPr name="TextBox 9" id="9"/>
          <p:cNvSpPr txBox="true"/>
          <p:nvPr/>
        </p:nvSpPr>
        <p:spPr>
          <a:xfrm rot="0">
            <a:off x="8278430" y="1665526"/>
            <a:ext cx="9328172" cy="2350770"/>
          </a:xfrm>
          <a:prstGeom prst="rect">
            <a:avLst/>
          </a:prstGeom>
        </p:spPr>
        <p:txBody>
          <a:bodyPr anchor="t" rtlCol="false" tIns="0" lIns="0" bIns="0" rIns="0">
            <a:spAutoFit/>
          </a:bodyPr>
          <a:lstStyle/>
          <a:p>
            <a:pPr algn="just" marL="0" indent="0" lvl="0">
              <a:lnSpc>
                <a:spcPts val="3720"/>
              </a:lnSpc>
            </a:pPr>
            <a:r>
              <a:rPr lang="en-US" b="true" sz="2400">
                <a:solidFill>
                  <a:srgbClr val="000000"/>
                </a:solidFill>
                <a:latin typeface="Calibri (MS) Bold"/>
                <a:ea typeface="Calibri (MS) Bold"/>
                <a:cs typeface="Calibri (MS) Bold"/>
                <a:sym typeface="Calibri (MS) Bold"/>
              </a:rPr>
              <a:t>Make sure you learn to interpret the code if using the AI tools to generate scripts. The tools may not be around for free long term, but my belief is that generative AI and application APIs should technical documentation better for GIS analysts who don’t come from a dev background  </a:t>
            </a:r>
          </a:p>
        </p:txBody>
      </p:sp>
      <p:sp>
        <p:nvSpPr>
          <p:cNvPr name="TextBox 10" id="10"/>
          <p:cNvSpPr txBox="true"/>
          <p:nvPr/>
        </p:nvSpPr>
        <p:spPr>
          <a:xfrm rot="0">
            <a:off x="8278430" y="1090207"/>
            <a:ext cx="6424736" cy="551652"/>
          </a:xfrm>
          <a:prstGeom prst="rect">
            <a:avLst/>
          </a:prstGeom>
        </p:spPr>
        <p:txBody>
          <a:bodyPr anchor="t" rtlCol="false" tIns="0" lIns="0" bIns="0" rIns="0">
            <a:spAutoFit/>
          </a:bodyPr>
          <a:lstStyle/>
          <a:p>
            <a:pPr algn="l">
              <a:lnSpc>
                <a:spcPts val="4085"/>
              </a:lnSpc>
            </a:pPr>
            <a:r>
              <a:rPr lang="en-US" sz="2918" b="true">
                <a:solidFill>
                  <a:srgbClr val="000000"/>
                </a:solidFill>
                <a:latin typeface="Calibri (MS) Bold"/>
                <a:ea typeface="Calibri (MS) Bold"/>
                <a:cs typeface="Calibri (MS) Bold"/>
                <a:sym typeface="Calibri (MS) Bold"/>
              </a:rPr>
              <a:t>Watch out with the AI tools</a:t>
            </a:r>
          </a:p>
        </p:txBody>
      </p:sp>
      <p:grpSp>
        <p:nvGrpSpPr>
          <p:cNvPr name="Group 11" id="11"/>
          <p:cNvGrpSpPr/>
          <p:nvPr/>
        </p:nvGrpSpPr>
        <p:grpSpPr>
          <a:xfrm rot="0">
            <a:off x="7357338" y="4777332"/>
            <a:ext cx="732337" cy="73233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02</a:t>
              </a:r>
            </a:p>
          </p:txBody>
        </p:sp>
      </p:grpSp>
      <p:grpSp>
        <p:nvGrpSpPr>
          <p:cNvPr name="Group 14" id="14"/>
          <p:cNvGrpSpPr/>
          <p:nvPr/>
        </p:nvGrpSpPr>
        <p:grpSpPr>
          <a:xfrm rot="0">
            <a:off x="15740861" y="6749958"/>
            <a:ext cx="4596322" cy="459632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0" cap="sq">
              <a:solidFill>
                <a:srgbClr val="F6F6F6"/>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8278430" y="5507355"/>
            <a:ext cx="9328172" cy="3750945"/>
          </a:xfrm>
          <a:prstGeom prst="rect">
            <a:avLst/>
          </a:prstGeom>
        </p:spPr>
        <p:txBody>
          <a:bodyPr anchor="t" rtlCol="false" tIns="0" lIns="0" bIns="0" rIns="0">
            <a:spAutoFit/>
          </a:bodyPr>
          <a:lstStyle/>
          <a:p>
            <a:pPr algn="just">
              <a:lnSpc>
                <a:spcPts val="3720"/>
              </a:lnSpc>
            </a:pPr>
            <a:r>
              <a:rPr lang="en-US" sz="2400" b="true">
                <a:solidFill>
                  <a:srgbClr val="000000"/>
                </a:solidFill>
                <a:latin typeface="Calibri (MS) Bold"/>
                <a:ea typeface="Calibri (MS) Bold"/>
                <a:cs typeface="Calibri (MS) Bold"/>
                <a:sym typeface="Calibri (MS) Bold"/>
              </a:rPr>
              <a:t>More ETL (extract, transform, load) - embedding live data from APIs into datasets will help us as GIS professionals show that the power of GIS is ever - growing</a:t>
            </a:r>
          </a:p>
          <a:p>
            <a:pPr algn="just">
              <a:lnSpc>
                <a:spcPts val="3720"/>
              </a:lnSpc>
            </a:pPr>
          </a:p>
          <a:p>
            <a:pPr algn="just">
              <a:lnSpc>
                <a:spcPts val="3720"/>
              </a:lnSpc>
            </a:pPr>
            <a:r>
              <a:rPr lang="en-US" sz="2400" b="true">
                <a:solidFill>
                  <a:srgbClr val="000000"/>
                </a:solidFill>
                <a:latin typeface="Calibri (MS) Bold"/>
                <a:ea typeface="Calibri (MS) Bold"/>
                <a:cs typeface="Calibri (MS) Bold"/>
                <a:sym typeface="Calibri (MS) Bold"/>
              </a:rPr>
              <a:t>More reading - NZ live weather feed into ESRI hosted feature classes (author Bruce Harold)</a:t>
            </a:r>
          </a:p>
          <a:p>
            <a:pPr algn="just" marL="0" indent="0" lvl="0">
              <a:lnSpc>
                <a:spcPts val="3720"/>
              </a:lnSpc>
            </a:pPr>
            <a:r>
              <a:rPr lang="en-US" b="true" sz="2400">
                <a:solidFill>
                  <a:srgbClr val="000000"/>
                </a:solidFill>
                <a:latin typeface="Calibri (MS) Bold"/>
                <a:ea typeface="Calibri (MS) Bold"/>
                <a:cs typeface="Calibri (MS) Bold"/>
                <a:sym typeface="Calibri (MS) Bold"/>
              </a:rPr>
              <a:t>https://community.esri.com/t5/arcgis-data-interoperability-blog/etl-pattern-scheduling-web-tools/ba-p/1546641</a:t>
            </a:r>
          </a:p>
        </p:txBody>
      </p:sp>
      <p:sp>
        <p:nvSpPr>
          <p:cNvPr name="TextBox 18" id="18"/>
          <p:cNvSpPr txBox="true"/>
          <p:nvPr/>
        </p:nvSpPr>
        <p:spPr>
          <a:xfrm rot="0">
            <a:off x="8278430" y="4844975"/>
            <a:ext cx="5692400" cy="492274"/>
          </a:xfrm>
          <a:prstGeom prst="rect">
            <a:avLst/>
          </a:prstGeom>
        </p:spPr>
        <p:txBody>
          <a:bodyPr anchor="t" rtlCol="false" tIns="0" lIns="0" bIns="0" rIns="0">
            <a:spAutoFit/>
          </a:bodyPr>
          <a:lstStyle/>
          <a:p>
            <a:pPr algn="l">
              <a:lnSpc>
                <a:spcPts val="3620"/>
              </a:lnSpc>
            </a:pPr>
            <a:r>
              <a:rPr lang="en-US" sz="2585" b="true">
                <a:solidFill>
                  <a:srgbClr val="000000"/>
                </a:solidFill>
                <a:latin typeface="Calibri (MS) Bold"/>
                <a:ea typeface="Calibri (MS) Bold"/>
                <a:cs typeface="Calibri (MS) Bold"/>
                <a:sym typeface="Calibri (MS) Bold"/>
              </a:rPr>
              <a:t>Next Steps: </a:t>
            </a:r>
          </a:p>
        </p:txBody>
      </p:sp>
      <p:grpSp>
        <p:nvGrpSpPr>
          <p:cNvPr name="Group 19" id="19"/>
          <p:cNvGrpSpPr/>
          <p:nvPr/>
        </p:nvGrpSpPr>
        <p:grpSpPr>
          <a:xfrm rot="5400000">
            <a:off x="5324660" y="9048119"/>
            <a:ext cx="596043" cy="59604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770594" cy="10287000"/>
            <a:chOff x="0" y="0"/>
            <a:chExt cx="1783202" cy="2709333"/>
          </a:xfrm>
        </p:grpSpPr>
        <p:sp>
          <p:nvSpPr>
            <p:cNvPr name="Freeform 3" id="3"/>
            <p:cNvSpPr/>
            <p:nvPr/>
          </p:nvSpPr>
          <p:spPr>
            <a:xfrm flipH="false" flipV="false" rot="0">
              <a:off x="0" y="0"/>
              <a:ext cx="1783202" cy="2709333"/>
            </a:xfrm>
            <a:custGeom>
              <a:avLst/>
              <a:gdLst/>
              <a:ahLst/>
              <a:cxnLst/>
              <a:rect r="r" b="b" t="t" l="l"/>
              <a:pathLst>
                <a:path h="2709333" w="1783202">
                  <a:moveTo>
                    <a:pt x="0" y="0"/>
                  </a:moveTo>
                  <a:lnTo>
                    <a:pt x="1783202" y="0"/>
                  </a:lnTo>
                  <a:lnTo>
                    <a:pt x="1783202" y="2709333"/>
                  </a:lnTo>
                  <a:lnTo>
                    <a:pt x="0" y="2709333"/>
                  </a:lnTo>
                  <a:close/>
                </a:path>
              </a:pathLst>
            </a:custGeom>
            <a:solidFill>
              <a:srgbClr val="29ABE2"/>
            </a:solidFill>
          </p:spPr>
        </p:sp>
        <p:sp>
          <p:nvSpPr>
            <p:cNvPr name="TextBox 4" id="4"/>
            <p:cNvSpPr txBox="true"/>
            <p:nvPr/>
          </p:nvSpPr>
          <p:spPr>
            <a:xfrm>
              <a:off x="0" y="-38100"/>
              <a:ext cx="1783202"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5740861" y="6749958"/>
            <a:ext cx="4596322" cy="459632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0" cap="sq">
              <a:solidFill>
                <a:srgbClr val="F6F6F6"/>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231822" y="4341050"/>
            <a:ext cx="7002416" cy="4917250"/>
          </a:xfrm>
          <a:custGeom>
            <a:avLst/>
            <a:gdLst/>
            <a:ahLst/>
            <a:cxnLst/>
            <a:rect r="r" b="b" t="t" l="l"/>
            <a:pathLst>
              <a:path h="4917250" w="7002416">
                <a:moveTo>
                  <a:pt x="0" y="0"/>
                </a:moveTo>
                <a:lnTo>
                  <a:pt x="7002416" y="0"/>
                </a:lnTo>
                <a:lnTo>
                  <a:pt x="7002416" y="4917250"/>
                </a:lnTo>
                <a:lnTo>
                  <a:pt x="0" y="4917250"/>
                </a:lnTo>
                <a:lnTo>
                  <a:pt x="0" y="0"/>
                </a:lnTo>
                <a:close/>
              </a:path>
            </a:pathLst>
          </a:custGeom>
          <a:blipFill>
            <a:blip r:embed="rId2"/>
            <a:stretch>
              <a:fillRect l="0" t="-454" r="0" b="-454"/>
            </a:stretch>
          </a:blipFill>
        </p:spPr>
      </p:sp>
      <p:sp>
        <p:nvSpPr>
          <p:cNvPr name="Freeform 9" id="9"/>
          <p:cNvSpPr/>
          <p:nvPr/>
        </p:nvSpPr>
        <p:spPr>
          <a:xfrm flipH="false" flipV="false" rot="0">
            <a:off x="12162885" y="6749958"/>
            <a:ext cx="6091439" cy="3517806"/>
          </a:xfrm>
          <a:custGeom>
            <a:avLst/>
            <a:gdLst/>
            <a:ahLst/>
            <a:cxnLst/>
            <a:rect r="r" b="b" t="t" l="l"/>
            <a:pathLst>
              <a:path h="3517806" w="6091439">
                <a:moveTo>
                  <a:pt x="0" y="0"/>
                </a:moveTo>
                <a:lnTo>
                  <a:pt x="6091439" y="0"/>
                </a:lnTo>
                <a:lnTo>
                  <a:pt x="6091439" y="3517806"/>
                </a:lnTo>
                <a:lnTo>
                  <a:pt x="0" y="3517806"/>
                </a:lnTo>
                <a:lnTo>
                  <a:pt x="0" y="0"/>
                </a:lnTo>
                <a:close/>
              </a:path>
            </a:pathLst>
          </a:custGeom>
          <a:blipFill>
            <a:blip r:embed="rId3"/>
            <a:stretch>
              <a:fillRect l="0" t="0" r="0" b="0"/>
            </a:stretch>
          </a:blipFill>
        </p:spPr>
      </p:sp>
      <p:sp>
        <p:nvSpPr>
          <p:cNvPr name="TextBox 10" id="10"/>
          <p:cNvSpPr txBox="true"/>
          <p:nvPr/>
        </p:nvSpPr>
        <p:spPr>
          <a:xfrm rot="0">
            <a:off x="412128" y="933450"/>
            <a:ext cx="5508575" cy="2639592"/>
          </a:xfrm>
          <a:prstGeom prst="rect">
            <a:avLst/>
          </a:prstGeom>
        </p:spPr>
        <p:txBody>
          <a:bodyPr anchor="t" rtlCol="false" tIns="0" lIns="0" bIns="0" rIns="0">
            <a:spAutoFit/>
          </a:bodyPr>
          <a:lstStyle/>
          <a:p>
            <a:pPr algn="l">
              <a:lnSpc>
                <a:spcPts val="7038"/>
              </a:lnSpc>
            </a:pPr>
            <a:r>
              <a:rPr lang="en-US" b="true" sz="5027" spc="100">
                <a:solidFill>
                  <a:srgbClr val="FFFFFF"/>
                </a:solidFill>
                <a:latin typeface="Garet Bold"/>
                <a:ea typeface="Garet Bold"/>
                <a:cs typeface="Garet Bold"/>
                <a:sym typeface="Garet Bold"/>
              </a:rPr>
              <a:t>THANK YOU AND ENJOY THE  CONFERENCE !!</a:t>
            </a:r>
          </a:p>
        </p:txBody>
      </p:sp>
      <p:sp>
        <p:nvSpPr>
          <p:cNvPr name="TextBox 11" id="11"/>
          <p:cNvSpPr txBox="true"/>
          <p:nvPr/>
        </p:nvSpPr>
        <p:spPr>
          <a:xfrm rot="0">
            <a:off x="7498709" y="895350"/>
            <a:ext cx="9760591" cy="614299"/>
          </a:xfrm>
          <a:prstGeom prst="rect">
            <a:avLst/>
          </a:prstGeom>
        </p:spPr>
        <p:txBody>
          <a:bodyPr anchor="t" rtlCol="false" tIns="0" lIns="0" bIns="0" rIns="0">
            <a:spAutoFit/>
          </a:bodyPr>
          <a:lstStyle/>
          <a:p>
            <a:pPr algn="l">
              <a:lnSpc>
                <a:spcPts val="4465"/>
              </a:lnSpc>
            </a:pPr>
            <a:r>
              <a:rPr lang="en-US" sz="3189" b="true">
                <a:solidFill>
                  <a:srgbClr val="000000"/>
                </a:solidFill>
                <a:latin typeface="Calibri (MS) Bold"/>
                <a:ea typeface="Calibri (MS) Bold"/>
                <a:cs typeface="Calibri (MS) Bold"/>
                <a:sym typeface="Calibri (MS) Bold"/>
              </a:rPr>
              <a:t>matt.smith@rovermapping.com.au</a:t>
            </a:r>
          </a:p>
        </p:txBody>
      </p:sp>
      <p:sp>
        <p:nvSpPr>
          <p:cNvPr name="TextBox 12" id="12"/>
          <p:cNvSpPr txBox="true"/>
          <p:nvPr/>
        </p:nvSpPr>
        <p:spPr>
          <a:xfrm rot="0">
            <a:off x="7498709" y="1834685"/>
            <a:ext cx="7709896" cy="1738358"/>
          </a:xfrm>
          <a:prstGeom prst="rect">
            <a:avLst/>
          </a:prstGeom>
        </p:spPr>
        <p:txBody>
          <a:bodyPr anchor="t" rtlCol="false" tIns="0" lIns="0" bIns="0" rIns="0">
            <a:spAutoFit/>
          </a:bodyPr>
          <a:lstStyle/>
          <a:p>
            <a:pPr algn="l">
              <a:lnSpc>
                <a:spcPts val="4460"/>
              </a:lnSpc>
            </a:pPr>
            <a:r>
              <a:rPr lang="en-US" sz="3185" b="true">
                <a:solidFill>
                  <a:srgbClr val="000000"/>
                </a:solidFill>
                <a:latin typeface="Calibri (MS) Bold"/>
                <a:ea typeface="Calibri (MS) Bold"/>
                <a:cs typeface="Calibri (MS) Bold"/>
                <a:sym typeface="Calibri (MS) Bold"/>
              </a:rPr>
              <a:t>info@rovermapping.com.au</a:t>
            </a:r>
          </a:p>
          <a:p>
            <a:pPr algn="l">
              <a:lnSpc>
                <a:spcPts val="4460"/>
              </a:lnSpc>
            </a:pPr>
          </a:p>
          <a:p>
            <a:pPr algn="l">
              <a:lnSpc>
                <a:spcPts val="4460"/>
              </a:lnSpc>
            </a:pPr>
            <a:r>
              <a:rPr lang="en-US" sz="3185" b="true">
                <a:solidFill>
                  <a:srgbClr val="000000"/>
                </a:solidFill>
                <a:latin typeface="Calibri (MS) Bold"/>
                <a:ea typeface="Calibri (MS) Bold"/>
                <a:cs typeface="Calibri (MS) Bold"/>
                <a:sym typeface="Calibri (MS) Bold"/>
              </a:rPr>
              <a:t>+61 2 8006 7286</a:t>
            </a:r>
          </a:p>
        </p:txBody>
      </p:sp>
      <p:sp>
        <p:nvSpPr>
          <p:cNvPr name="TextBox 13" id="13"/>
          <p:cNvSpPr txBox="true"/>
          <p:nvPr/>
        </p:nvSpPr>
        <p:spPr>
          <a:xfrm rot="0">
            <a:off x="7498709" y="4207700"/>
            <a:ext cx="8980870" cy="3986149"/>
          </a:xfrm>
          <a:prstGeom prst="rect">
            <a:avLst/>
          </a:prstGeom>
        </p:spPr>
        <p:txBody>
          <a:bodyPr anchor="t" rtlCol="false" tIns="0" lIns="0" bIns="0" rIns="0">
            <a:spAutoFit/>
          </a:bodyPr>
          <a:lstStyle/>
          <a:p>
            <a:pPr algn="l">
              <a:lnSpc>
                <a:spcPts val="4465"/>
              </a:lnSpc>
            </a:pPr>
            <a:r>
              <a:rPr lang="en-US" sz="3189" b="true">
                <a:solidFill>
                  <a:srgbClr val="000000"/>
                </a:solidFill>
                <a:latin typeface="Calibri (MS) Bold"/>
                <a:ea typeface="Calibri (MS) Bold"/>
                <a:cs typeface="Calibri (MS) Bold"/>
                <a:sym typeface="Calibri (MS) Bold"/>
              </a:rPr>
              <a:t>Contact us with further questions or assistance with; </a:t>
            </a:r>
          </a:p>
          <a:p>
            <a:pPr algn="l" marL="688719" indent="-344359" lvl="1">
              <a:lnSpc>
                <a:spcPts val="4465"/>
              </a:lnSpc>
              <a:buFont typeface="Arial"/>
              <a:buChar char="•"/>
            </a:pPr>
            <a:r>
              <a:rPr lang="en-US" b="true" sz="3189">
                <a:solidFill>
                  <a:srgbClr val="000000"/>
                </a:solidFill>
                <a:latin typeface="Calibri (MS) Bold"/>
                <a:ea typeface="Calibri (MS) Bold"/>
                <a:cs typeface="Calibri (MS) Bold"/>
                <a:sym typeface="Calibri (MS) Bold"/>
              </a:rPr>
              <a:t>GIS application solution design</a:t>
            </a:r>
          </a:p>
          <a:p>
            <a:pPr algn="l" marL="688719" indent="-344359" lvl="1">
              <a:lnSpc>
                <a:spcPts val="4465"/>
              </a:lnSpc>
              <a:buFont typeface="Arial"/>
              <a:buChar char="•"/>
            </a:pPr>
            <a:r>
              <a:rPr lang="en-US" b="true" sz="3189">
                <a:solidFill>
                  <a:srgbClr val="000000"/>
                </a:solidFill>
                <a:latin typeface="Calibri (MS) Bold"/>
                <a:ea typeface="Calibri (MS) Bold"/>
                <a:cs typeface="Calibri (MS) Bold"/>
                <a:sym typeface="Calibri (MS) Bold"/>
              </a:rPr>
              <a:t>GIS Integration</a:t>
            </a:r>
          </a:p>
          <a:p>
            <a:pPr algn="l" marL="688719" indent="-344359" lvl="1">
              <a:lnSpc>
                <a:spcPts val="4465"/>
              </a:lnSpc>
              <a:buFont typeface="Arial"/>
              <a:buChar char="•"/>
            </a:pPr>
            <a:r>
              <a:rPr lang="en-US" b="true" sz="3189">
                <a:solidFill>
                  <a:srgbClr val="000000"/>
                </a:solidFill>
                <a:latin typeface="Calibri (MS) Bold"/>
                <a:ea typeface="Calibri (MS) Bold"/>
                <a:cs typeface="Calibri (MS) Bold"/>
                <a:sym typeface="Calibri (MS) Bold"/>
              </a:rPr>
              <a:t>Data Processing, </a:t>
            </a:r>
          </a:p>
          <a:p>
            <a:pPr algn="l" marL="688719" indent="-344359" lvl="1">
              <a:lnSpc>
                <a:spcPts val="4465"/>
              </a:lnSpc>
              <a:buFont typeface="Arial"/>
              <a:buChar char="•"/>
            </a:pPr>
            <a:r>
              <a:rPr lang="en-US" b="true" sz="3189">
                <a:solidFill>
                  <a:srgbClr val="000000"/>
                </a:solidFill>
                <a:latin typeface="Calibri (MS) Bold"/>
                <a:ea typeface="Calibri (MS) Bold"/>
                <a:cs typeface="Calibri (MS) Bold"/>
                <a:sym typeface="Calibri (MS) Bold"/>
              </a:rPr>
              <a:t>Application hosting, </a:t>
            </a:r>
          </a:p>
          <a:p>
            <a:pPr algn="l" marL="688719" indent="-344359" lvl="1">
              <a:lnSpc>
                <a:spcPts val="4465"/>
              </a:lnSpc>
              <a:buFont typeface="Arial"/>
              <a:buChar char="•"/>
            </a:pPr>
            <a:r>
              <a:rPr lang="en-US" b="true" sz="3189">
                <a:solidFill>
                  <a:srgbClr val="000000"/>
                </a:solidFill>
                <a:latin typeface="Calibri (MS) Bold"/>
                <a:ea typeface="Calibri (MS) Bold"/>
                <a:cs typeface="Calibri (MS) Bold"/>
                <a:sym typeface="Calibri (MS) Bold"/>
              </a:rPr>
              <a:t>T</a:t>
            </a:r>
            <a:r>
              <a:rPr lang="en-US" b="true" sz="3189">
                <a:solidFill>
                  <a:srgbClr val="000000"/>
                </a:solidFill>
                <a:latin typeface="Calibri (MS) Bold"/>
                <a:ea typeface="Calibri (MS) Bold"/>
                <a:cs typeface="Calibri (MS) Bold"/>
                <a:sym typeface="Calibri (MS) Bold"/>
              </a:rPr>
              <a:t>raining</a:t>
            </a:r>
          </a:p>
          <a:p>
            <a:pPr algn="l" marL="688719" indent="-344359" lvl="1">
              <a:lnSpc>
                <a:spcPts val="4465"/>
              </a:lnSpc>
              <a:buFont typeface="Arial"/>
              <a:buChar char="•"/>
            </a:pPr>
            <a:r>
              <a:rPr lang="en-US" b="true" sz="3189">
                <a:solidFill>
                  <a:srgbClr val="000000"/>
                </a:solidFill>
                <a:latin typeface="Calibri (MS) Bold"/>
                <a:ea typeface="Calibri (MS) Bold"/>
                <a:cs typeface="Calibri (MS) Bold"/>
                <a:sym typeface="Calibri (MS) Bold"/>
              </a:rPr>
              <a:t>Mentoring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0" y="0"/>
            <a:ext cx="6251518" cy="10287000"/>
            <a:chOff x="0" y="0"/>
            <a:chExt cx="1646490" cy="2709333"/>
          </a:xfrm>
        </p:grpSpPr>
        <p:sp>
          <p:nvSpPr>
            <p:cNvPr name="Freeform 3" id="3"/>
            <p:cNvSpPr/>
            <p:nvPr/>
          </p:nvSpPr>
          <p:spPr>
            <a:xfrm flipH="false" flipV="false" rot="0">
              <a:off x="0" y="0"/>
              <a:ext cx="1646490" cy="2709333"/>
            </a:xfrm>
            <a:custGeom>
              <a:avLst/>
              <a:gdLst/>
              <a:ahLst/>
              <a:cxnLst/>
              <a:rect r="r" b="b" t="t" l="l"/>
              <a:pathLst>
                <a:path h="2709333" w="1646490">
                  <a:moveTo>
                    <a:pt x="0" y="0"/>
                  </a:moveTo>
                  <a:lnTo>
                    <a:pt x="1646490" y="0"/>
                  </a:lnTo>
                  <a:lnTo>
                    <a:pt x="1646490" y="2709333"/>
                  </a:lnTo>
                  <a:lnTo>
                    <a:pt x="0" y="2709333"/>
                  </a:lnTo>
                  <a:close/>
                </a:path>
              </a:pathLst>
            </a:custGeom>
            <a:solidFill>
              <a:srgbClr val="29ABE2"/>
            </a:solidFill>
          </p:spPr>
        </p:sp>
        <p:sp>
          <p:nvSpPr>
            <p:cNvPr name="TextBox 4" id="4"/>
            <p:cNvSpPr txBox="true"/>
            <p:nvPr/>
          </p:nvSpPr>
          <p:spPr>
            <a:xfrm>
              <a:off x="0" y="-38100"/>
              <a:ext cx="164649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929785" y="2684049"/>
            <a:ext cx="3388461" cy="5014803"/>
            <a:chOff x="0" y="0"/>
            <a:chExt cx="960727" cy="1421842"/>
          </a:xfrm>
        </p:grpSpPr>
        <p:sp>
          <p:nvSpPr>
            <p:cNvPr name="Freeform 6" id="6"/>
            <p:cNvSpPr/>
            <p:nvPr/>
          </p:nvSpPr>
          <p:spPr>
            <a:xfrm flipH="false" flipV="false" rot="0">
              <a:off x="0" y="0"/>
              <a:ext cx="960727" cy="1421842"/>
            </a:xfrm>
            <a:custGeom>
              <a:avLst/>
              <a:gdLst/>
              <a:ahLst/>
              <a:cxnLst/>
              <a:rect r="r" b="b" t="t" l="l"/>
              <a:pathLst>
                <a:path h="1421842" w="960727">
                  <a:moveTo>
                    <a:pt x="0" y="0"/>
                  </a:moveTo>
                  <a:lnTo>
                    <a:pt x="960727" y="0"/>
                  </a:lnTo>
                  <a:lnTo>
                    <a:pt x="960727" y="1421842"/>
                  </a:lnTo>
                  <a:lnTo>
                    <a:pt x="0" y="1421842"/>
                  </a:lnTo>
                  <a:close/>
                </a:path>
              </a:pathLst>
            </a:custGeom>
            <a:solidFill>
              <a:srgbClr val="FFFFFF"/>
            </a:solidFill>
          </p:spPr>
        </p:sp>
        <p:sp>
          <p:nvSpPr>
            <p:cNvPr name="TextBox 7" id="7"/>
            <p:cNvSpPr txBox="true"/>
            <p:nvPr/>
          </p:nvSpPr>
          <p:spPr>
            <a:xfrm>
              <a:off x="0" y="-38100"/>
              <a:ext cx="960727" cy="1459942"/>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7151134" y="407797"/>
            <a:ext cx="2666191" cy="1784459"/>
          </a:xfrm>
          <a:custGeom>
            <a:avLst/>
            <a:gdLst/>
            <a:ahLst/>
            <a:cxnLst/>
            <a:rect r="r" b="b" t="t" l="l"/>
            <a:pathLst>
              <a:path h="1784459" w="2666191">
                <a:moveTo>
                  <a:pt x="0" y="0"/>
                </a:moveTo>
                <a:lnTo>
                  <a:pt x="2666191" y="0"/>
                </a:lnTo>
                <a:lnTo>
                  <a:pt x="2666191" y="1784459"/>
                </a:lnTo>
                <a:lnTo>
                  <a:pt x="0" y="1784459"/>
                </a:lnTo>
                <a:lnTo>
                  <a:pt x="0" y="0"/>
                </a:lnTo>
                <a:close/>
              </a:path>
            </a:pathLst>
          </a:custGeom>
          <a:blipFill>
            <a:blip r:embed="rId2"/>
            <a:stretch>
              <a:fillRect l="0" t="0" r="0" b="0"/>
            </a:stretch>
          </a:blipFill>
        </p:spPr>
      </p:sp>
      <p:sp>
        <p:nvSpPr>
          <p:cNvPr name="Freeform 9" id="9"/>
          <p:cNvSpPr/>
          <p:nvPr/>
        </p:nvSpPr>
        <p:spPr>
          <a:xfrm flipH="false" flipV="false" rot="0">
            <a:off x="11309472" y="5143500"/>
            <a:ext cx="6493969" cy="4930905"/>
          </a:xfrm>
          <a:custGeom>
            <a:avLst/>
            <a:gdLst/>
            <a:ahLst/>
            <a:cxnLst/>
            <a:rect r="r" b="b" t="t" l="l"/>
            <a:pathLst>
              <a:path h="4930905" w="6493969">
                <a:moveTo>
                  <a:pt x="0" y="0"/>
                </a:moveTo>
                <a:lnTo>
                  <a:pt x="6493970" y="0"/>
                </a:lnTo>
                <a:lnTo>
                  <a:pt x="6493970" y="4930905"/>
                </a:lnTo>
                <a:lnTo>
                  <a:pt x="0" y="4930905"/>
                </a:lnTo>
                <a:lnTo>
                  <a:pt x="0" y="0"/>
                </a:lnTo>
                <a:close/>
              </a:path>
            </a:pathLst>
          </a:custGeom>
          <a:blipFill>
            <a:blip r:embed="rId3"/>
            <a:stretch>
              <a:fillRect l="0" t="0" r="0" b="0"/>
            </a:stretch>
          </a:blipFill>
        </p:spPr>
      </p:sp>
      <p:sp>
        <p:nvSpPr>
          <p:cNvPr name="Freeform 10" id="10"/>
          <p:cNvSpPr/>
          <p:nvPr/>
        </p:nvSpPr>
        <p:spPr>
          <a:xfrm flipH="false" flipV="false" rot="0">
            <a:off x="11308649" y="407797"/>
            <a:ext cx="6494793" cy="4552504"/>
          </a:xfrm>
          <a:custGeom>
            <a:avLst/>
            <a:gdLst/>
            <a:ahLst/>
            <a:cxnLst/>
            <a:rect r="r" b="b" t="t" l="l"/>
            <a:pathLst>
              <a:path h="4552504" w="6494793">
                <a:moveTo>
                  <a:pt x="0" y="0"/>
                </a:moveTo>
                <a:lnTo>
                  <a:pt x="6494793" y="0"/>
                </a:lnTo>
                <a:lnTo>
                  <a:pt x="6494793" y="4552504"/>
                </a:lnTo>
                <a:lnTo>
                  <a:pt x="0" y="4552504"/>
                </a:lnTo>
                <a:lnTo>
                  <a:pt x="0" y="0"/>
                </a:lnTo>
                <a:close/>
              </a:path>
            </a:pathLst>
          </a:custGeom>
          <a:blipFill>
            <a:blip r:embed="rId4"/>
            <a:stretch>
              <a:fillRect l="0" t="-4572" r="0" b="-4572"/>
            </a:stretch>
          </a:blipFill>
        </p:spPr>
      </p:sp>
      <p:sp>
        <p:nvSpPr>
          <p:cNvPr name="Freeform 11" id="11"/>
          <p:cNvSpPr/>
          <p:nvPr/>
        </p:nvSpPr>
        <p:spPr>
          <a:xfrm flipH="false" flipV="false" rot="0">
            <a:off x="7077197" y="2759684"/>
            <a:ext cx="3093636" cy="3093636"/>
          </a:xfrm>
          <a:custGeom>
            <a:avLst/>
            <a:gdLst/>
            <a:ahLst/>
            <a:cxnLst/>
            <a:rect r="r" b="b" t="t" l="l"/>
            <a:pathLst>
              <a:path h="3093636" w="3093636">
                <a:moveTo>
                  <a:pt x="0" y="0"/>
                </a:moveTo>
                <a:lnTo>
                  <a:pt x="3093637" y="0"/>
                </a:lnTo>
                <a:lnTo>
                  <a:pt x="3093637" y="3093636"/>
                </a:lnTo>
                <a:lnTo>
                  <a:pt x="0" y="3093636"/>
                </a:lnTo>
                <a:lnTo>
                  <a:pt x="0" y="0"/>
                </a:lnTo>
                <a:close/>
              </a:path>
            </a:pathLst>
          </a:custGeom>
          <a:blipFill>
            <a:blip r:embed="rId5"/>
            <a:stretch>
              <a:fillRect l="0" t="0" r="0" b="0"/>
            </a:stretch>
          </a:blipFill>
        </p:spPr>
      </p:sp>
      <p:sp>
        <p:nvSpPr>
          <p:cNvPr name="TextBox 12" id="12"/>
          <p:cNvSpPr txBox="true"/>
          <p:nvPr/>
        </p:nvSpPr>
        <p:spPr>
          <a:xfrm rot="0">
            <a:off x="421092" y="207772"/>
            <a:ext cx="4568944" cy="958851"/>
          </a:xfrm>
          <a:prstGeom prst="rect">
            <a:avLst/>
          </a:prstGeom>
        </p:spPr>
        <p:txBody>
          <a:bodyPr anchor="t" rtlCol="false" tIns="0" lIns="0" bIns="0" rIns="0">
            <a:spAutoFit/>
          </a:bodyPr>
          <a:lstStyle/>
          <a:p>
            <a:pPr algn="l">
              <a:lnSpc>
                <a:spcPts val="6999"/>
              </a:lnSpc>
            </a:pPr>
            <a:r>
              <a:rPr lang="en-US" b="true" sz="4999" spc="99">
                <a:solidFill>
                  <a:srgbClr val="FFFFFF"/>
                </a:solidFill>
                <a:latin typeface="Calibri (MS) Bold"/>
                <a:ea typeface="Calibri (MS) Bold"/>
                <a:cs typeface="Calibri (MS) Bold"/>
                <a:sym typeface="Calibri (MS) Bold"/>
              </a:rPr>
              <a:t>ABOUT US </a:t>
            </a:r>
          </a:p>
        </p:txBody>
      </p:sp>
      <p:sp>
        <p:nvSpPr>
          <p:cNvPr name="TextBox 13" id="13"/>
          <p:cNvSpPr txBox="true"/>
          <p:nvPr/>
        </p:nvSpPr>
        <p:spPr>
          <a:xfrm rot="0">
            <a:off x="421092" y="1446425"/>
            <a:ext cx="4679553" cy="7516125"/>
          </a:xfrm>
          <a:prstGeom prst="rect">
            <a:avLst/>
          </a:prstGeom>
        </p:spPr>
        <p:txBody>
          <a:bodyPr anchor="t" rtlCol="false" tIns="0" lIns="0" bIns="0" rIns="0">
            <a:spAutoFit/>
          </a:bodyPr>
          <a:lstStyle/>
          <a:p>
            <a:pPr algn="just">
              <a:lnSpc>
                <a:spcPts val="4265"/>
              </a:lnSpc>
            </a:pPr>
            <a:r>
              <a:rPr lang="en-US" sz="2751">
                <a:solidFill>
                  <a:srgbClr val="FFFFFF"/>
                </a:solidFill>
                <a:latin typeface="Calibri (MS)"/>
                <a:ea typeface="Calibri (MS)"/>
                <a:cs typeface="Calibri (MS)"/>
                <a:sym typeface="Calibri (MS)"/>
              </a:rPr>
              <a:t>Rover Mapping has been running since 2023 and is led by </a:t>
            </a:r>
          </a:p>
          <a:p>
            <a:pPr algn="just">
              <a:lnSpc>
                <a:spcPts val="4265"/>
              </a:lnSpc>
            </a:pPr>
            <a:r>
              <a:rPr lang="en-US" sz="2751">
                <a:solidFill>
                  <a:srgbClr val="FFFFFF"/>
                </a:solidFill>
                <a:latin typeface="Calibri (MS)"/>
                <a:ea typeface="Calibri (MS)"/>
                <a:cs typeface="Calibri (MS)"/>
                <a:sym typeface="Calibri (MS)"/>
              </a:rPr>
              <a:t>Matt Smith, a specialist GIS consultant and trainer with over 11 years experience. </a:t>
            </a:r>
          </a:p>
          <a:p>
            <a:pPr algn="just">
              <a:lnSpc>
                <a:spcPts val="4265"/>
              </a:lnSpc>
            </a:pPr>
          </a:p>
          <a:p>
            <a:pPr algn="just">
              <a:lnSpc>
                <a:spcPts val="4265"/>
              </a:lnSpc>
            </a:pPr>
            <a:r>
              <a:rPr lang="en-US" sz="2751">
                <a:solidFill>
                  <a:srgbClr val="FFFFFF"/>
                </a:solidFill>
                <a:latin typeface="Calibri (MS)"/>
                <a:ea typeface="Calibri (MS)"/>
                <a:cs typeface="Calibri (MS)"/>
                <a:sym typeface="Calibri (MS)"/>
              </a:rPr>
              <a:t>Rover Mapping undertake GIS implementations (web gis and field data capture), integration services, data processing, training and mentoring</a:t>
            </a:r>
          </a:p>
          <a:p>
            <a:pPr algn="just">
              <a:lnSpc>
                <a:spcPts val="4265"/>
              </a:lnSpc>
            </a:pPr>
          </a:p>
          <a:p>
            <a:pPr algn="just">
              <a:lnSpc>
                <a:spcPts val="4265"/>
              </a:lnSpc>
            </a:pPr>
          </a:p>
          <a:p>
            <a:pPr algn="just" marL="0" indent="0" lvl="0">
              <a:lnSpc>
                <a:spcPts val="4265"/>
              </a:lnSpc>
            </a:pPr>
          </a:p>
        </p:txBody>
      </p:sp>
      <p:sp>
        <p:nvSpPr>
          <p:cNvPr name="TextBox 14" id="14"/>
          <p:cNvSpPr txBox="true"/>
          <p:nvPr/>
        </p:nvSpPr>
        <p:spPr>
          <a:xfrm rot="0">
            <a:off x="7224610" y="6010398"/>
            <a:ext cx="2798812" cy="339725"/>
          </a:xfrm>
          <a:prstGeom prst="rect">
            <a:avLst/>
          </a:prstGeom>
        </p:spPr>
        <p:txBody>
          <a:bodyPr anchor="t" rtlCol="false" tIns="0" lIns="0" bIns="0" rIns="0">
            <a:spAutoFit/>
          </a:bodyPr>
          <a:lstStyle/>
          <a:p>
            <a:pPr algn="ctr">
              <a:lnSpc>
                <a:spcPts val="2800"/>
              </a:lnSpc>
            </a:pPr>
            <a:r>
              <a:rPr lang="en-US" sz="2000" b="true">
                <a:solidFill>
                  <a:srgbClr val="000000"/>
                </a:solidFill>
                <a:latin typeface="Garet Ultra-Bold"/>
                <a:ea typeface="Garet Ultra-Bold"/>
                <a:cs typeface="Garet Ultra-Bold"/>
                <a:sym typeface="Garet Ultra-Bold"/>
              </a:rPr>
              <a:t>Matt Smith</a:t>
            </a:r>
          </a:p>
        </p:txBody>
      </p:sp>
      <p:sp>
        <p:nvSpPr>
          <p:cNvPr name="TextBox 15" id="15"/>
          <p:cNvSpPr txBox="true"/>
          <p:nvPr/>
        </p:nvSpPr>
        <p:spPr>
          <a:xfrm rot="0">
            <a:off x="7151134" y="6396554"/>
            <a:ext cx="2798812" cy="935355"/>
          </a:xfrm>
          <a:prstGeom prst="rect">
            <a:avLst/>
          </a:prstGeom>
        </p:spPr>
        <p:txBody>
          <a:bodyPr anchor="t" rtlCol="false" tIns="0" lIns="0" bIns="0" rIns="0">
            <a:spAutoFit/>
          </a:bodyPr>
          <a:lstStyle/>
          <a:p>
            <a:pPr algn="ctr">
              <a:lnSpc>
                <a:spcPts val="2520"/>
              </a:lnSpc>
            </a:pPr>
            <a:r>
              <a:rPr lang="en-US" sz="1800">
                <a:solidFill>
                  <a:srgbClr val="000000"/>
                </a:solidFill>
                <a:latin typeface="Garet"/>
                <a:ea typeface="Garet"/>
                <a:cs typeface="Garet"/>
                <a:sym typeface="Garet"/>
              </a:rPr>
              <a:t>GIS and Data Consultant (Principal) @ Rover Mapping</a:t>
            </a:r>
          </a:p>
        </p:txBody>
      </p:sp>
      <p:sp>
        <p:nvSpPr>
          <p:cNvPr name="Freeform 16" id="16"/>
          <p:cNvSpPr/>
          <p:nvPr/>
        </p:nvSpPr>
        <p:spPr>
          <a:xfrm flipH="false" flipV="false" rot="0">
            <a:off x="130039" y="7698851"/>
            <a:ext cx="5991440" cy="2375554"/>
          </a:xfrm>
          <a:custGeom>
            <a:avLst/>
            <a:gdLst/>
            <a:ahLst/>
            <a:cxnLst/>
            <a:rect r="r" b="b" t="t" l="l"/>
            <a:pathLst>
              <a:path h="2375554" w="5991440">
                <a:moveTo>
                  <a:pt x="0" y="0"/>
                </a:moveTo>
                <a:lnTo>
                  <a:pt x="5991440" y="0"/>
                </a:lnTo>
                <a:lnTo>
                  <a:pt x="5991440" y="2375554"/>
                </a:lnTo>
                <a:lnTo>
                  <a:pt x="0" y="2375554"/>
                </a:lnTo>
                <a:lnTo>
                  <a:pt x="0" y="0"/>
                </a:lnTo>
                <a:close/>
              </a:path>
            </a:pathLst>
          </a:custGeom>
          <a:blipFill>
            <a:blip r:embed="rId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770594" cy="10287000"/>
            <a:chOff x="0" y="0"/>
            <a:chExt cx="1783202" cy="2709333"/>
          </a:xfrm>
        </p:grpSpPr>
        <p:sp>
          <p:nvSpPr>
            <p:cNvPr name="Freeform 3" id="3"/>
            <p:cNvSpPr/>
            <p:nvPr/>
          </p:nvSpPr>
          <p:spPr>
            <a:xfrm flipH="false" flipV="false" rot="0">
              <a:off x="0" y="0"/>
              <a:ext cx="1783202" cy="2709333"/>
            </a:xfrm>
            <a:custGeom>
              <a:avLst/>
              <a:gdLst/>
              <a:ahLst/>
              <a:cxnLst/>
              <a:rect r="r" b="b" t="t" l="l"/>
              <a:pathLst>
                <a:path h="2709333" w="1783202">
                  <a:moveTo>
                    <a:pt x="0" y="0"/>
                  </a:moveTo>
                  <a:lnTo>
                    <a:pt x="1783202" y="0"/>
                  </a:lnTo>
                  <a:lnTo>
                    <a:pt x="1783202" y="2709333"/>
                  </a:lnTo>
                  <a:lnTo>
                    <a:pt x="0" y="2709333"/>
                  </a:lnTo>
                  <a:close/>
                </a:path>
              </a:pathLst>
            </a:custGeom>
            <a:solidFill>
              <a:srgbClr val="29ABE2"/>
            </a:solidFill>
          </p:spPr>
        </p:sp>
        <p:sp>
          <p:nvSpPr>
            <p:cNvPr name="TextBox 4" id="4"/>
            <p:cNvSpPr txBox="true"/>
            <p:nvPr/>
          </p:nvSpPr>
          <p:spPr>
            <a:xfrm>
              <a:off x="0" y="-38100"/>
              <a:ext cx="1783202"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991170" y="662532"/>
            <a:ext cx="732337" cy="73233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01</a:t>
              </a:r>
            </a:p>
          </p:txBody>
        </p:sp>
      </p:grpSp>
      <p:grpSp>
        <p:nvGrpSpPr>
          <p:cNvPr name="Group 8" id="8"/>
          <p:cNvGrpSpPr/>
          <p:nvPr/>
        </p:nvGrpSpPr>
        <p:grpSpPr>
          <a:xfrm rot="0">
            <a:off x="6991170" y="4100548"/>
            <a:ext cx="732337" cy="73233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02</a:t>
              </a:r>
            </a:p>
          </p:txBody>
        </p:sp>
      </p:grpSp>
      <p:grpSp>
        <p:nvGrpSpPr>
          <p:cNvPr name="Group 11" id="11"/>
          <p:cNvGrpSpPr/>
          <p:nvPr/>
        </p:nvGrpSpPr>
        <p:grpSpPr>
          <a:xfrm rot="0">
            <a:off x="6991170" y="5862327"/>
            <a:ext cx="732337" cy="73233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03</a:t>
              </a:r>
            </a:p>
          </p:txBody>
        </p:sp>
      </p:grpSp>
      <p:grpSp>
        <p:nvGrpSpPr>
          <p:cNvPr name="Group 14" id="14"/>
          <p:cNvGrpSpPr/>
          <p:nvPr/>
        </p:nvGrpSpPr>
        <p:grpSpPr>
          <a:xfrm rot="0">
            <a:off x="15740861" y="6749958"/>
            <a:ext cx="4596322" cy="459632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0" cap="sq">
              <a:solidFill>
                <a:srgbClr val="F6F6F6"/>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412128" y="5686599"/>
            <a:ext cx="6026592" cy="4386290"/>
          </a:xfrm>
          <a:custGeom>
            <a:avLst/>
            <a:gdLst/>
            <a:ahLst/>
            <a:cxnLst/>
            <a:rect r="r" b="b" t="t" l="l"/>
            <a:pathLst>
              <a:path h="4386290" w="6026592">
                <a:moveTo>
                  <a:pt x="0" y="0"/>
                </a:moveTo>
                <a:lnTo>
                  <a:pt x="6026592" y="0"/>
                </a:lnTo>
                <a:lnTo>
                  <a:pt x="6026592" y="4386290"/>
                </a:lnTo>
                <a:lnTo>
                  <a:pt x="0" y="4386290"/>
                </a:lnTo>
                <a:lnTo>
                  <a:pt x="0" y="0"/>
                </a:lnTo>
                <a:close/>
              </a:path>
            </a:pathLst>
          </a:custGeom>
          <a:blipFill>
            <a:blip r:embed="rId2"/>
            <a:stretch>
              <a:fillRect l="0" t="0" r="0" b="0"/>
            </a:stretch>
          </a:blipFill>
        </p:spPr>
      </p:sp>
      <p:sp>
        <p:nvSpPr>
          <p:cNvPr name="Freeform 18" id="18"/>
          <p:cNvSpPr/>
          <p:nvPr/>
        </p:nvSpPr>
        <p:spPr>
          <a:xfrm flipH="false" flipV="false" rot="0">
            <a:off x="6991170" y="7811743"/>
            <a:ext cx="12185475" cy="1782126"/>
          </a:xfrm>
          <a:custGeom>
            <a:avLst/>
            <a:gdLst/>
            <a:ahLst/>
            <a:cxnLst/>
            <a:rect r="r" b="b" t="t" l="l"/>
            <a:pathLst>
              <a:path h="1782126" w="12185475">
                <a:moveTo>
                  <a:pt x="0" y="0"/>
                </a:moveTo>
                <a:lnTo>
                  <a:pt x="12185475" y="0"/>
                </a:lnTo>
                <a:lnTo>
                  <a:pt x="12185475" y="1782126"/>
                </a:lnTo>
                <a:lnTo>
                  <a:pt x="0" y="1782126"/>
                </a:lnTo>
                <a:lnTo>
                  <a:pt x="0" y="0"/>
                </a:lnTo>
                <a:close/>
              </a:path>
            </a:pathLst>
          </a:custGeom>
          <a:blipFill>
            <a:blip r:embed="rId3"/>
            <a:stretch>
              <a:fillRect l="0" t="0" r="0" b="0"/>
            </a:stretch>
          </a:blipFill>
        </p:spPr>
      </p:sp>
      <p:sp>
        <p:nvSpPr>
          <p:cNvPr name="TextBox 19" id="19"/>
          <p:cNvSpPr txBox="true"/>
          <p:nvPr/>
        </p:nvSpPr>
        <p:spPr>
          <a:xfrm rot="0">
            <a:off x="412128" y="933450"/>
            <a:ext cx="5508575" cy="4420951"/>
          </a:xfrm>
          <a:prstGeom prst="rect">
            <a:avLst/>
          </a:prstGeom>
        </p:spPr>
        <p:txBody>
          <a:bodyPr anchor="t" rtlCol="false" tIns="0" lIns="0" bIns="0" rIns="0">
            <a:spAutoFit/>
          </a:bodyPr>
          <a:lstStyle/>
          <a:p>
            <a:pPr algn="l">
              <a:lnSpc>
                <a:spcPts val="7038"/>
              </a:lnSpc>
            </a:pPr>
            <a:r>
              <a:rPr lang="en-US" b="true" sz="5027" spc="100">
                <a:solidFill>
                  <a:srgbClr val="FFFFFF"/>
                </a:solidFill>
                <a:latin typeface="Garet Bold"/>
                <a:ea typeface="Garet Bold"/>
                <a:cs typeface="Garet Bold"/>
                <a:sym typeface="Garet Bold"/>
              </a:rPr>
              <a:t>AN EVOLUTION IN GEOSPATIAL DATA - INSIGHTS FROM AUSTRALIA</a:t>
            </a:r>
          </a:p>
        </p:txBody>
      </p:sp>
      <p:sp>
        <p:nvSpPr>
          <p:cNvPr name="TextBox 20" id="20"/>
          <p:cNvSpPr txBox="true"/>
          <p:nvPr/>
        </p:nvSpPr>
        <p:spPr>
          <a:xfrm rot="0">
            <a:off x="8278430" y="529182"/>
            <a:ext cx="9760591" cy="2300224"/>
          </a:xfrm>
          <a:prstGeom prst="rect">
            <a:avLst/>
          </a:prstGeom>
        </p:spPr>
        <p:txBody>
          <a:bodyPr anchor="t" rtlCol="false" tIns="0" lIns="0" bIns="0" rIns="0">
            <a:spAutoFit/>
          </a:bodyPr>
          <a:lstStyle/>
          <a:p>
            <a:pPr algn="l">
              <a:lnSpc>
                <a:spcPts val="4465"/>
              </a:lnSpc>
            </a:pPr>
            <a:r>
              <a:rPr lang="en-US" sz="3189" b="true">
                <a:solidFill>
                  <a:srgbClr val="000000"/>
                </a:solidFill>
                <a:latin typeface="Calibri (MS) Bold"/>
                <a:ea typeface="Calibri (MS) Bold"/>
                <a:cs typeface="Calibri (MS) Bold"/>
                <a:sym typeface="Calibri (MS) Bold"/>
              </a:rPr>
              <a:t>APIs are constantly changing the way GIS professionals work with data. Open APIs are available in some parts of the region incorporating fire incident, road congestion, infrastructure maintenance and live weather data </a:t>
            </a:r>
          </a:p>
        </p:txBody>
      </p:sp>
      <p:sp>
        <p:nvSpPr>
          <p:cNvPr name="TextBox 21" id="21"/>
          <p:cNvSpPr txBox="true"/>
          <p:nvPr/>
        </p:nvSpPr>
        <p:spPr>
          <a:xfrm rot="0">
            <a:off x="8278430" y="3811850"/>
            <a:ext cx="7709896" cy="1176383"/>
          </a:xfrm>
          <a:prstGeom prst="rect">
            <a:avLst/>
          </a:prstGeom>
        </p:spPr>
        <p:txBody>
          <a:bodyPr anchor="t" rtlCol="false" tIns="0" lIns="0" bIns="0" rIns="0">
            <a:spAutoFit/>
          </a:bodyPr>
          <a:lstStyle/>
          <a:p>
            <a:pPr algn="l">
              <a:lnSpc>
                <a:spcPts val="4460"/>
              </a:lnSpc>
            </a:pPr>
            <a:r>
              <a:rPr lang="en-US" sz="3185" b="true">
                <a:solidFill>
                  <a:srgbClr val="000000"/>
                </a:solidFill>
                <a:latin typeface="Calibri (MS) Bold"/>
                <a:ea typeface="Calibri (MS) Bold"/>
                <a:cs typeface="Calibri (MS) Bold"/>
                <a:sym typeface="Calibri (MS) Bold"/>
              </a:rPr>
              <a:t>APIs have given us the opportunity of                re - thinking where and how we process data</a:t>
            </a:r>
          </a:p>
        </p:txBody>
      </p:sp>
      <p:sp>
        <p:nvSpPr>
          <p:cNvPr name="TextBox 22" id="22"/>
          <p:cNvSpPr txBox="true"/>
          <p:nvPr/>
        </p:nvSpPr>
        <p:spPr>
          <a:xfrm rot="0">
            <a:off x="8278430" y="5728977"/>
            <a:ext cx="8980870" cy="1738249"/>
          </a:xfrm>
          <a:prstGeom prst="rect">
            <a:avLst/>
          </a:prstGeom>
        </p:spPr>
        <p:txBody>
          <a:bodyPr anchor="t" rtlCol="false" tIns="0" lIns="0" bIns="0" rIns="0">
            <a:spAutoFit/>
          </a:bodyPr>
          <a:lstStyle/>
          <a:p>
            <a:pPr algn="l">
              <a:lnSpc>
                <a:spcPts val="4465"/>
              </a:lnSpc>
            </a:pPr>
            <a:r>
              <a:rPr lang="en-US" sz="3189" b="true">
                <a:solidFill>
                  <a:srgbClr val="000000"/>
                </a:solidFill>
                <a:latin typeface="Calibri (MS) Bold"/>
                <a:ea typeface="Calibri (MS) Bold"/>
                <a:cs typeface="Calibri (MS) Bold"/>
                <a:sym typeface="Calibri (MS) Bold"/>
              </a:rPr>
              <a:t>Generative AI tools have opened the doors for non coders to map data from API. ChatGPT - API definition below</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457766" y="7109187"/>
            <a:ext cx="11830234" cy="3177813"/>
            <a:chOff x="0" y="0"/>
            <a:chExt cx="9347345" cy="2510865"/>
          </a:xfrm>
        </p:grpSpPr>
        <p:sp>
          <p:nvSpPr>
            <p:cNvPr name="Freeform 3" id="3"/>
            <p:cNvSpPr/>
            <p:nvPr/>
          </p:nvSpPr>
          <p:spPr>
            <a:xfrm flipH="false" flipV="false" rot="0">
              <a:off x="0" y="0"/>
              <a:ext cx="9347345" cy="2510865"/>
            </a:xfrm>
            <a:custGeom>
              <a:avLst/>
              <a:gdLst/>
              <a:ahLst/>
              <a:cxnLst/>
              <a:rect r="r" b="b" t="t" l="l"/>
              <a:pathLst>
                <a:path h="2510865" w="9347345">
                  <a:moveTo>
                    <a:pt x="0" y="0"/>
                  </a:moveTo>
                  <a:lnTo>
                    <a:pt x="9347345" y="0"/>
                  </a:lnTo>
                  <a:lnTo>
                    <a:pt x="9347345" y="2510865"/>
                  </a:lnTo>
                  <a:lnTo>
                    <a:pt x="0" y="2510865"/>
                  </a:lnTo>
                  <a:close/>
                </a:path>
              </a:pathLst>
            </a:custGeom>
            <a:solidFill>
              <a:srgbClr val="F6F6F6"/>
            </a:solidFill>
          </p:spPr>
        </p:sp>
        <p:sp>
          <p:nvSpPr>
            <p:cNvPr name="TextBox 4" id="4"/>
            <p:cNvSpPr txBox="true"/>
            <p:nvPr/>
          </p:nvSpPr>
          <p:spPr>
            <a:xfrm>
              <a:off x="0" y="-38100"/>
              <a:ext cx="9347345" cy="25489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259300" y="0"/>
            <a:ext cx="1694792" cy="10287000"/>
            <a:chOff x="0" y="0"/>
            <a:chExt cx="446365" cy="2709333"/>
          </a:xfrm>
        </p:grpSpPr>
        <p:sp>
          <p:nvSpPr>
            <p:cNvPr name="Freeform 6" id="6"/>
            <p:cNvSpPr/>
            <p:nvPr/>
          </p:nvSpPr>
          <p:spPr>
            <a:xfrm flipH="false" flipV="false" rot="0">
              <a:off x="0" y="0"/>
              <a:ext cx="446365" cy="2709333"/>
            </a:xfrm>
            <a:custGeom>
              <a:avLst/>
              <a:gdLst/>
              <a:ahLst/>
              <a:cxnLst/>
              <a:rect r="r" b="b" t="t" l="l"/>
              <a:pathLst>
                <a:path h="2709333" w="446365">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29ABE2"/>
            </a:solidFill>
          </p:spPr>
        </p:sp>
        <p:sp>
          <p:nvSpPr>
            <p:cNvPr name="TextBox 7" id="7"/>
            <p:cNvSpPr txBox="true"/>
            <p:nvPr/>
          </p:nvSpPr>
          <p:spPr>
            <a:xfrm>
              <a:off x="0" y="-38100"/>
              <a:ext cx="446365" cy="274743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7109187"/>
            <a:ext cx="1028700" cy="3177813"/>
            <a:chOff x="0" y="0"/>
            <a:chExt cx="812800" cy="2510865"/>
          </a:xfrm>
        </p:grpSpPr>
        <p:sp>
          <p:nvSpPr>
            <p:cNvPr name="Freeform 9" id="9"/>
            <p:cNvSpPr/>
            <p:nvPr/>
          </p:nvSpPr>
          <p:spPr>
            <a:xfrm flipH="false" flipV="false" rot="0">
              <a:off x="0" y="0"/>
              <a:ext cx="812800" cy="2510865"/>
            </a:xfrm>
            <a:custGeom>
              <a:avLst/>
              <a:gdLst/>
              <a:ahLst/>
              <a:cxnLst/>
              <a:rect r="r" b="b" t="t" l="l"/>
              <a:pathLst>
                <a:path h="2510865" w="812800">
                  <a:moveTo>
                    <a:pt x="0" y="0"/>
                  </a:moveTo>
                  <a:lnTo>
                    <a:pt x="812800" y="0"/>
                  </a:lnTo>
                  <a:lnTo>
                    <a:pt x="812800" y="2510865"/>
                  </a:lnTo>
                  <a:lnTo>
                    <a:pt x="0" y="2510865"/>
                  </a:lnTo>
                  <a:close/>
                </a:path>
              </a:pathLst>
            </a:custGeom>
            <a:solidFill>
              <a:srgbClr val="29ABE2"/>
            </a:solidFill>
          </p:spPr>
        </p:sp>
        <p:sp>
          <p:nvSpPr>
            <p:cNvPr name="TextBox 10" id="10"/>
            <p:cNvSpPr txBox="true"/>
            <p:nvPr/>
          </p:nvSpPr>
          <p:spPr>
            <a:xfrm>
              <a:off x="0" y="-38100"/>
              <a:ext cx="812800" cy="25489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0" y="0"/>
            <a:ext cx="1028700" cy="102870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9ABE2"/>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7297118" y="2384162"/>
            <a:ext cx="969409" cy="96940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solidFill>
              <a:srgbClr val="29ABE2"/>
            </a:solidFill>
          </p:spPr>
        </p:sp>
        <p:sp>
          <p:nvSpPr>
            <p:cNvPr name="TextBox 16" id="16"/>
            <p:cNvSpPr txBox="true"/>
            <p:nvPr/>
          </p:nvSpPr>
          <p:spPr>
            <a:xfrm>
              <a:off x="63500" y="-3175"/>
              <a:ext cx="685800" cy="752475"/>
            </a:xfrm>
            <a:prstGeom prst="rect">
              <a:avLst/>
            </a:prstGeom>
          </p:spPr>
          <p:txBody>
            <a:bodyPr anchor="ctr" rtlCol="false" tIns="44470" lIns="44470" bIns="44470" rIns="44470"/>
            <a:lstStyle/>
            <a:p>
              <a:pPr algn="ctr">
                <a:lnSpc>
                  <a:spcPts val="4759"/>
                </a:lnSpc>
              </a:pPr>
              <a:r>
                <a:rPr lang="en-US" b="true" sz="3399">
                  <a:solidFill>
                    <a:srgbClr val="FFFFFF"/>
                  </a:solidFill>
                  <a:latin typeface="Garet Bold"/>
                  <a:ea typeface="Garet Bold"/>
                  <a:cs typeface="Garet Bold"/>
                  <a:sym typeface="Garet Bold"/>
                </a:rPr>
                <a:t>01</a:t>
              </a:r>
            </a:p>
          </p:txBody>
        </p:sp>
      </p:grpSp>
      <p:grpSp>
        <p:nvGrpSpPr>
          <p:cNvPr name="Group 17" id="17"/>
          <p:cNvGrpSpPr/>
          <p:nvPr/>
        </p:nvGrpSpPr>
        <p:grpSpPr>
          <a:xfrm rot="0">
            <a:off x="7297118" y="3565108"/>
            <a:ext cx="969409" cy="96940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solidFill>
              <a:srgbClr val="29ABE2"/>
            </a:solidFill>
          </p:spPr>
        </p:sp>
        <p:sp>
          <p:nvSpPr>
            <p:cNvPr name="TextBox 19" id="19"/>
            <p:cNvSpPr txBox="true"/>
            <p:nvPr/>
          </p:nvSpPr>
          <p:spPr>
            <a:xfrm>
              <a:off x="63500" y="-3175"/>
              <a:ext cx="685800" cy="752475"/>
            </a:xfrm>
            <a:prstGeom prst="rect">
              <a:avLst/>
            </a:prstGeom>
          </p:spPr>
          <p:txBody>
            <a:bodyPr anchor="ctr" rtlCol="false" tIns="44470" lIns="44470" bIns="44470" rIns="44470"/>
            <a:lstStyle/>
            <a:p>
              <a:pPr algn="ctr">
                <a:lnSpc>
                  <a:spcPts val="4759"/>
                </a:lnSpc>
              </a:pPr>
              <a:r>
                <a:rPr lang="en-US" b="true" sz="3399">
                  <a:solidFill>
                    <a:srgbClr val="FFFFFF"/>
                  </a:solidFill>
                  <a:latin typeface="Garet Bold"/>
                  <a:ea typeface="Garet Bold"/>
                  <a:cs typeface="Garet Bold"/>
                  <a:sym typeface="Garet Bold"/>
                </a:rPr>
                <a:t>02</a:t>
              </a:r>
            </a:p>
          </p:txBody>
        </p:sp>
      </p:grpSp>
      <p:grpSp>
        <p:nvGrpSpPr>
          <p:cNvPr name="Group 20" id="20"/>
          <p:cNvGrpSpPr/>
          <p:nvPr/>
        </p:nvGrpSpPr>
        <p:grpSpPr>
          <a:xfrm rot="0">
            <a:off x="7297118" y="4746054"/>
            <a:ext cx="969409" cy="96940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solidFill>
              <a:srgbClr val="29ABE2"/>
            </a:solidFill>
          </p:spPr>
        </p:sp>
        <p:sp>
          <p:nvSpPr>
            <p:cNvPr name="TextBox 22" id="22"/>
            <p:cNvSpPr txBox="true"/>
            <p:nvPr/>
          </p:nvSpPr>
          <p:spPr>
            <a:xfrm>
              <a:off x="63500" y="-3175"/>
              <a:ext cx="685800" cy="752475"/>
            </a:xfrm>
            <a:prstGeom prst="rect">
              <a:avLst/>
            </a:prstGeom>
          </p:spPr>
          <p:txBody>
            <a:bodyPr anchor="ctr" rtlCol="false" tIns="44470" lIns="44470" bIns="44470" rIns="44470"/>
            <a:lstStyle/>
            <a:p>
              <a:pPr algn="ctr">
                <a:lnSpc>
                  <a:spcPts val="4759"/>
                </a:lnSpc>
              </a:pPr>
              <a:r>
                <a:rPr lang="en-US" b="true" sz="3399">
                  <a:solidFill>
                    <a:srgbClr val="FFFFFF"/>
                  </a:solidFill>
                  <a:latin typeface="Garet Bold"/>
                  <a:ea typeface="Garet Bold"/>
                  <a:cs typeface="Garet Bold"/>
                  <a:sym typeface="Garet Bold"/>
                </a:rPr>
                <a:t>03</a:t>
              </a:r>
            </a:p>
          </p:txBody>
        </p:sp>
      </p:grpSp>
      <p:grpSp>
        <p:nvGrpSpPr>
          <p:cNvPr name="Group 23" id="23"/>
          <p:cNvGrpSpPr/>
          <p:nvPr/>
        </p:nvGrpSpPr>
        <p:grpSpPr>
          <a:xfrm rot="0">
            <a:off x="7297118" y="5927000"/>
            <a:ext cx="969409" cy="96940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solidFill>
              <a:srgbClr val="29ABE2"/>
            </a:solidFill>
          </p:spPr>
        </p:sp>
        <p:sp>
          <p:nvSpPr>
            <p:cNvPr name="TextBox 25" id="25"/>
            <p:cNvSpPr txBox="true"/>
            <p:nvPr/>
          </p:nvSpPr>
          <p:spPr>
            <a:xfrm>
              <a:off x="63500" y="-3175"/>
              <a:ext cx="685800" cy="752475"/>
            </a:xfrm>
            <a:prstGeom prst="rect">
              <a:avLst/>
            </a:prstGeom>
          </p:spPr>
          <p:txBody>
            <a:bodyPr anchor="ctr" rtlCol="false" tIns="44470" lIns="44470" bIns="44470" rIns="44470"/>
            <a:lstStyle/>
            <a:p>
              <a:pPr algn="ctr">
                <a:lnSpc>
                  <a:spcPts val="4759"/>
                </a:lnSpc>
              </a:pPr>
              <a:r>
                <a:rPr lang="en-US" b="true" sz="3399">
                  <a:solidFill>
                    <a:srgbClr val="FFFFFF"/>
                  </a:solidFill>
                  <a:latin typeface="Garet Bold"/>
                  <a:ea typeface="Garet Bold"/>
                  <a:cs typeface="Garet Bold"/>
                  <a:sym typeface="Garet Bold"/>
                </a:rPr>
                <a:t>04</a:t>
              </a:r>
            </a:p>
          </p:txBody>
        </p:sp>
      </p:grpSp>
      <p:grpSp>
        <p:nvGrpSpPr>
          <p:cNvPr name="Group 26" id="26"/>
          <p:cNvGrpSpPr/>
          <p:nvPr/>
        </p:nvGrpSpPr>
        <p:grpSpPr>
          <a:xfrm rot="0">
            <a:off x="7297118" y="7107945"/>
            <a:ext cx="969409" cy="96940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solidFill>
              <a:srgbClr val="29ABE2"/>
            </a:solidFill>
          </p:spPr>
        </p:sp>
        <p:sp>
          <p:nvSpPr>
            <p:cNvPr name="TextBox 28" id="28"/>
            <p:cNvSpPr txBox="true"/>
            <p:nvPr/>
          </p:nvSpPr>
          <p:spPr>
            <a:xfrm>
              <a:off x="63500" y="-3175"/>
              <a:ext cx="685800" cy="752475"/>
            </a:xfrm>
            <a:prstGeom prst="rect">
              <a:avLst/>
            </a:prstGeom>
          </p:spPr>
          <p:txBody>
            <a:bodyPr anchor="ctr" rtlCol="false" tIns="44470" lIns="44470" bIns="44470" rIns="44470"/>
            <a:lstStyle/>
            <a:p>
              <a:pPr algn="ctr">
                <a:lnSpc>
                  <a:spcPts val="4759"/>
                </a:lnSpc>
              </a:pPr>
              <a:r>
                <a:rPr lang="en-US" b="true" sz="3399">
                  <a:solidFill>
                    <a:srgbClr val="FFFFFF"/>
                  </a:solidFill>
                  <a:latin typeface="Garet Bold"/>
                  <a:ea typeface="Garet Bold"/>
                  <a:cs typeface="Garet Bold"/>
                  <a:sym typeface="Garet Bold"/>
                </a:rPr>
                <a:t>05</a:t>
              </a:r>
            </a:p>
          </p:txBody>
        </p:sp>
      </p:grpSp>
      <p:grpSp>
        <p:nvGrpSpPr>
          <p:cNvPr name="Group 29" id="29"/>
          <p:cNvGrpSpPr/>
          <p:nvPr/>
        </p:nvGrpSpPr>
        <p:grpSpPr>
          <a:xfrm rot="0">
            <a:off x="15011231" y="1028700"/>
            <a:ext cx="1652841" cy="1652841"/>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238884" y="0"/>
                  </a:moveTo>
                  <a:lnTo>
                    <a:pt x="573916" y="0"/>
                  </a:lnTo>
                  <a:cubicBezTo>
                    <a:pt x="705848" y="0"/>
                    <a:pt x="812800" y="106952"/>
                    <a:pt x="812800" y="238884"/>
                  </a:cubicBezTo>
                  <a:lnTo>
                    <a:pt x="812800" y="573916"/>
                  </a:lnTo>
                  <a:cubicBezTo>
                    <a:pt x="812800" y="705848"/>
                    <a:pt x="705848" y="812800"/>
                    <a:pt x="573916" y="812800"/>
                  </a:cubicBezTo>
                  <a:lnTo>
                    <a:pt x="238884" y="812800"/>
                  </a:lnTo>
                  <a:cubicBezTo>
                    <a:pt x="106952" y="812800"/>
                    <a:pt x="0" y="705848"/>
                    <a:pt x="0" y="573916"/>
                  </a:cubicBezTo>
                  <a:lnTo>
                    <a:pt x="0" y="238884"/>
                  </a:lnTo>
                  <a:cubicBezTo>
                    <a:pt x="0" y="106952"/>
                    <a:pt x="106952" y="0"/>
                    <a:pt x="238884" y="0"/>
                  </a:cubicBezTo>
                  <a:close/>
                </a:path>
              </a:pathLst>
            </a:custGeom>
            <a:solidFill>
              <a:srgbClr val="0345E4">
                <a:alpha val="29804"/>
              </a:srgbClr>
            </a:solidFill>
          </p:spPr>
        </p:sp>
        <p:sp>
          <p:nvSpPr>
            <p:cNvPr name="TextBox 31" id="3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14814124" y="816351"/>
            <a:ext cx="771724" cy="77172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0345E4">
                  <a:alpha val="40000"/>
                </a:srgbClr>
              </a:solidFill>
              <a:prstDash val="solid"/>
              <a:miter/>
            </a:ln>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12919457" y="8414693"/>
            <a:ext cx="3744615" cy="3744615"/>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8" id="38"/>
          <p:cNvSpPr/>
          <p:nvPr/>
        </p:nvSpPr>
        <p:spPr>
          <a:xfrm flipH="false" flipV="false" rot="0">
            <a:off x="1028700" y="0"/>
            <a:ext cx="2455776" cy="3771740"/>
          </a:xfrm>
          <a:custGeom>
            <a:avLst/>
            <a:gdLst/>
            <a:ahLst/>
            <a:cxnLst/>
            <a:rect r="r" b="b" t="t" l="l"/>
            <a:pathLst>
              <a:path h="3771740" w="2455776">
                <a:moveTo>
                  <a:pt x="0" y="0"/>
                </a:moveTo>
                <a:lnTo>
                  <a:pt x="2455776" y="0"/>
                </a:lnTo>
                <a:lnTo>
                  <a:pt x="2455776" y="3771740"/>
                </a:lnTo>
                <a:lnTo>
                  <a:pt x="0" y="3771740"/>
                </a:lnTo>
                <a:lnTo>
                  <a:pt x="0" y="0"/>
                </a:lnTo>
                <a:close/>
              </a:path>
            </a:pathLst>
          </a:custGeom>
          <a:blipFill>
            <a:blip r:embed="rId2"/>
            <a:stretch>
              <a:fillRect l="0" t="0" r="0" b="0"/>
            </a:stretch>
          </a:blipFill>
        </p:spPr>
      </p:sp>
      <p:sp>
        <p:nvSpPr>
          <p:cNvPr name="Freeform 39" id="39"/>
          <p:cNvSpPr/>
          <p:nvPr/>
        </p:nvSpPr>
        <p:spPr>
          <a:xfrm flipH="false" flipV="false" rot="0">
            <a:off x="1028700" y="3843437"/>
            <a:ext cx="4517831" cy="6442103"/>
          </a:xfrm>
          <a:custGeom>
            <a:avLst/>
            <a:gdLst/>
            <a:ahLst/>
            <a:cxnLst/>
            <a:rect r="r" b="b" t="t" l="l"/>
            <a:pathLst>
              <a:path h="6442103" w="4517831">
                <a:moveTo>
                  <a:pt x="0" y="0"/>
                </a:moveTo>
                <a:lnTo>
                  <a:pt x="4517831" y="0"/>
                </a:lnTo>
                <a:lnTo>
                  <a:pt x="4517831" y="6442103"/>
                </a:lnTo>
                <a:lnTo>
                  <a:pt x="0" y="6442103"/>
                </a:lnTo>
                <a:lnTo>
                  <a:pt x="0" y="0"/>
                </a:lnTo>
                <a:close/>
              </a:path>
            </a:pathLst>
          </a:custGeom>
          <a:blipFill>
            <a:blip r:embed="rId3"/>
            <a:stretch>
              <a:fillRect l="-683" t="0" r="-683" b="0"/>
            </a:stretch>
          </a:blipFill>
        </p:spPr>
      </p:sp>
      <p:sp>
        <p:nvSpPr>
          <p:cNvPr name="TextBox 40" id="40"/>
          <p:cNvSpPr txBox="true"/>
          <p:nvPr/>
        </p:nvSpPr>
        <p:spPr>
          <a:xfrm rot="0">
            <a:off x="7297118" y="692526"/>
            <a:ext cx="7494647" cy="1155745"/>
          </a:xfrm>
          <a:prstGeom prst="rect">
            <a:avLst/>
          </a:prstGeom>
        </p:spPr>
        <p:txBody>
          <a:bodyPr anchor="t" rtlCol="false" tIns="0" lIns="0" bIns="0" rIns="0">
            <a:spAutoFit/>
          </a:bodyPr>
          <a:lstStyle/>
          <a:p>
            <a:pPr algn="l">
              <a:lnSpc>
                <a:spcPts val="9487"/>
              </a:lnSpc>
            </a:pPr>
            <a:r>
              <a:rPr lang="en-US" sz="6776" b="true">
                <a:solidFill>
                  <a:srgbClr val="000000"/>
                </a:solidFill>
                <a:latin typeface="Garet Bold"/>
                <a:ea typeface="Garet Bold"/>
                <a:cs typeface="Garet Bold"/>
                <a:sym typeface="Garet Bold"/>
              </a:rPr>
              <a:t>CONTENT</a:t>
            </a:r>
          </a:p>
        </p:txBody>
      </p:sp>
      <p:sp>
        <p:nvSpPr>
          <p:cNvPr name="TextBox 41" id="41"/>
          <p:cNvSpPr txBox="true"/>
          <p:nvPr/>
        </p:nvSpPr>
        <p:spPr>
          <a:xfrm rot="0">
            <a:off x="8485829" y="2528036"/>
            <a:ext cx="8055829" cy="530494"/>
          </a:xfrm>
          <a:prstGeom prst="rect">
            <a:avLst/>
          </a:prstGeom>
        </p:spPr>
        <p:txBody>
          <a:bodyPr anchor="t" rtlCol="false" tIns="0" lIns="0" bIns="0" rIns="0">
            <a:spAutoFit/>
          </a:bodyPr>
          <a:lstStyle/>
          <a:p>
            <a:pPr algn="l">
              <a:lnSpc>
                <a:spcPts val="3835"/>
              </a:lnSpc>
            </a:pPr>
            <a:r>
              <a:rPr lang="en-US" sz="2739" b="true">
                <a:solidFill>
                  <a:srgbClr val="000000"/>
                </a:solidFill>
                <a:latin typeface="Calibri (MS) Bold"/>
                <a:ea typeface="Calibri (MS) Bold"/>
                <a:cs typeface="Calibri (MS) Bold"/>
                <a:sym typeface="Calibri (MS) Bold"/>
              </a:rPr>
              <a:t>Embarking on the journey</a:t>
            </a:r>
          </a:p>
        </p:txBody>
      </p:sp>
      <p:sp>
        <p:nvSpPr>
          <p:cNvPr name="TextBox 42" id="42"/>
          <p:cNvSpPr txBox="true"/>
          <p:nvPr/>
        </p:nvSpPr>
        <p:spPr>
          <a:xfrm rot="0">
            <a:off x="8485829" y="3729137"/>
            <a:ext cx="7758489" cy="530523"/>
          </a:xfrm>
          <a:prstGeom prst="rect">
            <a:avLst/>
          </a:prstGeom>
        </p:spPr>
        <p:txBody>
          <a:bodyPr anchor="t" rtlCol="false" tIns="0" lIns="0" bIns="0" rIns="0">
            <a:spAutoFit/>
          </a:bodyPr>
          <a:lstStyle/>
          <a:p>
            <a:pPr algn="l">
              <a:lnSpc>
                <a:spcPts val="3833"/>
              </a:lnSpc>
            </a:pPr>
            <a:r>
              <a:rPr lang="en-US" sz="2738" b="true">
                <a:solidFill>
                  <a:srgbClr val="000000"/>
                </a:solidFill>
                <a:latin typeface="Calibri (MS) Bold"/>
                <a:ea typeface="Calibri (MS) Bold"/>
                <a:cs typeface="Calibri (MS) Bold"/>
                <a:sym typeface="Calibri (MS) Bold"/>
              </a:rPr>
              <a:t>About APIs data formats </a:t>
            </a:r>
          </a:p>
        </p:txBody>
      </p:sp>
      <p:sp>
        <p:nvSpPr>
          <p:cNvPr name="TextBox 43" id="43"/>
          <p:cNvSpPr txBox="true"/>
          <p:nvPr/>
        </p:nvSpPr>
        <p:spPr>
          <a:xfrm rot="0">
            <a:off x="8485829" y="4741400"/>
            <a:ext cx="8055829" cy="1016254"/>
          </a:xfrm>
          <a:prstGeom prst="rect">
            <a:avLst/>
          </a:prstGeom>
        </p:spPr>
        <p:txBody>
          <a:bodyPr anchor="t" rtlCol="false" tIns="0" lIns="0" bIns="0" rIns="0">
            <a:spAutoFit/>
          </a:bodyPr>
          <a:lstStyle/>
          <a:p>
            <a:pPr algn="l">
              <a:lnSpc>
                <a:spcPts val="3835"/>
              </a:lnSpc>
            </a:pPr>
            <a:r>
              <a:rPr lang="en-US" sz="2739" b="true">
                <a:solidFill>
                  <a:srgbClr val="000000"/>
                </a:solidFill>
                <a:latin typeface="Calibri (MS) Bold"/>
                <a:ea typeface="Calibri (MS) Bold"/>
                <a:cs typeface="Calibri (MS) Bold"/>
                <a:sym typeface="Calibri (MS) Bold"/>
              </a:rPr>
              <a:t>How to process data from open APIs (even as a non coder)</a:t>
            </a:r>
          </a:p>
        </p:txBody>
      </p:sp>
      <p:sp>
        <p:nvSpPr>
          <p:cNvPr name="TextBox 44" id="44"/>
          <p:cNvSpPr txBox="true"/>
          <p:nvPr/>
        </p:nvSpPr>
        <p:spPr>
          <a:xfrm rot="0">
            <a:off x="8485829" y="6110079"/>
            <a:ext cx="7351823" cy="530479"/>
          </a:xfrm>
          <a:prstGeom prst="rect">
            <a:avLst/>
          </a:prstGeom>
        </p:spPr>
        <p:txBody>
          <a:bodyPr anchor="t" rtlCol="false" tIns="0" lIns="0" bIns="0" rIns="0">
            <a:spAutoFit/>
          </a:bodyPr>
          <a:lstStyle/>
          <a:p>
            <a:pPr algn="l">
              <a:lnSpc>
                <a:spcPts val="3835"/>
              </a:lnSpc>
            </a:pPr>
            <a:r>
              <a:rPr lang="en-US" sz="2739" b="true">
                <a:solidFill>
                  <a:srgbClr val="000000"/>
                </a:solidFill>
                <a:latin typeface="Calibri (MS) Bold"/>
                <a:ea typeface="Calibri (MS) Bold"/>
                <a:cs typeface="Calibri (MS) Bold"/>
                <a:sym typeface="Calibri (MS) Bold"/>
              </a:rPr>
              <a:t>What to watch out for (with AI tools)</a:t>
            </a:r>
          </a:p>
        </p:txBody>
      </p:sp>
      <p:sp>
        <p:nvSpPr>
          <p:cNvPr name="TextBox 45" id="45"/>
          <p:cNvSpPr txBox="true"/>
          <p:nvPr/>
        </p:nvSpPr>
        <p:spPr>
          <a:xfrm rot="0">
            <a:off x="8485829" y="7275304"/>
            <a:ext cx="7571125" cy="530479"/>
          </a:xfrm>
          <a:prstGeom prst="rect">
            <a:avLst/>
          </a:prstGeom>
        </p:spPr>
        <p:txBody>
          <a:bodyPr anchor="t" rtlCol="false" tIns="0" lIns="0" bIns="0" rIns="0">
            <a:spAutoFit/>
          </a:bodyPr>
          <a:lstStyle/>
          <a:p>
            <a:pPr algn="l">
              <a:lnSpc>
                <a:spcPts val="3835"/>
              </a:lnSpc>
            </a:pPr>
            <a:r>
              <a:rPr lang="en-US" sz="2739" b="true">
                <a:solidFill>
                  <a:srgbClr val="000000"/>
                </a:solidFill>
                <a:latin typeface="Calibri (MS) Bold"/>
                <a:ea typeface="Calibri (MS) Bold"/>
                <a:cs typeface="Calibri (MS) Bold"/>
                <a:sym typeface="Calibri (MS) Bold"/>
              </a:rPr>
              <a:t>Custom Examples (Open Data - creative commons)</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6770594" cy="10287000"/>
            <a:chOff x="0" y="0"/>
            <a:chExt cx="1783202" cy="2709333"/>
          </a:xfrm>
        </p:grpSpPr>
        <p:sp>
          <p:nvSpPr>
            <p:cNvPr name="Freeform 3" id="3"/>
            <p:cNvSpPr/>
            <p:nvPr/>
          </p:nvSpPr>
          <p:spPr>
            <a:xfrm flipH="false" flipV="false" rot="0">
              <a:off x="0" y="0"/>
              <a:ext cx="1783202" cy="2709333"/>
            </a:xfrm>
            <a:custGeom>
              <a:avLst/>
              <a:gdLst/>
              <a:ahLst/>
              <a:cxnLst/>
              <a:rect r="r" b="b" t="t" l="l"/>
              <a:pathLst>
                <a:path h="2709333" w="1783202">
                  <a:moveTo>
                    <a:pt x="0" y="0"/>
                  </a:moveTo>
                  <a:lnTo>
                    <a:pt x="1783202" y="0"/>
                  </a:lnTo>
                  <a:lnTo>
                    <a:pt x="1783202" y="2709333"/>
                  </a:lnTo>
                  <a:lnTo>
                    <a:pt x="0" y="2709333"/>
                  </a:lnTo>
                  <a:close/>
                </a:path>
              </a:pathLst>
            </a:custGeom>
            <a:solidFill>
              <a:srgbClr val="29ABE2"/>
            </a:solidFill>
          </p:spPr>
        </p:sp>
        <p:sp>
          <p:nvSpPr>
            <p:cNvPr name="TextBox 4" id="4"/>
            <p:cNvSpPr txBox="true"/>
            <p:nvPr/>
          </p:nvSpPr>
          <p:spPr>
            <a:xfrm>
              <a:off x="0" y="-38100"/>
              <a:ext cx="1783202"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991170" y="636464"/>
            <a:ext cx="732337" cy="73233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01</a:t>
              </a:r>
            </a:p>
          </p:txBody>
        </p:sp>
      </p:grpSp>
      <p:grpSp>
        <p:nvGrpSpPr>
          <p:cNvPr name="Group 8" id="8"/>
          <p:cNvGrpSpPr/>
          <p:nvPr/>
        </p:nvGrpSpPr>
        <p:grpSpPr>
          <a:xfrm rot="0">
            <a:off x="6991170" y="2294340"/>
            <a:ext cx="732337" cy="73233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02</a:t>
              </a:r>
            </a:p>
          </p:txBody>
        </p:sp>
      </p:grpSp>
      <p:grpSp>
        <p:nvGrpSpPr>
          <p:cNvPr name="Group 11" id="11"/>
          <p:cNvGrpSpPr/>
          <p:nvPr/>
        </p:nvGrpSpPr>
        <p:grpSpPr>
          <a:xfrm rot="0">
            <a:off x="6991170" y="3950602"/>
            <a:ext cx="732337" cy="73233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13" id="13"/>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03</a:t>
              </a:r>
            </a:p>
          </p:txBody>
        </p:sp>
      </p:grpSp>
      <p:grpSp>
        <p:nvGrpSpPr>
          <p:cNvPr name="Group 14" id="14"/>
          <p:cNvGrpSpPr/>
          <p:nvPr/>
        </p:nvGrpSpPr>
        <p:grpSpPr>
          <a:xfrm rot="0">
            <a:off x="15740861" y="6749958"/>
            <a:ext cx="4596322" cy="459632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0" cap="sq">
              <a:solidFill>
                <a:srgbClr val="F6F6F6"/>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951814" y="916907"/>
            <a:ext cx="4866966" cy="4431711"/>
          </a:xfrm>
          <a:prstGeom prst="rect">
            <a:avLst/>
          </a:prstGeom>
        </p:spPr>
        <p:txBody>
          <a:bodyPr anchor="t" rtlCol="false" tIns="0" lIns="0" bIns="0" rIns="0">
            <a:spAutoFit/>
          </a:bodyPr>
          <a:lstStyle/>
          <a:p>
            <a:pPr algn="l">
              <a:lnSpc>
                <a:spcPts val="5863"/>
              </a:lnSpc>
            </a:pPr>
            <a:r>
              <a:rPr lang="en-US" b="true" sz="4188" spc="83">
                <a:solidFill>
                  <a:srgbClr val="FFFFFF"/>
                </a:solidFill>
                <a:latin typeface="Garet Bold"/>
                <a:ea typeface="Garet Bold"/>
                <a:cs typeface="Garet Bold"/>
                <a:sym typeface="Garet Bold"/>
              </a:rPr>
              <a:t>MODERN GIS ARCHITECTURE</a:t>
            </a:r>
          </a:p>
          <a:p>
            <a:pPr algn="l">
              <a:lnSpc>
                <a:spcPts val="5863"/>
              </a:lnSpc>
            </a:pPr>
            <a:r>
              <a:rPr lang="en-US" b="true" sz="4188" spc="83">
                <a:solidFill>
                  <a:srgbClr val="FFFFFF"/>
                </a:solidFill>
                <a:latin typeface="Garet Bold"/>
                <a:ea typeface="Garet Bold"/>
                <a:cs typeface="Garet Bold"/>
                <a:sym typeface="Garet Bold"/>
              </a:rPr>
              <a:t>REQUIREMENTS </a:t>
            </a:r>
          </a:p>
          <a:p>
            <a:pPr algn="l">
              <a:lnSpc>
                <a:spcPts val="5863"/>
              </a:lnSpc>
            </a:pPr>
          </a:p>
          <a:p>
            <a:pPr algn="l">
              <a:lnSpc>
                <a:spcPts val="5863"/>
              </a:lnSpc>
            </a:pPr>
            <a:r>
              <a:rPr lang="en-US" b="true" sz="4188" spc="83">
                <a:solidFill>
                  <a:srgbClr val="FFFFFF"/>
                </a:solidFill>
                <a:latin typeface="Garet Bold"/>
                <a:ea typeface="Garet Bold"/>
                <a:cs typeface="Garet Bold"/>
                <a:sym typeface="Garet Bold"/>
              </a:rPr>
              <a:t>- EMBARKING ON THIS JOURNEY</a:t>
            </a:r>
          </a:p>
        </p:txBody>
      </p:sp>
      <p:sp>
        <p:nvSpPr>
          <p:cNvPr name="TextBox 18" id="18"/>
          <p:cNvSpPr txBox="true"/>
          <p:nvPr/>
        </p:nvSpPr>
        <p:spPr>
          <a:xfrm rot="0">
            <a:off x="8278430" y="472407"/>
            <a:ext cx="7091225" cy="1043559"/>
          </a:xfrm>
          <a:prstGeom prst="rect">
            <a:avLst/>
          </a:prstGeom>
        </p:spPr>
        <p:txBody>
          <a:bodyPr anchor="t" rtlCol="false" tIns="0" lIns="0" bIns="0" rIns="0">
            <a:spAutoFit/>
          </a:bodyPr>
          <a:lstStyle/>
          <a:p>
            <a:pPr algn="l">
              <a:lnSpc>
                <a:spcPts val="3906"/>
              </a:lnSpc>
            </a:pPr>
            <a:r>
              <a:rPr lang="en-US" sz="2790" b="true">
                <a:solidFill>
                  <a:srgbClr val="000000"/>
                </a:solidFill>
                <a:latin typeface="Calibri (MS) Bold"/>
                <a:ea typeface="Calibri (MS) Bold"/>
                <a:cs typeface="Calibri (MS) Bold"/>
                <a:sym typeface="Calibri (MS) Bold"/>
              </a:rPr>
              <a:t>WHY IS IMPORTANT TO KNOW STUFF ABOUT GIS CODE? </a:t>
            </a:r>
          </a:p>
        </p:txBody>
      </p:sp>
      <p:sp>
        <p:nvSpPr>
          <p:cNvPr name="TextBox 19" id="19"/>
          <p:cNvSpPr txBox="true"/>
          <p:nvPr/>
        </p:nvSpPr>
        <p:spPr>
          <a:xfrm rot="0">
            <a:off x="8278430" y="2076762"/>
            <a:ext cx="7709896" cy="1043667"/>
          </a:xfrm>
          <a:prstGeom prst="rect">
            <a:avLst/>
          </a:prstGeom>
        </p:spPr>
        <p:txBody>
          <a:bodyPr anchor="t" rtlCol="false" tIns="0" lIns="0" bIns="0" rIns="0">
            <a:spAutoFit/>
          </a:bodyPr>
          <a:lstStyle/>
          <a:p>
            <a:pPr algn="l">
              <a:lnSpc>
                <a:spcPts val="3900"/>
              </a:lnSpc>
            </a:pPr>
            <a:r>
              <a:rPr lang="en-US" sz="2785" b="true">
                <a:solidFill>
                  <a:srgbClr val="000000"/>
                </a:solidFill>
                <a:latin typeface="Calibri (MS) Bold"/>
                <a:ea typeface="Calibri (MS) Bold"/>
                <a:cs typeface="Calibri (MS) Bold"/>
                <a:sym typeface="Calibri (MS) Bold"/>
              </a:rPr>
              <a:t>OLD SCHOOL VENDORS, OPEN SOURCE AND EVERYHING IN BETWEEN </a:t>
            </a:r>
          </a:p>
        </p:txBody>
      </p:sp>
      <p:sp>
        <p:nvSpPr>
          <p:cNvPr name="TextBox 20" id="20"/>
          <p:cNvSpPr txBox="true"/>
          <p:nvPr/>
        </p:nvSpPr>
        <p:spPr>
          <a:xfrm rot="0">
            <a:off x="8278430" y="3508851"/>
            <a:ext cx="8549658" cy="4908712"/>
          </a:xfrm>
          <a:prstGeom prst="rect">
            <a:avLst/>
          </a:prstGeom>
        </p:spPr>
        <p:txBody>
          <a:bodyPr anchor="t" rtlCol="false" tIns="0" lIns="0" bIns="0" rIns="0">
            <a:spAutoFit/>
          </a:bodyPr>
          <a:lstStyle/>
          <a:p>
            <a:pPr algn="l">
              <a:lnSpc>
                <a:spcPts val="3835"/>
              </a:lnSpc>
            </a:pPr>
            <a:r>
              <a:rPr lang="en-US" sz="2739" b="true">
                <a:solidFill>
                  <a:srgbClr val="000000"/>
                </a:solidFill>
                <a:latin typeface="Calibri (MS) Bold"/>
                <a:ea typeface="Calibri (MS) Bold"/>
                <a:cs typeface="Calibri (MS) Bold"/>
                <a:sym typeface="Calibri (MS) Bold"/>
              </a:rPr>
              <a:t>IN THE 2020S, ITS CRUCIAL TO KNOW ABOUT FRONT AND BACK END SOLUTION ARCHITECTURE. YOU DON’T HAVE TO BE THE EXPERT, BUT YOU SHOULD BE ABLE TO HAVE A CONVERSATION</a:t>
            </a:r>
          </a:p>
          <a:p>
            <a:pPr algn="l">
              <a:lnSpc>
                <a:spcPts val="3835"/>
              </a:lnSpc>
            </a:pPr>
          </a:p>
          <a:p>
            <a:pPr algn="l">
              <a:lnSpc>
                <a:spcPts val="3835"/>
              </a:lnSpc>
            </a:pPr>
          </a:p>
          <a:p>
            <a:pPr algn="l">
              <a:lnSpc>
                <a:spcPts val="3835"/>
              </a:lnSpc>
            </a:pPr>
          </a:p>
          <a:p>
            <a:pPr algn="l">
              <a:lnSpc>
                <a:spcPts val="3835"/>
              </a:lnSpc>
            </a:pPr>
            <a:r>
              <a:rPr lang="en-US" sz="2739" b="true">
                <a:solidFill>
                  <a:srgbClr val="000000"/>
                </a:solidFill>
                <a:latin typeface="Calibri (MS) Bold"/>
                <a:ea typeface="Calibri (MS) Bold"/>
                <a:cs typeface="Calibri (MS) Bold"/>
                <a:sym typeface="Calibri (MS) Bold"/>
              </a:rPr>
              <a:t>CAN I EASILY INTEGRATE THIS APP WITH OTHER DATA SOURCES? CAN I WORK TO KEEP MY DATA EASILY UP TO DATE</a:t>
            </a:r>
          </a:p>
        </p:txBody>
      </p:sp>
      <p:grpSp>
        <p:nvGrpSpPr>
          <p:cNvPr name="Group 21" id="21"/>
          <p:cNvGrpSpPr/>
          <p:nvPr/>
        </p:nvGrpSpPr>
        <p:grpSpPr>
          <a:xfrm rot="0">
            <a:off x="6991170" y="7021300"/>
            <a:ext cx="732337" cy="73233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23" id="23"/>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03</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770594" cy="10287000"/>
            <a:chOff x="0" y="0"/>
            <a:chExt cx="1783202" cy="2709333"/>
          </a:xfrm>
        </p:grpSpPr>
        <p:sp>
          <p:nvSpPr>
            <p:cNvPr name="Freeform 3" id="3"/>
            <p:cNvSpPr/>
            <p:nvPr/>
          </p:nvSpPr>
          <p:spPr>
            <a:xfrm flipH="false" flipV="false" rot="0">
              <a:off x="0" y="0"/>
              <a:ext cx="1783202" cy="2709333"/>
            </a:xfrm>
            <a:custGeom>
              <a:avLst/>
              <a:gdLst/>
              <a:ahLst/>
              <a:cxnLst/>
              <a:rect r="r" b="b" t="t" l="l"/>
              <a:pathLst>
                <a:path h="2709333" w="1783202">
                  <a:moveTo>
                    <a:pt x="0" y="0"/>
                  </a:moveTo>
                  <a:lnTo>
                    <a:pt x="1783202" y="0"/>
                  </a:lnTo>
                  <a:lnTo>
                    <a:pt x="1783202" y="2709333"/>
                  </a:lnTo>
                  <a:lnTo>
                    <a:pt x="0" y="2709333"/>
                  </a:lnTo>
                  <a:close/>
                </a:path>
              </a:pathLst>
            </a:custGeom>
            <a:solidFill>
              <a:srgbClr val="29ABE2"/>
            </a:solidFill>
          </p:spPr>
        </p:sp>
        <p:sp>
          <p:nvSpPr>
            <p:cNvPr name="TextBox 4" id="4"/>
            <p:cNvSpPr txBox="true"/>
            <p:nvPr/>
          </p:nvSpPr>
          <p:spPr>
            <a:xfrm>
              <a:off x="0" y="-38100"/>
              <a:ext cx="1783202"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991170" y="843555"/>
            <a:ext cx="732337" cy="73233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01</a:t>
              </a:r>
            </a:p>
          </p:txBody>
        </p:sp>
      </p:grpSp>
      <p:grpSp>
        <p:nvGrpSpPr>
          <p:cNvPr name="Group 8" id="8"/>
          <p:cNvGrpSpPr/>
          <p:nvPr/>
        </p:nvGrpSpPr>
        <p:grpSpPr>
          <a:xfrm rot="0">
            <a:off x="6991170" y="2809456"/>
            <a:ext cx="732337" cy="73233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ABE2"/>
            </a:solidFill>
            <a:ln cap="sq">
              <a:noFill/>
              <a:prstDash val="solid"/>
              <a:miter/>
            </a:ln>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a:lnSpc>
                  <a:spcPts val="2659"/>
                </a:lnSpc>
              </a:pPr>
              <a:r>
                <a:rPr lang="en-US" b="true" sz="1899">
                  <a:solidFill>
                    <a:srgbClr val="FFFFFF"/>
                  </a:solidFill>
                  <a:latin typeface="Garet Bold"/>
                  <a:ea typeface="Garet Bold"/>
                  <a:cs typeface="Garet Bold"/>
                  <a:sym typeface="Garet Bold"/>
                </a:rPr>
                <a:t>02</a:t>
              </a:r>
            </a:p>
          </p:txBody>
        </p:sp>
      </p:grpSp>
      <p:grpSp>
        <p:nvGrpSpPr>
          <p:cNvPr name="Group 11" id="11"/>
          <p:cNvGrpSpPr/>
          <p:nvPr/>
        </p:nvGrpSpPr>
        <p:grpSpPr>
          <a:xfrm rot="0">
            <a:off x="15740861" y="6749958"/>
            <a:ext cx="4596322" cy="459632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0" cap="sq">
              <a:solidFill>
                <a:srgbClr val="F6F6F6"/>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951814" y="916907"/>
            <a:ext cx="4866966" cy="3689648"/>
          </a:xfrm>
          <a:prstGeom prst="rect">
            <a:avLst/>
          </a:prstGeom>
        </p:spPr>
        <p:txBody>
          <a:bodyPr anchor="t" rtlCol="false" tIns="0" lIns="0" bIns="0" rIns="0">
            <a:spAutoFit/>
          </a:bodyPr>
          <a:lstStyle/>
          <a:p>
            <a:pPr algn="l">
              <a:lnSpc>
                <a:spcPts val="5863"/>
              </a:lnSpc>
            </a:pPr>
            <a:r>
              <a:rPr lang="en-US" b="true" sz="4188" spc="83">
                <a:solidFill>
                  <a:srgbClr val="FFFFFF"/>
                </a:solidFill>
                <a:latin typeface="Garet Bold"/>
                <a:ea typeface="Garet Bold"/>
                <a:cs typeface="Garet Bold"/>
                <a:sym typeface="Garet Bold"/>
              </a:rPr>
              <a:t>ITS ALL ABOUT SOLUTION ARCHITECTURE !!!!!!!!!!!!!!!!!!!!!!!</a:t>
            </a:r>
          </a:p>
          <a:p>
            <a:pPr algn="l">
              <a:lnSpc>
                <a:spcPts val="5863"/>
              </a:lnSpc>
            </a:pPr>
          </a:p>
        </p:txBody>
      </p:sp>
      <p:sp>
        <p:nvSpPr>
          <p:cNvPr name="TextBox 15" id="15"/>
          <p:cNvSpPr txBox="true"/>
          <p:nvPr/>
        </p:nvSpPr>
        <p:spPr>
          <a:xfrm rot="0">
            <a:off x="8278430" y="2710451"/>
            <a:ext cx="7091225" cy="1538859"/>
          </a:xfrm>
          <a:prstGeom prst="rect">
            <a:avLst/>
          </a:prstGeom>
        </p:spPr>
        <p:txBody>
          <a:bodyPr anchor="t" rtlCol="false" tIns="0" lIns="0" bIns="0" rIns="0">
            <a:spAutoFit/>
          </a:bodyPr>
          <a:lstStyle/>
          <a:p>
            <a:pPr algn="l">
              <a:lnSpc>
                <a:spcPts val="3906"/>
              </a:lnSpc>
            </a:pPr>
            <a:r>
              <a:rPr lang="en-US" sz="2790" b="true">
                <a:solidFill>
                  <a:srgbClr val="000000"/>
                </a:solidFill>
                <a:latin typeface="Calibri (MS) Bold"/>
                <a:ea typeface="Calibri (MS) Bold"/>
                <a:cs typeface="Calibri (MS) Bold"/>
                <a:sym typeface="Calibri (MS) Bold"/>
              </a:rPr>
              <a:t>HOW EASY IS IT TO INTEGRATE MY APP - </a:t>
            </a:r>
          </a:p>
          <a:p>
            <a:pPr algn="l">
              <a:lnSpc>
                <a:spcPts val="3906"/>
              </a:lnSpc>
            </a:pPr>
            <a:r>
              <a:rPr lang="en-US" sz="2790" b="true">
                <a:solidFill>
                  <a:srgbClr val="000000"/>
                </a:solidFill>
                <a:latin typeface="Calibri (MS) Bold"/>
                <a:ea typeface="Calibri (MS) Bold"/>
                <a:cs typeface="Calibri (MS) Bold"/>
                <a:sym typeface="Calibri (MS) Bold"/>
              </a:rPr>
              <a:t>what do I want to spend most of my time doing ???? what is cost effective?</a:t>
            </a:r>
          </a:p>
        </p:txBody>
      </p:sp>
      <p:sp>
        <p:nvSpPr>
          <p:cNvPr name="TextBox 16" id="16"/>
          <p:cNvSpPr txBox="true"/>
          <p:nvPr/>
        </p:nvSpPr>
        <p:spPr>
          <a:xfrm rot="0">
            <a:off x="8278430" y="719730"/>
            <a:ext cx="7709896" cy="1043667"/>
          </a:xfrm>
          <a:prstGeom prst="rect">
            <a:avLst/>
          </a:prstGeom>
        </p:spPr>
        <p:txBody>
          <a:bodyPr anchor="t" rtlCol="false" tIns="0" lIns="0" bIns="0" rIns="0">
            <a:spAutoFit/>
          </a:bodyPr>
          <a:lstStyle/>
          <a:p>
            <a:pPr algn="l">
              <a:lnSpc>
                <a:spcPts val="3900"/>
              </a:lnSpc>
            </a:pPr>
            <a:r>
              <a:rPr lang="en-US" sz="2785" b="true">
                <a:solidFill>
                  <a:srgbClr val="000000"/>
                </a:solidFill>
                <a:latin typeface="Calibri (MS) Bold"/>
                <a:ea typeface="Calibri (MS) Bold"/>
                <a:cs typeface="Calibri (MS) Bold"/>
                <a:sym typeface="Calibri (MS) Bold"/>
              </a:rPr>
              <a:t>DOES MY APP INCLUDE AN API THAT doesn’t need extensive development experience ??</a:t>
            </a:r>
          </a:p>
        </p:txBody>
      </p:sp>
      <p:sp>
        <p:nvSpPr>
          <p:cNvPr name="Freeform 17" id="17"/>
          <p:cNvSpPr/>
          <p:nvPr/>
        </p:nvSpPr>
        <p:spPr>
          <a:xfrm flipH="false" flipV="false" rot="0">
            <a:off x="8584948" y="4606555"/>
            <a:ext cx="7584368" cy="5316238"/>
          </a:xfrm>
          <a:custGeom>
            <a:avLst/>
            <a:gdLst/>
            <a:ahLst/>
            <a:cxnLst/>
            <a:rect r="r" b="b" t="t" l="l"/>
            <a:pathLst>
              <a:path h="5316238" w="7584368">
                <a:moveTo>
                  <a:pt x="0" y="0"/>
                </a:moveTo>
                <a:lnTo>
                  <a:pt x="7584368" y="0"/>
                </a:lnTo>
                <a:lnTo>
                  <a:pt x="7584368" y="5316238"/>
                </a:lnTo>
                <a:lnTo>
                  <a:pt x="0" y="5316238"/>
                </a:lnTo>
                <a:lnTo>
                  <a:pt x="0" y="0"/>
                </a:lnTo>
                <a:close/>
              </a:path>
            </a:pathLst>
          </a:custGeom>
          <a:blipFill>
            <a:blip r:embed="rId2"/>
            <a:stretch>
              <a:fillRect l="0" t="-4572" r="0" b="-4572"/>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416679" cy="10287000"/>
            <a:chOff x="0" y="0"/>
            <a:chExt cx="1689989" cy="2709333"/>
          </a:xfrm>
        </p:grpSpPr>
        <p:sp>
          <p:nvSpPr>
            <p:cNvPr name="Freeform 3" id="3"/>
            <p:cNvSpPr/>
            <p:nvPr/>
          </p:nvSpPr>
          <p:spPr>
            <a:xfrm flipH="false" flipV="false" rot="0">
              <a:off x="0" y="0"/>
              <a:ext cx="1689989" cy="2709333"/>
            </a:xfrm>
            <a:custGeom>
              <a:avLst/>
              <a:gdLst/>
              <a:ahLst/>
              <a:cxnLst/>
              <a:rect r="r" b="b" t="t" l="l"/>
              <a:pathLst>
                <a:path h="2709333" w="1689989">
                  <a:moveTo>
                    <a:pt x="0" y="0"/>
                  </a:moveTo>
                  <a:lnTo>
                    <a:pt x="1689989" y="0"/>
                  </a:lnTo>
                  <a:lnTo>
                    <a:pt x="1689989" y="2709333"/>
                  </a:lnTo>
                  <a:lnTo>
                    <a:pt x="0" y="2709333"/>
                  </a:lnTo>
                  <a:close/>
                </a:path>
              </a:pathLst>
            </a:custGeom>
            <a:solidFill>
              <a:srgbClr val="29ABE2"/>
            </a:solidFill>
          </p:spPr>
        </p:sp>
        <p:sp>
          <p:nvSpPr>
            <p:cNvPr name="TextBox 4" id="4"/>
            <p:cNvSpPr txBox="true"/>
            <p:nvPr/>
          </p:nvSpPr>
          <p:spPr>
            <a:xfrm>
              <a:off x="0" y="-38100"/>
              <a:ext cx="1689989"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724033" y="165253"/>
            <a:ext cx="8838696" cy="5623620"/>
          </a:xfrm>
          <a:custGeom>
            <a:avLst/>
            <a:gdLst/>
            <a:ahLst/>
            <a:cxnLst/>
            <a:rect r="r" b="b" t="t" l="l"/>
            <a:pathLst>
              <a:path h="5623620" w="8838696">
                <a:moveTo>
                  <a:pt x="0" y="0"/>
                </a:moveTo>
                <a:lnTo>
                  <a:pt x="8838696" y="0"/>
                </a:lnTo>
                <a:lnTo>
                  <a:pt x="8838696" y="5623620"/>
                </a:lnTo>
                <a:lnTo>
                  <a:pt x="0" y="5623620"/>
                </a:lnTo>
                <a:lnTo>
                  <a:pt x="0" y="0"/>
                </a:lnTo>
                <a:close/>
              </a:path>
            </a:pathLst>
          </a:custGeom>
          <a:blipFill>
            <a:blip r:embed="rId2"/>
            <a:stretch>
              <a:fillRect l="0" t="0" r="0" b="0"/>
            </a:stretch>
          </a:blipFill>
        </p:spPr>
      </p:sp>
      <p:sp>
        <p:nvSpPr>
          <p:cNvPr name="Freeform 6" id="6"/>
          <p:cNvSpPr/>
          <p:nvPr/>
        </p:nvSpPr>
        <p:spPr>
          <a:xfrm flipH="false" flipV="false" rot="0">
            <a:off x="6724033" y="5788873"/>
            <a:ext cx="9545096" cy="4498127"/>
          </a:xfrm>
          <a:custGeom>
            <a:avLst/>
            <a:gdLst/>
            <a:ahLst/>
            <a:cxnLst/>
            <a:rect r="r" b="b" t="t" l="l"/>
            <a:pathLst>
              <a:path h="4498127" w="9545096">
                <a:moveTo>
                  <a:pt x="0" y="0"/>
                </a:moveTo>
                <a:lnTo>
                  <a:pt x="9545096" y="0"/>
                </a:lnTo>
                <a:lnTo>
                  <a:pt x="9545096" y="4498127"/>
                </a:lnTo>
                <a:lnTo>
                  <a:pt x="0" y="4498127"/>
                </a:lnTo>
                <a:lnTo>
                  <a:pt x="0" y="0"/>
                </a:lnTo>
                <a:close/>
              </a:path>
            </a:pathLst>
          </a:custGeom>
          <a:blipFill>
            <a:blip r:embed="rId3"/>
            <a:stretch>
              <a:fillRect l="0" t="0" r="0" b="0"/>
            </a:stretch>
          </a:blipFill>
        </p:spPr>
      </p:sp>
      <p:sp>
        <p:nvSpPr>
          <p:cNvPr name="TextBox 7" id="7"/>
          <p:cNvSpPr txBox="true"/>
          <p:nvPr/>
        </p:nvSpPr>
        <p:spPr>
          <a:xfrm rot="0">
            <a:off x="878285" y="425141"/>
            <a:ext cx="4568944" cy="3511551"/>
          </a:xfrm>
          <a:prstGeom prst="rect">
            <a:avLst/>
          </a:prstGeom>
        </p:spPr>
        <p:txBody>
          <a:bodyPr anchor="t" rtlCol="false" tIns="0" lIns="0" bIns="0" rIns="0">
            <a:spAutoFit/>
          </a:bodyPr>
          <a:lstStyle/>
          <a:p>
            <a:pPr algn="l">
              <a:lnSpc>
                <a:spcPts val="6999"/>
              </a:lnSpc>
            </a:pPr>
            <a:r>
              <a:rPr lang="en-US" b="true" sz="4999" spc="99">
                <a:solidFill>
                  <a:srgbClr val="FFFFFF"/>
                </a:solidFill>
                <a:latin typeface="Garet Bold"/>
                <a:ea typeface="Garet Bold"/>
                <a:cs typeface="Garet Bold"/>
                <a:sym typeface="Garet Bold"/>
              </a:rPr>
              <a:t>NAVIGATING FEED INFO PAGES - PART 1</a:t>
            </a:r>
          </a:p>
        </p:txBody>
      </p:sp>
      <p:sp>
        <p:nvSpPr>
          <p:cNvPr name="TextBox 8" id="8"/>
          <p:cNvSpPr txBox="true"/>
          <p:nvPr/>
        </p:nvSpPr>
        <p:spPr>
          <a:xfrm rot="0">
            <a:off x="916626" y="4176828"/>
            <a:ext cx="5096385" cy="5916318"/>
          </a:xfrm>
          <a:prstGeom prst="rect">
            <a:avLst/>
          </a:prstGeom>
        </p:spPr>
        <p:txBody>
          <a:bodyPr anchor="t" rtlCol="false" tIns="0" lIns="0" bIns="0" rIns="0">
            <a:spAutoFit/>
          </a:bodyPr>
          <a:lstStyle/>
          <a:p>
            <a:pPr algn="just">
              <a:lnSpc>
                <a:spcPts val="3940"/>
              </a:lnSpc>
            </a:pPr>
            <a:r>
              <a:rPr lang="en-US" sz="2542" b="true">
                <a:solidFill>
                  <a:srgbClr val="FFFFFF"/>
                </a:solidFill>
                <a:latin typeface="Open Sans Bold"/>
                <a:ea typeface="Open Sans Bold"/>
                <a:cs typeface="Open Sans Bold"/>
                <a:sym typeface="Open Sans Bold"/>
              </a:rPr>
              <a:t>https://beachwatch.nsw.gov.au/waterMonitoring/beachwatchDataFeeds</a:t>
            </a:r>
          </a:p>
          <a:p>
            <a:pPr algn="just">
              <a:lnSpc>
                <a:spcPts val="3940"/>
              </a:lnSpc>
            </a:pPr>
          </a:p>
          <a:p>
            <a:pPr algn="just">
              <a:lnSpc>
                <a:spcPts val="3940"/>
              </a:lnSpc>
            </a:pPr>
            <a:r>
              <a:rPr lang="en-US" sz="2542" b="true">
                <a:solidFill>
                  <a:srgbClr val="FFFFFF"/>
                </a:solidFill>
                <a:latin typeface="Open Sans Bold"/>
                <a:ea typeface="Open Sans Bold"/>
                <a:cs typeface="Open Sans Bold"/>
                <a:sym typeface="Open Sans Bold"/>
              </a:rPr>
              <a:t>Look into the data source - format, conditions of use, are permissions and/or keys required to access the data? </a:t>
            </a:r>
          </a:p>
          <a:p>
            <a:pPr algn="just">
              <a:lnSpc>
                <a:spcPts val="3940"/>
              </a:lnSpc>
            </a:pPr>
          </a:p>
          <a:p>
            <a:pPr algn="just">
              <a:lnSpc>
                <a:spcPts val="3940"/>
              </a:lnSpc>
            </a:pPr>
            <a:r>
              <a:rPr lang="en-US" sz="2542" b="true">
                <a:solidFill>
                  <a:srgbClr val="FFFFFF"/>
                </a:solidFill>
                <a:latin typeface="Open Sans Bold"/>
                <a:ea typeface="Open Sans Bold"/>
                <a:cs typeface="Open Sans Bold"/>
                <a:sym typeface="Open Sans Bold"/>
              </a:rPr>
              <a:t> </a:t>
            </a:r>
          </a:p>
          <a:p>
            <a:pPr algn="just">
              <a:lnSpc>
                <a:spcPts val="3940"/>
              </a:lnSpc>
            </a:pPr>
          </a:p>
          <a:p>
            <a:pPr algn="just" marL="0" indent="0" lvl="0">
              <a:lnSpc>
                <a:spcPts val="394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416679" cy="10287000"/>
            <a:chOff x="0" y="0"/>
            <a:chExt cx="1689989" cy="2709333"/>
          </a:xfrm>
        </p:grpSpPr>
        <p:sp>
          <p:nvSpPr>
            <p:cNvPr name="Freeform 3" id="3"/>
            <p:cNvSpPr/>
            <p:nvPr/>
          </p:nvSpPr>
          <p:spPr>
            <a:xfrm flipH="false" flipV="false" rot="0">
              <a:off x="0" y="0"/>
              <a:ext cx="1689989" cy="2709333"/>
            </a:xfrm>
            <a:custGeom>
              <a:avLst/>
              <a:gdLst/>
              <a:ahLst/>
              <a:cxnLst/>
              <a:rect r="r" b="b" t="t" l="l"/>
              <a:pathLst>
                <a:path h="2709333" w="1689989">
                  <a:moveTo>
                    <a:pt x="0" y="0"/>
                  </a:moveTo>
                  <a:lnTo>
                    <a:pt x="1689989" y="0"/>
                  </a:lnTo>
                  <a:lnTo>
                    <a:pt x="1689989" y="2709333"/>
                  </a:lnTo>
                  <a:lnTo>
                    <a:pt x="0" y="2709333"/>
                  </a:lnTo>
                  <a:close/>
                </a:path>
              </a:pathLst>
            </a:custGeom>
            <a:solidFill>
              <a:srgbClr val="29ABE2"/>
            </a:solidFill>
          </p:spPr>
        </p:sp>
        <p:sp>
          <p:nvSpPr>
            <p:cNvPr name="TextBox 4" id="4"/>
            <p:cNvSpPr txBox="true"/>
            <p:nvPr/>
          </p:nvSpPr>
          <p:spPr>
            <a:xfrm>
              <a:off x="0" y="-38100"/>
              <a:ext cx="1689989"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646094" y="520391"/>
            <a:ext cx="11311210" cy="8737909"/>
          </a:xfrm>
          <a:custGeom>
            <a:avLst/>
            <a:gdLst/>
            <a:ahLst/>
            <a:cxnLst/>
            <a:rect r="r" b="b" t="t" l="l"/>
            <a:pathLst>
              <a:path h="8737909" w="11311210">
                <a:moveTo>
                  <a:pt x="0" y="0"/>
                </a:moveTo>
                <a:lnTo>
                  <a:pt x="11311209" y="0"/>
                </a:lnTo>
                <a:lnTo>
                  <a:pt x="11311209" y="8737909"/>
                </a:lnTo>
                <a:lnTo>
                  <a:pt x="0" y="8737909"/>
                </a:lnTo>
                <a:lnTo>
                  <a:pt x="0" y="0"/>
                </a:lnTo>
                <a:close/>
              </a:path>
            </a:pathLst>
          </a:custGeom>
          <a:blipFill>
            <a:blip r:embed="rId2"/>
            <a:stretch>
              <a:fillRect l="0" t="0" r="0" b="0"/>
            </a:stretch>
          </a:blipFill>
        </p:spPr>
      </p:sp>
      <p:sp>
        <p:nvSpPr>
          <p:cNvPr name="TextBox 6" id="6"/>
          <p:cNvSpPr txBox="true"/>
          <p:nvPr/>
        </p:nvSpPr>
        <p:spPr>
          <a:xfrm rot="0">
            <a:off x="878285" y="425141"/>
            <a:ext cx="4568944" cy="3511551"/>
          </a:xfrm>
          <a:prstGeom prst="rect">
            <a:avLst/>
          </a:prstGeom>
        </p:spPr>
        <p:txBody>
          <a:bodyPr anchor="t" rtlCol="false" tIns="0" lIns="0" bIns="0" rIns="0">
            <a:spAutoFit/>
          </a:bodyPr>
          <a:lstStyle/>
          <a:p>
            <a:pPr algn="l">
              <a:lnSpc>
                <a:spcPts val="6999"/>
              </a:lnSpc>
            </a:pPr>
            <a:r>
              <a:rPr lang="en-US" b="true" sz="4999" spc="99">
                <a:solidFill>
                  <a:srgbClr val="FFFFFF"/>
                </a:solidFill>
                <a:latin typeface="Garet Bold"/>
                <a:ea typeface="Garet Bold"/>
                <a:cs typeface="Garet Bold"/>
                <a:sym typeface="Garet Bold"/>
              </a:rPr>
              <a:t>NAVIGATING FEED INFO PAGES - PART 2</a:t>
            </a:r>
          </a:p>
        </p:txBody>
      </p:sp>
      <p:sp>
        <p:nvSpPr>
          <p:cNvPr name="TextBox 7" id="7"/>
          <p:cNvSpPr txBox="true"/>
          <p:nvPr/>
        </p:nvSpPr>
        <p:spPr>
          <a:xfrm rot="0">
            <a:off x="878285" y="4127204"/>
            <a:ext cx="4695038" cy="7415213"/>
          </a:xfrm>
          <a:prstGeom prst="rect">
            <a:avLst/>
          </a:prstGeom>
        </p:spPr>
        <p:txBody>
          <a:bodyPr anchor="t" rtlCol="false" tIns="0" lIns="0" bIns="0" rIns="0">
            <a:spAutoFit/>
          </a:bodyPr>
          <a:lstStyle/>
          <a:p>
            <a:pPr algn="just">
              <a:lnSpc>
                <a:spcPts val="3487"/>
              </a:lnSpc>
            </a:pPr>
            <a:r>
              <a:rPr lang="en-US" sz="2250" b="true">
                <a:solidFill>
                  <a:srgbClr val="FFFFFF"/>
                </a:solidFill>
                <a:latin typeface="Open Sans Bold"/>
                <a:ea typeface="Open Sans Bold"/>
                <a:cs typeface="Open Sans Bold"/>
                <a:sym typeface="Open Sans Bold"/>
              </a:rPr>
              <a:t>https://beachwatch.nsw.gov.au/waterMonitoring/beachwatchDataFeeds</a:t>
            </a:r>
          </a:p>
          <a:p>
            <a:pPr algn="just">
              <a:lnSpc>
                <a:spcPts val="3487"/>
              </a:lnSpc>
            </a:pPr>
          </a:p>
          <a:p>
            <a:pPr algn="just">
              <a:lnSpc>
                <a:spcPts val="3487"/>
              </a:lnSpc>
            </a:pPr>
            <a:r>
              <a:rPr lang="en-US" sz="2250" b="true">
                <a:solidFill>
                  <a:srgbClr val="FFFFFF"/>
                </a:solidFill>
                <a:latin typeface="Open Sans Bold"/>
                <a:ea typeface="Open Sans Bold"/>
                <a:cs typeface="Open Sans Bold"/>
                <a:sym typeface="Open Sans Bold"/>
              </a:rPr>
              <a:t>Which code will I use? </a:t>
            </a:r>
          </a:p>
          <a:p>
            <a:pPr algn="just">
              <a:lnSpc>
                <a:spcPts val="3487"/>
              </a:lnSpc>
            </a:pPr>
          </a:p>
          <a:p>
            <a:pPr algn="just">
              <a:lnSpc>
                <a:spcPts val="3487"/>
              </a:lnSpc>
            </a:pPr>
            <a:r>
              <a:rPr lang="en-US" sz="2250" b="true">
                <a:solidFill>
                  <a:srgbClr val="FFFFFF"/>
                </a:solidFill>
                <a:latin typeface="Open Sans Bold"/>
                <a:ea typeface="Open Sans Bold"/>
                <a:cs typeface="Open Sans Bold"/>
                <a:sym typeface="Open Sans Bold"/>
              </a:rPr>
              <a:t>Curl - client url library which comes with my windows PC? </a:t>
            </a:r>
          </a:p>
          <a:p>
            <a:pPr algn="just">
              <a:lnSpc>
                <a:spcPts val="3487"/>
              </a:lnSpc>
            </a:pPr>
          </a:p>
          <a:p>
            <a:pPr algn="just">
              <a:lnSpc>
                <a:spcPts val="3487"/>
              </a:lnSpc>
            </a:pPr>
            <a:r>
              <a:rPr lang="en-US" sz="2250" b="true">
                <a:solidFill>
                  <a:srgbClr val="FFFFFF"/>
                </a:solidFill>
                <a:latin typeface="Open Sans Bold"/>
                <a:ea typeface="Open Sans Bold"/>
                <a:cs typeface="Open Sans Bold"/>
                <a:sym typeface="Open Sans Bold"/>
              </a:rPr>
              <a:t>Or Python - open source installers to integrate with other apps. Libraries may allow me enhance my skills !!</a:t>
            </a:r>
          </a:p>
          <a:p>
            <a:pPr algn="just">
              <a:lnSpc>
                <a:spcPts val="3487"/>
              </a:lnSpc>
            </a:pPr>
          </a:p>
          <a:p>
            <a:pPr algn="just">
              <a:lnSpc>
                <a:spcPts val="3487"/>
              </a:lnSpc>
            </a:pPr>
            <a:r>
              <a:rPr lang="en-US" sz="2250" b="true">
                <a:solidFill>
                  <a:srgbClr val="FFFFFF"/>
                </a:solidFill>
                <a:latin typeface="Open Sans Bold"/>
                <a:ea typeface="Open Sans Bold"/>
                <a:cs typeface="Open Sans Bold"/>
                <a:sym typeface="Open Sans Bold"/>
              </a:rPr>
              <a:t> </a:t>
            </a:r>
          </a:p>
          <a:p>
            <a:pPr algn="just">
              <a:lnSpc>
                <a:spcPts val="3487"/>
              </a:lnSpc>
            </a:pPr>
          </a:p>
          <a:p>
            <a:pPr algn="just" marL="0" indent="0" lvl="0">
              <a:lnSpc>
                <a:spcPts val="3487"/>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416679" cy="10287000"/>
            <a:chOff x="0" y="0"/>
            <a:chExt cx="1689989" cy="2709333"/>
          </a:xfrm>
        </p:grpSpPr>
        <p:sp>
          <p:nvSpPr>
            <p:cNvPr name="Freeform 3" id="3"/>
            <p:cNvSpPr/>
            <p:nvPr/>
          </p:nvSpPr>
          <p:spPr>
            <a:xfrm flipH="false" flipV="false" rot="0">
              <a:off x="0" y="0"/>
              <a:ext cx="1689989" cy="2709333"/>
            </a:xfrm>
            <a:custGeom>
              <a:avLst/>
              <a:gdLst/>
              <a:ahLst/>
              <a:cxnLst/>
              <a:rect r="r" b="b" t="t" l="l"/>
              <a:pathLst>
                <a:path h="2709333" w="1689989">
                  <a:moveTo>
                    <a:pt x="0" y="0"/>
                  </a:moveTo>
                  <a:lnTo>
                    <a:pt x="1689989" y="0"/>
                  </a:lnTo>
                  <a:lnTo>
                    <a:pt x="1689989" y="2709333"/>
                  </a:lnTo>
                  <a:lnTo>
                    <a:pt x="0" y="2709333"/>
                  </a:lnTo>
                  <a:close/>
                </a:path>
              </a:pathLst>
            </a:custGeom>
            <a:solidFill>
              <a:srgbClr val="29ABE2"/>
            </a:solidFill>
          </p:spPr>
        </p:sp>
        <p:sp>
          <p:nvSpPr>
            <p:cNvPr name="TextBox 4" id="4"/>
            <p:cNvSpPr txBox="true"/>
            <p:nvPr/>
          </p:nvSpPr>
          <p:spPr>
            <a:xfrm>
              <a:off x="0" y="-38100"/>
              <a:ext cx="1689989"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677572" y="0"/>
            <a:ext cx="10558415" cy="9806128"/>
          </a:xfrm>
          <a:custGeom>
            <a:avLst/>
            <a:gdLst/>
            <a:ahLst/>
            <a:cxnLst/>
            <a:rect r="r" b="b" t="t" l="l"/>
            <a:pathLst>
              <a:path h="9806128" w="10558415">
                <a:moveTo>
                  <a:pt x="0" y="0"/>
                </a:moveTo>
                <a:lnTo>
                  <a:pt x="10558415" y="0"/>
                </a:lnTo>
                <a:lnTo>
                  <a:pt x="10558415" y="9806128"/>
                </a:lnTo>
                <a:lnTo>
                  <a:pt x="0" y="9806128"/>
                </a:lnTo>
                <a:lnTo>
                  <a:pt x="0" y="0"/>
                </a:lnTo>
                <a:close/>
              </a:path>
            </a:pathLst>
          </a:custGeom>
          <a:blipFill>
            <a:blip r:embed="rId2"/>
            <a:stretch>
              <a:fillRect l="0" t="0" r="0" b="0"/>
            </a:stretch>
          </a:blipFill>
        </p:spPr>
      </p:sp>
      <p:sp>
        <p:nvSpPr>
          <p:cNvPr name="Freeform 6" id="6"/>
          <p:cNvSpPr/>
          <p:nvPr/>
        </p:nvSpPr>
        <p:spPr>
          <a:xfrm flipH="false" flipV="false" rot="0">
            <a:off x="625614" y="8750981"/>
            <a:ext cx="5678409" cy="1014637"/>
          </a:xfrm>
          <a:custGeom>
            <a:avLst/>
            <a:gdLst/>
            <a:ahLst/>
            <a:cxnLst/>
            <a:rect r="r" b="b" t="t" l="l"/>
            <a:pathLst>
              <a:path h="1014637" w="5678409">
                <a:moveTo>
                  <a:pt x="0" y="0"/>
                </a:moveTo>
                <a:lnTo>
                  <a:pt x="5678408" y="0"/>
                </a:lnTo>
                <a:lnTo>
                  <a:pt x="5678408" y="1014638"/>
                </a:lnTo>
                <a:lnTo>
                  <a:pt x="0" y="1014638"/>
                </a:lnTo>
                <a:lnTo>
                  <a:pt x="0" y="0"/>
                </a:lnTo>
                <a:close/>
              </a:path>
            </a:pathLst>
          </a:custGeom>
          <a:blipFill>
            <a:blip r:embed="rId3"/>
            <a:stretch>
              <a:fillRect l="0" t="0" r="0" b="0"/>
            </a:stretch>
          </a:blipFill>
        </p:spPr>
      </p:sp>
      <p:sp>
        <p:nvSpPr>
          <p:cNvPr name="Freeform 7" id="7"/>
          <p:cNvSpPr/>
          <p:nvPr/>
        </p:nvSpPr>
        <p:spPr>
          <a:xfrm flipH="false" flipV="false" rot="0">
            <a:off x="13312212" y="5361386"/>
            <a:ext cx="3213954" cy="1095460"/>
          </a:xfrm>
          <a:custGeom>
            <a:avLst/>
            <a:gdLst/>
            <a:ahLst/>
            <a:cxnLst/>
            <a:rect r="r" b="b" t="t" l="l"/>
            <a:pathLst>
              <a:path h="1095460" w="3213954">
                <a:moveTo>
                  <a:pt x="0" y="0"/>
                </a:moveTo>
                <a:lnTo>
                  <a:pt x="3213954" y="0"/>
                </a:lnTo>
                <a:lnTo>
                  <a:pt x="3213954" y="1095461"/>
                </a:lnTo>
                <a:lnTo>
                  <a:pt x="0" y="1095461"/>
                </a:lnTo>
                <a:lnTo>
                  <a:pt x="0" y="0"/>
                </a:lnTo>
                <a:close/>
              </a:path>
            </a:pathLst>
          </a:custGeom>
          <a:blipFill>
            <a:blip r:embed="rId4"/>
            <a:stretch>
              <a:fillRect l="0" t="0" r="0" b="0"/>
            </a:stretch>
          </a:blipFill>
        </p:spPr>
      </p:sp>
      <p:sp>
        <p:nvSpPr>
          <p:cNvPr name="TextBox 8" id="8"/>
          <p:cNvSpPr txBox="true"/>
          <p:nvPr/>
        </p:nvSpPr>
        <p:spPr>
          <a:xfrm rot="0">
            <a:off x="878285" y="425141"/>
            <a:ext cx="4568944" cy="2625726"/>
          </a:xfrm>
          <a:prstGeom prst="rect">
            <a:avLst/>
          </a:prstGeom>
        </p:spPr>
        <p:txBody>
          <a:bodyPr anchor="t" rtlCol="false" tIns="0" lIns="0" bIns="0" rIns="0">
            <a:spAutoFit/>
          </a:bodyPr>
          <a:lstStyle/>
          <a:p>
            <a:pPr algn="l">
              <a:lnSpc>
                <a:spcPts val="6999"/>
              </a:lnSpc>
            </a:pPr>
            <a:r>
              <a:rPr lang="en-US" b="true" sz="4999" spc="99">
                <a:solidFill>
                  <a:srgbClr val="FFFFFF"/>
                </a:solidFill>
                <a:latin typeface="Garet Bold"/>
                <a:ea typeface="Garet Bold"/>
                <a:cs typeface="Garet Bold"/>
                <a:sym typeface="Garet Bold"/>
              </a:rPr>
              <a:t>ABOUT GEOJSON DATA FEEDS</a:t>
            </a:r>
          </a:p>
        </p:txBody>
      </p:sp>
      <p:sp>
        <p:nvSpPr>
          <p:cNvPr name="TextBox 9" id="9"/>
          <p:cNvSpPr txBox="true"/>
          <p:nvPr/>
        </p:nvSpPr>
        <p:spPr>
          <a:xfrm rot="0">
            <a:off x="916626" y="3286584"/>
            <a:ext cx="5096385" cy="5196863"/>
          </a:xfrm>
          <a:prstGeom prst="rect">
            <a:avLst/>
          </a:prstGeom>
        </p:spPr>
        <p:txBody>
          <a:bodyPr anchor="t" rtlCol="false" tIns="0" lIns="0" bIns="0" rIns="0">
            <a:spAutoFit/>
          </a:bodyPr>
          <a:lstStyle/>
          <a:p>
            <a:pPr algn="just">
              <a:lnSpc>
                <a:spcPts val="3785"/>
              </a:lnSpc>
            </a:pPr>
            <a:r>
              <a:rPr lang="en-US" sz="2442" b="true">
                <a:solidFill>
                  <a:srgbClr val="FFFFFF"/>
                </a:solidFill>
                <a:latin typeface="Open Sans Bold"/>
                <a:ea typeface="Open Sans Bold"/>
                <a:cs typeface="Open Sans Bold"/>
                <a:sym typeface="Open Sans Bold"/>
              </a:rPr>
              <a:t>SIMPLEST APPROACHES</a:t>
            </a:r>
          </a:p>
          <a:p>
            <a:pPr algn="just">
              <a:lnSpc>
                <a:spcPts val="3785"/>
              </a:lnSpc>
            </a:pPr>
          </a:p>
          <a:p>
            <a:pPr algn="just">
              <a:lnSpc>
                <a:spcPts val="3785"/>
              </a:lnSpc>
            </a:pPr>
            <a:r>
              <a:rPr lang="en-US" sz="2442" b="true">
                <a:solidFill>
                  <a:srgbClr val="FFFFFF"/>
                </a:solidFill>
                <a:latin typeface="Open Sans Bold"/>
                <a:ea typeface="Open Sans Bold"/>
                <a:cs typeface="Open Sans Bold"/>
                <a:sym typeface="Open Sans Bold"/>
              </a:rPr>
              <a:t> - DOWNLOAD GEOJSON FILE STRAIGHT FROM SOURCE TO LOAD IN manually to your GIS</a:t>
            </a:r>
          </a:p>
          <a:p>
            <a:pPr algn="just">
              <a:lnSpc>
                <a:spcPts val="3785"/>
              </a:lnSpc>
            </a:pPr>
          </a:p>
          <a:p>
            <a:pPr algn="just">
              <a:lnSpc>
                <a:spcPts val="3785"/>
              </a:lnSpc>
            </a:pPr>
            <a:r>
              <a:rPr lang="en-US" sz="2442" b="true">
                <a:solidFill>
                  <a:srgbClr val="FFFFFF"/>
                </a:solidFill>
                <a:latin typeface="Open Sans Bold"/>
                <a:ea typeface="Open Sans Bold"/>
                <a:cs typeface="Open Sans Bold"/>
                <a:sym typeface="Open Sans Bold"/>
              </a:rPr>
              <a:t>OR </a:t>
            </a:r>
          </a:p>
          <a:p>
            <a:pPr algn="just">
              <a:lnSpc>
                <a:spcPts val="3785"/>
              </a:lnSpc>
            </a:pPr>
          </a:p>
          <a:p>
            <a:pPr algn="just">
              <a:lnSpc>
                <a:spcPts val="3785"/>
              </a:lnSpc>
            </a:pPr>
            <a:r>
              <a:rPr lang="en-US" sz="2442" b="true">
                <a:solidFill>
                  <a:srgbClr val="FFFFFF"/>
                </a:solidFill>
                <a:latin typeface="Open Sans Bold"/>
                <a:ea typeface="Open Sans Bold"/>
                <a:cs typeface="Open Sans Bold"/>
                <a:sym typeface="Open Sans Bold"/>
              </a:rPr>
              <a:t>Load directly into your app using a python API </a:t>
            </a:r>
          </a:p>
          <a:p>
            <a:pPr algn="just" marL="0" indent="0" lvl="0">
              <a:lnSpc>
                <a:spcPts val="3785"/>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DAGTbOge8Zo</dc:identifier>
  <dcterms:modified xsi:type="dcterms:W3CDTF">2011-08-01T06:04:30Z</dcterms:modified>
  <cp:revision>1</cp:revision>
  <dc:title>Rover Mapping - PGRSC Conference 2024</dc:title>
</cp:coreProperties>
</file>