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notesMasterIdLst>
    <p:notesMasterId r:id="rId21"/>
  </p:notesMasterIdLst>
  <p:handoutMasterIdLst>
    <p:handoutMasterId r:id="rId22"/>
  </p:handoutMasterIdLst>
  <p:sldIdLst>
    <p:sldId id="315" r:id="rId5"/>
    <p:sldId id="383" r:id="rId6"/>
    <p:sldId id="367" r:id="rId7"/>
    <p:sldId id="385" r:id="rId8"/>
    <p:sldId id="388" r:id="rId9"/>
    <p:sldId id="386" r:id="rId10"/>
    <p:sldId id="400" r:id="rId11"/>
    <p:sldId id="399" r:id="rId12"/>
    <p:sldId id="389" r:id="rId13"/>
    <p:sldId id="393" r:id="rId14"/>
    <p:sldId id="397" r:id="rId15"/>
    <p:sldId id="263" r:id="rId16"/>
    <p:sldId id="398" r:id="rId17"/>
    <p:sldId id="394" r:id="rId18"/>
    <p:sldId id="395" r:id="rId19"/>
    <p:sldId id="342" r:id="rId20"/>
  </p:sldIdLst>
  <p:sldSz cx="9144000" cy="6858000" type="screen4x3"/>
  <p:notesSz cx="6811963" cy="9942513"/>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B9FF"/>
    <a:srgbClr val="6F97CA"/>
    <a:srgbClr val="638E8F"/>
    <a:srgbClr val="75A2A7"/>
    <a:srgbClr val="5C8484"/>
    <a:srgbClr val="5C8685"/>
    <a:srgbClr val="5391BA"/>
    <a:srgbClr val="344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73" autoAdjust="0"/>
    <p:restoredTop sz="96374" autoAdjust="0"/>
  </p:normalViewPr>
  <p:slideViewPr>
    <p:cSldViewPr>
      <p:cViewPr varScale="1">
        <p:scale>
          <a:sx n="114" d="100"/>
          <a:sy n="114" d="100"/>
        </p:scale>
        <p:origin x="1374" y="114"/>
      </p:cViewPr>
      <p:guideLst>
        <p:guide orient="horz" pos="2160"/>
        <p:guide pos="2880"/>
      </p:guideLst>
    </p:cSldViewPr>
  </p:slideViewPr>
  <p:outlineViewPr>
    <p:cViewPr>
      <p:scale>
        <a:sx n="33" d="100"/>
        <a:sy n="33" d="100"/>
      </p:scale>
      <p:origin x="0" y="381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204" y="-96"/>
      </p:cViewPr>
      <p:guideLst>
        <p:guide orient="horz" pos="3132"/>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72B366E-A0CA-4946-B52B-3CEBDCD7EF66}"/>
              </a:ext>
            </a:extLst>
          </p:cNvPr>
          <p:cNvSpPr>
            <a:spLocks noGrp="1"/>
          </p:cNvSpPr>
          <p:nvPr>
            <p:ph type="hdr" sz="quarter"/>
          </p:nvPr>
        </p:nvSpPr>
        <p:spPr>
          <a:xfrm>
            <a:off x="0" y="0"/>
            <a:ext cx="2951851" cy="49712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BB984483-E274-40D8-A6AB-0335939E386F}"/>
              </a:ext>
            </a:extLst>
          </p:cNvPr>
          <p:cNvSpPr>
            <a:spLocks noGrp="1"/>
          </p:cNvSpPr>
          <p:nvPr>
            <p:ph type="dt" sz="quarter" idx="1"/>
          </p:nvPr>
        </p:nvSpPr>
        <p:spPr>
          <a:xfrm>
            <a:off x="3858536" y="0"/>
            <a:ext cx="2951851" cy="497126"/>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7478E26-BFF5-462B-9431-8F0631B35626}" type="datetimeFigureOut">
              <a:rPr lang="fr-FR"/>
              <a:pPr>
                <a:defRPr/>
              </a:pPr>
              <a:t>26/11/2024</a:t>
            </a:fld>
            <a:endParaRPr lang="fr-FR"/>
          </a:p>
        </p:txBody>
      </p:sp>
      <p:sp>
        <p:nvSpPr>
          <p:cNvPr id="4" name="Espace réservé du pied de page 3">
            <a:extLst>
              <a:ext uri="{FF2B5EF4-FFF2-40B4-BE49-F238E27FC236}">
                <a16:creationId xmlns:a16="http://schemas.microsoft.com/office/drawing/2014/main" id="{D17ECCD8-78F5-45AA-9B8C-E4EFA3900AF9}"/>
              </a:ext>
            </a:extLst>
          </p:cNvPr>
          <p:cNvSpPr>
            <a:spLocks noGrp="1"/>
          </p:cNvSpPr>
          <p:nvPr>
            <p:ph type="ftr" sz="quarter" idx="2"/>
          </p:nvPr>
        </p:nvSpPr>
        <p:spPr>
          <a:xfrm>
            <a:off x="0" y="9443662"/>
            <a:ext cx="2951851" cy="497126"/>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5" name="Espace réservé du numéro de diapositive 4">
            <a:extLst>
              <a:ext uri="{FF2B5EF4-FFF2-40B4-BE49-F238E27FC236}">
                <a16:creationId xmlns:a16="http://schemas.microsoft.com/office/drawing/2014/main" id="{D1670259-5F67-4FBB-97D8-534C4FC64845}"/>
              </a:ext>
            </a:extLst>
          </p:cNvPr>
          <p:cNvSpPr>
            <a:spLocks noGrp="1"/>
          </p:cNvSpPr>
          <p:nvPr>
            <p:ph type="sldNum" sz="quarter" idx="3"/>
          </p:nvPr>
        </p:nvSpPr>
        <p:spPr>
          <a:xfrm>
            <a:off x="3858536" y="9443662"/>
            <a:ext cx="2951851" cy="497126"/>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A491CD7-E5F5-44BD-8D33-D3712C6EA5EC}"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FC450F8-B1EB-494B-892E-FBD25872BC21}"/>
              </a:ext>
            </a:extLst>
          </p:cNvPr>
          <p:cNvSpPr>
            <a:spLocks noGrp="1"/>
          </p:cNvSpPr>
          <p:nvPr>
            <p:ph type="hdr" sz="quarter"/>
          </p:nvPr>
        </p:nvSpPr>
        <p:spPr>
          <a:xfrm>
            <a:off x="0" y="0"/>
            <a:ext cx="2951851" cy="49712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DFB96CD4-D1AF-4DD9-A780-EB51209EF353}"/>
              </a:ext>
            </a:extLst>
          </p:cNvPr>
          <p:cNvSpPr>
            <a:spLocks noGrp="1"/>
          </p:cNvSpPr>
          <p:nvPr>
            <p:ph type="dt" idx="1"/>
          </p:nvPr>
        </p:nvSpPr>
        <p:spPr>
          <a:xfrm>
            <a:off x="3858536" y="0"/>
            <a:ext cx="2951851" cy="497126"/>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377BA65-2EDB-470F-8270-C2437EB7DD29}" type="datetimeFigureOut">
              <a:rPr lang="fr-FR"/>
              <a:pPr>
                <a:defRPr/>
              </a:pPr>
              <a:t>26/11/2024</a:t>
            </a:fld>
            <a:endParaRPr lang="fr-FR"/>
          </a:p>
        </p:txBody>
      </p:sp>
      <p:sp>
        <p:nvSpPr>
          <p:cNvPr id="4" name="Espace réservé de l'image des diapositives 3">
            <a:extLst>
              <a:ext uri="{FF2B5EF4-FFF2-40B4-BE49-F238E27FC236}">
                <a16:creationId xmlns:a16="http://schemas.microsoft.com/office/drawing/2014/main" id="{2DAE0461-6C62-4225-8C09-69C4A590A0F5}"/>
              </a:ext>
            </a:extLst>
          </p:cNvPr>
          <p:cNvSpPr>
            <a:spLocks noGrp="1" noRot="1" noChangeAspect="1"/>
          </p:cNvSpPr>
          <p:nvPr>
            <p:ph type="sldImg" idx="2"/>
          </p:nvPr>
        </p:nvSpPr>
        <p:spPr>
          <a:xfrm>
            <a:off x="922338" y="746125"/>
            <a:ext cx="4967287" cy="372745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9D33B1B4-FB26-4E05-93A8-66BABB68FFD5}"/>
              </a:ext>
            </a:extLst>
          </p:cNvPr>
          <p:cNvSpPr>
            <a:spLocks noGrp="1"/>
          </p:cNvSpPr>
          <p:nvPr>
            <p:ph type="body" sz="quarter" idx="3"/>
          </p:nvPr>
        </p:nvSpPr>
        <p:spPr>
          <a:xfrm>
            <a:off x="681197" y="4722694"/>
            <a:ext cx="5449570" cy="4474131"/>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B7E63C20-ED5A-4392-B8CD-1C2985D28143}"/>
              </a:ext>
            </a:extLst>
          </p:cNvPr>
          <p:cNvSpPr>
            <a:spLocks noGrp="1"/>
          </p:cNvSpPr>
          <p:nvPr>
            <p:ph type="ftr" sz="quarter" idx="4"/>
          </p:nvPr>
        </p:nvSpPr>
        <p:spPr>
          <a:xfrm>
            <a:off x="0" y="9443662"/>
            <a:ext cx="2951851" cy="497126"/>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954F06E2-6F29-41D7-8B76-710E73BCEA9C}"/>
              </a:ext>
            </a:extLst>
          </p:cNvPr>
          <p:cNvSpPr>
            <a:spLocks noGrp="1"/>
          </p:cNvSpPr>
          <p:nvPr>
            <p:ph type="sldNum" sz="quarter" idx="5"/>
          </p:nvPr>
        </p:nvSpPr>
        <p:spPr>
          <a:xfrm>
            <a:off x="3858536" y="9443662"/>
            <a:ext cx="2951851" cy="497126"/>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C6ABB21-1CD5-4C63-B32F-6C0DC0A14B5A}"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a:extLst>
              <a:ext uri="{FF2B5EF4-FFF2-40B4-BE49-F238E27FC236}">
                <a16:creationId xmlns:a16="http://schemas.microsoft.com/office/drawing/2014/main" id="{3B7153D2-20EA-4B71-B78F-82FDFED614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a:extLst>
              <a:ext uri="{FF2B5EF4-FFF2-40B4-BE49-F238E27FC236}">
                <a16:creationId xmlns:a16="http://schemas.microsoft.com/office/drawing/2014/main" id="{3FB3E056-B62A-46B3-9292-143CFC351F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NC" dirty="0"/>
              <a:t>Bula, </a:t>
            </a:r>
            <a:r>
              <a:rPr lang="fr-FR" altLang="fr-NC" dirty="0" err="1"/>
              <a:t>Vinaka</a:t>
            </a:r>
            <a:r>
              <a:rPr lang="fr-FR" altLang="fr-NC" dirty="0"/>
              <a:t> </a:t>
            </a:r>
            <a:r>
              <a:rPr lang="fr-FR" altLang="fr-NC" dirty="0" err="1"/>
              <a:t>everybody</a:t>
            </a:r>
            <a:r>
              <a:rPr lang="fr-FR" altLang="fr-NC" dirty="0"/>
              <a:t>. </a:t>
            </a:r>
            <a:r>
              <a:rPr lang="fr-FR" altLang="fr-NC" dirty="0" err="1"/>
              <a:t>My</a:t>
            </a:r>
            <a:r>
              <a:rPr lang="fr-FR" altLang="fr-NC" dirty="0"/>
              <a:t> </a:t>
            </a:r>
            <a:r>
              <a:rPr lang="fr-FR" altLang="fr-NC" dirty="0" err="1"/>
              <a:t>name</a:t>
            </a:r>
            <a:r>
              <a:rPr lang="fr-FR" altLang="fr-NC" dirty="0"/>
              <a:t> </a:t>
            </a:r>
            <a:r>
              <a:rPr lang="fr-FR" altLang="fr-NC" dirty="0" err="1"/>
              <a:t>is</a:t>
            </a:r>
            <a:r>
              <a:rPr lang="fr-FR" altLang="fr-NC" dirty="0"/>
              <a:t> P. Dumas.  I </a:t>
            </a:r>
            <a:r>
              <a:rPr lang="fr-FR" altLang="fr-NC" dirty="0" err="1"/>
              <a:t>am</a:t>
            </a:r>
            <a:r>
              <a:rPr lang="fr-FR" altLang="fr-NC" dirty="0"/>
              <a:t> an </a:t>
            </a:r>
            <a:r>
              <a:rPr lang="fr-FR" altLang="fr-NC" dirty="0" err="1"/>
              <a:t>associate</a:t>
            </a:r>
            <a:r>
              <a:rPr lang="fr-FR" altLang="fr-NC" dirty="0"/>
              <a:t> </a:t>
            </a:r>
            <a:r>
              <a:rPr lang="fr-FR" altLang="fr-NC" dirty="0" err="1"/>
              <a:t>professor</a:t>
            </a:r>
            <a:r>
              <a:rPr lang="fr-FR" altLang="fr-NC" dirty="0"/>
              <a:t> in </a:t>
            </a:r>
            <a:r>
              <a:rPr lang="fr-FR" altLang="fr-NC" dirty="0" err="1"/>
              <a:t>geography</a:t>
            </a:r>
            <a:r>
              <a:rPr lang="fr-FR" altLang="fr-NC" dirty="0"/>
              <a:t> at the </a:t>
            </a:r>
            <a:r>
              <a:rPr lang="fr-FR" altLang="fr-NC" dirty="0" err="1"/>
              <a:t>University</a:t>
            </a:r>
            <a:r>
              <a:rPr lang="fr-FR" altLang="fr-NC" dirty="0"/>
              <a:t> of New Caledonia. </a:t>
            </a:r>
          </a:p>
          <a:p>
            <a:pPr eaLnBrk="1" hangingPunct="1">
              <a:spcBef>
                <a:spcPct val="0"/>
              </a:spcBef>
            </a:pPr>
            <a:r>
              <a:rPr lang="en-US" altLang="fr-NC" dirty="0"/>
              <a:t>I was able to take part in this conference thanks to the support of Data Terra, which I would like to thank. </a:t>
            </a:r>
          </a:p>
          <a:p>
            <a:pPr eaLnBrk="1" hangingPunct="1">
              <a:spcBef>
                <a:spcPct val="0"/>
              </a:spcBef>
            </a:pPr>
            <a:r>
              <a:rPr lang="en-US" altLang="fr-NC" sz="1200" kern="1200" dirty="0">
                <a:solidFill>
                  <a:schemeClr val="tx1"/>
                </a:solidFill>
                <a:latin typeface="+mn-lt"/>
                <a:ea typeface="+mn-ea"/>
                <a:cs typeface="+mn-cs"/>
              </a:rPr>
              <a:t>You should know that the University of New Caledonia is one of the member of ART </a:t>
            </a:r>
            <a:r>
              <a:rPr lang="en-US" altLang="fr-NC" sz="1200" kern="1200" dirty="0" err="1">
                <a:solidFill>
                  <a:schemeClr val="tx1"/>
                </a:solidFill>
                <a:latin typeface="+mn-lt"/>
                <a:ea typeface="+mn-ea"/>
                <a:cs typeface="+mn-cs"/>
              </a:rPr>
              <a:t>GéoDEV</a:t>
            </a:r>
            <a:r>
              <a:rPr lang="en-US" altLang="fr-NC" sz="1200" kern="1200" dirty="0">
                <a:solidFill>
                  <a:schemeClr val="tx1"/>
                </a:solidFill>
                <a:latin typeface="+mn-lt"/>
                <a:ea typeface="+mn-ea"/>
                <a:cs typeface="+mn-cs"/>
              </a:rPr>
              <a:t> of New Caledonia (there is 9 ART in France). It’s a regional/local organisation </a:t>
            </a:r>
            <a:r>
              <a:rPr lang="en-US" sz="1200" kern="1200" dirty="0">
                <a:solidFill>
                  <a:schemeClr val="tx1"/>
                </a:solidFill>
                <a:latin typeface="+mn-lt"/>
                <a:ea typeface="+mn-ea"/>
                <a:cs typeface="+mn-cs"/>
              </a:rPr>
              <a:t>with the main objective of structuring, federating and supporting users of New Caledonian geospatial data. </a:t>
            </a:r>
            <a:endParaRPr lang="fr-FR" altLang="fr-NC" dirty="0"/>
          </a:p>
          <a:p>
            <a:pPr marL="171450" indent="-171450" eaLnBrk="1" hangingPunct="1">
              <a:spcBef>
                <a:spcPct val="0"/>
              </a:spcBef>
              <a:buFont typeface="Arial" panose="020B0604020202020204" pitchFamily="34" charset="0"/>
              <a:buChar char="•"/>
            </a:pPr>
            <a:r>
              <a:rPr lang="fr-FR" altLang="fr-NC" dirty="0"/>
              <a:t>About </a:t>
            </a:r>
            <a:r>
              <a:rPr lang="fr-FR" altLang="fr-NC" dirty="0" err="1"/>
              <a:t>my</a:t>
            </a:r>
            <a:r>
              <a:rPr lang="fr-FR" altLang="fr-NC" dirty="0"/>
              <a:t> </a:t>
            </a:r>
            <a:r>
              <a:rPr lang="fr-FR" altLang="fr-NC" dirty="0" err="1"/>
              <a:t>presentation</a:t>
            </a:r>
            <a:r>
              <a:rPr lang="fr-FR" altLang="fr-NC" dirty="0"/>
              <a:t>  I </a:t>
            </a:r>
            <a:r>
              <a:rPr lang="fr-FR" altLang="fr-NC" dirty="0" err="1"/>
              <a:t>will</a:t>
            </a:r>
            <a:r>
              <a:rPr lang="fr-FR" altLang="fr-NC" dirty="0"/>
              <a:t> talk about the </a:t>
            </a:r>
            <a:r>
              <a:rPr lang="fr-FR" altLang="fr-NC" dirty="0" err="1"/>
              <a:t>shoreline</a:t>
            </a:r>
            <a:r>
              <a:rPr lang="fr-FR" altLang="fr-NC" dirty="0"/>
              <a:t> monitoring and management </a:t>
            </a:r>
            <a:r>
              <a:rPr lang="fr-FR" altLang="fr-NC" dirty="0" err="1"/>
              <a:t>using</a:t>
            </a:r>
            <a:r>
              <a:rPr lang="fr-FR" altLang="fr-NC" dirty="0"/>
              <a:t> GIS and </a:t>
            </a:r>
            <a:r>
              <a:rPr lang="fr-FR" altLang="fr-NC" dirty="0" err="1"/>
              <a:t>remote</a:t>
            </a:r>
            <a:r>
              <a:rPr lang="fr-FR" altLang="fr-NC" dirty="0"/>
              <a:t> </a:t>
            </a:r>
            <a:r>
              <a:rPr lang="fr-FR" altLang="fr-NC" dirty="0" err="1"/>
              <a:t>sensing</a:t>
            </a:r>
            <a:r>
              <a:rPr lang="fr-FR" altLang="fr-NC" dirty="0"/>
              <a:t>. </a:t>
            </a:r>
          </a:p>
          <a:p>
            <a:pPr marL="171450" indent="-171450" algn="just">
              <a:buFont typeface="Arial" panose="020B0604020202020204" pitchFamily="34" charset="0"/>
              <a:buChar char="•"/>
            </a:pPr>
            <a:r>
              <a:rPr lang="fr-NC" altLang="fr-NC" dirty="0"/>
              <a:t>This </a:t>
            </a:r>
            <a:r>
              <a:rPr lang="fr-NC" altLang="fr-NC" dirty="0" err="1"/>
              <a:t>project</a:t>
            </a:r>
            <a:r>
              <a:rPr lang="fr-NC" altLang="fr-NC" dirty="0"/>
              <a:t> has </a:t>
            </a:r>
            <a:r>
              <a:rPr lang="fr-NC" altLang="fr-NC" dirty="0" err="1"/>
              <a:t>received</a:t>
            </a:r>
            <a:r>
              <a:rPr lang="fr-NC" altLang="fr-NC" dirty="0"/>
              <a:t> </a:t>
            </a:r>
            <a:r>
              <a:rPr lang="fr-NC" altLang="fr-NC" dirty="0" err="1"/>
              <a:t>funding</a:t>
            </a:r>
            <a:r>
              <a:rPr lang="fr-NC" altLang="fr-NC" dirty="0"/>
              <a:t> </a:t>
            </a:r>
            <a:r>
              <a:rPr lang="fr-NC" altLang="fr-NC" dirty="0" err="1"/>
              <a:t>from</a:t>
            </a:r>
            <a:r>
              <a:rPr lang="fr-NC" altLang="fr-NC" dirty="0"/>
              <a:t> the </a:t>
            </a:r>
            <a:r>
              <a:rPr lang="fr-NC" altLang="fr-NC" dirty="0" err="1"/>
              <a:t>University</a:t>
            </a:r>
            <a:r>
              <a:rPr lang="fr-NC" altLang="fr-NC" dirty="0"/>
              <a:t> of New Caledonia</a:t>
            </a:r>
            <a:r>
              <a:rPr lang="fr-FR" altLang="fr-NC" dirty="0"/>
              <a:t>, the PIURN </a:t>
            </a:r>
            <a:r>
              <a:rPr lang="fr-FR" altLang="fr-NC" dirty="0" err="1"/>
              <a:t>Programm</a:t>
            </a:r>
            <a:r>
              <a:rPr lang="fr-NC" altLang="fr-NC" dirty="0"/>
              <a:t> and the </a:t>
            </a:r>
            <a:r>
              <a:rPr lang="fr-FR" altLang="fr-NC" dirty="0"/>
              <a:t>french </a:t>
            </a:r>
            <a:r>
              <a:rPr lang="fr-NC" altLang="fr-NC" dirty="0"/>
              <a:t>Pacific </a:t>
            </a:r>
            <a:r>
              <a:rPr lang="fr-NC" altLang="fr-NC" dirty="0" err="1"/>
              <a:t>Fund</a:t>
            </a:r>
            <a:r>
              <a:rPr lang="fr-NC" altLang="fr-NC" dirty="0"/>
              <a:t> program. </a:t>
            </a:r>
            <a:endParaRPr lang="fr-FR" altLang="fr-NC" dirty="0"/>
          </a:p>
          <a:p>
            <a:pPr marL="171450" indent="-171450" algn="just">
              <a:buFont typeface="Arial" panose="020B0604020202020204" pitchFamily="34" charset="0"/>
              <a:buChar char="•"/>
            </a:pPr>
            <a:r>
              <a:rPr lang="fr-FR" altLang="fr-NC" dirty="0" err="1"/>
              <a:t>Currently</a:t>
            </a:r>
            <a:r>
              <a:rPr lang="fr-FR" altLang="fr-NC" dirty="0"/>
              <a:t>  </a:t>
            </a:r>
            <a:r>
              <a:rPr lang="fr-FR" altLang="fr-NC" dirty="0" err="1"/>
              <a:t>there</a:t>
            </a:r>
            <a:r>
              <a:rPr lang="fr-FR" altLang="fr-NC" dirty="0"/>
              <a:t> are </a:t>
            </a:r>
            <a:r>
              <a:rPr lang="en-US" altLang="fr-NC" dirty="0"/>
              <a:t>2 partners of the PIURN network in this project : the University of French Polynesia and the National University of Vanuatu</a:t>
            </a:r>
            <a:endParaRPr lang="fr-FR" altLang="fr-NC" dirty="0"/>
          </a:p>
          <a:p>
            <a:pPr marL="171450" indent="-171450" algn="just">
              <a:buFont typeface="Arial" panose="020B0604020202020204" pitchFamily="34" charset="0"/>
              <a:buChar char="•"/>
            </a:pPr>
            <a:r>
              <a:rPr lang="fr-FR" altLang="fr-NC" dirty="0"/>
              <a:t>3</a:t>
            </a:r>
            <a:r>
              <a:rPr lang="fr-NC" altLang="fr-NC" dirty="0"/>
              <a:t> Masters </a:t>
            </a:r>
            <a:r>
              <a:rPr lang="fr-NC" altLang="fr-NC" dirty="0" err="1"/>
              <a:t>students</a:t>
            </a:r>
            <a:r>
              <a:rPr lang="fr-NC" altLang="fr-NC" dirty="0"/>
              <a:t> </a:t>
            </a:r>
            <a:r>
              <a:rPr lang="fr-FR" altLang="fr-NC" dirty="0" err="1"/>
              <a:t>worked</a:t>
            </a:r>
            <a:r>
              <a:rPr lang="fr-FR" altLang="fr-NC" dirty="0"/>
              <a:t> </a:t>
            </a:r>
            <a:r>
              <a:rPr lang="fr-NC" altLang="fr-NC" dirty="0"/>
              <a:t>on </a:t>
            </a:r>
            <a:r>
              <a:rPr lang="fr-NC" altLang="fr-NC" dirty="0" err="1"/>
              <a:t>this</a:t>
            </a:r>
            <a:r>
              <a:rPr lang="fr-NC" altLang="fr-NC" dirty="0"/>
              <a:t> </a:t>
            </a:r>
            <a:r>
              <a:rPr lang="fr-NC" altLang="fr-NC" dirty="0" err="1"/>
              <a:t>project</a:t>
            </a:r>
            <a:r>
              <a:rPr lang="fr-NC" altLang="fr-NC" dirty="0"/>
              <a:t>: one in New Caledonia</a:t>
            </a:r>
            <a:r>
              <a:rPr lang="fr-FR" altLang="fr-NC" dirty="0"/>
              <a:t> (</a:t>
            </a:r>
            <a:r>
              <a:rPr lang="fr-FR" altLang="fr-NC" dirty="0" err="1"/>
              <a:t>Noe</a:t>
            </a:r>
            <a:r>
              <a:rPr lang="fr-FR" altLang="fr-NC" dirty="0"/>
              <a:t> Duval)</a:t>
            </a:r>
            <a:r>
              <a:rPr lang="fr-NC" altLang="fr-NC" dirty="0"/>
              <a:t>, one in Vanuatu</a:t>
            </a:r>
            <a:r>
              <a:rPr lang="fr-FR" altLang="fr-NC" dirty="0"/>
              <a:t> (Juliette </a:t>
            </a:r>
            <a:r>
              <a:rPr lang="fr-FR" altLang="fr-NC" dirty="0" err="1"/>
              <a:t>Pienaud</a:t>
            </a:r>
            <a:r>
              <a:rPr lang="fr-FR" altLang="fr-NC" dirty="0"/>
              <a:t>)</a:t>
            </a:r>
            <a:r>
              <a:rPr lang="fr-NC" altLang="fr-NC" dirty="0"/>
              <a:t> and one in French </a:t>
            </a:r>
            <a:r>
              <a:rPr lang="fr-NC" altLang="fr-NC" dirty="0" err="1"/>
              <a:t>Polynesia</a:t>
            </a:r>
            <a:r>
              <a:rPr lang="fr-FR" altLang="fr-NC" dirty="0"/>
              <a:t> (</a:t>
            </a:r>
            <a:r>
              <a:rPr lang="de-DE" altLang="fr-NC" dirty="0"/>
              <a:t>Julie Daniellot-Dejoux)</a:t>
            </a:r>
            <a:r>
              <a:rPr lang="fr-NC" altLang="fr-NC" dirty="0"/>
              <a:t>, </a:t>
            </a:r>
            <a:r>
              <a:rPr lang="fr-NC" altLang="fr-NC" dirty="0" err="1"/>
              <a:t>co-supervised</a:t>
            </a:r>
            <a:r>
              <a:rPr lang="fr-NC" altLang="fr-NC" dirty="0"/>
              <a:t> by </a:t>
            </a:r>
            <a:r>
              <a:rPr lang="fr-FR" altLang="fr-NC" dirty="0"/>
              <a:t>Benoit Stoll</a:t>
            </a:r>
            <a:r>
              <a:rPr lang="fr-NC" altLang="fr-NC" dirty="0"/>
              <a:t>.</a:t>
            </a:r>
            <a:endParaRPr lang="fr-FR" altLang="fr-NC" dirty="0"/>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altLang="fr-NC" dirty="0"/>
              <a:t>And the last </a:t>
            </a:r>
            <a:r>
              <a:rPr lang="fr-FR" altLang="fr-NC" dirty="0" err="1"/>
              <a:t>think</a:t>
            </a:r>
            <a:r>
              <a:rPr lang="fr-FR" altLang="fr-NC" dirty="0"/>
              <a:t> to know </a:t>
            </a:r>
            <a:r>
              <a:rPr lang="fr-FR" altLang="fr-NC" dirty="0" err="1"/>
              <a:t>is</a:t>
            </a:r>
            <a:r>
              <a:rPr lang="fr-FR" altLang="fr-NC" dirty="0"/>
              <a:t> </a:t>
            </a:r>
            <a:r>
              <a:rPr lang="fr-FR" altLang="fr-NC" dirty="0" err="1"/>
              <a:t>that</a:t>
            </a:r>
            <a:r>
              <a:rPr lang="fr-FR" altLang="fr-NC" dirty="0"/>
              <a:t> </a:t>
            </a:r>
            <a:r>
              <a:rPr lang="fr-FR" altLang="fr-NC" dirty="0" err="1"/>
              <a:t>this</a:t>
            </a:r>
            <a:r>
              <a:rPr lang="fr-NC" altLang="fr-NC" dirty="0"/>
              <a:t> </a:t>
            </a:r>
            <a:r>
              <a:rPr lang="fr-NC" altLang="fr-NC" dirty="0" err="1"/>
              <a:t>project</a:t>
            </a:r>
            <a:r>
              <a:rPr lang="fr-NC" altLang="fr-NC" dirty="0"/>
              <a:t> </a:t>
            </a:r>
            <a:r>
              <a:rPr lang="en-US" altLang="fr-NC" dirty="0"/>
              <a:t>began last year and will continue for another year and a half.</a:t>
            </a:r>
            <a:endParaRPr lang="fr-FR" altLang="fr-NC" dirty="0"/>
          </a:p>
          <a:p>
            <a:pPr eaLnBrk="1" hangingPunct="1">
              <a:spcBef>
                <a:spcPct val="0"/>
              </a:spcBef>
            </a:pPr>
            <a:endParaRPr lang="fr-FR" altLang="fr-NC" dirty="0"/>
          </a:p>
        </p:txBody>
      </p:sp>
      <p:sp>
        <p:nvSpPr>
          <p:cNvPr id="5124" name="Espace réservé du numéro de diapositive 3">
            <a:extLst>
              <a:ext uri="{FF2B5EF4-FFF2-40B4-BE49-F238E27FC236}">
                <a16:creationId xmlns:a16="http://schemas.microsoft.com/office/drawing/2014/main" id="{8E1D4724-5601-4B82-8CA0-9CAE55805C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C688899-9BC1-424F-A180-8FA9DF2DAD9E}" type="slidenum">
              <a:rPr lang="fr-FR" altLang="fr-NC" smtClean="0"/>
              <a:pPr fontAlgn="base">
                <a:spcBef>
                  <a:spcPct val="0"/>
                </a:spcBef>
                <a:spcAft>
                  <a:spcPct val="0"/>
                </a:spcAft>
              </a:pPr>
              <a:t>1</a:t>
            </a:fld>
            <a:endParaRPr lang="fr-FR" altLang="fr-NC"/>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algn="just">
              <a:defRPr/>
            </a:pPr>
            <a:r>
              <a:rPr lang="fr-FR" dirty="0"/>
              <a:t>About the </a:t>
            </a:r>
            <a:r>
              <a:rPr lang="fr-FR" dirty="0" err="1"/>
              <a:t>results</a:t>
            </a:r>
            <a:r>
              <a:rPr lang="fr-FR" dirty="0"/>
              <a:t> : </a:t>
            </a:r>
            <a:r>
              <a:rPr lang="en-US" dirty="0"/>
              <a:t>I will present you just some first results with examples in Vanuatu </a:t>
            </a:r>
          </a:p>
          <a:p>
            <a:pPr marL="171450" indent="-171450" algn="just">
              <a:buFontTx/>
              <a:buChar char="-"/>
              <a:defRPr/>
            </a:pPr>
            <a:r>
              <a:rPr lang="en-US" dirty="0"/>
              <a:t>The </a:t>
            </a:r>
            <a:r>
              <a:rPr lang="en-US" dirty="0" err="1"/>
              <a:t>fisrt</a:t>
            </a:r>
            <a:r>
              <a:rPr lang="en-US" dirty="0"/>
              <a:t> step was the identification of severe erosion site (where the dynamics of the </a:t>
            </a:r>
            <a:r>
              <a:rPr lang="en-US" dirty="0" err="1"/>
              <a:t>coastaline</a:t>
            </a:r>
            <a:r>
              <a:rPr lang="en-US" dirty="0"/>
              <a:t> is the most important).</a:t>
            </a:r>
          </a:p>
          <a:p>
            <a:pPr marL="0" indent="0" algn="just">
              <a:buFontTx/>
              <a:buNone/>
              <a:defRPr/>
            </a:pPr>
            <a:r>
              <a:rPr lang="en-US" dirty="0"/>
              <a:t>In Vanuatu for example after </a:t>
            </a:r>
            <a:r>
              <a:rPr lang="en-US" altLang="fr-NC" sz="1200" dirty="0"/>
              <a:t>a visual-interpretation analysis of satellite images (between 2010 and 2022) 35 sites were highlighted by severe erosion. </a:t>
            </a:r>
          </a:p>
          <a:p>
            <a:pPr marL="0" indent="0" algn="just">
              <a:buFontTx/>
              <a:buNone/>
              <a:defRPr/>
            </a:pPr>
            <a:endParaRPr lang="en-US" sz="1200" dirty="0"/>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mn-lt"/>
                <a:ea typeface="+mn-ea"/>
                <a:cs typeface="+mn-cs"/>
              </a:rPr>
              <a:t>For the most interesting sites, and where there are high stakes (such as housing, roads, human infrastructures) a precise m</a:t>
            </a:r>
            <a:r>
              <a:rPr lang="en-US" altLang="fr-NC" sz="1200" kern="1200" dirty="0">
                <a:solidFill>
                  <a:schemeClr val="tx1"/>
                </a:solidFill>
                <a:latin typeface="+mn-lt"/>
                <a:ea typeface="+mn-ea"/>
                <a:cs typeface="+mn-cs"/>
              </a:rPr>
              <a:t>ulti-temporal approach of </a:t>
            </a:r>
            <a:r>
              <a:rPr lang="en-US" altLang="fr-NC" sz="1200" kern="1200" dirty="0" err="1">
                <a:solidFill>
                  <a:schemeClr val="tx1"/>
                </a:solidFill>
                <a:latin typeface="+mn-lt"/>
                <a:ea typeface="+mn-ea"/>
                <a:cs typeface="+mn-cs"/>
              </a:rPr>
              <a:t>coastaline</a:t>
            </a:r>
            <a:r>
              <a:rPr lang="en-US" altLang="fr-NC" sz="1200" kern="1200" dirty="0">
                <a:solidFill>
                  <a:schemeClr val="tx1"/>
                </a:solidFill>
                <a:latin typeface="+mn-lt"/>
                <a:ea typeface="+mn-ea"/>
                <a:cs typeface="+mn-cs"/>
              </a:rPr>
              <a:t> evolution was done to have a better characterization of erosion rates. </a:t>
            </a: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fr-NC" sz="1200" kern="1200" dirty="0">
                <a:solidFill>
                  <a:schemeClr val="tx1"/>
                </a:solidFill>
                <a:latin typeface="+mn-lt"/>
                <a:ea typeface="+mn-ea"/>
                <a:cs typeface="+mn-cs"/>
              </a:rPr>
              <a:t>For example here at Mele beach, for each transect the rates of erosion or accretion is calculated</a:t>
            </a:r>
            <a:r>
              <a:rPr lang="en-US" altLang="fr-NC" sz="1200" b="0" kern="1200" dirty="0">
                <a:solidFill>
                  <a:schemeClr val="tx1"/>
                </a:solidFill>
                <a:latin typeface="+mn-lt"/>
                <a:ea typeface="+mn-ea"/>
                <a:cs typeface="+mn-cs"/>
              </a:rPr>
              <a:t> in meters using DSAS software. </a:t>
            </a: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fr-NC" sz="1200" b="0" kern="1200" dirty="0">
                <a:solidFill>
                  <a:schemeClr val="tx1"/>
                </a:solidFill>
                <a:latin typeface="+mn-lt"/>
                <a:ea typeface="+mn-ea"/>
                <a:cs typeface="+mn-cs"/>
              </a:rPr>
              <a:t>on this very popular beach, important rates of erosion have been recorded at the tip of the beach (with a retreat of 3 m per year) and 60 per cent of the beach is eroding . </a:t>
            </a: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indent="-171450" algn="just">
              <a:buFont typeface="Arial" panose="020B0604020202020204" pitchFamily="34" charset="0"/>
              <a:buChar char="•"/>
              <a:defRPr/>
            </a:pPr>
            <a:r>
              <a:rPr lang="en-US" dirty="0"/>
              <a:t>It's important to understand that the coastline is always moving. It's only natural. What we're looking for, are medium- and long-term trends to identify erosion or accretion processes. </a:t>
            </a:r>
            <a:endParaRPr lang="fr-NC" dirty="0"/>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10</a:t>
            </a:fld>
            <a:endParaRPr lang="fr-FR"/>
          </a:p>
        </p:txBody>
      </p:sp>
    </p:spTree>
    <p:extLst>
      <p:ext uri="{BB962C8B-B14F-4D97-AF65-F5344CB8AC3E}">
        <p14:creationId xmlns:p14="http://schemas.microsoft.com/office/powerpoint/2010/main" val="173556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fr-FR" sz="1200" dirty="0"/>
              <a:t>In addition to </a:t>
            </a:r>
            <a:r>
              <a:rPr lang="fr-FR" sz="1200" dirty="0" err="1"/>
              <a:t>Mele</a:t>
            </a:r>
            <a:r>
              <a:rPr lang="fr-FR" sz="1200" dirty="0"/>
              <a:t> </a:t>
            </a:r>
            <a:r>
              <a:rPr lang="fr-FR" sz="1200" dirty="0" err="1"/>
              <a:t>beach</a:t>
            </a:r>
            <a:r>
              <a:rPr lang="fr-FR" sz="1200" dirty="0"/>
              <a:t>, 5 </a:t>
            </a:r>
            <a:r>
              <a:rPr lang="fr-FR" sz="1200" dirty="0" err="1"/>
              <a:t>other</a:t>
            </a:r>
            <a:r>
              <a:rPr lang="fr-FR" sz="1200" dirty="0"/>
              <a:t> sites </a:t>
            </a:r>
            <a:r>
              <a:rPr lang="en-US" sz="1200" dirty="0"/>
              <a:t>were the subject of a specific study : </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sz="1200" dirty="0"/>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r>
              <a:rPr lang="fr-FR" sz="1200" dirty="0"/>
              <a:t>F</a:t>
            </a:r>
            <a:r>
              <a:rPr lang="fr-NC" sz="1200" dirty="0"/>
              <a:t>or </a:t>
            </a:r>
            <a:r>
              <a:rPr lang="fr-NC" sz="1200" dirty="0" err="1"/>
              <a:t>each</a:t>
            </a:r>
            <a:r>
              <a:rPr lang="fr-NC" sz="1200" dirty="0"/>
              <a:t> </a:t>
            </a:r>
            <a:r>
              <a:rPr lang="fr-FR" sz="1200" dirty="0" err="1"/>
              <a:t>study</a:t>
            </a:r>
            <a:r>
              <a:rPr lang="fr-FR" sz="1200" dirty="0"/>
              <a:t> </a:t>
            </a:r>
            <a:r>
              <a:rPr lang="fr-NC" sz="1200" dirty="0"/>
              <a:t>site </a:t>
            </a:r>
            <a:r>
              <a:rPr lang="fr-FR" sz="1200" dirty="0"/>
              <a:t>er</a:t>
            </a:r>
            <a:r>
              <a:rPr lang="fr-NC" sz="1200" dirty="0" err="1"/>
              <a:t>osion</a:t>
            </a:r>
            <a:r>
              <a:rPr lang="fr-NC" sz="1200" dirty="0"/>
              <a:t> </a:t>
            </a:r>
            <a:r>
              <a:rPr lang="fr-FR" sz="1200" dirty="0"/>
              <a:t>rates </a:t>
            </a:r>
            <a:r>
              <a:rPr lang="fr-NC" sz="1200" dirty="0"/>
              <a:t>and the </a:t>
            </a:r>
            <a:r>
              <a:rPr lang="fr-NC" sz="1200" dirty="0" err="1"/>
              <a:t>sectors</a:t>
            </a:r>
            <a:r>
              <a:rPr lang="fr-NC" sz="1200" dirty="0"/>
              <a:t> </a:t>
            </a:r>
            <a:r>
              <a:rPr lang="fr-NC" sz="1200" dirty="0" err="1"/>
              <a:t>most</a:t>
            </a:r>
            <a:r>
              <a:rPr lang="fr-NC" sz="1200" dirty="0"/>
              <a:t> </a:t>
            </a:r>
            <a:r>
              <a:rPr lang="fr-NC" sz="1200" dirty="0" err="1"/>
              <a:t>affected</a:t>
            </a:r>
            <a:r>
              <a:rPr lang="fr-NC" sz="1200" dirty="0"/>
              <a:t> </a:t>
            </a:r>
            <a:r>
              <a:rPr lang="fr-NC" sz="1200" dirty="0" err="1"/>
              <a:t>were</a:t>
            </a:r>
            <a:r>
              <a:rPr lang="fr-NC" sz="1200" dirty="0"/>
              <a:t> </a:t>
            </a:r>
            <a:r>
              <a:rPr lang="fr-NC" sz="1200" dirty="0" err="1"/>
              <a:t>defined</a:t>
            </a:r>
            <a:r>
              <a:rPr lang="fr-FR" sz="1200" dirty="0"/>
              <a:t>. </a:t>
            </a:r>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endParaRPr lang="fr-NC" sz="1200" dirty="0"/>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r>
              <a:rPr lang="fr-NC" sz="1200" dirty="0"/>
              <a:t>The </a:t>
            </a:r>
            <a:r>
              <a:rPr lang="fr-NC" sz="1200" dirty="0" err="1"/>
              <a:t>annual</a:t>
            </a:r>
            <a:r>
              <a:rPr lang="fr-NC" sz="1200" dirty="0"/>
              <a:t> </a:t>
            </a:r>
            <a:r>
              <a:rPr lang="fr-NC" sz="1200" dirty="0" err="1"/>
              <a:t>retreat</a:t>
            </a:r>
            <a:r>
              <a:rPr lang="fr-NC" sz="1200" dirty="0"/>
              <a:t> of the </a:t>
            </a:r>
            <a:r>
              <a:rPr lang="fr-NC" sz="1200" dirty="0" err="1"/>
              <a:t>coastline</a:t>
            </a:r>
            <a:r>
              <a:rPr lang="fr-NC" sz="1200" dirty="0"/>
              <a:t> has been </a:t>
            </a:r>
            <a:r>
              <a:rPr lang="fr-NC" sz="1200" dirty="0" err="1"/>
              <a:t>calculated</a:t>
            </a:r>
            <a:r>
              <a:rPr lang="fr-NC" sz="1200" dirty="0"/>
              <a:t>. </a:t>
            </a:r>
            <a:r>
              <a:rPr lang="fr-NC" sz="1200" dirty="0" err="1"/>
              <a:t>Some</a:t>
            </a:r>
            <a:r>
              <a:rPr lang="fr-NC" sz="1200" dirty="0"/>
              <a:t> sites are </a:t>
            </a:r>
            <a:r>
              <a:rPr lang="fr-NC" sz="1200" dirty="0" err="1"/>
              <a:t>very</a:t>
            </a:r>
            <a:r>
              <a:rPr lang="fr-NC" sz="1200" dirty="0"/>
              <a:t> </a:t>
            </a:r>
            <a:r>
              <a:rPr lang="fr-NC" sz="1200" dirty="0" err="1"/>
              <a:t>badly</a:t>
            </a:r>
            <a:r>
              <a:rPr lang="fr-NC" sz="1200" dirty="0"/>
              <a:t> </a:t>
            </a:r>
            <a:r>
              <a:rPr lang="fr-NC" sz="1200" dirty="0" err="1"/>
              <a:t>affected</a:t>
            </a:r>
            <a:r>
              <a:rPr lang="fr-FR" sz="1200" dirty="0"/>
              <a:t> by </a:t>
            </a:r>
            <a:r>
              <a:rPr lang="fr-FR" sz="1200" dirty="0" err="1"/>
              <a:t>erosion</a:t>
            </a:r>
            <a:r>
              <a:rPr lang="fr-FR" sz="1200" dirty="0"/>
              <a:t>. </a:t>
            </a:r>
            <a:r>
              <a:rPr lang="fr-FR" sz="1200" dirty="0" err="1"/>
              <a:t>It’s</a:t>
            </a:r>
            <a:r>
              <a:rPr lang="fr-FR" sz="1200" dirty="0"/>
              <a:t> the case at </a:t>
            </a:r>
            <a:r>
              <a:rPr lang="fr-NC" sz="1200" dirty="0"/>
              <a:t>Shark Bay, </a:t>
            </a:r>
            <a:r>
              <a:rPr lang="fr-NC" sz="1200" dirty="0" err="1"/>
              <a:t>where</a:t>
            </a:r>
            <a:r>
              <a:rPr lang="fr-NC" sz="1200" dirty="0"/>
              <a:t> the </a:t>
            </a:r>
            <a:r>
              <a:rPr lang="fr-FR" sz="1200" dirty="0" err="1"/>
              <a:t>retreat</a:t>
            </a:r>
            <a:r>
              <a:rPr lang="fr-FR" sz="1200" dirty="0"/>
              <a:t> </a:t>
            </a:r>
            <a:r>
              <a:rPr lang="fr-FR" sz="1200" dirty="0" err="1"/>
              <a:t>ot</a:t>
            </a:r>
            <a:r>
              <a:rPr lang="fr-FR" sz="1200" dirty="0"/>
              <a:t> the </a:t>
            </a:r>
            <a:r>
              <a:rPr lang="fr-NC" sz="1200" dirty="0" err="1"/>
              <a:t>coastline</a:t>
            </a:r>
            <a:r>
              <a:rPr lang="fr-NC" sz="1200" dirty="0"/>
              <a:t> </a:t>
            </a:r>
            <a:r>
              <a:rPr lang="fr-NC" sz="1200" dirty="0" err="1"/>
              <a:t>is</a:t>
            </a:r>
            <a:r>
              <a:rPr lang="fr-NC" sz="1200" dirty="0"/>
              <a:t> more </a:t>
            </a:r>
            <a:r>
              <a:rPr lang="fr-NC" sz="1200" dirty="0" err="1"/>
              <a:t>than</a:t>
            </a:r>
            <a:r>
              <a:rPr lang="fr-NC" sz="1200" dirty="0"/>
              <a:t> 5m per </a:t>
            </a:r>
            <a:r>
              <a:rPr lang="fr-NC" sz="1200" dirty="0" err="1"/>
              <a:t>year</a:t>
            </a:r>
            <a:r>
              <a:rPr lang="fr-NC" sz="1200" dirty="0"/>
              <a:t> (</a:t>
            </a:r>
            <a:r>
              <a:rPr lang="fr-NC" sz="1200" dirty="0" err="1"/>
              <a:t>between</a:t>
            </a:r>
            <a:r>
              <a:rPr lang="fr-NC" sz="1200" dirty="0"/>
              <a:t> </a:t>
            </a:r>
            <a:r>
              <a:rPr lang="fr-FR" sz="1200" dirty="0"/>
              <a:t>2008 and 2024)</a:t>
            </a:r>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endParaRPr lang="fr-FR" sz="1200" dirty="0"/>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r>
              <a:rPr lang="fr-NC" sz="1200" dirty="0"/>
              <a:t>For </a:t>
            </a:r>
            <a:r>
              <a:rPr lang="fr-NC" sz="1200" dirty="0" err="1"/>
              <a:t>each</a:t>
            </a:r>
            <a:r>
              <a:rPr lang="fr-NC" sz="1200" dirty="0"/>
              <a:t> </a:t>
            </a:r>
            <a:r>
              <a:rPr lang="fr-NC" sz="1200" dirty="0" err="1"/>
              <a:t>study</a:t>
            </a:r>
            <a:r>
              <a:rPr lang="fr-NC" sz="1200" dirty="0"/>
              <a:t> site </a:t>
            </a:r>
            <a:r>
              <a:rPr lang="fr-NC" sz="1200" dirty="0" err="1"/>
              <a:t>we</a:t>
            </a:r>
            <a:r>
              <a:rPr lang="fr-FR" sz="1200" dirty="0"/>
              <a:t> have </a:t>
            </a:r>
            <a:r>
              <a:rPr lang="fr-FR" sz="1200" dirty="0" err="1"/>
              <a:t>highlighted</a:t>
            </a:r>
            <a:r>
              <a:rPr lang="fr-FR" sz="1200" dirty="0"/>
              <a:t> </a:t>
            </a:r>
            <a:r>
              <a:rPr lang="fr-NC" sz="1200" dirty="0"/>
              <a:t>the </a:t>
            </a:r>
            <a:r>
              <a:rPr lang="fr-NC" sz="1200" dirty="0" err="1"/>
              <a:t>natural</a:t>
            </a:r>
            <a:r>
              <a:rPr lang="fr-NC" sz="1200" dirty="0"/>
              <a:t> </a:t>
            </a:r>
            <a:r>
              <a:rPr lang="fr-FR" sz="1200" dirty="0" err="1"/>
              <a:t>factors</a:t>
            </a:r>
            <a:r>
              <a:rPr lang="fr-FR" sz="1200" dirty="0"/>
              <a:t> (as the </a:t>
            </a:r>
            <a:r>
              <a:rPr lang="fr-FR" sz="1200" dirty="0" err="1"/>
              <a:t>longshore</a:t>
            </a:r>
            <a:r>
              <a:rPr lang="fr-FR" sz="1200" dirty="0"/>
              <a:t> drift or the direction of </a:t>
            </a:r>
            <a:r>
              <a:rPr lang="fr-FR" sz="1200" dirty="0" err="1"/>
              <a:t>swell</a:t>
            </a:r>
            <a:r>
              <a:rPr lang="fr-FR" sz="1200" dirty="0"/>
              <a:t>) </a:t>
            </a:r>
            <a:r>
              <a:rPr lang="fr-NC" sz="1200" dirty="0"/>
              <a:t>and </a:t>
            </a:r>
            <a:r>
              <a:rPr lang="fr-NC" sz="1200" dirty="0" err="1"/>
              <a:t>anthropogenic</a:t>
            </a:r>
            <a:r>
              <a:rPr lang="fr-NC" sz="1200" dirty="0"/>
              <a:t> </a:t>
            </a:r>
            <a:r>
              <a:rPr lang="fr-FR" sz="1200" dirty="0" err="1"/>
              <a:t>factors</a:t>
            </a:r>
            <a:r>
              <a:rPr lang="fr-FR" sz="1200" dirty="0"/>
              <a:t> (as sand extraction) </a:t>
            </a:r>
            <a:r>
              <a:rPr lang="en-US" sz="1200" dirty="0"/>
              <a:t>to explain the current dynamics. </a:t>
            </a:r>
            <a:endParaRPr lang="fr-NC" sz="1200" dirty="0"/>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endParaRPr lang="fr-NC" sz="1200" dirty="0"/>
          </a:p>
          <a:p>
            <a:pPr algn="just">
              <a:defRPr/>
            </a:pPr>
            <a:endParaRPr lang="fr-NC" dirty="0"/>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11</a:t>
            </a:fld>
            <a:endParaRPr lang="fr-FR"/>
          </a:p>
        </p:txBody>
      </p:sp>
    </p:spTree>
    <p:extLst>
      <p:ext uri="{BB962C8B-B14F-4D97-AF65-F5344CB8AC3E}">
        <p14:creationId xmlns:p14="http://schemas.microsoft.com/office/powerpoint/2010/main" val="155246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gn="just">
              <a:buFont typeface="Arial" panose="020B0604020202020204" pitchFamily="34" charset="0"/>
              <a:buChar char="•"/>
            </a:pPr>
            <a:r>
              <a:rPr lang="en-US" dirty="0"/>
              <a:t>Just a quick video showing the </a:t>
            </a:r>
            <a:r>
              <a:rPr lang="en-US" dirty="0" err="1"/>
              <a:t>geomorpho</a:t>
            </a:r>
            <a:r>
              <a:rPr lang="en-US" dirty="0"/>
              <a:t> sedimentary evolution of the </a:t>
            </a:r>
            <a:r>
              <a:rPr lang="en-US" dirty="0" err="1"/>
              <a:t>Baoafatu</a:t>
            </a:r>
            <a:r>
              <a:rPr lang="en-US" dirty="0"/>
              <a:t> beach between 2009 and 2022. </a:t>
            </a:r>
          </a:p>
          <a:p>
            <a:pPr algn="just"/>
            <a:endParaRPr lang="en-US" dirty="0"/>
          </a:p>
          <a:p>
            <a:pPr marL="171450" indent="-171450" algn="just">
              <a:buFont typeface="Arial" panose="020B0604020202020204" pitchFamily="34" charset="0"/>
              <a:buChar char="•"/>
            </a:pPr>
            <a:r>
              <a:rPr lang="en-US" dirty="0"/>
              <a:t>This position of the coastline corresponds to the passage of cyclone PAM in 2015, when hundreds of cubic meters of sand were transported on land. </a:t>
            </a:r>
          </a:p>
          <a:p>
            <a:pPr marL="171450" indent="-171450" algn="just">
              <a:buFont typeface="Arial" panose="020B0604020202020204" pitchFamily="34" charset="0"/>
              <a:buChar char="•"/>
            </a:pPr>
            <a:r>
              <a:rPr lang="en-US" dirty="0"/>
              <a:t>Over the years, we have seen a return to equilibrium.</a:t>
            </a:r>
            <a:endParaRPr lang="fr-NC" dirty="0"/>
          </a:p>
        </p:txBody>
      </p:sp>
      <p:sp>
        <p:nvSpPr>
          <p:cNvPr id="4" name="Espace réservé du numéro de diapositive 3"/>
          <p:cNvSpPr>
            <a:spLocks noGrp="1"/>
          </p:cNvSpPr>
          <p:nvPr>
            <p:ph type="sldNum" sz="quarter" idx="5"/>
          </p:nvPr>
        </p:nvSpPr>
        <p:spPr/>
        <p:txBody>
          <a:bodyPr/>
          <a:lstStyle/>
          <a:p>
            <a:pPr>
              <a:defRPr/>
            </a:pPr>
            <a:fld id="{5C6ABB21-1CD5-4C63-B32F-6C0DC0A14B5A}" type="slidenum">
              <a:rPr lang="fr-FR" smtClean="0"/>
              <a:pPr>
                <a:defRPr/>
              </a:pPr>
              <a:t>12</a:t>
            </a:fld>
            <a:endParaRPr lang="fr-FR"/>
          </a:p>
        </p:txBody>
      </p:sp>
    </p:spTree>
    <p:extLst>
      <p:ext uri="{BB962C8B-B14F-4D97-AF65-F5344CB8AC3E}">
        <p14:creationId xmlns:p14="http://schemas.microsoft.com/office/powerpoint/2010/main" val="298279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fr-FR" dirty="0"/>
              <a:t>Just a quick slide for </a:t>
            </a:r>
            <a:r>
              <a:rPr lang="fr-FR" dirty="0" err="1"/>
              <a:t>see</a:t>
            </a:r>
            <a:r>
              <a:rPr lang="fr-FR" dirty="0"/>
              <a:t> </a:t>
            </a:r>
            <a:r>
              <a:rPr lang="fr-FR" dirty="0" err="1"/>
              <a:t>what’s</a:t>
            </a:r>
            <a:r>
              <a:rPr lang="fr-FR" dirty="0"/>
              <a:t> happening at </a:t>
            </a:r>
            <a:r>
              <a:rPr lang="fr-FR" altLang="fr-NC" sz="1200" dirty="0" err="1"/>
              <a:t>Tetiaroa</a:t>
            </a:r>
            <a:r>
              <a:rPr lang="fr-FR" altLang="fr-NC" sz="1200" dirty="0"/>
              <a:t> in French </a:t>
            </a:r>
            <a:r>
              <a:rPr lang="fr-FR" altLang="fr-NC" sz="1200" dirty="0" err="1"/>
              <a:t>Polynésia</a:t>
            </a:r>
            <a:endParaRPr lang="fr-FR" altLang="fr-NC" sz="1200" dirty="0"/>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altLang="fr-NC" sz="1200" dirty="0"/>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altLang="fr-NC" sz="1200" dirty="0"/>
              <a:t>In </a:t>
            </a:r>
            <a:r>
              <a:rPr lang="fr-FR" altLang="fr-NC" sz="1200" dirty="0" err="1"/>
              <a:t>this</a:t>
            </a:r>
            <a:r>
              <a:rPr lang="fr-FR" altLang="fr-NC" sz="1200" dirty="0"/>
              <a:t> case 4 </a:t>
            </a:r>
            <a:r>
              <a:rPr lang="fr-FR" altLang="fr-NC" sz="1200" dirty="0" err="1"/>
              <a:t>coastline</a:t>
            </a:r>
            <a:r>
              <a:rPr lang="fr-FR" altLang="fr-NC" sz="1200" dirty="0"/>
              <a:t> </a:t>
            </a:r>
            <a:r>
              <a:rPr lang="fr-FR" altLang="fr-NC" sz="1200" dirty="0" err="1"/>
              <a:t>were</a:t>
            </a:r>
            <a:r>
              <a:rPr lang="fr-FR" altLang="fr-NC" sz="1200" dirty="0"/>
              <a:t> </a:t>
            </a:r>
            <a:r>
              <a:rPr lang="fr-FR" altLang="fr-NC" sz="1200" dirty="0" err="1"/>
              <a:t>take</a:t>
            </a:r>
            <a:r>
              <a:rPr lang="fr-FR" altLang="fr-NC" sz="1200" dirty="0"/>
              <a:t> in </a:t>
            </a:r>
            <a:r>
              <a:rPr lang="fr-FR" altLang="fr-NC" sz="1200" dirty="0" err="1"/>
              <a:t>account</a:t>
            </a:r>
            <a:r>
              <a:rPr lang="fr-FR" altLang="fr-NC" sz="1200" dirty="0"/>
              <a:t> (</a:t>
            </a:r>
            <a:r>
              <a:rPr lang="fr-FR" altLang="fr-NC" sz="1200" dirty="0" err="1"/>
              <a:t>obtained</a:t>
            </a:r>
            <a:r>
              <a:rPr lang="fr-FR" altLang="fr-NC" sz="1200" dirty="0"/>
              <a:t> by DDWI extraction and DGPS acquisition). </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altLang="fr-NC" sz="1200" dirty="0"/>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altLang="fr-NC" sz="1200" dirty="0"/>
              <a:t>In </a:t>
            </a:r>
            <a:r>
              <a:rPr lang="fr-FR" altLang="fr-NC" sz="1200" dirty="0" err="1"/>
              <a:t>fact</a:t>
            </a:r>
            <a:r>
              <a:rPr lang="fr-FR" altLang="fr-NC" sz="1200" dirty="0"/>
              <a:t>, </a:t>
            </a:r>
            <a:r>
              <a:rPr lang="en-US" altLang="fr-NC" sz="1200" dirty="0"/>
              <a:t>once again, we can see that the coastline is very mobile. </a:t>
            </a:r>
            <a:endParaRPr lang="fr-FR" altLang="fr-NC" sz="1200" dirty="0"/>
          </a:p>
          <a:p>
            <a:pPr algn="just">
              <a:defRPr/>
            </a:pPr>
            <a:endParaRPr lang="en-US" dirty="0"/>
          </a:p>
          <a:p>
            <a:pPr algn="just">
              <a:defRPr/>
            </a:pPr>
            <a:r>
              <a:rPr lang="en-US" dirty="0"/>
              <a:t>In just seven years, the surface of the island has increased by more than 20 percent.</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just" defTabSz="914400" rtl="0" eaLnBrk="0" fontAlgn="base" latinLnBrk="0" hangingPunct="0">
              <a:lnSpc>
                <a:spcPct val="100000"/>
              </a:lnSpc>
              <a:spcBef>
                <a:spcPct val="30000"/>
              </a:spcBef>
              <a:spcAft>
                <a:spcPct val="0"/>
              </a:spcAft>
              <a:buClrTx/>
              <a:buSzTx/>
              <a:buFontTx/>
              <a:buNone/>
              <a:tabLst/>
              <a:defRPr/>
            </a:pPr>
            <a:r>
              <a:rPr lang="en-US" dirty="0"/>
              <a:t>This can be explained by the fact that over this period the region has been subject to important meteorological and marine forcing (as cyclone, Nina oscillation) </a:t>
            </a:r>
          </a:p>
          <a:p>
            <a:pPr algn="just">
              <a:defRPr/>
            </a:pPr>
            <a:endParaRPr lang="fr-NC" dirty="0"/>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13</a:t>
            </a:fld>
            <a:endParaRPr lang="fr-FR"/>
          </a:p>
        </p:txBody>
      </p:sp>
    </p:spTree>
    <p:extLst>
      <p:ext uri="{BB962C8B-B14F-4D97-AF65-F5344CB8AC3E}">
        <p14:creationId xmlns:p14="http://schemas.microsoft.com/office/powerpoint/2010/main" val="396982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algn="just">
              <a:defRPr/>
            </a:pPr>
            <a:r>
              <a:rPr lang="en-US" dirty="0"/>
              <a:t>Just talk quickly about the participative approach. </a:t>
            </a:r>
          </a:p>
          <a:p>
            <a:pPr algn="just">
              <a:defRPr/>
            </a:pPr>
            <a:endParaRPr lang="en-US" dirty="0"/>
          </a:p>
          <a:p>
            <a:pPr marL="171450" indent="-171450" algn="just">
              <a:buFont typeface="Arial" panose="020B0604020202020204" pitchFamily="34" charset="0"/>
              <a:buChar char="•"/>
              <a:defRPr/>
            </a:pPr>
            <a:r>
              <a:rPr lang="en-US" dirty="0"/>
              <a:t>We have set up workshops on awareness workshop among schoolchildren.</a:t>
            </a:r>
          </a:p>
          <a:p>
            <a:pPr marL="171450" indent="-171450" algn="just">
              <a:buFont typeface="Arial" panose="020B0604020202020204" pitchFamily="34" charset="0"/>
              <a:buChar char="•"/>
              <a:defRPr/>
            </a:pPr>
            <a:r>
              <a:rPr lang="en-US" dirty="0"/>
              <a:t>We have worked with middle school students and teachers on topics such as coastline dynamics, the coastal vulnerability, the consequences of climate change on the coastal zone, the coastal erosion, etc. </a:t>
            </a:r>
          </a:p>
          <a:p>
            <a:pPr marL="171450" indent="-171450" algn="just">
              <a:buFont typeface="Arial" panose="020B0604020202020204" pitchFamily="34" charset="0"/>
              <a:buChar char="•"/>
              <a:defRPr/>
            </a:pPr>
            <a:r>
              <a:rPr lang="en-US" dirty="0"/>
              <a:t>To do this, we used teaching aids such as posters and PowerPoint presentations (an example of poster in this photo).</a:t>
            </a:r>
          </a:p>
          <a:p>
            <a:pPr algn="just">
              <a:defRPr/>
            </a:pPr>
            <a:endParaRPr lang="en-US" dirty="0"/>
          </a:p>
          <a:p>
            <a:pPr marL="171450" indent="-171450" algn="just">
              <a:buFont typeface="Arial" panose="020B0604020202020204" pitchFamily="34" charset="0"/>
              <a:buChar char="•"/>
              <a:defRPr/>
            </a:pPr>
            <a:r>
              <a:rPr lang="en-US" dirty="0"/>
              <a:t>These workshops were completed by measurement sessions directly in the field, using the Emery framework in each country. </a:t>
            </a:r>
          </a:p>
          <a:p>
            <a:pPr algn="just">
              <a:defRPr/>
            </a:pPr>
            <a:endParaRPr lang="en-US" sz="1200" dirty="0"/>
          </a:p>
          <a:p>
            <a:pPr marL="171450" indent="-171450" algn="just">
              <a:buFont typeface="Arial" panose="020B0604020202020204" pitchFamily="34" charset="0"/>
              <a:buChar char="•"/>
              <a:defRPr/>
            </a:pPr>
            <a:r>
              <a:rPr lang="en-US" sz="1200" dirty="0"/>
              <a:t>Objective : know how to use the frame to make beach profiles and regularly monitor beach topography (every month, or after a cyclone for example). </a:t>
            </a:r>
          </a:p>
          <a:p>
            <a:pPr marL="0" indent="0" algn="just">
              <a:buFont typeface="Arial" panose="020B0604020202020204" pitchFamily="34" charset="0"/>
              <a:buNone/>
              <a:defRPr/>
            </a:pPr>
            <a:r>
              <a:rPr lang="en-US" sz="1200" dirty="0"/>
              <a:t>These profiles will be made by teachers with their students and sent to the project coordinator to collect the date in a database. </a:t>
            </a:r>
            <a:endParaRPr lang="fr-NC" sz="1200" dirty="0"/>
          </a:p>
          <a:p>
            <a:pPr algn="just">
              <a:defRPr/>
            </a:pPr>
            <a:endParaRPr lang="en-US" dirty="0"/>
          </a:p>
          <a:p>
            <a:pPr algn="just">
              <a:defRPr/>
            </a:pPr>
            <a:endParaRPr lang="en-US" dirty="0"/>
          </a:p>
          <a:p>
            <a:pPr algn="just">
              <a:defRPr/>
            </a:pPr>
            <a:endParaRPr lang="en-US" dirty="0"/>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14</a:t>
            </a:fld>
            <a:endParaRPr lang="fr-FR"/>
          </a:p>
        </p:txBody>
      </p:sp>
    </p:spTree>
    <p:extLst>
      <p:ext uri="{BB962C8B-B14F-4D97-AF65-F5344CB8AC3E}">
        <p14:creationId xmlns:p14="http://schemas.microsoft.com/office/powerpoint/2010/main" val="374213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Continue current monitoring of study sites : the objective is to collect new data each year </a:t>
            </a:r>
            <a:r>
              <a:rPr lang="en-US" dirty="0"/>
              <a:t>to feed the coastal observatory </a:t>
            </a: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Open new coastline monitoring sites for example at Santo in Vanuatu and Loyalty Islands in New-Caledonia</a:t>
            </a: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Involve new partners in the PIURN network to participate at t</a:t>
            </a:r>
            <a:r>
              <a:rPr lang="en-US" dirty="0"/>
              <a:t>he development of the coastline observatory. </a:t>
            </a:r>
          </a:p>
          <a:p>
            <a:pPr marL="0" marR="0" lvl="0" indent="0" algn="just"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I'm thinking in particular of the Cook Islands and Fiji. On this point, we have had a PhD student for a year, Lency Muna. Lency comes from the Solomon Islands, did all his studies in Fiji and is now </a:t>
            </a:r>
            <a:r>
              <a:rPr lang="en-US" sz="1200" kern="1200" dirty="0">
                <a:solidFill>
                  <a:schemeClr val="tx1"/>
                </a:solidFill>
                <a:latin typeface="+mn-lt"/>
                <a:ea typeface="+mn-ea"/>
                <a:cs typeface="+mn-cs"/>
              </a:rPr>
              <a:t>working on the subject of coastal submersion, erosion and adaptation by local populations in Fiji</a:t>
            </a:r>
          </a:p>
          <a:p>
            <a:pPr marL="0" marR="0" lvl="0" indent="0" algn="just"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Continue </a:t>
            </a:r>
            <a:r>
              <a:rPr lang="fr-FR" sz="1200" dirty="0"/>
              <a:t>to </a:t>
            </a:r>
            <a:r>
              <a:rPr lang="fr-FR" sz="1200" dirty="0" err="1"/>
              <a:t>develop</a:t>
            </a:r>
            <a:r>
              <a:rPr lang="en-US" sz="1200" dirty="0"/>
              <a:t> participatory approach to collect some data from the field </a:t>
            </a: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Rely more on the DATA TERRA network to benefit from their expertise and the possibility of acquiring very high-resolution images </a:t>
            </a:r>
          </a:p>
          <a:p>
            <a:pPr marL="0" marR="0" lvl="0" indent="0" algn="just"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r-NC" dirty="0"/>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15</a:t>
            </a:fld>
            <a:endParaRPr lang="fr-FR"/>
          </a:p>
        </p:txBody>
      </p:sp>
    </p:spTree>
    <p:extLst>
      <p:ext uri="{BB962C8B-B14F-4D97-AF65-F5344CB8AC3E}">
        <p14:creationId xmlns:p14="http://schemas.microsoft.com/office/powerpoint/2010/main" val="165153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a:extLst>
              <a:ext uri="{FF2B5EF4-FFF2-40B4-BE49-F238E27FC236}">
                <a16:creationId xmlns:a16="http://schemas.microsoft.com/office/drawing/2014/main" id="{BBEB3042-DBB7-4F3E-9450-E9418ED27F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commentaires 2">
            <a:extLst>
              <a:ext uri="{FF2B5EF4-FFF2-40B4-BE49-F238E27FC236}">
                <a16:creationId xmlns:a16="http://schemas.microsoft.com/office/drawing/2014/main" id="{8034A3C2-06D9-40D6-A449-E3506C861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NC" altLang="fr-NC" dirty="0"/>
          </a:p>
        </p:txBody>
      </p:sp>
      <p:sp>
        <p:nvSpPr>
          <p:cNvPr id="35844" name="Espace réservé du numéro de diapositive 3">
            <a:extLst>
              <a:ext uri="{FF2B5EF4-FFF2-40B4-BE49-F238E27FC236}">
                <a16:creationId xmlns:a16="http://schemas.microsoft.com/office/drawing/2014/main" id="{20BF4D65-D14B-40F2-B95B-EAE6F8AE90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C68343-E22B-43B4-8D7F-DE214026B1E6}" type="slidenum">
              <a:rPr lang="fr-FR" altLang="fr-NC" smtClean="0"/>
              <a:pPr fontAlgn="base">
                <a:spcBef>
                  <a:spcPct val="0"/>
                </a:spcBef>
                <a:spcAft>
                  <a:spcPct val="0"/>
                </a:spcAft>
              </a:pPr>
              <a:t>16</a:t>
            </a:fld>
            <a:endParaRPr lang="fr-FR" altLang="fr-N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252E38C0-C130-4399-9B56-203D3D02A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a:extLst>
              <a:ext uri="{FF2B5EF4-FFF2-40B4-BE49-F238E27FC236}">
                <a16:creationId xmlns:a16="http://schemas.microsoft.com/office/drawing/2014/main" id="{77DB38A0-0A75-4B06-94B2-18B09F2671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just" defTabSz="914400" rtl="0" eaLnBrk="1" fontAlgn="base" latinLnBrk="0" hangingPunct="1">
              <a:lnSpc>
                <a:spcPct val="100000"/>
              </a:lnSpc>
              <a:spcBef>
                <a:spcPct val="0"/>
              </a:spcBef>
              <a:spcAft>
                <a:spcPct val="0"/>
              </a:spcAft>
              <a:buClrTx/>
              <a:buSzTx/>
              <a:buFontTx/>
              <a:buChar char="•"/>
              <a:tabLst/>
              <a:defRPr/>
            </a:pPr>
            <a:r>
              <a:rPr lang="en-US" sz="1200" b="0" i="0" kern="1200" dirty="0">
                <a:solidFill>
                  <a:schemeClr val="tx1"/>
                </a:solidFill>
                <a:effectLst/>
                <a:latin typeface="+mn-lt"/>
                <a:ea typeface="+mn-ea"/>
                <a:cs typeface="+mn-cs"/>
              </a:rPr>
              <a:t>Let's start with some background information</a:t>
            </a:r>
            <a:endParaRPr lang="en-US" altLang="fr-NC" sz="1200" dirty="0"/>
          </a:p>
          <a:p>
            <a:pPr marL="0" indent="0" algn="just" eaLnBrk="1" hangingPunct="1">
              <a:spcBef>
                <a:spcPct val="0"/>
              </a:spcBef>
              <a:buFontTx/>
              <a:buNone/>
            </a:pPr>
            <a:endParaRPr lang="en-US" altLang="fr-NC" sz="1200" dirty="0"/>
          </a:p>
          <a:p>
            <a:pPr marL="171450" indent="-171450" algn="just" eaLnBrk="1" hangingPunct="1">
              <a:spcBef>
                <a:spcPct val="0"/>
              </a:spcBef>
              <a:buFont typeface="Arial" panose="020B0604020202020204" pitchFamily="34" charset="0"/>
              <a:buChar char="•"/>
            </a:pPr>
            <a:r>
              <a:rPr lang="en-US" altLang="fr-NC" sz="1200" dirty="0"/>
              <a:t>Currently 70% of sandy coasts around the world are currently are eroding</a:t>
            </a:r>
          </a:p>
          <a:p>
            <a:pPr marL="171450" indent="-171450" algn="just" eaLnBrk="1" hangingPunct="1">
              <a:spcBef>
                <a:spcPct val="0"/>
              </a:spcBef>
              <a:buFont typeface="Arial" panose="020B0604020202020204" pitchFamily="34" charset="0"/>
              <a:buChar char="•"/>
            </a:pPr>
            <a:r>
              <a:rPr lang="en-US" altLang="fr-NC" sz="1200" dirty="0"/>
              <a:t>The Pacific zone is no exception, on the contrary because the low-lying islands of the Pacific are particularly vulnerable to the risks of coastal erosion and marine submersion.  </a:t>
            </a:r>
          </a:p>
          <a:p>
            <a:pPr marL="0" indent="0" algn="just" eaLnBrk="1" hangingPunct="1">
              <a:spcBef>
                <a:spcPct val="0"/>
              </a:spcBef>
              <a:buFontTx/>
              <a:buNone/>
            </a:pPr>
            <a:endParaRPr lang="en-US" altLang="fr-NC" sz="1200" dirty="0"/>
          </a:p>
          <a:p>
            <a:pPr marL="171450" indent="-171450" eaLnBrk="1" hangingPunct="1">
              <a:spcBef>
                <a:spcPct val="0"/>
              </a:spcBef>
              <a:buFont typeface="Arial" panose="020B0604020202020204" pitchFamily="34" charset="0"/>
              <a:buChar char="•"/>
            </a:pPr>
            <a:r>
              <a:rPr lang="en-US" altLang="fr-NC" sz="1200" dirty="0"/>
              <a:t>In New Caledonia, according to the “</a:t>
            </a:r>
            <a:r>
              <a:rPr lang="en-US" altLang="fr-NC" sz="1200" dirty="0" err="1"/>
              <a:t>Observatoire</a:t>
            </a:r>
            <a:r>
              <a:rPr lang="en-US" altLang="fr-NC" sz="1200" dirty="0"/>
              <a:t> du Littoral de Nouvelle-Calédonie (OBLIC)” (it’ a local coastal observatory) a dozen sites were monitored (43 km of sandy coastline): </a:t>
            </a:r>
          </a:p>
          <a:p>
            <a:pPr eaLnBrk="1" hangingPunct="1">
              <a:spcBef>
                <a:spcPct val="0"/>
              </a:spcBef>
              <a:buFontTx/>
              <a:buNone/>
            </a:pPr>
            <a:r>
              <a:rPr lang="en-US" altLang="fr-NC" sz="1200" dirty="0"/>
              <a:t>- 33% of coasts are stable </a:t>
            </a:r>
          </a:p>
          <a:p>
            <a:pPr eaLnBrk="1" hangingPunct="1">
              <a:spcBef>
                <a:spcPct val="0"/>
              </a:spcBef>
              <a:buNone/>
            </a:pPr>
            <a:r>
              <a:rPr lang="en-US" altLang="fr-NC" sz="1200" dirty="0"/>
              <a:t>- 18% of coasts are in accretion</a:t>
            </a:r>
          </a:p>
          <a:p>
            <a:pPr algn="just" eaLnBrk="1" hangingPunct="1">
              <a:spcBef>
                <a:spcPct val="0"/>
              </a:spcBef>
              <a:buNone/>
            </a:pPr>
            <a:r>
              <a:rPr lang="en-US" altLang="fr-NC" sz="1200" dirty="0"/>
              <a:t>- 49% of coasts </a:t>
            </a:r>
            <a:r>
              <a:rPr lang="fr-FR" altLang="fr-NC" sz="1200" dirty="0"/>
              <a:t>are in </a:t>
            </a:r>
            <a:r>
              <a:rPr lang="fr-FR" altLang="fr-NC" sz="1200" dirty="0" err="1"/>
              <a:t>erosion</a:t>
            </a:r>
            <a:r>
              <a:rPr lang="fr-FR" altLang="fr-NC" sz="1200" dirty="0"/>
              <a:t> </a:t>
            </a:r>
          </a:p>
          <a:p>
            <a:pPr marL="0" indent="0" algn="just" eaLnBrk="1" hangingPunct="1">
              <a:spcBef>
                <a:spcPct val="0"/>
              </a:spcBef>
              <a:buFontTx/>
              <a:buNone/>
            </a:pPr>
            <a:endParaRPr lang="fr-FR" altLang="fr-NC" sz="1200" dirty="0"/>
          </a:p>
        </p:txBody>
      </p:sp>
      <p:sp>
        <p:nvSpPr>
          <p:cNvPr id="7172" name="Espace réservé du numéro de diapositive 3">
            <a:extLst>
              <a:ext uri="{FF2B5EF4-FFF2-40B4-BE49-F238E27FC236}">
                <a16:creationId xmlns:a16="http://schemas.microsoft.com/office/drawing/2014/main" id="{F738B1B1-3610-4BE2-BEC5-66C6946810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8D211AD-BC89-46B7-9EF2-E48EFF6B8957}" type="slidenum">
              <a:rPr lang="fr-FR" altLang="fr-NC" smtClean="0"/>
              <a:pPr fontAlgn="base">
                <a:spcBef>
                  <a:spcPct val="0"/>
                </a:spcBef>
                <a:spcAft>
                  <a:spcPct val="0"/>
                </a:spcAft>
              </a:pPr>
              <a:t>2</a:t>
            </a:fld>
            <a:endParaRPr lang="fr-FR" altLang="fr-N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719B3F40-0C95-46CA-9ACF-94498063B1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a:extLst>
              <a:ext uri="{FF2B5EF4-FFF2-40B4-BE49-F238E27FC236}">
                <a16:creationId xmlns:a16="http://schemas.microsoft.com/office/drawing/2014/main" id="{E2A227D0-7FDC-4C28-93AB-8036F15786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eaLnBrk="1" hangingPunct="1">
              <a:spcBef>
                <a:spcPct val="0"/>
              </a:spcBef>
              <a:buFontTx/>
              <a:buChar char="•"/>
            </a:pPr>
            <a:r>
              <a:rPr lang="en-US" altLang="fr-NC" sz="1200" dirty="0"/>
              <a:t>These sandy coasts are highly vulnerable to climate change and its consequences such as sea level rise, or increased frequency and intensity of extreme events (cyclone). </a:t>
            </a:r>
          </a:p>
          <a:p>
            <a:pPr marL="171450" indent="-171450" algn="just" eaLnBrk="1" hangingPunct="1">
              <a:spcBef>
                <a:spcPct val="0"/>
              </a:spcBef>
              <a:buFontTx/>
              <a:buChar char="•"/>
            </a:pPr>
            <a:endParaRPr lang="en-US" altLang="fr-NC" sz="1200" dirty="0"/>
          </a:p>
          <a:p>
            <a:pPr marL="171450" indent="-171450" algn="just" eaLnBrk="1" hangingPunct="1">
              <a:spcBef>
                <a:spcPct val="0"/>
              </a:spcBef>
              <a:buFontTx/>
              <a:buChar char="•"/>
            </a:pPr>
            <a:r>
              <a:rPr lang="en-US" altLang="fr-NC" sz="1200" dirty="0"/>
              <a:t>In coastal areas, this means more marine submersion, more erosion (with the retreat of the coastline) and land salinization. </a:t>
            </a:r>
          </a:p>
          <a:p>
            <a:pPr marL="171450" indent="-171450" algn="just" eaLnBrk="1" hangingPunct="1">
              <a:spcBef>
                <a:spcPct val="0"/>
              </a:spcBef>
              <a:buFontTx/>
              <a:buChar char="•"/>
            </a:pPr>
            <a:endParaRPr lang="en-US" altLang="fr-NC" sz="1200" dirty="0"/>
          </a:p>
          <a:p>
            <a:pPr marL="171450" indent="-171450" algn="just" eaLnBrk="1" hangingPunct="1">
              <a:spcBef>
                <a:spcPct val="0"/>
              </a:spcBef>
              <a:buFontTx/>
              <a:buChar char="•"/>
            </a:pPr>
            <a:r>
              <a:rPr lang="en-US" altLang="fr-NC" sz="1200" dirty="0"/>
              <a:t>But we must not forget that natural factors, and in particular meteorological and marine factors (wind, wave, ENSO..), are not the only ones to blame. </a:t>
            </a:r>
          </a:p>
          <a:p>
            <a:pPr marL="171450" indent="-171450" algn="just" eaLnBrk="1" hangingPunct="1">
              <a:spcBef>
                <a:spcPct val="0"/>
              </a:spcBef>
              <a:buFontTx/>
              <a:buChar char="•"/>
            </a:pPr>
            <a:endParaRPr lang="en-US" altLang="fr-NC" sz="1200" dirty="0"/>
          </a:p>
          <a:p>
            <a:pPr marL="171450" indent="-171450" algn="just" eaLnBrk="1" hangingPunct="1">
              <a:spcBef>
                <a:spcPct val="0"/>
              </a:spcBef>
              <a:buFontTx/>
              <a:buChar char="•"/>
            </a:pPr>
            <a:r>
              <a:rPr lang="en-US" altLang="fr-NC" sz="1200" dirty="0"/>
              <a:t>Anthropogenic actions are also often to blame for coastal degradation and retreat of the </a:t>
            </a:r>
            <a:r>
              <a:rPr lang="en-US" altLang="fr-NC" sz="1200" dirty="0" err="1"/>
              <a:t>coastaline</a:t>
            </a:r>
            <a:r>
              <a:rPr lang="en-US" altLang="fr-NC" sz="1200" dirty="0"/>
              <a:t>. Sand extraction, in particular, is a very common practice in the Pacific islands (as shown in the photo). </a:t>
            </a:r>
            <a:endParaRPr lang="fr-FR" altLang="fr-NC" sz="1200" dirty="0"/>
          </a:p>
        </p:txBody>
      </p:sp>
      <p:sp>
        <p:nvSpPr>
          <p:cNvPr id="9220" name="Espace réservé du numéro de diapositive 3">
            <a:extLst>
              <a:ext uri="{FF2B5EF4-FFF2-40B4-BE49-F238E27FC236}">
                <a16:creationId xmlns:a16="http://schemas.microsoft.com/office/drawing/2014/main" id="{4C2846D7-3AE0-4470-B522-C68A3521DC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7E02D7-5A57-4570-8359-4A6986C03A98}" type="slidenum">
              <a:rPr lang="fr-FR" altLang="fr-NC" smtClean="0"/>
              <a:pPr fontAlgn="base">
                <a:spcBef>
                  <a:spcPct val="0"/>
                </a:spcBef>
                <a:spcAft>
                  <a:spcPct val="0"/>
                </a:spcAft>
              </a:pPr>
              <a:t>3</a:t>
            </a:fld>
            <a:endParaRPr lang="fr-FR" altLang="fr-NC"/>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a:extLst>
              <a:ext uri="{FF2B5EF4-FFF2-40B4-BE49-F238E27FC236}">
                <a16:creationId xmlns:a16="http://schemas.microsoft.com/office/drawing/2014/main" id="{36F4A1DF-9D77-47E1-B928-CA885B98DA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notes 2">
            <a:extLst>
              <a:ext uri="{FF2B5EF4-FFF2-40B4-BE49-F238E27FC236}">
                <a16:creationId xmlns:a16="http://schemas.microsoft.com/office/drawing/2014/main" id="{765EAEAE-4A1D-4AD1-A9E7-A72B7D1068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anose="020B0604020202020204" pitchFamily="34" charset="0"/>
              <a:buChar char="•"/>
            </a:pPr>
            <a:r>
              <a:rPr lang="en-US" altLang="fr-NC" sz="1200" kern="1200" dirty="0">
                <a:solidFill>
                  <a:schemeClr val="tx1"/>
                </a:solidFill>
                <a:latin typeface="+mn-lt"/>
                <a:ea typeface="+mn-ea"/>
                <a:cs typeface="+mn-cs"/>
              </a:rPr>
              <a:t>In  this context where people and local communities are asking questions about their future, we will try to provide some answers on the subject of </a:t>
            </a:r>
            <a:r>
              <a:rPr lang="fr-FR" altLang="fr-NC" sz="1200" kern="1200" dirty="0" err="1">
                <a:solidFill>
                  <a:schemeClr val="tx1"/>
                </a:solidFill>
                <a:latin typeface="+mn-lt"/>
                <a:ea typeface="+mn-ea"/>
                <a:cs typeface="+mn-cs"/>
              </a:rPr>
              <a:t>coastline</a:t>
            </a:r>
            <a:r>
              <a:rPr lang="fr-FR" altLang="fr-NC" sz="1200" kern="1200" dirty="0">
                <a:solidFill>
                  <a:schemeClr val="tx1"/>
                </a:solidFill>
                <a:latin typeface="+mn-lt"/>
                <a:ea typeface="+mn-ea"/>
                <a:cs typeface="+mn-cs"/>
              </a:rPr>
              <a:t> monitoring and management. </a:t>
            </a:r>
          </a:p>
          <a:p>
            <a:pPr marL="171450" indent="-171450" algn="just">
              <a:buFont typeface="Arial" panose="020B0604020202020204" pitchFamily="34" charset="0"/>
              <a:buChar char="•"/>
            </a:pPr>
            <a:r>
              <a:rPr lang="fr-FR" altLang="fr-NC" sz="1200" kern="1200" dirty="0">
                <a:solidFill>
                  <a:schemeClr val="tx1"/>
                </a:solidFill>
                <a:latin typeface="+mn-lt"/>
                <a:ea typeface="+mn-ea"/>
                <a:cs typeface="+mn-cs"/>
              </a:rPr>
              <a:t>In </a:t>
            </a:r>
            <a:r>
              <a:rPr lang="fr-FR" altLang="fr-NC" sz="1200" kern="1200" dirty="0" err="1">
                <a:solidFill>
                  <a:schemeClr val="tx1"/>
                </a:solidFill>
                <a:latin typeface="+mn-lt"/>
                <a:ea typeface="+mn-ea"/>
                <a:cs typeface="+mn-cs"/>
              </a:rPr>
              <a:t>fact</a:t>
            </a:r>
            <a:r>
              <a:rPr lang="fr-FR" altLang="fr-NC" sz="1200" kern="1200" dirty="0">
                <a:solidFill>
                  <a:schemeClr val="tx1"/>
                </a:solidFill>
                <a:latin typeface="+mn-lt"/>
                <a:ea typeface="+mn-ea"/>
                <a:cs typeface="+mn-cs"/>
              </a:rPr>
              <a:t>, </a:t>
            </a:r>
            <a:r>
              <a:rPr lang="fr-FR" altLang="fr-NC" sz="1200" kern="1200" dirty="0" err="1">
                <a:solidFill>
                  <a:schemeClr val="tx1"/>
                </a:solidFill>
                <a:latin typeface="+mn-lt"/>
                <a:ea typeface="+mn-ea"/>
                <a:cs typeface="+mn-cs"/>
              </a:rPr>
              <a:t>we</a:t>
            </a:r>
            <a:r>
              <a:rPr lang="fr-FR" altLang="fr-NC" sz="1200" kern="1200" dirty="0">
                <a:solidFill>
                  <a:schemeClr val="tx1"/>
                </a:solidFill>
                <a:latin typeface="+mn-lt"/>
                <a:ea typeface="+mn-ea"/>
                <a:cs typeface="+mn-cs"/>
              </a:rPr>
              <a:t> </a:t>
            </a:r>
            <a:r>
              <a:rPr lang="fr-FR" altLang="fr-NC" sz="1200" kern="1200" dirty="0" err="1">
                <a:solidFill>
                  <a:schemeClr val="tx1"/>
                </a:solidFill>
                <a:latin typeface="+mn-lt"/>
                <a:ea typeface="+mn-ea"/>
                <a:cs typeface="+mn-cs"/>
              </a:rPr>
              <a:t>want</a:t>
            </a:r>
            <a:r>
              <a:rPr lang="fr-FR" altLang="fr-NC" sz="1200" kern="1200" dirty="0">
                <a:solidFill>
                  <a:schemeClr val="tx1"/>
                </a:solidFill>
                <a:latin typeface="+mn-lt"/>
                <a:ea typeface="+mn-ea"/>
                <a:cs typeface="+mn-cs"/>
              </a:rPr>
              <a:t> to </a:t>
            </a:r>
            <a:r>
              <a:rPr lang="en-US" altLang="fr-NC" sz="1200" kern="1200" dirty="0">
                <a:solidFill>
                  <a:schemeClr val="tx1"/>
                </a:solidFill>
                <a:latin typeface="+mn-lt"/>
                <a:ea typeface="+mn-ea"/>
                <a:cs typeface="+mn-cs"/>
              </a:rPr>
              <a:t>lay the foundations for a coastal observatory in the region to start with a few countries and then with more partners.</a:t>
            </a:r>
          </a:p>
          <a:p>
            <a:pPr algn="just"/>
            <a:endParaRPr lang="en-US" altLang="fr-NC" b="1" dirty="0">
              <a:solidFill>
                <a:srgbClr val="000000"/>
              </a:solidFill>
              <a:latin typeface="WordVisi_MSFontService"/>
            </a:endParaRP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fr-NC" dirty="0"/>
              <a:t>The </a:t>
            </a:r>
            <a:r>
              <a:rPr lang="en-US" altLang="fr-NC" dirty="0" err="1"/>
              <a:t>fisrt</a:t>
            </a:r>
            <a:r>
              <a:rPr lang="en-US" altLang="fr-NC" dirty="0"/>
              <a:t> objective is to analyze the </a:t>
            </a:r>
            <a:r>
              <a:rPr lang="fr-NC" altLang="fr-NC" dirty="0"/>
              <a:t>morpho-</a:t>
            </a:r>
            <a:r>
              <a:rPr lang="fr-NC" altLang="fr-NC" dirty="0" err="1"/>
              <a:t>sedimentary</a:t>
            </a:r>
            <a:r>
              <a:rPr lang="fr-NC" altLang="fr-NC" dirty="0"/>
              <a:t> changes and </a:t>
            </a:r>
            <a:r>
              <a:rPr lang="fr-NC" altLang="fr-NC" dirty="0" err="1"/>
              <a:t>shoreline</a:t>
            </a:r>
            <a:r>
              <a:rPr lang="fr-NC" altLang="fr-NC" dirty="0"/>
              <a:t> </a:t>
            </a:r>
            <a:r>
              <a:rPr lang="fr-NC" altLang="fr-NC" dirty="0" err="1"/>
              <a:t>mobility</a:t>
            </a:r>
            <a:r>
              <a:rPr lang="fr-FR" altLang="fr-NC" dirty="0"/>
              <a:t> to </a:t>
            </a:r>
            <a:r>
              <a:rPr lang="fr-FR" altLang="fr-NC" dirty="0" err="1"/>
              <a:t>identify</a:t>
            </a:r>
            <a:r>
              <a:rPr lang="fr-FR" altLang="fr-NC" dirty="0"/>
              <a:t> the sites at </a:t>
            </a:r>
            <a:r>
              <a:rPr lang="fr-FR" altLang="fr-NC" dirty="0" err="1"/>
              <a:t>risk</a:t>
            </a:r>
            <a:r>
              <a:rPr lang="fr-FR" altLang="fr-NC" dirty="0"/>
              <a:t>.  </a:t>
            </a:r>
          </a:p>
          <a:p>
            <a:pPr algn="just"/>
            <a:endParaRPr lang="fr-FR" altLang="fr-NC" dirty="0"/>
          </a:p>
          <a:p>
            <a:pPr marL="171450" indent="-171450" algn="just">
              <a:buFont typeface="Arial" panose="020B0604020202020204" pitchFamily="34" charset="0"/>
              <a:buChar char="•"/>
            </a:pPr>
            <a:r>
              <a:rPr lang="fr-FR" altLang="fr-NC" dirty="0"/>
              <a:t>The second objective </a:t>
            </a:r>
            <a:r>
              <a:rPr lang="fr-FR" altLang="fr-NC" dirty="0" err="1"/>
              <a:t>is</a:t>
            </a:r>
            <a:r>
              <a:rPr lang="fr-FR" altLang="fr-NC" dirty="0"/>
              <a:t> to </a:t>
            </a:r>
            <a:r>
              <a:rPr lang="fr-FR" altLang="fr-NC" dirty="0" err="1"/>
              <a:t>better</a:t>
            </a:r>
            <a:r>
              <a:rPr lang="fr-FR" altLang="fr-NC" dirty="0"/>
              <a:t> </a:t>
            </a:r>
            <a:r>
              <a:rPr lang="fr-FR" altLang="fr-NC" dirty="0" err="1"/>
              <a:t>understand</a:t>
            </a:r>
            <a:r>
              <a:rPr lang="fr-FR" altLang="fr-NC" dirty="0"/>
              <a:t> the </a:t>
            </a:r>
            <a:r>
              <a:rPr lang="fr-FR" altLang="fr-NC" dirty="0" err="1"/>
              <a:t>dynamics</a:t>
            </a:r>
            <a:r>
              <a:rPr lang="fr-FR" altLang="fr-NC" dirty="0"/>
              <a:t> of the </a:t>
            </a:r>
            <a:r>
              <a:rPr lang="fr-FR" altLang="fr-NC" dirty="0" err="1"/>
              <a:t>coastaline</a:t>
            </a:r>
            <a:r>
              <a:rPr lang="fr-FR" altLang="fr-NC" dirty="0"/>
              <a:t>, </a:t>
            </a:r>
            <a:r>
              <a:rPr lang="fr-FR" altLang="fr-NC" dirty="0" err="1"/>
              <a:t>taking</a:t>
            </a:r>
            <a:r>
              <a:rPr lang="fr-FR" altLang="fr-NC" dirty="0"/>
              <a:t> </a:t>
            </a:r>
            <a:r>
              <a:rPr lang="fr-FR" altLang="fr-NC" dirty="0" err="1"/>
              <a:t>into</a:t>
            </a:r>
            <a:r>
              <a:rPr lang="fr-FR" altLang="fr-NC" dirty="0"/>
              <a:t> </a:t>
            </a:r>
            <a:r>
              <a:rPr lang="fr-FR" altLang="fr-NC" dirty="0" err="1"/>
              <a:t>account</a:t>
            </a:r>
            <a:r>
              <a:rPr lang="fr-FR" altLang="fr-NC" dirty="0"/>
              <a:t> the local and global </a:t>
            </a:r>
            <a:r>
              <a:rPr lang="fr-NC" altLang="fr-NC" dirty="0"/>
              <a:t>forcing </a:t>
            </a:r>
            <a:r>
              <a:rPr lang="fr-NC" altLang="fr-NC" dirty="0" err="1"/>
              <a:t>factors</a:t>
            </a:r>
            <a:r>
              <a:rPr lang="fr-NC" altLang="fr-NC" dirty="0"/>
              <a:t> </a:t>
            </a:r>
            <a:r>
              <a:rPr lang="fr-FR" altLang="fr-NC" dirty="0"/>
              <a:t>(w</a:t>
            </a:r>
            <a:r>
              <a:rPr lang="fr-NC" altLang="fr-NC" dirty="0" err="1"/>
              <a:t>ind</a:t>
            </a:r>
            <a:r>
              <a:rPr lang="fr-NC" altLang="fr-NC" dirty="0"/>
              <a:t> and </a:t>
            </a:r>
            <a:r>
              <a:rPr lang="fr-NC" altLang="fr-NC" dirty="0" err="1"/>
              <a:t>wave</a:t>
            </a:r>
            <a:r>
              <a:rPr lang="fr-NC" altLang="fr-NC" dirty="0"/>
              <a:t> </a:t>
            </a:r>
            <a:r>
              <a:rPr lang="fr-NC" altLang="fr-NC" dirty="0" err="1"/>
              <a:t>exposure</a:t>
            </a:r>
            <a:r>
              <a:rPr lang="fr-FR" altLang="fr-NC" dirty="0"/>
              <a:t>, the </a:t>
            </a:r>
            <a:r>
              <a:rPr lang="fr-NC" altLang="fr-NC" dirty="0" err="1"/>
              <a:t>effects</a:t>
            </a:r>
            <a:r>
              <a:rPr lang="fr-NC" altLang="fr-NC" dirty="0"/>
              <a:t> of </a:t>
            </a:r>
            <a:r>
              <a:rPr lang="fr-NC" altLang="fr-NC" dirty="0" err="1"/>
              <a:t>extreme</a:t>
            </a:r>
            <a:r>
              <a:rPr lang="fr-NC" altLang="fr-NC" dirty="0"/>
              <a:t> </a:t>
            </a:r>
            <a:r>
              <a:rPr lang="fr-NC" altLang="fr-NC" dirty="0" err="1"/>
              <a:t>events</a:t>
            </a:r>
            <a:r>
              <a:rPr lang="fr-NC" altLang="fr-NC" dirty="0"/>
              <a:t> (cyclones, tropical </a:t>
            </a:r>
            <a:r>
              <a:rPr lang="fr-NC" altLang="fr-NC" dirty="0" err="1"/>
              <a:t>depressions</a:t>
            </a:r>
            <a:r>
              <a:rPr lang="fr-FR" altLang="fr-NC" dirty="0"/>
              <a:t>), or </a:t>
            </a:r>
            <a:r>
              <a:rPr lang="fr-NC" altLang="fr-NC" dirty="0"/>
              <a:t>ENSO Oscillation</a:t>
            </a:r>
            <a:r>
              <a:rPr lang="fr-FR" altLang="fr-NC" dirty="0"/>
              <a:t> </a:t>
            </a:r>
            <a:r>
              <a:rPr lang="fr-NC" altLang="fr-NC" dirty="0"/>
              <a:t>and </a:t>
            </a:r>
            <a:r>
              <a:rPr lang="fr-NC" altLang="fr-NC" dirty="0" err="1"/>
              <a:t>sea-level</a:t>
            </a:r>
            <a:r>
              <a:rPr lang="fr-NC" altLang="fr-NC" dirty="0"/>
              <a:t> </a:t>
            </a:r>
            <a:r>
              <a:rPr lang="fr-NC" altLang="fr-NC" dirty="0" err="1"/>
              <a:t>rise</a:t>
            </a:r>
            <a:r>
              <a:rPr lang="fr-FR" altLang="fr-NC" dirty="0"/>
              <a:t>,</a:t>
            </a:r>
            <a:r>
              <a:rPr lang="fr-NC" altLang="fr-NC" dirty="0"/>
              <a:t> </a:t>
            </a:r>
            <a:r>
              <a:rPr lang="fr-FR" altLang="fr-NC" dirty="0" err="1"/>
              <a:t>when</a:t>
            </a:r>
            <a:r>
              <a:rPr lang="fr-FR" altLang="fr-NC" dirty="0"/>
              <a:t> the data are </a:t>
            </a:r>
            <a:r>
              <a:rPr lang="fr-FR" altLang="fr-NC" dirty="0" err="1"/>
              <a:t>available</a:t>
            </a:r>
            <a:r>
              <a:rPr lang="fr-FR" altLang="fr-NC" dirty="0"/>
              <a:t>. </a:t>
            </a:r>
          </a:p>
          <a:p>
            <a:pPr algn="just"/>
            <a:endParaRPr lang="fr-FR" altLang="fr-NC" dirty="0"/>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altLang="fr-NC" dirty="0"/>
              <a:t>The </a:t>
            </a:r>
            <a:r>
              <a:rPr lang="fr-FR" altLang="fr-NC" dirty="0" err="1"/>
              <a:t>third</a:t>
            </a:r>
            <a:r>
              <a:rPr lang="fr-FR" altLang="fr-NC" dirty="0"/>
              <a:t> objective, but note the least (</a:t>
            </a:r>
            <a:r>
              <a:rPr lang="fr-FR" altLang="fr-NC" dirty="0" err="1"/>
              <a:t>because</a:t>
            </a:r>
            <a:r>
              <a:rPr lang="fr-FR" altLang="fr-NC" dirty="0"/>
              <a:t> </a:t>
            </a:r>
            <a:r>
              <a:rPr lang="fr-FR" altLang="fr-NC" dirty="0" err="1"/>
              <a:t>it’s</a:t>
            </a:r>
            <a:r>
              <a:rPr lang="fr-FR" altLang="fr-NC" dirty="0"/>
              <a:t> an important part of </a:t>
            </a:r>
            <a:r>
              <a:rPr lang="fr-FR" altLang="fr-NC" dirty="0" err="1"/>
              <a:t>this</a:t>
            </a:r>
            <a:r>
              <a:rPr lang="fr-FR" altLang="fr-NC" dirty="0"/>
              <a:t> </a:t>
            </a:r>
            <a:r>
              <a:rPr lang="fr-FR" altLang="fr-NC" dirty="0" err="1"/>
              <a:t>project</a:t>
            </a:r>
            <a:r>
              <a:rPr lang="fr-FR" altLang="fr-NC" dirty="0"/>
              <a:t>) : </a:t>
            </a:r>
            <a:r>
              <a:rPr lang="fr-FR" altLang="fr-NC" dirty="0" err="1"/>
              <a:t>is</a:t>
            </a:r>
            <a:r>
              <a:rPr lang="fr-FR" altLang="fr-NC" dirty="0"/>
              <a:t> </a:t>
            </a:r>
            <a:r>
              <a:rPr lang="fr-FR" altLang="fr-NC" dirty="0" err="1"/>
              <a:t>take</a:t>
            </a:r>
            <a:r>
              <a:rPr lang="fr-FR" altLang="fr-NC" dirty="0"/>
              <a:t> in </a:t>
            </a:r>
            <a:r>
              <a:rPr lang="fr-FR" altLang="fr-NC" dirty="0" err="1"/>
              <a:t>account</a:t>
            </a:r>
            <a:r>
              <a:rPr lang="fr-FR" altLang="fr-NC" dirty="0"/>
              <a:t> le local </a:t>
            </a:r>
            <a:r>
              <a:rPr lang="fr-FR" altLang="fr-NC" dirty="0" err="1"/>
              <a:t>communities</a:t>
            </a:r>
            <a:r>
              <a:rPr lang="fr-FR" altLang="fr-NC" dirty="0"/>
              <a:t> in </a:t>
            </a:r>
            <a:r>
              <a:rPr lang="fr-FR" altLang="fr-NC" dirty="0" err="1"/>
              <a:t>this</a:t>
            </a:r>
            <a:r>
              <a:rPr lang="fr-FR" altLang="fr-NC" dirty="0"/>
              <a:t> </a:t>
            </a:r>
            <a:r>
              <a:rPr lang="fr-FR" altLang="fr-NC" dirty="0" err="1"/>
              <a:t>project</a:t>
            </a:r>
            <a:r>
              <a:rPr lang="fr-FR" altLang="fr-NC" dirty="0"/>
              <a:t> and </a:t>
            </a:r>
            <a:r>
              <a:rPr lang="fr-FR" altLang="fr-NC" sz="1200" kern="1200" dirty="0">
                <a:solidFill>
                  <a:schemeClr val="tx1"/>
                </a:solidFill>
                <a:latin typeface="+mn-lt"/>
                <a:ea typeface="+mn-ea"/>
                <a:cs typeface="+mn-cs"/>
              </a:rPr>
              <a:t>to </a:t>
            </a:r>
            <a:r>
              <a:rPr lang="fr-FR" altLang="fr-NC" sz="1200" kern="1200" dirty="0" err="1">
                <a:solidFill>
                  <a:schemeClr val="tx1"/>
                </a:solidFill>
                <a:latin typeface="+mn-lt"/>
                <a:ea typeface="+mn-ea"/>
                <a:cs typeface="+mn-cs"/>
              </a:rPr>
              <a:t>develop</a:t>
            </a:r>
            <a:r>
              <a:rPr lang="fr-FR" altLang="fr-NC" sz="1200" kern="1200" dirty="0">
                <a:solidFill>
                  <a:schemeClr val="tx1"/>
                </a:solidFill>
                <a:latin typeface="+mn-lt"/>
                <a:ea typeface="+mn-ea"/>
                <a:cs typeface="+mn-cs"/>
              </a:rPr>
              <a:t> a program </a:t>
            </a:r>
            <a:r>
              <a:rPr lang="en-US" altLang="fr-NC" sz="1200" kern="1200" dirty="0">
                <a:solidFill>
                  <a:schemeClr val="tx1"/>
                </a:solidFill>
                <a:latin typeface="+mn-lt"/>
                <a:ea typeface="+mn-ea"/>
                <a:cs typeface="+mn-cs"/>
              </a:rPr>
              <a:t>of participatory coastline measurements and raise local awareness of coastal erosion and climate change. </a:t>
            </a:r>
            <a:endParaRPr lang="fr-FR" altLang="fr-NC" b="1" dirty="0"/>
          </a:p>
        </p:txBody>
      </p:sp>
      <p:sp>
        <p:nvSpPr>
          <p:cNvPr id="4" name="Espace réservé du numéro de diapositive 3">
            <a:extLst>
              <a:ext uri="{FF2B5EF4-FFF2-40B4-BE49-F238E27FC236}">
                <a16:creationId xmlns:a16="http://schemas.microsoft.com/office/drawing/2014/main" id="{0ADB6613-0ADC-4E62-BAA6-7C8AC1CC7BED}"/>
              </a:ext>
            </a:extLst>
          </p:cNvPr>
          <p:cNvSpPr>
            <a:spLocks noGrp="1"/>
          </p:cNvSpPr>
          <p:nvPr>
            <p:ph type="sldNum" sz="quarter" idx="5"/>
          </p:nvPr>
        </p:nvSpPr>
        <p:spPr/>
        <p:txBody>
          <a:bodyPr/>
          <a:lstStyle/>
          <a:p>
            <a:pPr>
              <a:defRPr/>
            </a:pPr>
            <a:fld id="{2795F012-B45E-46EB-B212-DFFA9E65B225}" type="slidenum">
              <a:rPr lang="fr-FR" smtClean="0"/>
              <a:pPr>
                <a:defRPr/>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gn="just">
              <a:buFont typeface="Arial" panose="020B0604020202020204" pitchFamily="34" charset="0"/>
              <a:buChar char="•"/>
            </a:pPr>
            <a:r>
              <a:rPr lang="fr-FR" dirty="0"/>
              <a:t>About the </a:t>
            </a:r>
            <a:r>
              <a:rPr lang="fr-FR" dirty="0" err="1"/>
              <a:t>study</a:t>
            </a:r>
            <a:r>
              <a:rPr lang="fr-FR" dirty="0"/>
              <a:t> locations of </a:t>
            </a:r>
            <a:r>
              <a:rPr lang="fr-FR" dirty="0" err="1"/>
              <a:t>this</a:t>
            </a:r>
            <a:r>
              <a:rPr lang="fr-FR" dirty="0"/>
              <a:t> </a:t>
            </a:r>
            <a:r>
              <a:rPr lang="fr-FR" dirty="0" err="1"/>
              <a:t>project</a:t>
            </a:r>
            <a:r>
              <a:rPr lang="fr-FR" dirty="0"/>
              <a:t>, </a:t>
            </a:r>
            <a:r>
              <a:rPr lang="fr-FR" dirty="0" err="1"/>
              <a:t>we</a:t>
            </a:r>
            <a:r>
              <a:rPr lang="fr-FR" dirty="0"/>
              <a:t> have 8 sites </a:t>
            </a:r>
            <a:r>
              <a:rPr lang="fr-FR" dirty="0" err="1"/>
              <a:t>located</a:t>
            </a:r>
            <a:r>
              <a:rPr lang="fr-FR" dirty="0"/>
              <a:t> in 3 </a:t>
            </a:r>
            <a:r>
              <a:rPr lang="fr-FR" dirty="0" err="1"/>
              <a:t>different</a:t>
            </a:r>
            <a:r>
              <a:rPr lang="fr-FR" dirty="0"/>
              <a:t> countries.</a:t>
            </a:r>
          </a:p>
          <a:p>
            <a:pPr algn="just"/>
            <a:endParaRPr lang="fr-FR" dirty="0"/>
          </a:p>
          <a:p>
            <a:pPr marL="171450" indent="-171450" algn="just">
              <a:buFont typeface="Arial" panose="020B0604020202020204" pitchFamily="34" charset="0"/>
              <a:buChar char="•"/>
            </a:pPr>
            <a:r>
              <a:rPr lang="fr-FR" dirty="0"/>
              <a:t>The </a:t>
            </a:r>
            <a:r>
              <a:rPr lang="fr-FR" dirty="0" err="1"/>
              <a:t>fisrt</a:t>
            </a:r>
            <a:r>
              <a:rPr lang="fr-FR" dirty="0"/>
              <a:t> one </a:t>
            </a:r>
            <a:r>
              <a:rPr lang="fr-FR" dirty="0" err="1"/>
              <a:t>is</a:t>
            </a:r>
            <a:r>
              <a:rPr lang="fr-FR" dirty="0"/>
              <a:t> </a:t>
            </a:r>
            <a:r>
              <a:rPr lang="fr-FR" dirty="0" err="1"/>
              <a:t>located</a:t>
            </a:r>
            <a:r>
              <a:rPr lang="fr-FR" dirty="0"/>
              <a:t> in New-Caledonia at Poe </a:t>
            </a:r>
            <a:r>
              <a:rPr lang="fr-FR" dirty="0" err="1"/>
              <a:t>beach</a:t>
            </a:r>
            <a:r>
              <a:rPr lang="fr-FR" dirty="0"/>
              <a:t> </a:t>
            </a:r>
            <a:r>
              <a:rPr lang="en-US" dirty="0"/>
              <a:t>which is a very touristic area but where erosion is severe</a:t>
            </a:r>
            <a:r>
              <a:rPr lang="fr-FR" dirty="0"/>
              <a:t>. </a:t>
            </a:r>
            <a:endParaRPr lang="en-US" altLang="fr-NC" sz="1200" dirty="0"/>
          </a:p>
          <a:p>
            <a:pPr algn="just"/>
            <a:endParaRPr lang="en-US" altLang="fr-NC" sz="1200" dirty="0"/>
          </a:p>
          <a:p>
            <a:pPr marL="171450" indent="-171450" algn="just">
              <a:buFont typeface="Arial" panose="020B0604020202020204" pitchFamily="34" charset="0"/>
              <a:buChar char="•"/>
            </a:pPr>
            <a:r>
              <a:rPr lang="en-US" altLang="fr-NC" sz="1200" dirty="0"/>
              <a:t>The second site is located at </a:t>
            </a:r>
            <a:r>
              <a:rPr lang="en-US" altLang="fr-NC" sz="1200" dirty="0" err="1"/>
              <a:t>Tetiaroa</a:t>
            </a:r>
            <a:r>
              <a:rPr lang="en-US" altLang="fr-NC" sz="1200" dirty="0"/>
              <a:t> in French Polynesia. This site is important because morpho sedimentary dynamics are rapid. </a:t>
            </a:r>
          </a:p>
          <a:p>
            <a:pPr algn="just"/>
            <a:endParaRPr lang="en-US" altLang="fr-NC" sz="1200" dirty="0"/>
          </a:p>
          <a:p>
            <a:pPr marL="171450" indent="-171450" algn="just">
              <a:buFont typeface="Arial" panose="020B0604020202020204" pitchFamily="34" charset="0"/>
              <a:buChar char="•"/>
            </a:pPr>
            <a:r>
              <a:rPr lang="en-US" altLang="fr-NC" sz="1200" dirty="0"/>
              <a:t>And we have also in this project 6 sites in Efate Island in Vanuatu : Mele beach, </a:t>
            </a:r>
            <a:r>
              <a:rPr lang="en-US" altLang="fr-NC" sz="1200" dirty="0" err="1"/>
              <a:t>Onesua</a:t>
            </a:r>
            <a:r>
              <a:rPr lang="en-US" altLang="fr-NC" sz="1200" dirty="0"/>
              <a:t> beach; </a:t>
            </a:r>
            <a:r>
              <a:rPr lang="en-US" altLang="fr-NC" sz="1200" dirty="0" err="1"/>
              <a:t>Paonangisu</a:t>
            </a:r>
            <a:r>
              <a:rPr lang="en-US" altLang="fr-NC" sz="1200" dirty="0"/>
              <a:t> beach, Eton, Port </a:t>
            </a:r>
            <a:r>
              <a:rPr lang="en-US" altLang="fr-NC" sz="1200" dirty="0" err="1"/>
              <a:t>Havannah</a:t>
            </a:r>
            <a:r>
              <a:rPr lang="en-US" altLang="fr-NC" sz="1200" dirty="0"/>
              <a:t> and Shak Bay. </a:t>
            </a:r>
          </a:p>
          <a:p>
            <a:pPr algn="just"/>
            <a:r>
              <a:rPr lang="en-US" altLang="fr-NC" sz="1200" dirty="0"/>
              <a:t>These sites were selected with the government of Vanuatu because they are beaches marked by severe erosion. </a:t>
            </a:r>
            <a:endParaRPr lang="fr-NC" dirty="0"/>
          </a:p>
        </p:txBody>
      </p:sp>
      <p:sp>
        <p:nvSpPr>
          <p:cNvPr id="4" name="Espace réservé du numéro de diapositive 3"/>
          <p:cNvSpPr>
            <a:spLocks noGrp="1"/>
          </p:cNvSpPr>
          <p:nvPr>
            <p:ph type="sldNum" sz="quarter" idx="5"/>
          </p:nvPr>
        </p:nvSpPr>
        <p:spPr/>
        <p:txBody>
          <a:bodyPr/>
          <a:lstStyle/>
          <a:p>
            <a:pPr>
              <a:defRPr/>
            </a:pPr>
            <a:fld id="{5C6ABB21-1CD5-4C63-B32F-6C0DC0A14B5A}" type="slidenum">
              <a:rPr lang="fr-FR" smtClean="0"/>
              <a:pPr>
                <a:defRPr/>
              </a:pPr>
              <a:t>5</a:t>
            </a:fld>
            <a:endParaRPr lang="fr-FR"/>
          </a:p>
        </p:txBody>
      </p:sp>
    </p:spTree>
    <p:extLst>
      <p:ext uri="{BB962C8B-B14F-4D97-AF65-F5344CB8AC3E}">
        <p14:creationId xmlns:p14="http://schemas.microsoft.com/office/powerpoint/2010/main" val="4190046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algn="just">
              <a:defRPr/>
            </a:pPr>
            <a:r>
              <a:rPr lang="fr-FR" dirty="0" err="1"/>
              <a:t>Now</a:t>
            </a:r>
            <a:r>
              <a:rPr lang="fr-FR" dirty="0"/>
              <a:t> the first question </a:t>
            </a:r>
            <a:r>
              <a:rPr lang="fr-FR" dirty="0" err="1"/>
              <a:t>is</a:t>
            </a:r>
            <a:r>
              <a:rPr lang="fr-FR" dirty="0"/>
              <a:t> : how to monitor </a:t>
            </a:r>
            <a:r>
              <a:rPr lang="fr-FR" dirty="0" err="1"/>
              <a:t>coastline</a:t>
            </a:r>
            <a:r>
              <a:rPr lang="fr-FR" dirty="0"/>
              <a:t> </a:t>
            </a:r>
            <a:r>
              <a:rPr lang="fr-FR" dirty="0" err="1"/>
              <a:t>evolution</a:t>
            </a:r>
            <a:r>
              <a:rPr lang="fr-FR" dirty="0"/>
              <a:t> </a:t>
            </a:r>
          </a:p>
          <a:p>
            <a:pPr algn="just">
              <a:defRPr/>
            </a:pPr>
            <a:endParaRPr lang="fr-FR" dirty="0"/>
          </a:p>
          <a:p>
            <a:pPr marL="171450" indent="-171450" algn="just">
              <a:buFont typeface="Arial" panose="020B0604020202020204" pitchFamily="34" charset="0"/>
              <a:buChar char="•"/>
              <a:defRPr/>
            </a:pPr>
            <a:r>
              <a:rPr lang="fr-FR" dirty="0"/>
              <a:t>In </a:t>
            </a:r>
            <a:r>
              <a:rPr lang="fr-FR" dirty="0" err="1"/>
              <a:t>this</a:t>
            </a:r>
            <a:r>
              <a:rPr lang="fr-FR" dirty="0"/>
              <a:t> </a:t>
            </a:r>
            <a:r>
              <a:rPr lang="fr-FR" dirty="0" err="1"/>
              <a:t>project</a:t>
            </a:r>
            <a:r>
              <a:rPr lang="fr-FR" dirty="0"/>
              <a:t> </a:t>
            </a:r>
            <a:r>
              <a:rPr lang="fr-FR" dirty="0" err="1"/>
              <a:t>we</a:t>
            </a:r>
            <a:r>
              <a:rPr lang="fr-FR" dirty="0"/>
              <a:t> use </a:t>
            </a:r>
            <a:r>
              <a:rPr lang="fr-FR" dirty="0" err="1"/>
              <a:t>different</a:t>
            </a:r>
            <a:r>
              <a:rPr lang="fr-FR" dirty="0"/>
              <a:t> </a:t>
            </a:r>
            <a:r>
              <a:rPr lang="fr-FR" dirty="0" err="1"/>
              <a:t>coastline</a:t>
            </a:r>
            <a:r>
              <a:rPr lang="fr-FR" dirty="0"/>
              <a:t> monitoring </a:t>
            </a:r>
            <a:r>
              <a:rPr lang="fr-FR" dirty="0" err="1"/>
              <a:t>methods</a:t>
            </a:r>
            <a:r>
              <a:rPr lang="fr-FR" dirty="0"/>
              <a:t> :</a:t>
            </a:r>
          </a:p>
          <a:p>
            <a:pPr marL="0" indent="0" algn="just">
              <a:buFont typeface="Arial" panose="020B0604020202020204" pitchFamily="34" charset="0"/>
              <a:buNone/>
              <a:defRPr/>
            </a:pPr>
            <a:endParaRPr lang="fr-FR" dirty="0"/>
          </a:p>
          <a:p>
            <a:pPr marL="0" indent="0" algn="just">
              <a:buFont typeface="Arial" panose="020B0604020202020204" pitchFamily="34" charset="0"/>
              <a:buNone/>
              <a:defRPr/>
            </a:pPr>
            <a:r>
              <a:rPr lang="fr-FR" dirty="0"/>
              <a:t>The first one </a:t>
            </a:r>
            <a:r>
              <a:rPr lang="fr-FR" dirty="0" err="1"/>
              <a:t>is</a:t>
            </a:r>
            <a:r>
              <a:rPr lang="fr-FR" dirty="0"/>
              <a:t> a </a:t>
            </a:r>
            <a:r>
              <a:rPr lang="fr-FR" dirty="0" err="1"/>
              <a:t>classic</a:t>
            </a:r>
            <a:r>
              <a:rPr lang="fr-FR" dirty="0"/>
              <a:t> </a:t>
            </a:r>
            <a:r>
              <a:rPr lang="fr-FR" dirty="0" err="1"/>
              <a:t>approach</a:t>
            </a:r>
            <a:r>
              <a:rPr lang="fr-FR" dirty="0"/>
              <a:t> and one of the </a:t>
            </a:r>
            <a:r>
              <a:rPr lang="fr-FR" dirty="0" err="1"/>
              <a:t>most</a:t>
            </a:r>
            <a:r>
              <a:rPr lang="fr-FR" dirty="0"/>
              <a:t> </a:t>
            </a:r>
            <a:r>
              <a:rPr lang="fr-FR" dirty="0" err="1"/>
              <a:t>used</a:t>
            </a:r>
            <a:r>
              <a:rPr lang="fr-FR" dirty="0"/>
              <a:t> : </a:t>
            </a:r>
            <a:r>
              <a:rPr lang="fr-FR" dirty="0" err="1"/>
              <a:t>it’s</a:t>
            </a:r>
            <a:r>
              <a:rPr lang="fr-FR" dirty="0"/>
              <a:t> the </a:t>
            </a:r>
            <a:r>
              <a:rPr lang="fr-FR" dirty="0" err="1"/>
              <a:t>diachronic</a:t>
            </a:r>
            <a:r>
              <a:rPr lang="fr-FR" dirty="0"/>
              <a:t> </a:t>
            </a:r>
            <a:r>
              <a:rPr lang="fr-FR" dirty="0" err="1"/>
              <a:t>study</a:t>
            </a:r>
            <a:r>
              <a:rPr lang="fr-FR" dirty="0"/>
              <a:t> </a:t>
            </a:r>
            <a:r>
              <a:rPr lang="fr-FR" dirty="0" err="1"/>
              <a:t>using</a:t>
            </a:r>
            <a:r>
              <a:rPr lang="fr-FR" dirty="0"/>
              <a:t> </a:t>
            </a:r>
            <a:r>
              <a:rPr lang="en-US" dirty="0"/>
              <a:t>satellite images or aerial photo. </a:t>
            </a:r>
          </a:p>
          <a:p>
            <a:pPr marL="0" indent="0" algn="just">
              <a:buFont typeface="Arial" panose="020B0604020202020204" pitchFamily="34" charset="0"/>
              <a:buNone/>
              <a:defRPr/>
            </a:pPr>
            <a:r>
              <a:rPr lang="en-US" dirty="0"/>
              <a:t>The objective digitalize on the images positions of the coastline at </a:t>
            </a:r>
            <a:r>
              <a:rPr lang="fr-FR" dirty="0" err="1"/>
              <a:t>different</a:t>
            </a:r>
            <a:r>
              <a:rPr lang="fr-FR" dirty="0"/>
              <a:t> times. </a:t>
            </a:r>
          </a:p>
          <a:p>
            <a:pPr marL="0" indent="0" algn="just">
              <a:buFontTx/>
              <a:buNone/>
              <a:defRPr/>
            </a:pPr>
            <a:r>
              <a:rPr lang="en-US" dirty="0"/>
              <a:t>This method provides precise information on the position of the coastline (defined as the limit of </a:t>
            </a:r>
            <a:r>
              <a:rPr lang="en-US" dirty="0" err="1"/>
              <a:t>permenant</a:t>
            </a:r>
            <a:r>
              <a:rPr lang="en-US" dirty="0"/>
              <a:t> vegetation, which is an indicator visible from the sky). </a:t>
            </a:r>
          </a:p>
          <a:p>
            <a:pPr marL="0" indent="0" algn="just">
              <a:buFontTx/>
              <a:buNone/>
              <a:defRPr/>
            </a:pPr>
            <a:r>
              <a:rPr lang="en-US" dirty="0"/>
              <a:t>After, this first step it’s easy to compare in a GIS the position of the different coastlines to calculate shoreline dynamics. </a:t>
            </a:r>
          </a:p>
          <a:p>
            <a:pPr marL="0" indent="0" algn="just">
              <a:buFontTx/>
              <a:buNone/>
              <a:defRPr/>
            </a:pPr>
            <a:r>
              <a:rPr lang="en-US" dirty="0"/>
              <a:t>To do this we use DSAS : Digital Shoreline  Analysis System. It’s like a plugin extension that you can install with </a:t>
            </a:r>
            <a:r>
              <a:rPr lang="en-US" dirty="0" err="1"/>
              <a:t>ArcGis</a:t>
            </a:r>
            <a:r>
              <a:rPr lang="en-US" dirty="0"/>
              <a:t> or QGIS GIS. This software computes the rate of shoreline change using historical shoreline positions. </a:t>
            </a:r>
            <a:endParaRPr lang="fr-FR" dirty="0"/>
          </a:p>
          <a:p>
            <a:pPr marL="0" indent="0" algn="just">
              <a:buFontTx/>
              <a:buNone/>
              <a:defRPr/>
            </a:pPr>
            <a:endParaRPr lang="en-US" dirty="0"/>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algn="just">
              <a:defRPr/>
            </a:pPr>
            <a:r>
              <a:rPr lang="fr-FR" dirty="0" err="1"/>
              <a:t>Another</a:t>
            </a:r>
            <a:r>
              <a:rPr lang="fr-FR" dirty="0"/>
              <a:t> </a:t>
            </a:r>
            <a:r>
              <a:rPr lang="fr-FR" dirty="0" err="1"/>
              <a:t>approach</a:t>
            </a:r>
            <a:r>
              <a:rPr lang="fr-FR" dirty="0"/>
              <a:t> use in </a:t>
            </a:r>
            <a:r>
              <a:rPr lang="fr-FR" dirty="0" err="1"/>
              <a:t>this</a:t>
            </a:r>
            <a:r>
              <a:rPr lang="fr-FR" dirty="0"/>
              <a:t> projet </a:t>
            </a:r>
            <a:r>
              <a:rPr lang="fr-FR" dirty="0" err="1"/>
              <a:t>was</a:t>
            </a:r>
            <a:r>
              <a:rPr lang="fr-FR" dirty="0"/>
              <a:t> an </a:t>
            </a:r>
            <a:r>
              <a:rPr lang="fr-FR" dirty="0" err="1"/>
              <a:t>automatic</a:t>
            </a:r>
            <a:r>
              <a:rPr lang="fr-FR" dirty="0"/>
              <a:t> </a:t>
            </a:r>
            <a:r>
              <a:rPr lang="fr-FR" dirty="0" err="1"/>
              <a:t>coatline</a:t>
            </a:r>
            <a:r>
              <a:rPr lang="fr-FR" dirty="0"/>
              <a:t> extraction </a:t>
            </a:r>
            <a:r>
              <a:rPr lang="fr-FR" dirty="0" err="1"/>
              <a:t>tested</a:t>
            </a:r>
            <a:r>
              <a:rPr lang="fr-FR" dirty="0"/>
              <a:t> in French </a:t>
            </a:r>
            <a:r>
              <a:rPr lang="fr-FR" dirty="0" err="1"/>
              <a:t>Polynesia</a:t>
            </a:r>
            <a:endParaRPr lang="fr-FR" dirty="0"/>
          </a:p>
          <a:p>
            <a:pPr algn="just">
              <a:defRPr/>
            </a:pPr>
            <a:endParaRPr lang="fr-FR" dirty="0"/>
          </a:p>
          <a:p>
            <a:pPr algn="just">
              <a:defRPr/>
            </a:pPr>
            <a:r>
              <a:rPr lang="fr-FR" dirty="0"/>
              <a:t>For do </a:t>
            </a:r>
            <a:r>
              <a:rPr lang="fr-FR" dirty="0" err="1"/>
              <a:t>this</a:t>
            </a:r>
            <a:r>
              <a:rPr lang="fr-FR" dirty="0"/>
              <a:t> </a:t>
            </a:r>
            <a:r>
              <a:rPr lang="fr-FR" dirty="0" err="1"/>
              <a:t>we</a:t>
            </a:r>
            <a:r>
              <a:rPr lang="fr-FR" dirty="0"/>
              <a:t> use </a:t>
            </a:r>
            <a:r>
              <a:rPr lang="fr-FR" dirty="0" err="1"/>
              <a:t>Pleiades</a:t>
            </a:r>
            <a:r>
              <a:rPr lang="fr-FR" dirty="0"/>
              <a:t> satellite images at </a:t>
            </a:r>
            <a:r>
              <a:rPr lang="fr-FR" dirty="0" err="1"/>
              <a:t>fifty</a:t>
            </a:r>
            <a:r>
              <a:rPr lang="fr-FR" dirty="0"/>
              <a:t> </a:t>
            </a:r>
            <a:r>
              <a:rPr lang="fr-FR" dirty="0" err="1"/>
              <a:t>centimeters</a:t>
            </a:r>
            <a:r>
              <a:rPr lang="fr-FR" dirty="0"/>
              <a:t> </a:t>
            </a:r>
            <a:r>
              <a:rPr lang="fr-FR" dirty="0" err="1"/>
              <a:t>resolution</a:t>
            </a:r>
            <a:r>
              <a:rPr lang="fr-FR" dirty="0"/>
              <a:t>. </a:t>
            </a:r>
          </a:p>
          <a:p>
            <a:pPr algn="just">
              <a:defRPr/>
            </a:pPr>
            <a:endParaRPr lang="en-US" dirty="0"/>
          </a:p>
          <a:p>
            <a:pPr algn="just">
              <a:defRPr/>
            </a:pPr>
            <a:r>
              <a:rPr lang="en-US" dirty="0"/>
              <a:t>A new but very simple algorithm was used : it’s the DDWI for Direct Difference Water Index. </a:t>
            </a:r>
          </a:p>
          <a:p>
            <a:pPr algn="just">
              <a:defRPr/>
            </a:pPr>
            <a:endParaRPr lang="en-US" dirty="0"/>
          </a:p>
          <a:p>
            <a:pPr algn="just">
              <a:defRPr/>
            </a:pPr>
            <a:r>
              <a:rPr lang="en-US" dirty="0"/>
              <a:t>This algorithm consists of subtracting the near infrared band from the green channel. </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just" defTabSz="914400" rtl="0" eaLnBrk="0" fontAlgn="base" latinLnBrk="0" hangingPunct="0">
              <a:lnSpc>
                <a:spcPct val="100000"/>
              </a:lnSpc>
              <a:spcBef>
                <a:spcPct val="30000"/>
              </a:spcBef>
              <a:spcAft>
                <a:spcPct val="0"/>
              </a:spcAft>
              <a:buClrTx/>
              <a:buSzTx/>
              <a:buFontTx/>
              <a:buNone/>
              <a:tabLst/>
              <a:defRPr/>
            </a:pPr>
            <a:r>
              <a:rPr lang="en-US" dirty="0"/>
              <a:t>I am not the time to present the method  but the different processes consist to separate water surfaces from land surfaces.</a:t>
            </a:r>
          </a:p>
          <a:p>
            <a:pPr algn="just">
              <a:defRPr/>
            </a:pPr>
            <a:endParaRPr lang="en-US" dirty="0"/>
          </a:p>
          <a:p>
            <a:pPr algn="just">
              <a:defRPr/>
            </a:pPr>
            <a:endParaRPr lang="en-US" dirty="0"/>
          </a:p>
          <a:p>
            <a:pPr algn="just">
              <a:defRPr/>
            </a:pPr>
            <a:endParaRPr lang="fr-NC" dirty="0"/>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7</a:t>
            </a:fld>
            <a:endParaRPr lang="fr-FR"/>
          </a:p>
        </p:txBody>
      </p:sp>
    </p:spTree>
    <p:extLst>
      <p:ext uri="{BB962C8B-B14F-4D97-AF65-F5344CB8AC3E}">
        <p14:creationId xmlns:p14="http://schemas.microsoft.com/office/powerpoint/2010/main" val="136217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marL="0" indent="0" algn="just">
              <a:buFontTx/>
              <a:buNone/>
              <a:defRPr/>
            </a:pPr>
            <a:r>
              <a:rPr lang="en-US" dirty="0"/>
              <a:t>Another method take in account in this project is the use of the Differential Global </a:t>
            </a:r>
            <a:r>
              <a:rPr lang="en-US" dirty="0" err="1"/>
              <a:t>Positionning</a:t>
            </a:r>
            <a:r>
              <a:rPr lang="en-US" dirty="0"/>
              <a:t> System (DGPS). </a:t>
            </a:r>
          </a:p>
          <a:p>
            <a:pPr marL="0" indent="0" algn="just">
              <a:buFontTx/>
              <a:buNone/>
              <a:defRPr/>
            </a:pPr>
            <a:endParaRPr lang="en-US" dirty="0"/>
          </a:p>
          <a:p>
            <a:pPr marL="0" indent="0" algn="just">
              <a:buFontTx/>
              <a:buNone/>
              <a:defRPr/>
            </a:pPr>
            <a:r>
              <a:rPr lang="en-US" dirty="0"/>
              <a:t>As you know this tool provides geographic positioning with centimeter or millimeter accuracy (in real time or after post-processing).</a:t>
            </a:r>
          </a:p>
          <a:p>
            <a:pPr marL="0" indent="0" algn="just">
              <a:buFontTx/>
              <a:buNone/>
              <a:defRPr/>
            </a:pPr>
            <a:endParaRPr lang="en-US" dirty="0"/>
          </a:p>
          <a:p>
            <a:pPr marL="0" indent="0" algn="just">
              <a:buFontTx/>
              <a:buNone/>
              <a:defRPr/>
            </a:pPr>
            <a:r>
              <a:rPr lang="en-US" dirty="0"/>
              <a:t>We have used this tool to delimit directly one the filed the most recent coastline but also to make beach profiles (transect from the bottom of the beach to the top of the beach). </a:t>
            </a:r>
          </a:p>
          <a:p>
            <a:pPr marL="0" indent="0" algn="just">
              <a:buFontTx/>
              <a:buNone/>
              <a:defRPr/>
            </a:pPr>
            <a:endParaRPr lang="en-US" dirty="0"/>
          </a:p>
          <a:p>
            <a:pPr marL="0" indent="0" algn="just">
              <a:buFontTx/>
              <a:buNone/>
              <a:defRPr/>
            </a:pPr>
            <a:r>
              <a:rPr lang="en-US" dirty="0"/>
              <a:t>After processing the positioning data using interpolation methods, we can obtain a digital elevation model to analyze the micro-topography of the coast.  </a:t>
            </a:r>
          </a:p>
          <a:p>
            <a:pPr marL="0" indent="0" algn="just">
              <a:buFontTx/>
              <a:buNone/>
              <a:defRPr/>
            </a:pPr>
            <a:endParaRPr lang="en-US" dirty="0"/>
          </a:p>
          <a:p>
            <a:pPr marL="0" indent="0" algn="just">
              <a:buFontTx/>
              <a:buNone/>
              <a:defRPr/>
            </a:pPr>
            <a:r>
              <a:rPr lang="en-US" dirty="0"/>
              <a:t>And finally, by comparing digital elevation models at different dates, we can map areas of erosion and/or accretion. </a:t>
            </a:r>
          </a:p>
          <a:p>
            <a:pPr marL="171450" indent="-171450" algn="just">
              <a:buFont typeface="Arial" panose="020B0604020202020204" pitchFamily="34" charset="0"/>
              <a:buChar char="•"/>
              <a:defRPr/>
            </a:pPr>
            <a:endParaRPr lang="fr-NC" dirty="0"/>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8</a:t>
            </a:fld>
            <a:endParaRPr lang="fr-FR"/>
          </a:p>
        </p:txBody>
      </p:sp>
    </p:spTree>
    <p:extLst>
      <p:ext uri="{BB962C8B-B14F-4D97-AF65-F5344CB8AC3E}">
        <p14:creationId xmlns:p14="http://schemas.microsoft.com/office/powerpoint/2010/main" val="864852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B88541DF-5FD5-4A6C-884B-44205461A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26A96794-3326-4333-A8FA-91B245582E19}"/>
              </a:ext>
            </a:extLst>
          </p:cNvPr>
          <p:cNvSpPr>
            <a:spLocks noGrp="1"/>
          </p:cNvSpPr>
          <p:nvPr>
            <p:ph type="body" idx="1"/>
          </p:nvPr>
        </p:nvSpPr>
        <p:spPr/>
        <p:txBody>
          <a:bodyPr/>
          <a:lstStyle/>
          <a:p>
            <a:pPr algn="just">
              <a:defRPr/>
            </a:pPr>
            <a:r>
              <a:rPr lang="fr-FR" dirty="0"/>
              <a:t>About the </a:t>
            </a:r>
            <a:r>
              <a:rPr lang="fr-FR" dirty="0" err="1"/>
              <a:t>other</a:t>
            </a:r>
            <a:r>
              <a:rPr lang="fr-FR" dirty="0"/>
              <a:t> monitoring </a:t>
            </a:r>
            <a:r>
              <a:rPr lang="fr-FR" dirty="0" err="1"/>
              <a:t>methods</a:t>
            </a:r>
            <a:r>
              <a:rPr lang="fr-FR" dirty="0"/>
              <a:t> </a:t>
            </a:r>
            <a:r>
              <a:rPr lang="fr-FR" dirty="0" err="1"/>
              <a:t>used</a:t>
            </a:r>
            <a:r>
              <a:rPr lang="fr-FR" dirty="0"/>
              <a:t> in </a:t>
            </a:r>
            <a:r>
              <a:rPr lang="fr-FR" dirty="0" err="1"/>
              <a:t>this</a:t>
            </a:r>
            <a:r>
              <a:rPr lang="fr-FR" dirty="0"/>
              <a:t> </a:t>
            </a:r>
            <a:r>
              <a:rPr lang="fr-FR" dirty="0" err="1"/>
              <a:t>project</a:t>
            </a:r>
            <a:r>
              <a:rPr lang="fr-FR" dirty="0"/>
              <a:t> : </a:t>
            </a: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err="1"/>
              <a:t>We</a:t>
            </a:r>
            <a:r>
              <a:rPr lang="fr-FR" dirty="0"/>
              <a:t> use the drone. </a:t>
            </a:r>
            <a:r>
              <a:rPr lang="fr-FR" dirty="0" err="1"/>
              <a:t>Today</a:t>
            </a:r>
            <a:r>
              <a:rPr lang="fr-FR" dirty="0"/>
              <a:t> </a:t>
            </a:r>
            <a:r>
              <a:rPr lang="en-US" dirty="0"/>
              <a:t>drones can be used to carry out (</a:t>
            </a:r>
            <a:r>
              <a:rPr lang="en-US" dirty="0" err="1"/>
              <a:t>produire</a:t>
            </a:r>
            <a:r>
              <a:rPr lang="en-US" dirty="0"/>
              <a:t>) analyses such as : </a:t>
            </a:r>
            <a:r>
              <a:rPr lang="en-US" sz="1200" dirty="0"/>
              <a:t>orthophotographs, 3D models and Digital Surface Models (DSM) of the beaches with high topographic accuracy (at centimetric resolution). All of these products are very interesting for monitoring the morpho-sedimentary dynamics of the coast. </a:t>
            </a:r>
            <a:endParaRPr lang="fr-FR" dirty="0"/>
          </a:p>
          <a:p>
            <a:pPr algn="just">
              <a:defRPr/>
            </a:pPr>
            <a:endParaRPr lang="fr-FR" dirty="0"/>
          </a:p>
          <a:p>
            <a:pPr algn="just">
              <a:defRPr/>
            </a:pPr>
            <a:r>
              <a:rPr lang="fr-FR" dirty="0"/>
              <a:t>And </a:t>
            </a:r>
            <a:r>
              <a:rPr lang="fr-FR" dirty="0" err="1"/>
              <a:t>finally</a:t>
            </a:r>
            <a:r>
              <a:rPr lang="fr-FR" dirty="0"/>
              <a:t>, </a:t>
            </a:r>
            <a:r>
              <a:rPr lang="en-US" dirty="0"/>
              <a:t>in contrast to the complex use of drone, we use in this project one of the simplest methods for monitoring beach dynamics : it’s the Emery frame. </a:t>
            </a:r>
          </a:p>
          <a:p>
            <a:pPr algn="just">
              <a:defRPr/>
            </a:pPr>
            <a:endParaRPr lang="en-US" dirty="0"/>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The Emery frame </a:t>
            </a:r>
            <a:r>
              <a:rPr lang="fr-FR" dirty="0" err="1"/>
              <a:t>is</a:t>
            </a:r>
            <a:r>
              <a:rPr lang="fr-FR" dirty="0"/>
              <a:t> a </a:t>
            </a:r>
            <a:r>
              <a:rPr lang="fr-NC" dirty="0" err="1"/>
              <a:t>very</a:t>
            </a:r>
            <a:r>
              <a:rPr lang="fr-NC" dirty="0"/>
              <a:t> </a:t>
            </a:r>
            <a:r>
              <a:rPr lang="fr-NC" dirty="0" err="1"/>
              <a:t>useful</a:t>
            </a:r>
            <a:r>
              <a:rPr lang="fr-NC" dirty="0"/>
              <a:t> instrument for </a:t>
            </a:r>
            <a:r>
              <a:rPr lang="fr-NC" dirty="0" err="1"/>
              <a:t>measuring</a:t>
            </a:r>
            <a:r>
              <a:rPr lang="fr-NC" dirty="0"/>
              <a:t> </a:t>
            </a:r>
            <a:r>
              <a:rPr lang="fr-NC" dirty="0" err="1"/>
              <a:t>beach</a:t>
            </a:r>
            <a:r>
              <a:rPr lang="fr-NC" dirty="0"/>
              <a:t> </a:t>
            </a:r>
            <a:r>
              <a:rPr lang="fr-NC" dirty="0" err="1"/>
              <a:t>topography</a:t>
            </a:r>
            <a:r>
              <a:rPr lang="fr-NC" dirty="0"/>
              <a:t> of the </a:t>
            </a:r>
            <a:r>
              <a:rPr lang="fr-NC" dirty="0" err="1"/>
              <a:t>beach</a:t>
            </a:r>
            <a:r>
              <a:rPr lang="fr-NC" dirty="0"/>
              <a:t> </a:t>
            </a:r>
            <a:r>
              <a:rPr lang="fr-NC" dirty="0" err="1"/>
              <a:t>along</a:t>
            </a:r>
            <a:r>
              <a:rPr lang="fr-NC" dirty="0"/>
              <a:t> a transect</a:t>
            </a:r>
            <a:r>
              <a:rPr lang="fr-FR" dirty="0"/>
              <a:t> </a:t>
            </a:r>
            <a:r>
              <a:rPr lang="fr-NC" dirty="0"/>
              <a:t>: </a:t>
            </a:r>
            <a:r>
              <a:rPr lang="fr-FR" dirty="0"/>
              <a:t>a</a:t>
            </a:r>
            <a:r>
              <a:rPr lang="fr-NC" dirty="0"/>
              <a:t> </a:t>
            </a:r>
            <a:r>
              <a:rPr lang="fr-NC" dirty="0" err="1"/>
              <a:t>measurement</a:t>
            </a:r>
            <a:r>
              <a:rPr lang="fr-NC" dirty="0"/>
              <a:t> </a:t>
            </a:r>
            <a:r>
              <a:rPr lang="fr-NC" dirty="0" err="1"/>
              <a:t>between</a:t>
            </a:r>
            <a:r>
              <a:rPr lang="fr-NC" dirty="0"/>
              <a:t> </a:t>
            </a:r>
            <a:r>
              <a:rPr lang="fr-NC" dirty="0" err="1"/>
              <a:t>two</a:t>
            </a:r>
            <a:r>
              <a:rPr lang="fr-NC" dirty="0"/>
              <a:t> points </a:t>
            </a:r>
            <a:r>
              <a:rPr lang="fr-NC" dirty="0" err="1"/>
              <a:t>separated</a:t>
            </a:r>
            <a:r>
              <a:rPr lang="fr-NC" dirty="0"/>
              <a:t> by one </a:t>
            </a:r>
            <a:r>
              <a:rPr lang="fr-NC" dirty="0" err="1"/>
              <a:t>meter</a:t>
            </a:r>
            <a:r>
              <a:rPr lang="fr-FR" dirty="0"/>
              <a:t> </a:t>
            </a:r>
            <a:r>
              <a:rPr lang="fr-FR" dirty="0" err="1"/>
              <a:t>provides</a:t>
            </a:r>
            <a:r>
              <a:rPr lang="fr-FR" dirty="0"/>
              <a:t> </a:t>
            </a:r>
            <a:r>
              <a:rPr lang="en-US" sz="1200" dirty="0"/>
              <a:t>the topography from the top of the beach to the bottom (difference of elevation between these 2 points of the frame).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dirty="0"/>
              <a:t>The objective </a:t>
            </a:r>
            <a:r>
              <a:rPr lang="fr-FR" dirty="0" err="1"/>
              <a:t>is</a:t>
            </a:r>
            <a:r>
              <a:rPr lang="fr-FR" dirty="0"/>
              <a:t> to </a:t>
            </a:r>
            <a:r>
              <a:rPr lang="fr-FR" dirty="0" err="1"/>
              <a:t>make</a:t>
            </a:r>
            <a:r>
              <a:rPr lang="fr-FR" dirty="0"/>
              <a:t> a </a:t>
            </a:r>
            <a:r>
              <a:rPr lang="fr-FR" dirty="0" err="1"/>
              <a:t>mesurement</a:t>
            </a:r>
            <a:r>
              <a:rPr lang="fr-FR" dirty="0"/>
              <a:t> of the </a:t>
            </a:r>
            <a:r>
              <a:rPr lang="fr-FR" dirty="0" err="1"/>
              <a:t>same</a:t>
            </a:r>
            <a:r>
              <a:rPr lang="fr-FR" dirty="0"/>
              <a:t> </a:t>
            </a:r>
            <a:r>
              <a:rPr lang="fr-FR" dirty="0" err="1"/>
              <a:t>transcet</a:t>
            </a:r>
            <a:r>
              <a:rPr lang="fr-FR" dirty="0"/>
              <a:t> at </a:t>
            </a:r>
            <a:r>
              <a:rPr lang="fr-FR" dirty="0" err="1"/>
              <a:t>differents</a:t>
            </a:r>
            <a:r>
              <a:rPr lang="fr-FR" dirty="0"/>
              <a:t> dates and compare the profiles to observe the </a:t>
            </a:r>
            <a:r>
              <a:rPr lang="fr-FR" dirty="0" err="1"/>
              <a:t>dynamics</a:t>
            </a:r>
            <a:r>
              <a:rPr lang="fr-FR" dirty="0"/>
              <a:t> of the </a:t>
            </a:r>
            <a:r>
              <a:rPr lang="fr-FR" dirty="0" err="1"/>
              <a:t>coast</a:t>
            </a:r>
            <a:r>
              <a:rPr lang="fr-FR" dirty="0"/>
              <a:t> (and </a:t>
            </a:r>
            <a:r>
              <a:rPr lang="fr-FR" dirty="0" err="1"/>
              <a:t>see</a:t>
            </a:r>
            <a:r>
              <a:rPr lang="fr-FR" dirty="0"/>
              <a:t> if the </a:t>
            </a:r>
            <a:r>
              <a:rPr lang="fr-FR" dirty="0" err="1"/>
              <a:t>beach</a:t>
            </a:r>
            <a:r>
              <a:rPr lang="fr-FR" dirty="0"/>
              <a:t> </a:t>
            </a:r>
            <a:r>
              <a:rPr lang="fr-FR" dirty="0" err="1"/>
              <a:t>is</a:t>
            </a:r>
            <a:r>
              <a:rPr lang="fr-FR" dirty="0"/>
              <a:t> in </a:t>
            </a:r>
            <a:r>
              <a:rPr lang="fr-FR" dirty="0" err="1"/>
              <a:t>erosion</a:t>
            </a:r>
            <a:r>
              <a:rPr lang="fr-FR" dirty="0"/>
              <a:t> or in </a:t>
            </a:r>
            <a:r>
              <a:rPr lang="fr-FR" dirty="0" err="1"/>
              <a:t>accretion</a:t>
            </a:r>
            <a:r>
              <a:rPr lang="fr-FR" dirty="0"/>
              <a:t>). </a:t>
            </a:r>
            <a:endParaRPr lang="fr-NC" dirty="0"/>
          </a:p>
          <a:p>
            <a:pPr algn="just">
              <a:defRPr/>
            </a:pPr>
            <a:endParaRPr lang="fr-FR" dirty="0"/>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This instrument is very easy to use, making it possible to set up a participatory approach with local communities </a:t>
            </a:r>
            <a:r>
              <a:rPr lang="en-US" dirty="0"/>
              <a:t>who can take the measurements themselves. </a:t>
            </a:r>
          </a:p>
        </p:txBody>
      </p:sp>
      <p:sp>
        <p:nvSpPr>
          <p:cNvPr id="4" name="Espace réservé du numéro de diapositive 3">
            <a:extLst>
              <a:ext uri="{FF2B5EF4-FFF2-40B4-BE49-F238E27FC236}">
                <a16:creationId xmlns:a16="http://schemas.microsoft.com/office/drawing/2014/main" id="{4C4B6088-5E03-4B5A-82BD-3DFE5111AA8F}"/>
              </a:ext>
            </a:extLst>
          </p:cNvPr>
          <p:cNvSpPr>
            <a:spLocks noGrp="1"/>
          </p:cNvSpPr>
          <p:nvPr>
            <p:ph type="sldNum" sz="quarter" idx="5"/>
          </p:nvPr>
        </p:nvSpPr>
        <p:spPr/>
        <p:txBody>
          <a:bodyPr/>
          <a:lstStyle/>
          <a:p>
            <a:pPr>
              <a:defRPr/>
            </a:pPr>
            <a:fld id="{FDC08029-DF81-49FC-BEC9-44430B3B39DC}" type="slidenum">
              <a:rPr lang="fr-FR" smtClean="0"/>
              <a:pPr>
                <a:defRPr/>
              </a:pPr>
              <a:t>9</a:t>
            </a:fld>
            <a:endParaRPr lang="fr-FR"/>
          </a:p>
        </p:txBody>
      </p:sp>
    </p:spTree>
    <p:extLst>
      <p:ext uri="{BB962C8B-B14F-4D97-AF65-F5344CB8AC3E}">
        <p14:creationId xmlns:p14="http://schemas.microsoft.com/office/powerpoint/2010/main" val="2945513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9586CD8A-FC06-4BD1-B384-5EB1BD95A531}"/>
              </a:ext>
            </a:extLst>
          </p:cNvPr>
          <p:cNvSpPr>
            <a:spLocks noGrp="1"/>
          </p:cNvSpPr>
          <p:nvPr>
            <p:ph type="dt" sz="half" idx="10"/>
          </p:nvPr>
        </p:nvSpPr>
        <p:spPr/>
        <p:txBody>
          <a:bodyPr/>
          <a:lstStyle>
            <a:lvl1pPr>
              <a:defRPr/>
            </a:lvl1pPr>
          </a:lstStyle>
          <a:p>
            <a:pPr>
              <a:defRPr/>
            </a:pPr>
            <a:fld id="{A1F07CA3-D566-4753-B87D-2E0D9615D0F9}" type="datetime1">
              <a:rPr lang="fr-FR"/>
              <a:pPr>
                <a:defRPr/>
              </a:pPr>
              <a:t>26/11/2024</a:t>
            </a:fld>
            <a:endParaRPr lang="fr-FR"/>
          </a:p>
        </p:txBody>
      </p:sp>
      <p:sp>
        <p:nvSpPr>
          <p:cNvPr id="5" name="Espace réservé du pied de page 4">
            <a:extLst>
              <a:ext uri="{FF2B5EF4-FFF2-40B4-BE49-F238E27FC236}">
                <a16:creationId xmlns:a16="http://schemas.microsoft.com/office/drawing/2014/main" id="{538BF46C-152E-4430-B7BC-20EFEDBD595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DFD9E72-9D24-47AA-804C-AE73FFA11897}"/>
              </a:ext>
            </a:extLst>
          </p:cNvPr>
          <p:cNvSpPr>
            <a:spLocks noGrp="1"/>
          </p:cNvSpPr>
          <p:nvPr>
            <p:ph type="sldNum" sz="quarter" idx="12"/>
          </p:nvPr>
        </p:nvSpPr>
        <p:spPr/>
        <p:txBody>
          <a:bodyPr/>
          <a:lstStyle>
            <a:lvl1pPr>
              <a:defRPr/>
            </a:lvl1pPr>
          </a:lstStyle>
          <a:p>
            <a:pPr>
              <a:defRPr/>
            </a:pPr>
            <a:fld id="{6832EFDF-EA62-44DA-8A0E-94770819C646}" type="slidenum">
              <a:rPr lang="fr-FR"/>
              <a:pPr>
                <a:defRPr/>
              </a:pPr>
              <a:t>‹N°›</a:t>
            </a:fld>
            <a:endParaRPr lang="fr-FR"/>
          </a:p>
        </p:txBody>
      </p:sp>
    </p:spTree>
    <p:extLst>
      <p:ext uri="{BB962C8B-B14F-4D97-AF65-F5344CB8AC3E}">
        <p14:creationId xmlns:p14="http://schemas.microsoft.com/office/powerpoint/2010/main" val="216723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FA4E3D-C417-4EBF-B752-F96BAA0C6536}"/>
              </a:ext>
            </a:extLst>
          </p:cNvPr>
          <p:cNvSpPr>
            <a:spLocks noGrp="1"/>
          </p:cNvSpPr>
          <p:nvPr>
            <p:ph type="dt" sz="half" idx="10"/>
          </p:nvPr>
        </p:nvSpPr>
        <p:spPr/>
        <p:txBody>
          <a:bodyPr/>
          <a:lstStyle>
            <a:lvl1pPr>
              <a:defRPr/>
            </a:lvl1pPr>
          </a:lstStyle>
          <a:p>
            <a:pPr>
              <a:defRPr/>
            </a:pPr>
            <a:fld id="{AD2B1365-25B6-4890-A15C-4DC408AC11F5}" type="datetime1">
              <a:rPr lang="fr-FR"/>
              <a:pPr>
                <a:defRPr/>
              </a:pPr>
              <a:t>26/11/2024</a:t>
            </a:fld>
            <a:endParaRPr lang="fr-FR"/>
          </a:p>
        </p:txBody>
      </p:sp>
      <p:sp>
        <p:nvSpPr>
          <p:cNvPr id="5" name="Espace réservé du pied de page 4">
            <a:extLst>
              <a:ext uri="{FF2B5EF4-FFF2-40B4-BE49-F238E27FC236}">
                <a16:creationId xmlns:a16="http://schemas.microsoft.com/office/drawing/2014/main" id="{80CE5055-E732-47FB-A6F8-13CA3B0480E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FD42B1EA-6E41-4695-BF38-A3003DA3320A}"/>
              </a:ext>
            </a:extLst>
          </p:cNvPr>
          <p:cNvSpPr>
            <a:spLocks noGrp="1"/>
          </p:cNvSpPr>
          <p:nvPr>
            <p:ph type="sldNum" sz="quarter" idx="12"/>
          </p:nvPr>
        </p:nvSpPr>
        <p:spPr/>
        <p:txBody>
          <a:bodyPr/>
          <a:lstStyle>
            <a:lvl1pPr>
              <a:defRPr/>
            </a:lvl1pPr>
          </a:lstStyle>
          <a:p>
            <a:pPr>
              <a:defRPr/>
            </a:pPr>
            <a:fld id="{D17078FA-8C17-4D1B-9B53-EDA60A7ECC84}" type="slidenum">
              <a:rPr lang="fr-FR"/>
              <a:pPr>
                <a:defRPr/>
              </a:pPr>
              <a:t>‹N°›</a:t>
            </a:fld>
            <a:endParaRPr lang="fr-FR"/>
          </a:p>
        </p:txBody>
      </p:sp>
    </p:spTree>
    <p:extLst>
      <p:ext uri="{BB962C8B-B14F-4D97-AF65-F5344CB8AC3E}">
        <p14:creationId xmlns:p14="http://schemas.microsoft.com/office/powerpoint/2010/main" val="2022764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B3E9F8-05B8-47ED-B656-1206D0C3BFAF}"/>
              </a:ext>
            </a:extLst>
          </p:cNvPr>
          <p:cNvSpPr>
            <a:spLocks noGrp="1"/>
          </p:cNvSpPr>
          <p:nvPr>
            <p:ph type="dt" sz="half" idx="10"/>
          </p:nvPr>
        </p:nvSpPr>
        <p:spPr/>
        <p:txBody>
          <a:bodyPr/>
          <a:lstStyle>
            <a:lvl1pPr>
              <a:defRPr/>
            </a:lvl1pPr>
          </a:lstStyle>
          <a:p>
            <a:pPr>
              <a:defRPr/>
            </a:pPr>
            <a:fld id="{2CBB9659-1BB5-4E8F-92B1-181340248676}" type="datetime1">
              <a:rPr lang="fr-FR"/>
              <a:pPr>
                <a:defRPr/>
              </a:pPr>
              <a:t>26/11/2024</a:t>
            </a:fld>
            <a:endParaRPr lang="fr-FR"/>
          </a:p>
        </p:txBody>
      </p:sp>
      <p:sp>
        <p:nvSpPr>
          <p:cNvPr id="5" name="Espace réservé du pied de page 4">
            <a:extLst>
              <a:ext uri="{FF2B5EF4-FFF2-40B4-BE49-F238E27FC236}">
                <a16:creationId xmlns:a16="http://schemas.microsoft.com/office/drawing/2014/main" id="{CBE53D54-A2AF-4BB0-B47D-B51B36FA8C5F}"/>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424283B-40E9-448F-BA72-FB54F84E44A2}"/>
              </a:ext>
            </a:extLst>
          </p:cNvPr>
          <p:cNvSpPr>
            <a:spLocks noGrp="1"/>
          </p:cNvSpPr>
          <p:nvPr>
            <p:ph type="sldNum" sz="quarter" idx="12"/>
          </p:nvPr>
        </p:nvSpPr>
        <p:spPr/>
        <p:txBody>
          <a:bodyPr/>
          <a:lstStyle>
            <a:lvl1pPr>
              <a:defRPr/>
            </a:lvl1pPr>
          </a:lstStyle>
          <a:p>
            <a:pPr>
              <a:defRPr/>
            </a:pPr>
            <a:fld id="{01D67CC3-25EE-470A-BC50-CC4C98C38FC0}" type="slidenum">
              <a:rPr lang="fr-FR"/>
              <a:pPr>
                <a:defRPr/>
              </a:pPr>
              <a:t>‹N°›</a:t>
            </a:fld>
            <a:endParaRPr lang="fr-FR"/>
          </a:p>
        </p:txBody>
      </p:sp>
    </p:spTree>
    <p:extLst>
      <p:ext uri="{BB962C8B-B14F-4D97-AF65-F5344CB8AC3E}">
        <p14:creationId xmlns:p14="http://schemas.microsoft.com/office/powerpoint/2010/main" val="339808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1504677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B0453F-9E05-4285-BBC6-728701C80660}"/>
              </a:ext>
            </a:extLst>
          </p:cNvPr>
          <p:cNvSpPr>
            <a:spLocks noGrp="1"/>
          </p:cNvSpPr>
          <p:nvPr>
            <p:ph type="dt" sz="half" idx="10"/>
          </p:nvPr>
        </p:nvSpPr>
        <p:spPr/>
        <p:txBody>
          <a:bodyPr/>
          <a:lstStyle>
            <a:lvl1pPr>
              <a:defRPr/>
            </a:lvl1pPr>
          </a:lstStyle>
          <a:p>
            <a:pPr>
              <a:defRPr/>
            </a:pPr>
            <a:fld id="{763B10CC-B342-406A-9D96-721E1EEA24A1}" type="datetime1">
              <a:rPr lang="fr-FR"/>
              <a:pPr>
                <a:defRPr/>
              </a:pPr>
              <a:t>26/11/2024</a:t>
            </a:fld>
            <a:endParaRPr lang="fr-FR"/>
          </a:p>
        </p:txBody>
      </p:sp>
      <p:sp>
        <p:nvSpPr>
          <p:cNvPr id="5" name="Espace réservé du pied de page 4">
            <a:extLst>
              <a:ext uri="{FF2B5EF4-FFF2-40B4-BE49-F238E27FC236}">
                <a16:creationId xmlns:a16="http://schemas.microsoft.com/office/drawing/2014/main" id="{A2FE90A5-1B7B-40EE-B52A-216E2724C075}"/>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3285277D-188C-49BE-B082-814E44CFD2D6}"/>
              </a:ext>
            </a:extLst>
          </p:cNvPr>
          <p:cNvSpPr>
            <a:spLocks noGrp="1"/>
          </p:cNvSpPr>
          <p:nvPr>
            <p:ph type="sldNum" sz="quarter" idx="12"/>
          </p:nvPr>
        </p:nvSpPr>
        <p:spPr/>
        <p:txBody>
          <a:bodyPr/>
          <a:lstStyle>
            <a:lvl1pPr>
              <a:defRPr/>
            </a:lvl1pPr>
          </a:lstStyle>
          <a:p>
            <a:pPr>
              <a:defRPr/>
            </a:pPr>
            <a:fld id="{38C9ABB0-FC9F-4446-BCF3-397FD52C4B5F}" type="slidenum">
              <a:rPr lang="fr-FR"/>
              <a:pPr>
                <a:defRPr/>
              </a:pPr>
              <a:t>‹N°›</a:t>
            </a:fld>
            <a:endParaRPr lang="fr-FR"/>
          </a:p>
        </p:txBody>
      </p:sp>
    </p:spTree>
    <p:extLst>
      <p:ext uri="{BB962C8B-B14F-4D97-AF65-F5344CB8AC3E}">
        <p14:creationId xmlns:p14="http://schemas.microsoft.com/office/powerpoint/2010/main" val="1027651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5C8F16-881B-4141-B082-AE7C7CAEE4BF}"/>
              </a:ext>
            </a:extLst>
          </p:cNvPr>
          <p:cNvSpPr>
            <a:spLocks noGrp="1"/>
          </p:cNvSpPr>
          <p:nvPr>
            <p:ph type="dt" sz="half" idx="10"/>
          </p:nvPr>
        </p:nvSpPr>
        <p:spPr/>
        <p:txBody>
          <a:bodyPr/>
          <a:lstStyle>
            <a:lvl1pPr>
              <a:defRPr/>
            </a:lvl1pPr>
          </a:lstStyle>
          <a:p>
            <a:pPr>
              <a:defRPr/>
            </a:pPr>
            <a:fld id="{30AFC537-7545-410C-8828-553F21B929D5}" type="datetime1">
              <a:rPr lang="fr-FR"/>
              <a:pPr>
                <a:defRPr/>
              </a:pPr>
              <a:t>26/11/2024</a:t>
            </a:fld>
            <a:endParaRPr lang="fr-FR"/>
          </a:p>
        </p:txBody>
      </p:sp>
      <p:sp>
        <p:nvSpPr>
          <p:cNvPr id="5" name="Espace réservé du pied de page 4">
            <a:extLst>
              <a:ext uri="{FF2B5EF4-FFF2-40B4-BE49-F238E27FC236}">
                <a16:creationId xmlns:a16="http://schemas.microsoft.com/office/drawing/2014/main" id="{2312CE93-F8CA-4630-87AA-B3A59510954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F554BFC1-2634-4E67-99B0-F39DA707A4EF}"/>
              </a:ext>
            </a:extLst>
          </p:cNvPr>
          <p:cNvSpPr>
            <a:spLocks noGrp="1"/>
          </p:cNvSpPr>
          <p:nvPr>
            <p:ph type="sldNum" sz="quarter" idx="12"/>
          </p:nvPr>
        </p:nvSpPr>
        <p:spPr/>
        <p:txBody>
          <a:bodyPr/>
          <a:lstStyle>
            <a:lvl1pPr>
              <a:defRPr/>
            </a:lvl1pPr>
          </a:lstStyle>
          <a:p>
            <a:pPr>
              <a:defRPr/>
            </a:pPr>
            <a:fld id="{8BD7E828-DA30-463F-B319-F0308B3F336B}" type="slidenum">
              <a:rPr lang="fr-FR"/>
              <a:pPr>
                <a:defRPr/>
              </a:pPr>
              <a:t>‹N°›</a:t>
            </a:fld>
            <a:endParaRPr lang="fr-FR"/>
          </a:p>
        </p:txBody>
      </p:sp>
    </p:spTree>
    <p:extLst>
      <p:ext uri="{BB962C8B-B14F-4D97-AF65-F5344CB8AC3E}">
        <p14:creationId xmlns:p14="http://schemas.microsoft.com/office/powerpoint/2010/main" val="3126530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6846E0A5-E4F1-4DE9-8ACC-8577AD742965}"/>
              </a:ext>
            </a:extLst>
          </p:cNvPr>
          <p:cNvSpPr>
            <a:spLocks noGrp="1"/>
          </p:cNvSpPr>
          <p:nvPr>
            <p:ph type="dt" sz="half" idx="10"/>
          </p:nvPr>
        </p:nvSpPr>
        <p:spPr/>
        <p:txBody>
          <a:bodyPr/>
          <a:lstStyle>
            <a:lvl1pPr>
              <a:defRPr/>
            </a:lvl1pPr>
          </a:lstStyle>
          <a:p>
            <a:pPr>
              <a:defRPr/>
            </a:pPr>
            <a:fld id="{6EB3D92D-C004-4A2D-8B9A-E564A1AF014B}" type="datetime1">
              <a:rPr lang="fr-FR"/>
              <a:pPr>
                <a:defRPr/>
              </a:pPr>
              <a:t>26/11/2024</a:t>
            </a:fld>
            <a:endParaRPr lang="fr-FR"/>
          </a:p>
        </p:txBody>
      </p:sp>
      <p:sp>
        <p:nvSpPr>
          <p:cNvPr id="6" name="Espace réservé du pied de page 4">
            <a:extLst>
              <a:ext uri="{FF2B5EF4-FFF2-40B4-BE49-F238E27FC236}">
                <a16:creationId xmlns:a16="http://schemas.microsoft.com/office/drawing/2014/main" id="{15293671-C269-42D3-A507-5D438D648A25}"/>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27AFF361-6240-4D27-B3E5-843B32E34277}"/>
              </a:ext>
            </a:extLst>
          </p:cNvPr>
          <p:cNvSpPr>
            <a:spLocks noGrp="1"/>
          </p:cNvSpPr>
          <p:nvPr>
            <p:ph type="sldNum" sz="quarter" idx="12"/>
          </p:nvPr>
        </p:nvSpPr>
        <p:spPr/>
        <p:txBody>
          <a:bodyPr/>
          <a:lstStyle>
            <a:lvl1pPr>
              <a:defRPr/>
            </a:lvl1pPr>
          </a:lstStyle>
          <a:p>
            <a:pPr>
              <a:defRPr/>
            </a:pPr>
            <a:fld id="{A639511B-EF36-46E6-891B-53284DCF54FA}" type="slidenum">
              <a:rPr lang="fr-FR"/>
              <a:pPr>
                <a:defRPr/>
              </a:pPr>
              <a:t>‹N°›</a:t>
            </a:fld>
            <a:endParaRPr lang="fr-FR"/>
          </a:p>
        </p:txBody>
      </p:sp>
    </p:spTree>
    <p:extLst>
      <p:ext uri="{BB962C8B-B14F-4D97-AF65-F5344CB8AC3E}">
        <p14:creationId xmlns:p14="http://schemas.microsoft.com/office/powerpoint/2010/main" val="177888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99BD19B6-EE88-4AF3-A9BA-3065A20CC2D8}"/>
              </a:ext>
            </a:extLst>
          </p:cNvPr>
          <p:cNvSpPr>
            <a:spLocks noGrp="1"/>
          </p:cNvSpPr>
          <p:nvPr>
            <p:ph type="dt" sz="half" idx="10"/>
          </p:nvPr>
        </p:nvSpPr>
        <p:spPr/>
        <p:txBody>
          <a:bodyPr/>
          <a:lstStyle>
            <a:lvl1pPr>
              <a:defRPr/>
            </a:lvl1pPr>
          </a:lstStyle>
          <a:p>
            <a:pPr>
              <a:defRPr/>
            </a:pPr>
            <a:fld id="{23779EC9-C81E-40F1-B225-94F3A53E4531}" type="datetime1">
              <a:rPr lang="fr-FR"/>
              <a:pPr>
                <a:defRPr/>
              </a:pPr>
              <a:t>26/11/2024</a:t>
            </a:fld>
            <a:endParaRPr lang="fr-FR"/>
          </a:p>
        </p:txBody>
      </p:sp>
      <p:sp>
        <p:nvSpPr>
          <p:cNvPr id="8" name="Espace réservé du pied de page 4">
            <a:extLst>
              <a:ext uri="{FF2B5EF4-FFF2-40B4-BE49-F238E27FC236}">
                <a16:creationId xmlns:a16="http://schemas.microsoft.com/office/drawing/2014/main" id="{A43EDA56-9F95-4EFB-81C0-3EF8B94A3BDC}"/>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87EAD470-8213-4CC1-91BE-77008220A26C}"/>
              </a:ext>
            </a:extLst>
          </p:cNvPr>
          <p:cNvSpPr>
            <a:spLocks noGrp="1"/>
          </p:cNvSpPr>
          <p:nvPr>
            <p:ph type="sldNum" sz="quarter" idx="12"/>
          </p:nvPr>
        </p:nvSpPr>
        <p:spPr/>
        <p:txBody>
          <a:bodyPr/>
          <a:lstStyle>
            <a:lvl1pPr>
              <a:defRPr/>
            </a:lvl1pPr>
          </a:lstStyle>
          <a:p>
            <a:pPr>
              <a:defRPr/>
            </a:pPr>
            <a:fld id="{E18FF611-896B-4C2C-ABAF-ABD2D99A8BC3}" type="slidenum">
              <a:rPr lang="fr-FR"/>
              <a:pPr>
                <a:defRPr/>
              </a:pPr>
              <a:t>‹N°›</a:t>
            </a:fld>
            <a:endParaRPr lang="fr-FR"/>
          </a:p>
        </p:txBody>
      </p:sp>
    </p:spTree>
    <p:extLst>
      <p:ext uri="{BB962C8B-B14F-4D97-AF65-F5344CB8AC3E}">
        <p14:creationId xmlns:p14="http://schemas.microsoft.com/office/powerpoint/2010/main" val="354379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a:extLst>
              <a:ext uri="{FF2B5EF4-FFF2-40B4-BE49-F238E27FC236}">
                <a16:creationId xmlns:a16="http://schemas.microsoft.com/office/drawing/2014/main" id="{7C87A532-59CF-4459-83DA-258AA4153543}"/>
              </a:ext>
            </a:extLst>
          </p:cNvPr>
          <p:cNvSpPr>
            <a:spLocks noGrp="1"/>
          </p:cNvSpPr>
          <p:nvPr>
            <p:ph type="dt" sz="half" idx="10"/>
          </p:nvPr>
        </p:nvSpPr>
        <p:spPr/>
        <p:txBody>
          <a:bodyPr/>
          <a:lstStyle>
            <a:lvl1pPr>
              <a:defRPr/>
            </a:lvl1pPr>
          </a:lstStyle>
          <a:p>
            <a:pPr>
              <a:defRPr/>
            </a:pPr>
            <a:fld id="{330535F9-D429-4329-B1FD-B6531C7552DF}" type="datetime1">
              <a:rPr lang="fr-FR"/>
              <a:pPr>
                <a:defRPr/>
              </a:pPr>
              <a:t>26/11/2024</a:t>
            </a:fld>
            <a:endParaRPr lang="fr-FR"/>
          </a:p>
        </p:txBody>
      </p:sp>
      <p:sp>
        <p:nvSpPr>
          <p:cNvPr id="4" name="Espace réservé du pied de page 4">
            <a:extLst>
              <a:ext uri="{FF2B5EF4-FFF2-40B4-BE49-F238E27FC236}">
                <a16:creationId xmlns:a16="http://schemas.microsoft.com/office/drawing/2014/main" id="{B9C37937-5E9F-4A75-B1C5-31D7822B0BAA}"/>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BC51E634-5468-4A00-B653-743639DB4A8F}"/>
              </a:ext>
            </a:extLst>
          </p:cNvPr>
          <p:cNvSpPr>
            <a:spLocks noGrp="1"/>
          </p:cNvSpPr>
          <p:nvPr>
            <p:ph type="sldNum" sz="quarter" idx="12"/>
          </p:nvPr>
        </p:nvSpPr>
        <p:spPr/>
        <p:txBody>
          <a:bodyPr/>
          <a:lstStyle>
            <a:lvl1pPr>
              <a:defRPr/>
            </a:lvl1pPr>
          </a:lstStyle>
          <a:p>
            <a:pPr>
              <a:defRPr/>
            </a:pPr>
            <a:fld id="{19A441E7-6A35-4E23-9475-8162361DEC4F}" type="slidenum">
              <a:rPr lang="fr-FR"/>
              <a:pPr>
                <a:defRPr/>
              </a:pPr>
              <a:t>‹N°›</a:t>
            </a:fld>
            <a:endParaRPr lang="fr-FR"/>
          </a:p>
        </p:txBody>
      </p:sp>
    </p:spTree>
    <p:extLst>
      <p:ext uri="{BB962C8B-B14F-4D97-AF65-F5344CB8AC3E}">
        <p14:creationId xmlns:p14="http://schemas.microsoft.com/office/powerpoint/2010/main" val="2541638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597B35E0-BB0A-45CB-AFB2-77BEF7C0AD38}"/>
              </a:ext>
            </a:extLst>
          </p:cNvPr>
          <p:cNvSpPr>
            <a:spLocks noGrp="1"/>
          </p:cNvSpPr>
          <p:nvPr>
            <p:ph type="dt" sz="half" idx="10"/>
          </p:nvPr>
        </p:nvSpPr>
        <p:spPr/>
        <p:txBody>
          <a:bodyPr/>
          <a:lstStyle>
            <a:lvl1pPr>
              <a:defRPr/>
            </a:lvl1pPr>
          </a:lstStyle>
          <a:p>
            <a:pPr>
              <a:defRPr/>
            </a:pPr>
            <a:fld id="{B2DE369C-0B8D-47AB-8123-642C71D82376}" type="datetime1">
              <a:rPr lang="fr-FR"/>
              <a:pPr>
                <a:defRPr/>
              </a:pPr>
              <a:t>26/11/2024</a:t>
            </a:fld>
            <a:endParaRPr lang="fr-FR"/>
          </a:p>
        </p:txBody>
      </p:sp>
      <p:sp>
        <p:nvSpPr>
          <p:cNvPr id="3" name="Espace réservé du pied de page 4">
            <a:extLst>
              <a:ext uri="{FF2B5EF4-FFF2-40B4-BE49-F238E27FC236}">
                <a16:creationId xmlns:a16="http://schemas.microsoft.com/office/drawing/2014/main" id="{140DA26A-D57E-4CB8-95B3-07634B1EE90D}"/>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DB945BA6-B760-425A-8654-DD7E046CE728}"/>
              </a:ext>
            </a:extLst>
          </p:cNvPr>
          <p:cNvSpPr>
            <a:spLocks noGrp="1"/>
          </p:cNvSpPr>
          <p:nvPr>
            <p:ph type="sldNum" sz="quarter" idx="12"/>
          </p:nvPr>
        </p:nvSpPr>
        <p:spPr/>
        <p:txBody>
          <a:bodyPr/>
          <a:lstStyle>
            <a:lvl1pPr>
              <a:defRPr/>
            </a:lvl1pPr>
          </a:lstStyle>
          <a:p>
            <a:pPr>
              <a:defRPr/>
            </a:pPr>
            <a:fld id="{B6A28DE6-A6B1-4801-B502-8ABBD4F2BA1F}" type="slidenum">
              <a:rPr lang="fr-FR"/>
              <a:pPr>
                <a:defRPr/>
              </a:pPr>
              <a:t>‹N°›</a:t>
            </a:fld>
            <a:endParaRPr lang="fr-FR"/>
          </a:p>
        </p:txBody>
      </p:sp>
    </p:spTree>
    <p:extLst>
      <p:ext uri="{BB962C8B-B14F-4D97-AF65-F5344CB8AC3E}">
        <p14:creationId xmlns:p14="http://schemas.microsoft.com/office/powerpoint/2010/main" val="94577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1A26DA62-CA2B-48A1-9589-7930142AFD2C}"/>
              </a:ext>
            </a:extLst>
          </p:cNvPr>
          <p:cNvSpPr>
            <a:spLocks noGrp="1"/>
          </p:cNvSpPr>
          <p:nvPr>
            <p:ph type="dt" sz="half" idx="10"/>
          </p:nvPr>
        </p:nvSpPr>
        <p:spPr/>
        <p:txBody>
          <a:bodyPr/>
          <a:lstStyle>
            <a:lvl1pPr>
              <a:defRPr/>
            </a:lvl1pPr>
          </a:lstStyle>
          <a:p>
            <a:pPr>
              <a:defRPr/>
            </a:pPr>
            <a:fld id="{2502D87F-75B9-4A92-8F2F-EB71F2C1DDE7}" type="datetime1">
              <a:rPr lang="fr-FR"/>
              <a:pPr>
                <a:defRPr/>
              </a:pPr>
              <a:t>26/11/2024</a:t>
            </a:fld>
            <a:endParaRPr lang="fr-FR"/>
          </a:p>
        </p:txBody>
      </p:sp>
      <p:sp>
        <p:nvSpPr>
          <p:cNvPr id="6" name="Espace réservé du pied de page 4">
            <a:extLst>
              <a:ext uri="{FF2B5EF4-FFF2-40B4-BE49-F238E27FC236}">
                <a16:creationId xmlns:a16="http://schemas.microsoft.com/office/drawing/2014/main" id="{B50EC1DA-62E0-4881-90B4-89C6A6EF67E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EF6D4E08-E16B-44C4-B801-B1AE0C9A99C6}"/>
              </a:ext>
            </a:extLst>
          </p:cNvPr>
          <p:cNvSpPr>
            <a:spLocks noGrp="1"/>
          </p:cNvSpPr>
          <p:nvPr>
            <p:ph type="sldNum" sz="quarter" idx="12"/>
          </p:nvPr>
        </p:nvSpPr>
        <p:spPr/>
        <p:txBody>
          <a:bodyPr/>
          <a:lstStyle>
            <a:lvl1pPr>
              <a:defRPr/>
            </a:lvl1pPr>
          </a:lstStyle>
          <a:p>
            <a:pPr>
              <a:defRPr/>
            </a:pPr>
            <a:fld id="{2F8AE250-9AE5-47D5-B5EA-5361017E6C7D}" type="slidenum">
              <a:rPr lang="fr-FR"/>
              <a:pPr>
                <a:defRPr/>
              </a:pPr>
              <a:t>‹N°›</a:t>
            </a:fld>
            <a:endParaRPr lang="fr-FR"/>
          </a:p>
        </p:txBody>
      </p:sp>
    </p:spTree>
    <p:extLst>
      <p:ext uri="{BB962C8B-B14F-4D97-AF65-F5344CB8AC3E}">
        <p14:creationId xmlns:p14="http://schemas.microsoft.com/office/powerpoint/2010/main" val="912554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244EE028-5200-4C90-98B1-DAB333878EEF}"/>
              </a:ext>
            </a:extLst>
          </p:cNvPr>
          <p:cNvSpPr>
            <a:spLocks noGrp="1"/>
          </p:cNvSpPr>
          <p:nvPr>
            <p:ph type="dt" sz="half" idx="10"/>
          </p:nvPr>
        </p:nvSpPr>
        <p:spPr/>
        <p:txBody>
          <a:bodyPr/>
          <a:lstStyle>
            <a:lvl1pPr>
              <a:defRPr/>
            </a:lvl1pPr>
          </a:lstStyle>
          <a:p>
            <a:pPr>
              <a:defRPr/>
            </a:pPr>
            <a:fld id="{3F96E4F4-C34A-48C8-A428-A39AD9E181BB}" type="datetime1">
              <a:rPr lang="fr-FR"/>
              <a:pPr>
                <a:defRPr/>
              </a:pPr>
              <a:t>26/11/2024</a:t>
            </a:fld>
            <a:endParaRPr lang="fr-FR"/>
          </a:p>
        </p:txBody>
      </p:sp>
      <p:sp>
        <p:nvSpPr>
          <p:cNvPr id="6" name="Espace réservé du pied de page 4">
            <a:extLst>
              <a:ext uri="{FF2B5EF4-FFF2-40B4-BE49-F238E27FC236}">
                <a16:creationId xmlns:a16="http://schemas.microsoft.com/office/drawing/2014/main" id="{2FDFA6B7-514E-446E-B0D1-9F791F8094A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FF8515DC-F2DD-4E48-AAAC-9F59515BB70D}"/>
              </a:ext>
            </a:extLst>
          </p:cNvPr>
          <p:cNvSpPr>
            <a:spLocks noGrp="1"/>
          </p:cNvSpPr>
          <p:nvPr>
            <p:ph type="sldNum" sz="quarter" idx="12"/>
          </p:nvPr>
        </p:nvSpPr>
        <p:spPr/>
        <p:txBody>
          <a:bodyPr/>
          <a:lstStyle>
            <a:lvl1pPr>
              <a:defRPr/>
            </a:lvl1pPr>
          </a:lstStyle>
          <a:p>
            <a:pPr>
              <a:defRPr/>
            </a:pPr>
            <a:fld id="{70C3E9EF-C12D-469E-8974-5BAA7ABE3FF9}" type="slidenum">
              <a:rPr lang="fr-FR"/>
              <a:pPr>
                <a:defRPr/>
              </a:pPr>
              <a:t>‹N°›</a:t>
            </a:fld>
            <a:endParaRPr lang="fr-FR"/>
          </a:p>
        </p:txBody>
      </p:sp>
    </p:spTree>
    <p:extLst>
      <p:ext uri="{BB962C8B-B14F-4D97-AF65-F5344CB8AC3E}">
        <p14:creationId xmlns:p14="http://schemas.microsoft.com/office/powerpoint/2010/main" val="8215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BF4F2BC8-3DDA-4488-A439-32B7362E4E3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NC"/>
              <a:t>Cliquez pour modifier le style du titre</a:t>
            </a:r>
          </a:p>
        </p:txBody>
      </p:sp>
      <p:sp>
        <p:nvSpPr>
          <p:cNvPr id="1027" name="Espace réservé du texte 2">
            <a:extLst>
              <a:ext uri="{FF2B5EF4-FFF2-40B4-BE49-F238E27FC236}">
                <a16:creationId xmlns:a16="http://schemas.microsoft.com/office/drawing/2014/main" id="{C861BD6A-A46B-4D7B-8196-055DC9B6168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NC"/>
              <a:t>Cliquez pour modifier les styles du texte du masque</a:t>
            </a:r>
          </a:p>
          <a:p>
            <a:pPr lvl="1"/>
            <a:r>
              <a:rPr lang="fr-FR" altLang="fr-NC"/>
              <a:t>Deuxième niveau</a:t>
            </a:r>
          </a:p>
          <a:p>
            <a:pPr lvl="2"/>
            <a:r>
              <a:rPr lang="fr-FR" altLang="fr-NC"/>
              <a:t>Troisième niveau</a:t>
            </a:r>
          </a:p>
          <a:p>
            <a:pPr lvl="3"/>
            <a:r>
              <a:rPr lang="fr-FR" altLang="fr-NC"/>
              <a:t>Quatrième niveau</a:t>
            </a:r>
          </a:p>
          <a:p>
            <a:pPr lvl="4"/>
            <a:r>
              <a:rPr lang="fr-FR" altLang="fr-NC"/>
              <a:t>Cinquième niveau</a:t>
            </a:r>
          </a:p>
        </p:txBody>
      </p:sp>
      <p:sp>
        <p:nvSpPr>
          <p:cNvPr id="4" name="Espace réservé de la date 3">
            <a:extLst>
              <a:ext uri="{FF2B5EF4-FFF2-40B4-BE49-F238E27FC236}">
                <a16:creationId xmlns:a16="http://schemas.microsoft.com/office/drawing/2014/main" id="{0260AE57-58E8-489E-8414-55931D0D9E0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27FC216-C651-48E7-929B-4B82B238067C}" type="datetime1">
              <a:rPr lang="fr-FR"/>
              <a:pPr>
                <a:defRPr/>
              </a:pPr>
              <a:t>26/11/2024</a:t>
            </a:fld>
            <a:endParaRPr lang="fr-FR"/>
          </a:p>
        </p:txBody>
      </p:sp>
      <p:sp>
        <p:nvSpPr>
          <p:cNvPr id="5" name="Espace réservé du pied de page 4">
            <a:extLst>
              <a:ext uri="{FF2B5EF4-FFF2-40B4-BE49-F238E27FC236}">
                <a16:creationId xmlns:a16="http://schemas.microsoft.com/office/drawing/2014/main" id="{A37E52D0-2122-4E30-8351-186FC549E9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FAC7E468-0BE0-4B6F-8287-7BA882A804C5}"/>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7057875-E117-4AA5-8F55-63A090FD04AA}"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JPG"/><Relationship Id="rId4" Type="http://schemas.openxmlformats.org/officeDocument/2006/relationships/image" Target="../media/image55.jp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JPG"/><Relationship Id="rId7"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G"/><Relationship Id="rId5" Type="http://schemas.openxmlformats.org/officeDocument/2006/relationships/image" Target="../media/image6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1.JPG"/><Relationship Id="rId3" Type="http://schemas.openxmlformats.org/officeDocument/2006/relationships/image" Target="../media/image63.jpg"/><Relationship Id="rId7" Type="http://schemas.openxmlformats.org/officeDocument/2006/relationships/image" Target="../media/image67.JPG"/><Relationship Id="rId12"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jpg"/><Relationship Id="rId11" Type="http://schemas.openxmlformats.org/officeDocument/2006/relationships/image" Target="../media/image69.jpeg"/><Relationship Id="rId5" Type="http://schemas.openxmlformats.org/officeDocument/2006/relationships/image" Target="../media/image65.jpeg"/><Relationship Id="rId10" Type="http://schemas.openxmlformats.org/officeDocument/2006/relationships/image" Target="../media/image1.png"/><Relationship Id="rId4" Type="http://schemas.openxmlformats.org/officeDocument/2006/relationships/image" Target="../media/image64.JPG"/><Relationship Id="rId9"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11.png"/><Relationship Id="rId9" Type="http://schemas.openxmlformats.org/officeDocument/2006/relationships/image" Target="../media/image15.JP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7.pn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9.jpeg"/><Relationship Id="rId10" Type="http://schemas.openxmlformats.org/officeDocument/2006/relationships/image" Target="../media/image22.JPG"/><Relationship Id="rId4" Type="http://schemas.openxmlformats.org/officeDocument/2006/relationships/image" Target="../media/image18.png"/><Relationship Id="rId9"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7.jp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1.png"/><Relationship Id="rId5" Type="http://schemas.openxmlformats.org/officeDocument/2006/relationships/image" Target="../media/image15.JPG"/><Relationship Id="rId10" Type="http://schemas.openxmlformats.org/officeDocument/2006/relationships/image" Target="../media/image30.jpg"/><Relationship Id="rId4" Type="http://schemas.openxmlformats.org/officeDocument/2006/relationships/image" Target="../media/image26.jp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5.JPG"/><Relationship Id="rId7"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1.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0.jpg"/><Relationship Id="rId7" Type="http://schemas.openxmlformats.org/officeDocument/2006/relationships/image" Target="../media/image15.JP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jpeg"/><Relationship Id="rId10" Type="http://schemas.openxmlformats.org/officeDocument/2006/relationships/image" Target="../media/image45.jpg"/><Relationship Id="rId4" Type="http://schemas.openxmlformats.org/officeDocument/2006/relationships/image" Target="../media/image41.jpg"/><Relationship Id="rId9" Type="http://schemas.openxmlformats.org/officeDocument/2006/relationships/image" Target="../media/image44.jpg"/></Relationships>
</file>

<file path=ppt/slides/_rels/slide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8.png"/><Relationship Id="rId7"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JPG"/><Relationship Id="rId10" Type="http://schemas.openxmlformats.org/officeDocument/2006/relationships/image" Target="../media/image53.jpg"/><Relationship Id="rId4" Type="http://schemas.openxmlformats.org/officeDocument/2006/relationships/image" Target="../media/image49.png"/><Relationship Id="rId9"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FA09A55-D3B2-4FCE-838A-B973ED83C651}"/>
              </a:ext>
            </a:extLst>
          </p:cNvPr>
          <p:cNvSpPr>
            <a:spLocks noGrp="1"/>
          </p:cNvSpPr>
          <p:nvPr>
            <p:ph type="sldNum" sz="quarter" idx="12"/>
          </p:nvPr>
        </p:nvSpPr>
        <p:spPr>
          <a:xfrm>
            <a:off x="7315200" y="0"/>
            <a:ext cx="1828800" cy="365125"/>
          </a:xfrm>
        </p:spPr>
        <p:txBody>
          <a:bodyPr/>
          <a:lstStyle/>
          <a:p>
            <a:pPr>
              <a:defRPr/>
            </a:pPr>
            <a:fld id="{3A249742-DD4F-4D87-B4BB-131AA6AD46A4}" type="slidenum">
              <a:rPr lang="fr-FR"/>
              <a:pPr>
                <a:defRPr/>
              </a:pPr>
              <a:t>1</a:t>
            </a:fld>
            <a:endParaRPr lang="fr-FR" dirty="0"/>
          </a:p>
        </p:txBody>
      </p:sp>
      <p:sp>
        <p:nvSpPr>
          <p:cNvPr id="9" name="Text Box 8">
            <a:extLst>
              <a:ext uri="{FF2B5EF4-FFF2-40B4-BE49-F238E27FC236}">
                <a16:creationId xmlns:a16="http://schemas.microsoft.com/office/drawing/2014/main" id="{7E6E6091-E973-4AC2-BFB5-FAE6A99C9266}"/>
              </a:ext>
            </a:extLst>
          </p:cNvPr>
          <p:cNvSpPr txBox="1">
            <a:spLocks noChangeArrowheads="1"/>
          </p:cNvSpPr>
          <p:nvPr/>
        </p:nvSpPr>
        <p:spPr bwMode="auto">
          <a:xfrm>
            <a:off x="806450" y="4605338"/>
            <a:ext cx="4752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fontAlgn="auto" hangingPunct="1">
              <a:spcAft>
                <a:spcPts val="0"/>
              </a:spcAft>
              <a:buClr>
                <a:schemeClr val="accent6">
                  <a:lumMod val="75000"/>
                </a:schemeClr>
              </a:buClr>
              <a:buSzPct val="128000"/>
              <a:defRPr/>
            </a:pPr>
            <a:r>
              <a:rPr lang="fr-FR" sz="1400" dirty="0">
                <a:solidFill>
                  <a:schemeClr val="bg1"/>
                </a:solidFill>
                <a:ea typeface="+mj-ea"/>
                <a:cs typeface="+mj-cs"/>
              </a:rPr>
              <a:t>Pascal DUMAS</a:t>
            </a:r>
            <a:r>
              <a:rPr lang="fr-FR" sz="1400" baseline="30000" dirty="0">
                <a:solidFill>
                  <a:schemeClr val="bg1"/>
                </a:solidFill>
                <a:ea typeface="+mj-ea"/>
                <a:cs typeface="+mj-cs"/>
              </a:rPr>
              <a:t>2,1</a:t>
            </a:r>
            <a:r>
              <a:rPr lang="fr-FR" sz="1400" dirty="0">
                <a:solidFill>
                  <a:schemeClr val="bg1"/>
                </a:solidFill>
                <a:ea typeface="+mj-ea"/>
                <a:cs typeface="+mj-cs"/>
              </a:rPr>
              <a:t>, Michel ALLENBACH</a:t>
            </a:r>
            <a:r>
              <a:rPr lang="fr-FR" sz="1400" baseline="30000" dirty="0">
                <a:solidFill>
                  <a:schemeClr val="bg1"/>
                </a:solidFill>
                <a:ea typeface="+mj-ea"/>
                <a:cs typeface="+mj-cs"/>
              </a:rPr>
              <a:t>1,</a:t>
            </a:r>
            <a:r>
              <a:rPr lang="fr-FR" sz="1400" baseline="30000" dirty="0">
                <a:solidFill>
                  <a:schemeClr val="bg1"/>
                </a:solidFill>
              </a:rPr>
              <a:t>3</a:t>
            </a:r>
            <a:r>
              <a:rPr lang="fr-FR" sz="1400" dirty="0">
                <a:solidFill>
                  <a:schemeClr val="bg1"/>
                </a:solidFill>
              </a:rPr>
              <a:t> Matthieu LE DUFF</a:t>
            </a:r>
            <a:r>
              <a:rPr lang="fr-FR" sz="1400" baseline="30000" dirty="0">
                <a:solidFill>
                  <a:schemeClr val="bg1"/>
                </a:solidFill>
              </a:rPr>
              <a:t>2</a:t>
            </a:r>
            <a:endParaRPr lang="fr-FR" sz="1400" dirty="0">
              <a:solidFill>
                <a:schemeClr val="bg1"/>
              </a:solidFill>
              <a:ea typeface="+mj-ea"/>
              <a:cs typeface="+mj-cs"/>
            </a:endParaRPr>
          </a:p>
        </p:txBody>
      </p:sp>
      <p:sp>
        <p:nvSpPr>
          <p:cNvPr id="4100" name="Titre 17">
            <a:extLst>
              <a:ext uri="{FF2B5EF4-FFF2-40B4-BE49-F238E27FC236}">
                <a16:creationId xmlns:a16="http://schemas.microsoft.com/office/drawing/2014/main" id="{6BB13593-2E58-4D3B-A56E-E32D2778231F}"/>
              </a:ext>
            </a:extLst>
          </p:cNvPr>
          <p:cNvSpPr>
            <a:spLocks noGrp="1" noChangeArrowheads="1"/>
          </p:cNvSpPr>
          <p:nvPr>
            <p:ph type="title"/>
          </p:nvPr>
        </p:nvSpPr>
        <p:spPr>
          <a:xfrm>
            <a:off x="668164" y="1205880"/>
            <a:ext cx="8229600" cy="1143000"/>
          </a:xfrm>
        </p:spPr>
        <p:txBody>
          <a:bodyPr/>
          <a:lstStyle/>
          <a:p>
            <a:r>
              <a:rPr lang="en-US" altLang="fr-NC" sz="2200" b="1" dirty="0"/>
              <a:t>Shoreline monitoring and management using GIS and remote sensing to improve resilience in the Pacific islands against coastal erosion</a:t>
            </a:r>
            <a:endParaRPr lang="fr-FR" altLang="fr-NC" sz="1800" dirty="0"/>
          </a:p>
        </p:txBody>
      </p:sp>
      <p:pic>
        <p:nvPicPr>
          <p:cNvPr id="4102" name="Image 244">
            <a:extLst>
              <a:ext uri="{FF2B5EF4-FFF2-40B4-BE49-F238E27FC236}">
                <a16:creationId xmlns:a16="http://schemas.microsoft.com/office/drawing/2014/main" id="{E779B7DD-0E38-4F52-A560-AAC2FC2BC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06" y="279621"/>
            <a:ext cx="123348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4104" name="Picture 12" descr="PIURN">
            <a:extLst>
              <a:ext uri="{FF2B5EF4-FFF2-40B4-BE49-F238E27FC236}">
                <a16:creationId xmlns:a16="http://schemas.microsoft.com/office/drawing/2014/main" id="{763D58ED-CFA0-4B13-A4EF-2C9FE8C83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5998864"/>
            <a:ext cx="123507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4" descr="Université de la Polynésie française — Wikipédia">
            <a:extLst>
              <a:ext uri="{FF2B5EF4-FFF2-40B4-BE49-F238E27FC236}">
                <a16:creationId xmlns:a16="http://schemas.microsoft.com/office/drawing/2014/main" id="{C871B117-466A-46AC-938D-C73E545B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9376" y="279621"/>
            <a:ext cx="15843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6" descr="Université Nationale de Vanuatu - UNV">
            <a:extLst>
              <a:ext uri="{FF2B5EF4-FFF2-40B4-BE49-F238E27FC236}">
                <a16:creationId xmlns:a16="http://schemas.microsoft.com/office/drawing/2014/main" id="{F92D4B8C-857B-432C-858E-DE7CCD2C1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202" y="285010"/>
            <a:ext cx="15843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8" descr="FONDS PACIFIQUE | Appel à projets pour l'exercice 2022 – Direction de la  Jeunesse et des Sports">
            <a:extLst>
              <a:ext uri="{FF2B5EF4-FFF2-40B4-BE49-F238E27FC236}">
                <a16:creationId xmlns:a16="http://schemas.microsoft.com/office/drawing/2014/main" id="{104B3395-C70D-4015-B376-444ACAA464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6827" y="5797822"/>
            <a:ext cx="8223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684E1F8-8CB3-470F-9CA2-1BAF38C1CAD6}"/>
              </a:ext>
            </a:extLst>
          </p:cNvPr>
          <p:cNvSpPr/>
          <p:nvPr/>
        </p:nvSpPr>
        <p:spPr>
          <a:xfrm>
            <a:off x="297400" y="5159884"/>
            <a:ext cx="4398320" cy="1261884"/>
          </a:xfrm>
          <a:prstGeom prst="rect">
            <a:avLst/>
          </a:prstGeom>
        </p:spPr>
        <p:txBody>
          <a:bodyPr wrap="none">
            <a:spAutoFit/>
          </a:bodyPr>
          <a:lstStyle/>
          <a:p>
            <a:r>
              <a:rPr lang="fr-FR" b="1" dirty="0"/>
              <a:t>Dr Pascal DUMAS</a:t>
            </a:r>
          </a:p>
          <a:p>
            <a:r>
              <a:rPr lang="fr-FR" sz="1400" dirty="0"/>
              <a:t>Assistant Professor in </a:t>
            </a:r>
            <a:r>
              <a:rPr lang="fr-FR" sz="1400" dirty="0" err="1"/>
              <a:t>Geography</a:t>
            </a:r>
            <a:r>
              <a:rPr lang="fr-FR" sz="1400" dirty="0"/>
              <a:t> and </a:t>
            </a:r>
            <a:r>
              <a:rPr lang="fr-FR" sz="1400" dirty="0" err="1"/>
              <a:t>Geomatics</a:t>
            </a:r>
            <a:endParaRPr lang="fr-FR" sz="1400" dirty="0"/>
          </a:p>
          <a:p>
            <a:r>
              <a:rPr lang="fr-FR" sz="1400" dirty="0" err="1"/>
              <a:t>University</a:t>
            </a:r>
            <a:r>
              <a:rPr lang="fr-FR" sz="1400" dirty="0"/>
              <a:t> of New Caledonia</a:t>
            </a:r>
          </a:p>
          <a:p>
            <a:r>
              <a:rPr lang="fr-FR" sz="1400" dirty="0" err="1"/>
              <a:t>Research</a:t>
            </a:r>
            <a:r>
              <a:rPr lang="fr-FR" sz="1400" dirty="0"/>
              <a:t> Unit : UMR 228 ESPACE-DEV / IRD / ART </a:t>
            </a:r>
            <a:r>
              <a:rPr lang="fr-FR" sz="1400" dirty="0" err="1"/>
              <a:t>GeoDev</a:t>
            </a:r>
            <a:endParaRPr lang="fr-FR" sz="1400" dirty="0"/>
          </a:p>
          <a:p>
            <a:endParaRPr lang="fr-FR" sz="1600" dirty="0"/>
          </a:p>
        </p:txBody>
      </p:sp>
      <p:sp>
        <p:nvSpPr>
          <p:cNvPr id="21" name="Rectangle 2">
            <a:extLst>
              <a:ext uri="{FF2B5EF4-FFF2-40B4-BE49-F238E27FC236}">
                <a16:creationId xmlns:a16="http://schemas.microsoft.com/office/drawing/2014/main" id="{2BA2F1F4-47EA-4978-ACB5-F27415C23E5C}"/>
              </a:ext>
            </a:extLst>
          </p:cNvPr>
          <p:cNvSpPr>
            <a:spLocks noChangeArrowheads="1"/>
          </p:cNvSpPr>
          <p:nvPr/>
        </p:nvSpPr>
        <p:spPr bwMode="auto">
          <a:xfrm>
            <a:off x="1331640" y="4680200"/>
            <a:ext cx="4034293" cy="33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239"/>
              </a:lnSpc>
              <a:spcBef>
                <a:spcPct val="0"/>
              </a:spcBef>
              <a:buNone/>
            </a:pPr>
            <a:r>
              <a:rPr lang="en-US" sz="800" i="1" dirty="0">
                <a:solidFill>
                  <a:srgbClr val="000000"/>
                </a:solidFill>
                <a:latin typeface="Open Sans Italics"/>
                <a:ea typeface="Open Sans Italics"/>
                <a:cs typeface="Open Sans Italics"/>
                <a:sym typeface="Open Sans Italics"/>
              </a:rPr>
              <a:t>©  Climate change department/ Vanuatu, 2019</a:t>
            </a:r>
          </a:p>
        </p:txBody>
      </p:sp>
      <p:sp>
        <p:nvSpPr>
          <p:cNvPr id="23" name="Rectangle 2">
            <a:extLst>
              <a:ext uri="{FF2B5EF4-FFF2-40B4-BE49-F238E27FC236}">
                <a16:creationId xmlns:a16="http://schemas.microsoft.com/office/drawing/2014/main" id="{5D0E547D-F683-4C75-8542-C1C68D4C3322}"/>
              </a:ext>
            </a:extLst>
          </p:cNvPr>
          <p:cNvSpPr>
            <a:spLocks noChangeArrowheads="1"/>
          </p:cNvSpPr>
          <p:nvPr/>
        </p:nvSpPr>
        <p:spPr bwMode="auto">
          <a:xfrm>
            <a:off x="269682" y="6160939"/>
            <a:ext cx="5642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NC" sz="1400" b="1" i="1" dirty="0"/>
              <a:t>Benoit Stoll, Pascal </a:t>
            </a:r>
            <a:r>
              <a:rPr lang="en-US" altLang="fr-NC" sz="1400" b="1" i="1" dirty="0" err="1"/>
              <a:t>Michon</a:t>
            </a:r>
            <a:r>
              <a:rPr lang="en-US" altLang="fr-NC" sz="1400" b="1" i="1" dirty="0"/>
              <a:t>, Julie Daniellot-Dejoux, </a:t>
            </a:r>
          </a:p>
          <a:p>
            <a:pPr eaLnBrk="1" hangingPunct="1">
              <a:spcBef>
                <a:spcPct val="0"/>
              </a:spcBef>
              <a:buFontTx/>
              <a:buNone/>
            </a:pPr>
            <a:r>
              <a:rPr lang="en-US" altLang="fr-NC" sz="1400" b="1" i="1" dirty="0"/>
              <a:t>Juliette Peinaud, Noe Duval, Solène Cazaux</a:t>
            </a:r>
            <a:endParaRPr lang="fr-FR" altLang="fr-NC" sz="1400" b="1" i="1" dirty="0"/>
          </a:p>
        </p:txBody>
      </p:sp>
      <p:sp>
        <p:nvSpPr>
          <p:cNvPr id="14" name="Freeform 16">
            <a:extLst>
              <a:ext uri="{FF2B5EF4-FFF2-40B4-BE49-F238E27FC236}">
                <a16:creationId xmlns:a16="http://schemas.microsoft.com/office/drawing/2014/main" id="{91A323E3-C307-461C-9106-782592AF08BC}"/>
              </a:ext>
            </a:extLst>
          </p:cNvPr>
          <p:cNvSpPr/>
          <p:nvPr/>
        </p:nvSpPr>
        <p:spPr>
          <a:xfrm>
            <a:off x="1862597" y="2337477"/>
            <a:ext cx="3304243" cy="2457976"/>
          </a:xfrm>
          <a:custGeom>
            <a:avLst/>
            <a:gdLst/>
            <a:ahLst/>
            <a:cxnLst/>
            <a:rect l="l" t="t" r="r" b="b"/>
            <a:pathLst>
              <a:path w="5712481" h="3813405">
                <a:moveTo>
                  <a:pt x="0" y="0"/>
                </a:moveTo>
                <a:lnTo>
                  <a:pt x="5712481" y="0"/>
                </a:lnTo>
                <a:lnTo>
                  <a:pt x="5712481" y="3813406"/>
                </a:lnTo>
                <a:lnTo>
                  <a:pt x="0" y="3813406"/>
                </a:lnTo>
                <a:lnTo>
                  <a:pt x="0" y="0"/>
                </a:lnTo>
                <a:close/>
              </a:path>
            </a:pathLst>
          </a:custGeom>
          <a:blipFill>
            <a:blip r:embed="rId8"/>
            <a:stretch>
              <a:fillRect/>
            </a:stretch>
          </a:blipFill>
          <a:ln w="19050" cap="sq">
            <a:solidFill>
              <a:srgbClr val="BFBFBF"/>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3" name="Image 2">
            <a:extLst>
              <a:ext uri="{FF2B5EF4-FFF2-40B4-BE49-F238E27FC236}">
                <a16:creationId xmlns:a16="http://schemas.microsoft.com/office/drawing/2014/main" id="{3CD693A5-2604-48D4-85E3-7058EC32F9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672" y="173841"/>
            <a:ext cx="1105548" cy="1113559"/>
          </a:xfrm>
          <a:prstGeom prst="rect">
            <a:avLst/>
          </a:prstGeom>
        </p:spPr>
      </p:pic>
      <p:pic>
        <p:nvPicPr>
          <p:cNvPr id="16" name="Picture 3">
            <a:extLst>
              <a:ext uri="{FF2B5EF4-FFF2-40B4-BE49-F238E27FC236}">
                <a16:creationId xmlns:a16="http://schemas.microsoft.com/office/drawing/2014/main" id="{39E64CFA-3C6C-4580-9D78-09E59BBD2A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8301" y="2338110"/>
            <a:ext cx="1891438" cy="245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A920E214-3BD7-453A-9991-CF672BFE3ACC}"/>
              </a:ext>
            </a:extLst>
          </p:cNvPr>
          <p:cNvSpPr/>
          <p:nvPr/>
        </p:nvSpPr>
        <p:spPr>
          <a:xfrm>
            <a:off x="4942710" y="4678501"/>
            <a:ext cx="2625515" cy="327205"/>
          </a:xfrm>
          <a:prstGeom prst="rect">
            <a:avLst/>
          </a:prstGeom>
        </p:spPr>
        <p:txBody>
          <a:bodyPr wrap="square">
            <a:spAutoFit/>
          </a:bodyPr>
          <a:lstStyle/>
          <a:p>
            <a:pPr algn="ctr">
              <a:lnSpc>
                <a:spcPts val="2239"/>
              </a:lnSpc>
            </a:pPr>
            <a:r>
              <a:rPr lang="en-US" sz="800" i="1" dirty="0">
                <a:solidFill>
                  <a:srgbClr val="000000"/>
                </a:solidFill>
                <a:latin typeface="Open Sans Italics"/>
                <a:sym typeface="Open Sans Italics"/>
              </a:rPr>
              <a:t>© </a:t>
            </a:r>
            <a:r>
              <a:rPr lang="en-US" sz="800" i="1" dirty="0" err="1">
                <a:solidFill>
                  <a:srgbClr val="000000"/>
                </a:solidFill>
                <a:latin typeface="Open Sans Italics"/>
                <a:sym typeface="Open Sans Italics"/>
              </a:rPr>
              <a:t>Oblic</a:t>
            </a:r>
            <a:r>
              <a:rPr lang="en-US" sz="800" i="1" dirty="0">
                <a:solidFill>
                  <a:srgbClr val="000000"/>
                </a:solidFill>
                <a:latin typeface="Open Sans Italics"/>
                <a:sym typeface="Open Sans Italics"/>
              </a:rPr>
              <a:t>, Ouvéa Island , New Caledonia 2020</a:t>
            </a:r>
          </a:p>
        </p:txBody>
      </p:sp>
      <p:pic>
        <p:nvPicPr>
          <p:cNvPr id="17" name="Image 16">
            <a:extLst>
              <a:ext uri="{FF2B5EF4-FFF2-40B4-BE49-F238E27FC236}">
                <a16:creationId xmlns:a16="http://schemas.microsoft.com/office/drawing/2014/main" id="{E7D8A7B8-B8AF-4BE5-B4F5-41D7FFBFC3BE}"/>
              </a:ext>
            </a:extLst>
          </p:cNvPr>
          <p:cNvPicPr>
            <a:picLocks noChangeAspect="1"/>
          </p:cNvPicPr>
          <p:nvPr/>
        </p:nvPicPr>
        <p:blipFill>
          <a:blip r:embed="rId11"/>
          <a:stretch>
            <a:fillRect/>
          </a:stretch>
        </p:blipFill>
        <p:spPr>
          <a:xfrm>
            <a:off x="2632333" y="228093"/>
            <a:ext cx="2171700" cy="895350"/>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ZoneTexte 52">
            <a:extLst>
              <a:ext uri="{FF2B5EF4-FFF2-40B4-BE49-F238E27FC236}">
                <a16:creationId xmlns:a16="http://schemas.microsoft.com/office/drawing/2014/main" id="{3F3450FE-2982-4AF5-8E2C-D13366C360B8}"/>
              </a:ext>
            </a:extLst>
          </p:cNvPr>
          <p:cNvSpPr txBox="1">
            <a:spLocks noChangeArrowheads="1"/>
          </p:cNvSpPr>
          <p:nvPr/>
        </p:nvSpPr>
        <p:spPr bwMode="auto">
          <a:xfrm>
            <a:off x="179512" y="1412776"/>
            <a:ext cx="6694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ct val="0"/>
              </a:spcBef>
              <a:buFontTx/>
              <a:buChar char="-"/>
            </a:pPr>
            <a:r>
              <a:rPr lang="en-US" altLang="fr-NC" sz="1400" b="1" dirty="0"/>
              <a:t>Identification of severe erosion sites (significant shoreline dynamics) </a:t>
            </a:r>
            <a:endParaRPr lang="fr-FR" altLang="fr-NC" sz="1400" b="1" dirty="0"/>
          </a:p>
        </p:txBody>
      </p:sp>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179512" y="1020588"/>
            <a:ext cx="3545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NC" b="1" u="sng" dirty="0">
                <a:cs typeface="Times New Roman" panose="02020603050405020304" pitchFamily="18" charset="0"/>
              </a:rPr>
              <a:t>First </a:t>
            </a:r>
            <a:r>
              <a:rPr lang="fr-FR" altLang="fr-NC" b="1" u="sng" dirty="0" err="1">
                <a:cs typeface="Times New Roman" panose="02020603050405020304" pitchFamily="18" charset="0"/>
              </a:rPr>
              <a:t>results</a:t>
            </a:r>
            <a:r>
              <a:rPr lang="fr-FR" altLang="fr-NC" b="1" u="sng" dirty="0">
                <a:cs typeface="Times New Roman" panose="02020603050405020304" pitchFamily="18" charset="0"/>
              </a:rPr>
              <a:t> – </a:t>
            </a:r>
            <a:r>
              <a:rPr lang="fr-FR" altLang="fr-NC" b="1" u="sng" dirty="0" err="1">
                <a:cs typeface="Times New Roman" panose="02020603050405020304" pitchFamily="18" charset="0"/>
              </a:rPr>
              <a:t>Examples</a:t>
            </a:r>
            <a:r>
              <a:rPr lang="fr-FR" altLang="fr-NC" b="1" u="sng" dirty="0">
                <a:cs typeface="Times New Roman" panose="02020603050405020304" pitchFamily="18" charset="0"/>
              </a:rPr>
              <a:t> in Vanuatu </a:t>
            </a:r>
            <a:endParaRPr lang="fr-NC" altLang="fr-NC" b="1" dirty="0">
              <a:cs typeface="Times New Roman" panose="02020603050405020304" pitchFamily="18" charset="0"/>
            </a:endParaRPr>
          </a:p>
        </p:txBody>
      </p:sp>
      <p:sp>
        <p:nvSpPr>
          <p:cNvPr id="24" name="ZoneTexte 52">
            <a:extLst>
              <a:ext uri="{FF2B5EF4-FFF2-40B4-BE49-F238E27FC236}">
                <a16:creationId xmlns:a16="http://schemas.microsoft.com/office/drawing/2014/main" id="{7AF21067-ADFF-4144-B8F7-D71129A7D344}"/>
              </a:ext>
            </a:extLst>
          </p:cNvPr>
          <p:cNvSpPr txBox="1">
            <a:spLocks noChangeArrowheads="1"/>
          </p:cNvSpPr>
          <p:nvPr/>
        </p:nvSpPr>
        <p:spPr bwMode="auto">
          <a:xfrm>
            <a:off x="231663" y="3696019"/>
            <a:ext cx="7687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ct val="0"/>
              </a:spcBef>
              <a:buFontTx/>
              <a:buChar char="-"/>
            </a:pPr>
            <a:r>
              <a:rPr lang="en-US" altLang="fr-NC" sz="1400" b="1" dirty="0"/>
              <a:t>Multi-temporal approach to shoreline evolution and characterization of erosion rates</a:t>
            </a:r>
            <a:endParaRPr lang="fr-FR" altLang="fr-NC" sz="1400" dirty="0"/>
          </a:p>
        </p:txBody>
      </p:sp>
      <p:sp>
        <p:nvSpPr>
          <p:cNvPr id="27" name="ZoneTexte 52">
            <a:extLst>
              <a:ext uri="{FF2B5EF4-FFF2-40B4-BE49-F238E27FC236}">
                <a16:creationId xmlns:a16="http://schemas.microsoft.com/office/drawing/2014/main" id="{CFBA1945-871D-4A0E-A79E-68A58B1F14BA}"/>
              </a:ext>
            </a:extLst>
          </p:cNvPr>
          <p:cNvSpPr txBox="1">
            <a:spLocks noChangeArrowheads="1"/>
          </p:cNvSpPr>
          <p:nvPr/>
        </p:nvSpPr>
        <p:spPr bwMode="auto">
          <a:xfrm>
            <a:off x="465113" y="1771387"/>
            <a:ext cx="2802201"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en-US" altLang="fr-NC" sz="1400" dirty="0"/>
              <a:t>In Vanuatu, after a visual-interpretation analysis of satellite images (between 2010 and 2022) of the entire archipelago shoreline (most of the large islands), 35 sites were highlighted by severe erosion</a:t>
            </a:r>
            <a:endParaRPr lang="fr-FR" altLang="fr-NC" sz="1400" dirty="0"/>
          </a:p>
        </p:txBody>
      </p:sp>
      <p:graphicFrame>
        <p:nvGraphicFramePr>
          <p:cNvPr id="10" name="Tableau 9">
            <a:extLst>
              <a:ext uri="{FF2B5EF4-FFF2-40B4-BE49-F238E27FC236}">
                <a16:creationId xmlns:a16="http://schemas.microsoft.com/office/drawing/2014/main" id="{F9340CD8-AD27-4169-93D9-DBA1A158FBE7}"/>
              </a:ext>
            </a:extLst>
          </p:cNvPr>
          <p:cNvGraphicFramePr>
            <a:graphicFrameLocks noGrp="1"/>
          </p:cNvGraphicFramePr>
          <p:nvPr>
            <p:extLst/>
          </p:nvPr>
        </p:nvGraphicFramePr>
        <p:xfrm>
          <a:off x="6804248" y="1102428"/>
          <a:ext cx="2160240" cy="2311220"/>
        </p:xfrm>
        <a:graphic>
          <a:graphicData uri="http://schemas.openxmlformats.org/drawingml/2006/table">
            <a:tbl>
              <a:tblPr firstRow="1" firstCol="1" bandRow="1">
                <a:tableStyleId>{5C22544A-7EE6-4342-B048-85BDC9FD1C3A}</a:tableStyleId>
              </a:tblPr>
              <a:tblGrid>
                <a:gridCol w="1080120">
                  <a:extLst>
                    <a:ext uri="{9D8B030D-6E8A-4147-A177-3AD203B41FA5}">
                      <a16:colId xmlns:a16="http://schemas.microsoft.com/office/drawing/2014/main" val="3464398720"/>
                    </a:ext>
                  </a:extLst>
                </a:gridCol>
                <a:gridCol w="1080120">
                  <a:extLst>
                    <a:ext uri="{9D8B030D-6E8A-4147-A177-3AD203B41FA5}">
                      <a16:colId xmlns:a16="http://schemas.microsoft.com/office/drawing/2014/main" val="1401668511"/>
                    </a:ext>
                  </a:extLst>
                </a:gridCol>
              </a:tblGrid>
              <a:tr h="68282">
                <a:tc>
                  <a:txBody>
                    <a:bodyPr/>
                    <a:lstStyle/>
                    <a:p>
                      <a:pPr algn="ctr">
                        <a:lnSpc>
                          <a:spcPct val="125000"/>
                        </a:lnSpc>
                        <a:spcAft>
                          <a:spcPts val="0"/>
                        </a:spcAft>
                      </a:pPr>
                      <a:r>
                        <a:rPr lang="fr-FR" sz="600">
                          <a:effectLst/>
                        </a:rPr>
                        <a:t>Islands</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tc>
                  <a:txBody>
                    <a:bodyPr/>
                    <a:lstStyle/>
                    <a:p>
                      <a:pPr algn="ctr">
                        <a:lnSpc>
                          <a:spcPct val="125000"/>
                        </a:lnSpc>
                        <a:spcAft>
                          <a:spcPts val="0"/>
                        </a:spcAft>
                      </a:pPr>
                      <a:r>
                        <a:rPr lang="fr-FR" sz="600" dirty="0" err="1">
                          <a:effectLst/>
                        </a:rPr>
                        <a:t>Identified</a:t>
                      </a:r>
                      <a:r>
                        <a:rPr lang="fr-FR" sz="600" dirty="0">
                          <a:effectLst/>
                        </a:rPr>
                        <a:t> sites</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206580782"/>
                  </a:ext>
                </a:extLst>
              </a:tr>
              <a:tr h="68282">
                <a:tc rowSpan="9">
                  <a:txBody>
                    <a:bodyPr/>
                    <a:lstStyle/>
                    <a:p>
                      <a:pPr algn="ctr">
                        <a:lnSpc>
                          <a:spcPct val="125000"/>
                        </a:lnSpc>
                        <a:spcAft>
                          <a:spcPts val="0"/>
                        </a:spcAft>
                      </a:pPr>
                      <a:r>
                        <a:rPr lang="fr-FR" sz="700">
                          <a:effectLst/>
                        </a:rPr>
                        <a:t>Efate</a:t>
                      </a:r>
                      <a:endParaRPr lang="fr-NC"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nchor="ctr"/>
                </a:tc>
                <a:tc>
                  <a:txBody>
                    <a:bodyPr/>
                    <a:lstStyle/>
                    <a:p>
                      <a:pPr algn="ctr">
                        <a:lnSpc>
                          <a:spcPct val="125000"/>
                        </a:lnSpc>
                        <a:spcAft>
                          <a:spcPts val="0"/>
                        </a:spcAft>
                      </a:pPr>
                      <a:r>
                        <a:rPr lang="fr-FR" sz="600" dirty="0" err="1">
                          <a:effectLst/>
                        </a:rPr>
                        <a:t>Mele</a:t>
                      </a:r>
                      <a:r>
                        <a:rPr lang="fr-FR" sz="600" dirty="0">
                          <a:effectLst/>
                        </a:rPr>
                        <a:t> Beach</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721457956"/>
                  </a:ext>
                </a:extLst>
              </a:tr>
              <a:tr h="68282">
                <a:tc vMerge="1">
                  <a:txBody>
                    <a:bodyPr/>
                    <a:lstStyle/>
                    <a:p>
                      <a:endParaRPr lang="fr-NC"/>
                    </a:p>
                  </a:txBody>
                  <a:tcPr/>
                </a:tc>
                <a:tc>
                  <a:txBody>
                    <a:bodyPr/>
                    <a:lstStyle/>
                    <a:p>
                      <a:pPr algn="ctr">
                        <a:lnSpc>
                          <a:spcPct val="125000"/>
                        </a:lnSpc>
                        <a:spcAft>
                          <a:spcPts val="0"/>
                        </a:spcAft>
                      </a:pPr>
                      <a:r>
                        <a:rPr lang="fr-FR" sz="600" dirty="0">
                          <a:effectLst/>
                        </a:rPr>
                        <a:t>Shark Bay</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044006231"/>
                  </a:ext>
                </a:extLst>
              </a:tr>
              <a:tr h="68282">
                <a:tc vMerge="1">
                  <a:txBody>
                    <a:bodyPr/>
                    <a:lstStyle/>
                    <a:p>
                      <a:endParaRPr lang="fr-NC"/>
                    </a:p>
                  </a:txBody>
                  <a:tcPr/>
                </a:tc>
                <a:tc>
                  <a:txBody>
                    <a:bodyPr/>
                    <a:lstStyle/>
                    <a:p>
                      <a:pPr algn="ctr">
                        <a:lnSpc>
                          <a:spcPct val="125000"/>
                        </a:lnSpc>
                        <a:spcAft>
                          <a:spcPts val="0"/>
                        </a:spcAft>
                      </a:pPr>
                      <a:r>
                        <a:rPr lang="fr-FR" sz="600" dirty="0" err="1">
                          <a:effectLst/>
                        </a:rPr>
                        <a:t>Epuen</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1270728226"/>
                  </a:ext>
                </a:extLst>
              </a:tr>
              <a:tr h="68282">
                <a:tc vMerge="1">
                  <a:txBody>
                    <a:bodyPr/>
                    <a:lstStyle/>
                    <a:p>
                      <a:endParaRPr lang="fr-NC"/>
                    </a:p>
                  </a:txBody>
                  <a:tcPr/>
                </a:tc>
                <a:tc>
                  <a:txBody>
                    <a:bodyPr/>
                    <a:lstStyle/>
                    <a:p>
                      <a:pPr algn="ctr">
                        <a:lnSpc>
                          <a:spcPct val="125000"/>
                        </a:lnSpc>
                        <a:spcAft>
                          <a:spcPts val="0"/>
                        </a:spcAft>
                      </a:pPr>
                      <a:r>
                        <a:rPr lang="fr-FR" sz="600" dirty="0" err="1">
                          <a:effectLst/>
                        </a:rPr>
                        <a:t>Onesua</a:t>
                      </a:r>
                      <a:r>
                        <a:rPr lang="fr-FR" sz="600" dirty="0">
                          <a:effectLst/>
                        </a:rPr>
                        <a:t> (Sara Beach)</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149646797"/>
                  </a:ext>
                </a:extLst>
              </a:tr>
              <a:tr h="68282">
                <a:tc vMerge="1">
                  <a:txBody>
                    <a:bodyPr/>
                    <a:lstStyle/>
                    <a:p>
                      <a:endParaRPr lang="fr-NC"/>
                    </a:p>
                  </a:txBody>
                  <a:tcPr/>
                </a:tc>
                <a:tc>
                  <a:txBody>
                    <a:bodyPr/>
                    <a:lstStyle/>
                    <a:p>
                      <a:pPr algn="ctr">
                        <a:lnSpc>
                          <a:spcPct val="125000"/>
                        </a:lnSpc>
                        <a:spcAft>
                          <a:spcPts val="0"/>
                        </a:spcAft>
                      </a:pPr>
                      <a:r>
                        <a:rPr lang="fr-FR" sz="600" dirty="0" err="1">
                          <a:effectLst/>
                        </a:rPr>
                        <a:t>Baofatu</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582918534"/>
                  </a:ext>
                </a:extLst>
              </a:tr>
              <a:tr h="68282">
                <a:tc vMerge="1">
                  <a:txBody>
                    <a:bodyPr/>
                    <a:lstStyle/>
                    <a:p>
                      <a:endParaRPr lang="fr-NC"/>
                    </a:p>
                  </a:txBody>
                  <a:tcPr/>
                </a:tc>
                <a:tc>
                  <a:txBody>
                    <a:bodyPr/>
                    <a:lstStyle/>
                    <a:p>
                      <a:pPr algn="ctr">
                        <a:lnSpc>
                          <a:spcPct val="125000"/>
                        </a:lnSpc>
                        <a:spcAft>
                          <a:spcPts val="0"/>
                        </a:spcAft>
                      </a:pPr>
                      <a:r>
                        <a:rPr lang="fr-FR" sz="600" dirty="0" err="1">
                          <a:effectLst/>
                        </a:rPr>
                        <a:t>Paonangisu</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873774345"/>
                  </a:ext>
                </a:extLst>
              </a:tr>
              <a:tr h="68282">
                <a:tc vMerge="1">
                  <a:txBody>
                    <a:bodyPr/>
                    <a:lstStyle/>
                    <a:p>
                      <a:endParaRPr lang="fr-NC"/>
                    </a:p>
                  </a:txBody>
                  <a:tcPr/>
                </a:tc>
                <a:tc>
                  <a:txBody>
                    <a:bodyPr/>
                    <a:lstStyle/>
                    <a:p>
                      <a:pPr algn="ctr">
                        <a:lnSpc>
                          <a:spcPct val="125000"/>
                        </a:lnSpc>
                        <a:spcAft>
                          <a:spcPts val="0"/>
                        </a:spcAft>
                      </a:pPr>
                      <a:r>
                        <a:rPr lang="fr-FR" sz="600" dirty="0" err="1">
                          <a:effectLst/>
                        </a:rPr>
                        <a:t>Marona</a:t>
                      </a:r>
                      <a:r>
                        <a:rPr lang="fr-FR" sz="600" dirty="0">
                          <a:effectLst/>
                        </a:rPr>
                        <a:t> River </a:t>
                      </a:r>
                      <a:r>
                        <a:rPr lang="fr-FR" sz="600" dirty="0" err="1">
                          <a:effectLst/>
                        </a:rPr>
                        <a:t>Estuary</a:t>
                      </a:r>
                      <a:r>
                        <a:rPr lang="fr-FR" sz="600" dirty="0">
                          <a:effectLst/>
                        </a:rPr>
                        <a:t> </a:t>
                      </a:r>
                      <a:r>
                        <a:rPr lang="fr-FR" sz="600" dirty="0" err="1">
                          <a:effectLst/>
                        </a:rPr>
                        <a:t>Mouth</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300548783"/>
                  </a:ext>
                </a:extLst>
              </a:tr>
              <a:tr h="68282">
                <a:tc vMerge="1">
                  <a:txBody>
                    <a:bodyPr/>
                    <a:lstStyle/>
                    <a:p>
                      <a:endParaRPr lang="fr-NC"/>
                    </a:p>
                  </a:txBody>
                  <a:tcPr/>
                </a:tc>
                <a:tc>
                  <a:txBody>
                    <a:bodyPr/>
                    <a:lstStyle/>
                    <a:p>
                      <a:pPr algn="ctr">
                        <a:lnSpc>
                          <a:spcPct val="125000"/>
                        </a:lnSpc>
                        <a:spcAft>
                          <a:spcPts val="0"/>
                        </a:spcAft>
                      </a:pPr>
                      <a:r>
                        <a:rPr lang="fr-FR" sz="600" dirty="0">
                          <a:effectLst/>
                        </a:rPr>
                        <a:t>Port-</a:t>
                      </a:r>
                      <a:r>
                        <a:rPr lang="fr-FR" sz="600" dirty="0" err="1">
                          <a:effectLst/>
                        </a:rPr>
                        <a:t>Havannah</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712451310"/>
                  </a:ext>
                </a:extLst>
              </a:tr>
              <a:tr h="68282">
                <a:tc vMerge="1">
                  <a:txBody>
                    <a:bodyPr/>
                    <a:lstStyle/>
                    <a:p>
                      <a:endParaRPr lang="fr-NC"/>
                    </a:p>
                  </a:txBody>
                  <a:tcPr/>
                </a:tc>
                <a:tc>
                  <a:txBody>
                    <a:bodyPr/>
                    <a:lstStyle/>
                    <a:p>
                      <a:pPr algn="ctr">
                        <a:lnSpc>
                          <a:spcPct val="125000"/>
                        </a:lnSpc>
                        <a:spcAft>
                          <a:spcPts val="0"/>
                        </a:spcAft>
                      </a:pPr>
                      <a:r>
                        <a:rPr lang="fr-FR" sz="600" dirty="0" err="1">
                          <a:effectLst/>
                        </a:rPr>
                        <a:t>Manga’asi</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747431433"/>
                  </a:ext>
                </a:extLst>
              </a:tr>
              <a:tr h="68282">
                <a:tc>
                  <a:txBody>
                    <a:bodyPr/>
                    <a:lstStyle/>
                    <a:p>
                      <a:pPr algn="ctr">
                        <a:lnSpc>
                          <a:spcPct val="125000"/>
                        </a:lnSpc>
                        <a:spcAft>
                          <a:spcPts val="0"/>
                        </a:spcAft>
                      </a:pPr>
                      <a:r>
                        <a:rPr lang="fr-FR" sz="700">
                          <a:effectLst/>
                        </a:rPr>
                        <a:t>Nguna</a:t>
                      </a:r>
                      <a:endParaRPr lang="fr-NC"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nchor="ctr"/>
                </a:tc>
                <a:tc>
                  <a:txBody>
                    <a:bodyPr/>
                    <a:lstStyle/>
                    <a:p>
                      <a:pPr algn="ctr">
                        <a:lnSpc>
                          <a:spcPct val="125000"/>
                        </a:lnSpc>
                        <a:spcAft>
                          <a:spcPts val="0"/>
                        </a:spcAft>
                      </a:pPr>
                      <a:r>
                        <a:rPr lang="fr-FR" sz="600" dirty="0" err="1">
                          <a:effectLst/>
                        </a:rPr>
                        <a:t>Tikilas</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4282764670"/>
                  </a:ext>
                </a:extLst>
              </a:tr>
              <a:tr h="68282">
                <a:tc rowSpan="2">
                  <a:txBody>
                    <a:bodyPr/>
                    <a:lstStyle/>
                    <a:p>
                      <a:pPr algn="ctr">
                        <a:lnSpc>
                          <a:spcPct val="125000"/>
                        </a:lnSpc>
                        <a:spcAft>
                          <a:spcPts val="0"/>
                        </a:spcAft>
                      </a:pPr>
                      <a:r>
                        <a:rPr lang="fr-FR" sz="700">
                          <a:effectLst/>
                        </a:rPr>
                        <a:t>Pele</a:t>
                      </a:r>
                      <a:endParaRPr lang="fr-NC"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nchor="ctr"/>
                </a:tc>
                <a:tc>
                  <a:txBody>
                    <a:bodyPr/>
                    <a:lstStyle/>
                    <a:p>
                      <a:pPr algn="ctr">
                        <a:lnSpc>
                          <a:spcPct val="125000"/>
                        </a:lnSpc>
                        <a:spcAft>
                          <a:spcPts val="0"/>
                        </a:spcAft>
                      </a:pPr>
                      <a:r>
                        <a:rPr lang="fr-FR" sz="600" dirty="0" err="1">
                          <a:effectLst/>
                        </a:rPr>
                        <a:t>Piliura</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1570445896"/>
                  </a:ext>
                </a:extLst>
              </a:tr>
              <a:tr h="68282">
                <a:tc vMerge="1">
                  <a:txBody>
                    <a:bodyPr/>
                    <a:lstStyle/>
                    <a:p>
                      <a:endParaRPr lang="fr-NC"/>
                    </a:p>
                  </a:txBody>
                  <a:tcPr/>
                </a:tc>
                <a:tc>
                  <a:txBody>
                    <a:bodyPr/>
                    <a:lstStyle/>
                    <a:p>
                      <a:pPr algn="ctr">
                        <a:lnSpc>
                          <a:spcPct val="125000"/>
                        </a:lnSpc>
                        <a:spcAft>
                          <a:spcPts val="0"/>
                        </a:spcAft>
                      </a:pPr>
                      <a:r>
                        <a:rPr lang="fr-FR" sz="600" dirty="0" err="1">
                          <a:effectLst/>
                        </a:rPr>
                        <a:t>Laonomoa</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947791258"/>
                  </a:ext>
                </a:extLst>
              </a:tr>
              <a:tr h="68282">
                <a:tc>
                  <a:txBody>
                    <a:bodyPr/>
                    <a:lstStyle/>
                    <a:p>
                      <a:pPr algn="ctr">
                        <a:lnSpc>
                          <a:spcPct val="125000"/>
                        </a:lnSpc>
                        <a:spcAft>
                          <a:spcPts val="0"/>
                        </a:spcAft>
                      </a:pPr>
                      <a:r>
                        <a:rPr lang="fr-FR" sz="700">
                          <a:effectLst/>
                        </a:rPr>
                        <a:t>Kakula</a:t>
                      </a:r>
                      <a:endParaRPr lang="fr-NC"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nchor="ctr"/>
                </a:tc>
                <a:tc>
                  <a:txBody>
                    <a:bodyPr/>
                    <a:lstStyle/>
                    <a:p>
                      <a:pPr algn="ctr">
                        <a:lnSpc>
                          <a:spcPct val="125000"/>
                        </a:lnSpc>
                        <a:spcAft>
                          <a:spcPts val="0"/>
                        </a:spcAft>
                      </a:pPr>
                      <a:r>
                        <a:rPr lang="fr-FR" sz="600" dirty="0">
                          <a:effectLst/>
                        </a:rPr>
                        <a:t>Sandy Spire</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1690283759"/>
                  </a:ext>
                </a:extLst>
              </a:tr>
              <a:tr h="68282">
                <a:tc rowSpan="4">
                  <a:txBody>
                    <a:bodyPr/>
                    <a:lstStyle/>
                    <a:p>
                      <a:pPr algn="ctr">
                        <a:lnSpc>
                          <a:spcPct val="125000"/>
                        </a:lnSpc>
                        <a:spcAft>
                          <a:spcPts val="0"/>
                        </a:spcAft>
                      </a:pPr>
                      <a:r>
                        <a:rPr lang="fr-FR" sz="700">
                          <a:effectLst/>
                        </a:rPr>
                        <a:t>Emao</a:t>
                      </a:r>
                      <a:endParaRPr lang="fr-NC"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nchor="ctr"/>
                </a:tc>
                <a:tc>
                  <a:txBody>
                    <a:bodyPr/>
                    <a:lstStyle/>
                    <a:p>
                      <a:pPr algn="ctr">
                        <a:lnSpc>
                          <a:spcPct val="125000"/>
                        </a:lnSpc>
                        <a:spcAft>
                          <a:spcPts val="0"/>
                        </a:spcAft>
                      </a:pPr>
                      <a:r>
                        <a:rPr lang="fr-FR" sz="600" dirty="0" err="1">
                          <a:effectLst/>
                        </a:rPr>
                        <a:t>Laosake</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3403542887"/>
                  </a:ext>
                </a:extLst>
              </a:tr>
              <a:tr h="68282">
                <a:tc vMerge="1">
                  <a:txBody>
                    <a:bodyPr/>
                    <a:lstStyle/>
                    <a:p>
                      <a:endParaRPr lang="fr-NC"/>
                    </a:p>
                  </a:txBody>
                  <a:tcPr/>
                </a:tc>
                <a:tc>
                  <a:txBody>
                    <a:bodyPr/>
                    <a:lstStyle/>
                    <a:p>
                      <a:pPr algn="ctr">
                        <a:lnSpc>
                          <a:spcPct val="125000"/>
                        </a:lnSpc>
                        <a:spcAft>
                          <a:spcPts val="0"/>
                        </a:spcAft>
                      </a:pPr>
                      <a:r>
                        <a:rPr lang="en-US" sz="600" dirty="0">
                          <a:effectLst/>
                        </a:rPr>
                        <a:t>South of </a:t>
                      </a:r>
                      <a:r>
                        <a:rPr lang="en-US" sz="600" dirty="0" err="1">
                          <a:effectLst/>
                        </a:rPr>
                        <a:t>Marow</a:t>
                      </a:r>
                      <a:r>
                        <a:rPr lang="en-US" sz="600" dirty="0">
                          <a:effectLst/>
                        </a:rPr>
                        <a:t> (x2 coasts)</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635643235"/>
                  </a:ext>
                </a:extLst>
              </a:tr>
              <a:tr h="68282">
                <a:tc vMerge="1">
                  <a:txBody>
                    <a:bodyPr/>
                    <a:lstStyle/>
                    <a:p>
                      <a:endParaRPr lang="fr-NC"/>
                    </a:p>
                  </a:txBody>
                  <a:tcPr/>
                </a:tc>
                <a:tc>
                  <a:txBody>
                    <a:bodyPr/>
                    <a:lstStyle/>
                    <a:p>
                      <a:pPr algn="ctr">
                        <a:lnSpc>
                          <a:spcPct val="125000"/>
                        </a:lnSpc>
                        <a:spcAft>
                          <a:spcPts val="0"/>
                        </a:spcAft>
                      </a:pPr>
                      <a:r>
                        <a:rPr lang="fr-FR" sz="600" dirty="0" err="1">
                          <a:effectLst/>
                        </a:rPr>
                        <a:t>Ngurua</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4016144072"/>
                  </a:ext>
                </a:extLst>
              </a:tr>
              <a:tr h="68282">
                <a:tc vMerge="1">
                  <a:txBody>
                    <a:bodyPr/>
                    <a:lstStyle/>
                    <a:p>
                      <a:endParaRPr lang="fr-NC"/>
                    </a:p>
                  </a:txBody>
                  <a:tcPr/>
                </a:tc>
                <a:tc>
                  <a:txBody>
                    <a:bodyPr/>
                    <a:lstStyle/>
                    <a:p>
                      <a:pPr algn="ctr">
                        <a:lnSpc>
                          <a:spcPct val="125000"/>
                        </a:lnSpc>
                        <a:spcAft>
                          <a:spcPts val="0"/>
                        </a:spcAft>
                      </a:pPr>
                      <a:r>
                        <a:rPr lang="fr-FR" sz="600" dirty="0">
                          <a:effectLst/>
                        </a:rPr>
                        <a:t>North Beach</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2739728135"/>
                  </a:ext>
                </a:extLst>
              </a:tr>
              <a:tr h="68282">
                <a:tc>
                  <a:txBody>
                    <a:bodyPr/>
                    <a:lstStyle/>
                    <a:p>
                      <a:pPr algn="ctr">
                        <a:lnSpc>
                          <a:spcPct val="125000"/>
                        </a:lnSpc>
                        <a:spcAft>
                          <a:spcPts val="0"/>
                        </a:spcAft>
                      </a:pPr>
                      <a:r>
                        <a:rPr lang="en-US" sz="700">
                          <a:effectLst/>
                        </a:rPr>
                        <a:t>Aniwa (IsawaÏ)</a:t>
                      </a:r>
                      <a:endParaRPr lang="fr-NC"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nchor="ctr"/>
                </a:tc>
                <a:tc>
                  <a:txBody>
                    <a:bodyPr/>
                    <a:lstStyle/>
                    <a:p>
                      <a:pPr algn="ctr">
                        <a:lnSpc>
                          <a:spcPct val="125000"/>
                        </a:lnSpc>
                        <a:spcAft>
                          <a:spcPts val="0"/>
                        </a:spcAft>
                      </a:pPr>
                      <a:r>
                        <a:rPr lang="en-US" sz="600" dirty="0">
                          <a:effectLst/>
                        </a:rPr>
                        <a:t>The entire eastern facade</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750199063"/>
                  </a:ext>
                </a:extLst>
              </a:tr>
              <a:tr h="68282">
                <a:tc>
                  <a:txBody>
                    <a:bodyPr/>
                    <a:lstStyle/>
                    <a:p>
                      <a:pPr algn="ctr">
                        <a:lnSpc>
                          <a:spcPct val="125000"/>
                        </a:lnSpc>
                        <a:spcAft>
                          <a:spcPts val="0"/>
                        </a:spcAft>
                      </a:pPr>
                      <a:r>
                        <a:rPr lang="en-US" sz="700">
                          <a:effectLst/>
                        </a:rPr>
                        <a:t>Malekula</a:t>
                      </a:r>
                      <a:endParaRPr lang="fr-NC"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nchor="ctr"/>
                </a:tc>
                <a:tc>
                  <a:txBody>
                    <a:bodyPr/>
                    <a:lstStyle/>
                    <a:p>
                      <a:pPr algn="ctr">
                        <a:lnSpc>
                          <a:spcPct val="125000"/>
                        </a:lnSpc>
                        <a:spcAft>
                          <a:spcPts val="0"/>
                        </a:spcAft>
                      </a:pPr>
                      <a:r>
                        <a:rPr lang="en-US" sz="600" dirty="0" err="1">
                          <a:effectLst/>
                        </a:rPr>
                        <a:t>Luwoy</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7853269"/>
                  </a:ext>
                </a:extLst>
              </a:tr>
              <a:tr h="68282">
                <a:tc>
                  <a:txBody>
                    <a:bodyPr/>
                    <a:lstStyle/>
                    <a:p>
                      <a:pPr algn="ctr">
                        <a:lnSpc>
                          <a:spcPct val="125000"/>
                        </a:lnSpc>
                        <a:spcAft>
                          <a:spcPts val="0"/>
                        </a:spcAft>
                      </a:pPr>
                      <a:r>
                        <a:rPr lang="en-US" sz="700" dirty="0" err="1">
                          <a:effectLst/>
                        </a:rPr>
                        <a:t>Kwakéa</a:t>
                      </a:r>
                      <a:endParaRPr lang="fr-NC"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nchor="ctr"/>
                </a:tc>
                <a:tc>
                  <a:txBody>
                    <a:bodyPr/>
                    <a:lstStyle/>
                    <a:p>
                      <a:pPr algn="ctr">
                        <a:lnSpc>
                          <a:spcPct val="125000"/>
                        </a:lnSpc>
                        <a:spcAft>
                          <a:spcPts val="0"/>
                        </a:spcAft>
                      </a:pPr>
                      <a:r>
                        <a:rPr lang="en-US" sz="600" dirty="0" err="1">
                          <a:effectLst/>
                        </a:rPr>
                        <a:t>Kwakéa</a:t>
                      </a:r>
                      <a:endParaRPr lang="fr-NC"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724" marR="41724" marT="0" marB="0"/>
                </a:tc>
                <a:extLst>
                  <a:ext uri="{0D108BD9-81ED-4DB2-BD59-A6C34878D82A}">
                    <a16:rowId xmlns:a16="http://schemas.microsoft.com/office/drawing/2014/main" val="1889067217"/>
                  </a:ext>
                </a:extLst>
              </a:tr>
            </a:tbl>
          </a:graphicData>
        </a:graphic>
      </p:graphicFrame>
      <p:pic>
        <p:nvPicPr>
          <p:cNvPr id="17" name="Image 16">
            <a:extLst>
              <a:ext uri="{FF2B5EF4-FFF2-40B4-BE49-F238E27FC236}">
                <a16:creationId xmlns:a16="http://schemas.microsoft.com/office/drawing/2014/main" id="{068FD7EB-DD71-4114-92E3-926A8D515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039" y="1804435"/>
            <a:ext cx="2877032" cy="1618330"/>
          </a:xfrm>
          <a:prstGeom prst="rect">
            <a:avLst/>
          </a:prstGeom>
        </p:spPr>
      </p:pic>
      <p:pic>
        <p:nvPicPr>
          <p:cNvPr id="15" name="Image 14">
            <a:extLst>
              <a:ext uri="{FF2B5EF4-FFF2-40B4-BE49-F238E27FC236}">
                <a16:creationId xmlns:a16="http://schemas.microsoft.com/office/drawing/2014/main" id="{7649A0C3-2B92-4CF3-8B57-6E3F876820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401" y="2269754"/>
            <a:ext cx="1676839" cy="943222"/>
          </a:xfrm>
          <a:prstGeom prst="rect">
            <a:avLst/>
          </a:prstGeom>
        </p:spPr>
      </p:pic>
      <p:pic>
        <p:nvPicPr>
          <p:cNvPr id="62" name="Image 61">
            <a:extLst>
              <a:ext uri="{FF2B5EF4-FFF2-40B4-BE49-F238E27FC236}">
                <a16:creationId xmlns:a16="http://schemas.microsoft.com/office/drawing/2014/main" id="{7789EC3D-1869-408B-9090-475A3BE81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63" name="Image 244">
            <a:extLst>
              <a:ext uri="{FF2B5EF4-FFF2-40B4-BE49-F238E27FC236}">
                <a16:creationId xmlns:a16="http://schemas.microsoft.com/office/drawing/2014/main" id="{0759F146-1E4D-4FED-955B-D63BC65C49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64" name="Rectangle 63">
            <a:extLst>
              <a:ext uri="{FF2B5EF4-FFF2-40B4-BE49-F238E27FC236}">
                <a16:creationId xmlns:a16="http://schemas.microsoft.com/office/drawing/2014/main" id="{0A8C76FD-5435-4BC0-91FA-A69660D397FC}"/>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65" name="ZoneTexte 64">
            <a:extLst>
              <a:ext uri="{FF2B5EF4-FFF2-40B4-BE49-F238E27FC236}">
                <a16:creationId xmlns:a16="http://schemas.microsoft.com/office/drawing/2014/main" id="{7C538F8C-F6D6-4E13-B600-103E75E5D0F9}"/>
              </a:ext>
            </a:extLst>
          </p:cNvPr>
          <p:cNvSpPr txBox="1"/>
          <p:nvPr/>
        </p:nvSpPr>
        <p:spPr>
          <a:xfrm>
            <a:off x="1763688"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solidFill>
                <a:latin typeface="Arial" pitchFamily="34" charset="0"/>
                <a:cs typeface="Arial" pitchFamily="34" charset="0"/>
              </a:rPr>
              <a:t>Results</a:t>
            </a:r>
            <a:r>
              <a:rPr lang="fr-FR" sz="1600" b="1" dirty="0">
                <a:solidFill>
                  <a:schemeClr val="bg1">
                    <a:lumMod val="65000"/>
                  </a:schemeClr>
                </a:solidFill>
                <a:latin typeface="Arial" pitchFamily="34" charset="0"/>
                <a:cs typeface="Arial" pitchFamily="34" charset="0"/>
              </a:rPr>
              <a:t>       </a:t>
            </a:r>
            <a:endParaRPr lang="fr-FR" sz="1600" b="1" dirty="0">
              <a:solidFill>
                <a:schemeClr val="bg1"/>
              </a:solidFill>
              <a:latin typeface="Arial" pitchFamily="34" charset="0"/>
              <a:cs typeface="Arial" pitchFamily="34" charset="0"/>
            </a:endParaRPr>
          </a:p>
        </p:txBody>
      </p:sp>
      <p:sp>
        <p:nvSpPr>
          <p:cNvPr id="74" name="ZoneTexte 73">
            <a:extLst>
              <a:ext uri="{FF2B5EF4-FFF2-40B4-BE49-F238E27FC236}">
                <a16:creationId xmlns:a16="http://schemas.microsoft.com/office/drawing/2014/main" id="{597E01F5-97FD-4F12-8A31-4DB62AC2CD58}"/>
              </a:ext>
            </a:extLst>
          </p:cNvPr>
          <p:cNvSpPr txBox="1"/>
          <p:nvPr/>
        </p:nvSpPr>
        <p:spPr>
          <a:xfrm>
            <a:off x="6946391" y="3413648"/>
            <a:ext cx="2063385" cy="253916"/>
          </a:xfrm>
          <a:prstGeom prst="rect">
            <a:avLst/>
          </a:prstGeom>
          <a:noFill/>
        </p:spPr>
        <p:txBody>
          <a:bodyPr wrap="none" rtlCol="0">
            <a:spAutoFit/>
          </a:bodyPr>
          <a:lstStyle/>
          <a:p>
            <a:r>
              <a:rPr lang="fr-FR" sz="1050" dirty="0"/>
              <a:t>Example of sites in </a:t>
            </a:r>
            <a:r>
              <a:rPr lang="fr-FR" sz="1050" dirty="0" err="1"/>
              <a:t>severe</a:t>
            </a:r>
            <a:r>
              <a:rPr lang="fr-FR" sz="1050" dirty="0"/>
              <a:t> </a:t>
            </a:r>
            <a:r>
              <a:rPr lang="fr-FR" sz="1050" dirty="0" err="1"/>
              <a:t>erosion</a:t>
            </a:r>
            <a:r>
              <a:rPr lang="fr-FR" sz="1050" dirty="0"/>
              <a:t> </a:t>
            </a:r>
            <a:endParaRPr lang="fr-NC" sz="1050" dirty="0"/>
          </a:p>
        </p:txBody>
      </p:sp>
      <p:sp>
        <p:nvSpPr>
          <p:cNvPr id="32" name="Freeform 4">
            <a:extLst>
              <a:ext uri="{FF2B5EF4-FFF2-40B4-BE49-F238E27FC236}">
                <a16:creationId xmlns:a16="http://schemas.microsoft.com/office/drawing/2014/main" id="{D6232BEB-5D66-4A5B-9712-804906DC8594}"/>
              </a:ext>
            </a:extLst>
          </p:cNvPr>
          <p:cNvSpPr/>
          <p:nvPr/>
        </p:nvSpPr>
        <p:spPr>
          <a:xfrm>
            <a:off x="827584" y="4286167"/>
            <a:ext cx="3888432" cy="1972868"/>
          </a:xfrm>
          <a:custGeom>
            <a:avLst/>
            <a:gdLst/>
            <a:ahLst/>
            <a:cxnLst/>
            <a:rect l="l" t="t" r="r" b="b"/>
            <a:pathLst>
              <a:path w="7370687" h="5208619">
                <a:moveTo>
                  <a:pt x="0" y="0"/>
                </a:moveTo>
                <a:lnTo>
                  <a:pt x="7370687" y="0"/>
                </a:lnTo>
                <a:lnTo>
                  <a:pt x="7370687" y="5208619"/>
                </a:lnTo>
                <a:lnTo>
                  <a:pt x="0" y="5208619"/>
                </a:lnTo>
                <a:lnTo>
                  <a:pt x="0" y="0"/>
                </a:lnTo>
                <a:close/>
              </a:path>
            </a:pathLst>
          </a:custGeom>
          <a:blipFill>
            <a:blip r:embed="rId7"/>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aphicFrame>
        <p:nvGraphicFramePr>
          <p:cNvPr id="41" name="Tableau 40">
            <a:extLst>
              <a:ext uri="{FF2B5EF4-FFF2-40B4-BE49-F238E27FC236}">
                <a16:creationId xmlns:a16="http://schemas.microsoft.com/office/drawing/2014/main" id="{A54989E3-C330-477E-B6C4-E5A7BF6B06A2}"/>
              </a:ext>
            </a:extLst>
          </p:cNvPr>
          <p:cNvGraphicFramePr>
            <a:graphicFrameLocks noGrp="1"/>
          </p:cNvGraphicFramePr>
          <p:nvPr>
            <p:extLst/>
          </p:nvPr>
        </p:nvGraphicFramePr>
        <p:xfrm>
          <a:off x="5580112" y="4176424"/>
          <a:ext cx="3082309" cy="2164080"/>
        </p:xfrm>
        <a:graphic>
          <a:graphicData uri="http://schemas.openxmlformats.org/drawingml/2006/table">
            <a:tbl>
              <a:tblPr firstRow="1" bandRow="1">
                <a:tableStyleId>{5C22544A-7EE6-4342-B048-85BDC9FD1C3A}</a:tableStyleId>
              </a:tblPr>
              <a:tblGrid>
                <a:gridCol w="1295073">
                  <a:extLst>
                    <a:ext uri="{9D8B030D-6E8A-4147-A177-3AD203B41FA5}">
                      <a16:colId xmlns:a16="http://schemas.microsoft.com/office/drawing/2014/main" val="3109926857"/>
                    </a:ext>
                  </a:extLst>
                </a:gridCol>
                <a:gridCol w="932213">
                  <a:extLst>
                    <a:ext uri="{9D8B030D-6E8A-4147-A177-3AD203B41FA5}">
                      <a16:colId xmlns:a16="http://schemas.microsoft.com/office/drawing/2014/main" val="891012071"/>
                    </a:ext>
                  </a:extLst>
                </a:gridCol>
                <a:gridCol w="855023">
                  <a:extLst>
                    <a:ext uri="{9D8B030D-6E8A-4147-A177-3AD203B41FA5}">
                      <a16:colId xmlns:a16="http://schemas.microsoft.com/office/drawing/2014/main" val="2160812401"/>
                    </a:ext>
                  </a:extLst>
                </a:gridCol>
              </a:tblGrid>
              <a:tr h="359396">
                <a:tc>
                  <a:txBody>
                    <a:bodyPr/>
                    <a:lstStyle/>
                    <a:p>
                      <a:r>
                        <a:rPr lang="fr-FR" sz="1000" dirty="0"/>
                        <a:t>Evolution process </a:t>
                      </a:r>
                      <a:endParaRPr lang="fr-NC" sz="1000" dirty="0"/>
                    </a:p>
                  </a:txBody>
                  <a:tcPr/>
                </a:tc>
                <a:tc>
                  <a:txBody>
                    <a:bodyPr/>
                    <a:lstStyle/>
                    <a:p>
                      <a:r>
                        <a:rPr lang="fr-FR" sz="1000" dirty="0"/>
                        <a:t>% of </a:t>
                      </a:r>
                      <a:r>
                        <a:rPr lang="fr-FR" sz="1000" dirty="0" err="1"/>
                        <a:t>coastline</a:t>
                      </a:r>
                      <a:r>
                        <a:rPr lang="fr-FR" sz="1000" dirty="0"/>
                        <a:t> </a:t>
                      </a:r>
                      <a:r>
                        <a:rPr lang="fr-FR" sz="1000" dirty="0" err="1"/>
                        <a:t>impacted</a:t>
                      </a:r>
                      <a:endParaRPr lang="fr-NC" sz="1000" dirty="0"/>
                    </a:p>
                  </a:txBody>
                  <a:tcPr/>
                </a:tc>
                <a:tc>
                  <a:txBody>
                    <a:bodyPr/>
                    <a:lstStyle/>
                    <a:p>
                      <a:r>
                        <a:rPr lang="fr-FR" sz="1000" dirty="0"/>
                        <a:t>Erosion rates</a:t>
                      </a:r>
                      <a:endParaRPr lang="fr-NC" sz="1000" dirty="0"/>
                    </a:p>
                  </a:txBody>
                  <a:tcPr/>
                </a:tc>
                <a:extLst>
                  <a:ext uri="{0D108BD9-81ED-4DB2-BD59-A6C34878D82A}">
                    <a16:rowId xmlns:a16="http://schemas.microsoft.com/office/drawing/2014/main" val="3708077759"/>
                  </a:ext>
                </a:extLst>
              </a:tr>
              <a:tr h="218205">
                <a:tc>
                  <a:txBody>
                    <a:bodyPr/>
                    <a:lstStyle/>
                    <a:p>
                      <a:r>
                        <a:rPr lang="fr-FR" sz="1000" dirty="0" err="1"/>
                        <a:t>Severe</a:t>
                      </a:r>
                      <a:r>
                        <a:rPr lang="fr-FR" sz="1000" dirty="0"/>
                        <a:t> </a:t>
                      </a:r>
                      <a:r>
                        <a:rPr lang="fr-FR" sz="1000" dirty="0" err="1"/>
                        <a:t>erosion</a:t>
                      </a:r>
                      <a:r>
                        <a:rPr lang="fr-FR" sz="1000" dirty="0"/>
                        <a:t> </a:t>
                      </a:r>
                      <a:endParaRPr lang="fr-NC" sz="1000" dirty="0"/>
                    </a:p>
                  </a:txBody>
                  <a:tcPr/>
                </a:tc>
                <a:tc>
                  <a:txBody>
                    <a:bodyPr/>
                    <a:lstStyle/>
                    <a:p>
                      <a:r>
                        <a:rPr lang="fr-FR" sz="1000" dirty="0"/>
                        <a:t>1,9 % </a:t>
                      </a:r>
                      <a:endParaRPr lang="fr-NC" sz="1000" dirty="0"/>
                    </a:p>
                  </a:txBody>
                  <a:tcPr/>
                </a:tc>
                <a:tc>
                  <a:txBody>
                    <a:bodyPr/>
                    <a:lstStyle/>
                    <a:p>
                      <a:r>
                        <a:rPr lang="fr-FR" sz="1000" dirty="0"/>
                        <a:t>- 3,28 m/an</a:t>
                      </a:r>
                      <a:endParaRPr lang="fr-NC" sz="1000" dirty="0"/>
                    </a:p>
                  </a:txBody>
                  <a:tcPr/>
                </a:tc>
                <a:extLst>
                  <a:ext uri="{0D108BD9-81ED-4DB2-BD59-A6C34878D82A}">
                    <a16:rowId xmlns:a16="http://schemas.microsoft.com/office/drawing/2014/main" val="4008024937"/>
                  </a:ext>
                </a:extLst>
              </a:tr>
              <a:tr h="218205">
                <a:tc>
                  <a:txBody>
                    <a:bodyPr/>
                    <a:lstStyle/>
                    <a:p>
                      <a:r>
                        <a:rPr lang="fr-FR" sz="1000" dirty="0" err="1"/>
                        <a:t>Moderate</a:t>
                      </a:r>
                      <a:r>
                        <a:rPr lang="fr-FR" sz="1000" dirty="0"/>
                        <a:t> to </a:t>
                      </a:r>
                      <a:r>
                        <a:rPr lang="fr-FR" sz="1000" dirty="0" err="1"/>
                        <a:t>low</a:t>
                      </a:r>
                      <a:r>
                        <a:rPr lang="fr-FR" sz="1000" dirty="0"/>
                        <a:t> </a:t>
                      </a:r>
                      <a:r>
                        <a:rPr lang="fr-FR" sz="1000" dirty="0" err="1"/>
                        <a:t>erosion</a:t>
                      </a:r>
                      <a:endParaRPr lang="fr-NC" sz="1000" dirty="0"/>
                    </a:p>
                  </a:txBody>
                  <a:tcPr/>
                </a:tc>
                <a:tc>
                  <a:txBody>
                    <a:bodyPr/>
                    <a:lstStyle/>
                    <a:p>
                      <a:r>
                        <a:rPr lang="fr-FR" sz="1000" dirty="0"/>
                        <a:t>58,4% </a:t>
                      </a:r>
                      <a:endParaRPr lang="fr-NC" sz="1000" dirty="0"/>
                    </a:p>
                  </a:txBody>
                  <a:tcPr/>
                </a:tc>
                <a:tc>
                  <a:txBody>
                    <a:bodyPr/>
                    <a:lstStyle/>
                    <a:p>
                      <a:r>
                        <a:rPr lang="fr-FR" sz="1000" dirty="0"/>
                        <a:t>- 0,88 m/an </a:t>
                      </a:r>
                      <a:endParaRPr lang="fr-NC" sz="1000" dirty="0"/>
                    </a:p>
                  </a:txBody>
                  <a:tcPr/>
                </a:tc>
                <a:extLst>
                  <a:ext uri="{0D108BD9-81ED-4DB2-BD59-A6C34878D82A}">
                    <a16:rowId xmlns:a16="http://schemas.microsoft.com/office/drawing/2014/main" val="3542464594"/>
                  </a:ext>
                </a:extLst>
              </a:tr>
              <a:tr h="218205">
                <a:tc>
                  <a:txBody>
                    <a:bodyPr/>
                    <a:lstStyle/>
                    <a:p>
                      <a:r>
                        <a:rPr lang="fr-FR" sz="1000" dirty="0"/>
                        <a:t>Stable </a:t>
                      </a:r>
                      <a:endParaRPr lang="fr-NC" sz="1000" dirty="0"/>
                    </a:p>
                  </a:txBody>
                  <a:tcPr/>
                </a:tc>
                <a:tc>
                  <a:txBody>
                    <a:bodyPr/>
                    <a:lstStyle/>
                    <a:p>
                      <a:r>
                        <a:rPr lang="fr-FR" sz="1000" dirty="0"/>
                        <a:t>22,4%</a:t>
                      </a:r>
                      <a:endParaRPr lang="fr-NC" sz="1000" dirty="0"/>
                    </a:p>
                  </a:txBody>
                  <a:tcPr/>
                </a:tc>
                <a:tc>
                  <a:txBody>
                    <a:bodyPr/>
                    <a:lstStyle/>
                    <a:p>
                      <a:r>
                        <a:rPr lang="fr-FR" sz="1000" dirty="0"/>
                        <a:t>-0,07 m/an</a:t>
                      </a:r>
                      <a:endParaRPr lang="fr-NC" sz="1000" dirty="0"/>
                    </a:p>
                  </a:txBody>
                  <a:tcPr/>
                </a:tc>
                <a:extLst>
                  <a:ext uri="{0D108BD9-81ED-4DB2-BD59-A6C34878D82A}">
                    <a16:rowId xmlns:a16="http://schemas.microsoft.com/office/drawing/2014/main" val="110969037"/>
                  </a:ext>
                </a:extLst>
              </a:tr>
              <a:tr h="218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err="1"/>
                        <a:t>Moderate</a:t>
                      </a:r>
                      <a:r>
                        <a:rPr lang="fr-FR" sz="1000" dirty="0"/>
                        <a:t> to </a:t>
                      </a:r>
                      <a:r>
                        <a:rPr lang="fr-FR" sz="1000" dirty="0" err="1"/>
                        <a:t>low</a:t>
                      </a:r>
                      <a:r>
                        <a:rPr lang="fr-FR" sz="1000" dirty="0"/>
                        <a:t> </a:t>
                      </a:r>
                      <a:r>
                        <a:rPr lang="fr-FR" sz="1000" dirty="0" err="1"/>
                        <a:t>accretion</a:t>
                      </a:r>
                      <a:endParaRPr lang="fr-NC" sz="1000" dirty="0"/>
                    </a:p>
                  </a:txBody>
                  <a:tcPr/>
                </a:tc>
                <a:tc>
                  <a:txBody>
                    <a:bodyPr/>
                    <a:lstStyle/>
                    <a:p>
                      <a:r>
                        <a:rPr lang="fr-FR" sz="1000" dirty="0"/>
                        <a:t>12,1%</a:t>
                      </a:r>
                      <a:endParaRPr lang="fr-NC" sz="1000" dirty="0"/>
                    </a:p>
                  </a:txBody>
                  <a:tcPr/>
                </a:tc>
                <a:tc>
                  <a:txBody>
                    <a:bodyPr/>
                    <a:lstStyle/>
                    <a:p>
                      <a:r>
                        <a:rPr lang="fr-FR" sz="1000" dirty="0"/>
                        <a:t>+ 1,14 m/an</a:t>
                      </a:r>
                      <a:endParaRPr lang="fr-NC" sz="1000" dirty="0"/>
                    </a:p>
                  </a:txBody>
                  <a:tcPr/>
                </a:tc>
                <a:extLst>
                  <a:ext uri="{0D108BD9-81ED-4DB2-BD59-A6C34878D82A}">
                    <a16:rowId xmlns:a16="http://schemas.microsoft.com/office/drawing/2014/main" val="4168120557"/>
                  </a:ext>
                </a:extLst>
              </a:tr>
              <a:tr h="218205">
                <a:tc>
                  <a:txBody>
                    <a:bodyPr/>
                    <a:lstStyle/>
                    <a:p>
                      <a:r>
                        <a:rPr lang="fr-FR" sz="1000" dirty="0"/>
                        <a:t>High </a:t>
                      </a:r>
                      <a:r>
                        <a:rPr lang="fr-FR" sz="1000" dirty="0" err="1"/>
                        <a:t>accretion</a:t>
                      </a:r>
                      <a:r>
                        <a:rPr lang="fr-FR" sz="1000" dirty="0"/>
                        <a:t> </a:t>
                      </a:r>
                      <a:endParaRPr lang="fr-NC" sz="1000" dirty="0"/>
                    </a:p>
                  </a:txBody>
                  <a:tcPr/>
                </a:tc>
                <a:tc>
                  <a:txBody>
                    <a:bodyPr/>
                    <a:lstStyle/>
                    <a:p>
                      <a:r>
                        <a:rPr lang="fr-FR" sz="1000" dirty="0"/>
                        <a:t>5,1%</a:t>
                      </a:r>
                      <a:endParaRPr lang="fr-NC" sz="1000" dirty="0"/>
                    </a:p>
                  </a:txBody>
                  <a:tcPr/>
                </a:tc>
                <a:tc>
                  <a:txBody>
                    <a:bodyPr/>
                    <a:lstStyle/>
                    <a:p>
                      <a:r>
                        <a:rPr lang="fr-FR" sz="1000" dirty="0"/>
                        <a:t>+2, 37 m/an</a:t>
                      </a:r>
                      <a:endParaRPr lang="fr-NC" sz="1000" dirty="0"/>
                    </a:p>
                  </a:txBody>
                  <a:tcPr/>
                </a:tc>
                <a:extLst>
                  <a:ext uri="{0D108BD9-81ED-4DB2-BD59-A6C34878D82A}">
                    <a16:rowId xmlns:a16="http://schemas.microsoft.com/office/drawing/2014/main" val="1800832073"/>
                  </a:ext>
                </a:extLst>
              </a:tr>
              <a:tr h="126511">
                <a:tc gridSpan="2">
                  <a:txBody>
                    <a:bodyPr/>
                    <a:lstStyle/>
                    <a:p>
                      <a:r>
                        <a:rPr lang="fr-FR" sz="1000" dirty="0" err="1"/>
                        <a:t>Average</a:t>
                      </a:r>
                      <a:r>
                        <a:rPr lang="fr-FR" sz="1000" dirty="0"/>
                        <a:t> rate for the site</a:t>
                      </a:r>
                      <a:endParaRPr lang="fr-NC" sz="1000" dirty="0"/>
                    </a:p>
                  </a:txBody>
                  <a:tcPr/>
                </a:tc>
                <a:tc hMerge="1">
                  <a:txBody>
                    <a:bodyPr/>
                    <a:lstStyle/>
                    <a:p>
                      <a:endParaRPr lang="fr-NC" dirty="0"/>
                    </a:p>
                  </a:txBody>
                  <a:tcPr/>
                </a:tc>
                <a:tc>
                  <a:txBody>
                    <a:bodyPr/>
                    <a:lstStyle/>
                    <a:p>
                      <a:r>
                        <a:rPr lang="fr-FR" sz="1000" dirty="0"/>
                        <a:t>-0,33 m/an</a:t>
                      </a:r>
                      <a:endParaRPr lang="fr-NC" sz="1000" dirty="0"/>
                    </a:p>
                  </a:txBody>
                  <a:tcPr/>
                </a:tc>
                <a:extLst>
                  <a:ext uri="{0D108BD9-81ED-4DB2-BD59-A6C34878D82A}">
                    <a16:rowId xmlns:a16="http://schemas.microsoft.com/office/drawing/2014/main" val="822210172"/>
                  </a:ext>
                </a:extLst>
              </a:tr>
            </a:tbl>
          </a:graphicData>
        </a:graphic>
      </p:graphicFrame>
      <p:sp>
        <p:nvSpPr>
          <p:cNvPr id="5" name="Rectangle 4">
            <a:extLst>
              <a:ext uri="{FF2B5EF4-FFF2-40B4-BE49-F238E27FC236}">
                <a16:creationId xmlns:a16="http://schemas.microsoft.com/office/drawing/2014/main" id="{1D7B2158-2AF7-4305-9751-0118A6D44F92}"/>
              </a:ext>
            </a:extLst>
          </p:cNvPr>
          <p:cNvSpPr/>
          <p:nvPr/>
        </p:nvSpPr>
        <p:spPr>
          <a:xfrm>
            <a:off x="6012160" y="6374632"/>
            <a:ext cx="2365648" cy="276999"/>
          </a:xfrm>
          <a:prstGeom prst="rect">
            <a:avLst/>
          </a:prstGeom>
        </p:spPr>
        <p:txBody>
          <a:bodyPr wrap="none">
            <a:spAutoFit/>
          </a:bodyPr>
          <a:lstStyle/>
          <a:p>
            <a:r>
              <a:rPr lang="fr-NC" sz="1200" dirty="0" err="1"/>
              <a:t>Highlighting</a:t>
            </a:r>
            <a:r>
              <a:rPr lang="fr-NC" sz="1200" dirty="0"/>
              <a:t> </a:t>
            </a:r>
            <a:r>
              <a:rPr lang="fr-NC" sz="1200" dirty="0" err="1"/>
              <a:t>sedimentary</a:t>
            </a:r>
            <a:r>
              <a:rPr lang="fr-NC" sz="1200" dirty="0"/>
              <a:t> </a:t>
            </a:r>
            <a:r>
              <a:rPr lang="fr-NC" sz="1200" dirty="0" err="1"/>
              <a:t>dynamics</a:t>
            </a:r>
            <a:endParaRPr lang="fr-NC" sz="1200" dirty="0"/>
          </a:p>
        </p:txBody>
      </p:sp>
      <p:sp>
        <p:nvSpPr>
          <p:cNvPr id="2" name="Ellipse 1">
            <a:extLst>
              <a:ext uri="{FF2B5EF4-FFF2-40B4-BE49-F238E27FC236}">
                <a16:creationId xmlns:a16="http://schemas.microsoft.com/office/drawing/2014/main" id="{289CDE89-3BE6-4547-BC54-0DC0A4249B67}"/>
              </a:ext>
            </a:extLst>
          </p:cNvPr>
          <p:cNvSpPr/>
          <p:nvPr/>
        </p:nvSpPr>
        <p:spPr>
          <a:xfrm>
            <a:off x="2123728" y="5554737"/>
            <a:ext cx="648072" cy="67925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3" name="Rectangle 2">
            <a:extLst>
              <a:ext uri="{FF2B5EF4-FFF2-40B4-BE49-F238E27FC236}">
                <a16:creationId xmlns:a16="http://schemas.microsoft.com/office/drawing/2014/main" id="{A41FB99E-1BD8-4903-BA75-6BBDD618EC23}"/>
              </a:ext>
            </a:extLst>
          </p:cNvPr>
          <p:cNvSpPr/>
          <p:nvPr/>
        </p:nvSpPr>
        <p:spPr>
          <a:xfrm>
            <a:off x="5580112" y="4581128"/>
            <a:ext cx="3082309" cy="21602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cxnSp>
        <p:nvCxnSpPr>
          <p:cNvPr id="6" name="Connecteur droit avec flèche 5">
            <a:extLst>
              <a:ext uri="{FF2B5EF4-FFF2-40B4-BE49-F238E27FC236}">
                <a16:creationId xmlns:a16="http://schemas.microsoft.com/office/drawing/2014/main" id="{2D1A0109-B3E5-426C-8048-0A3FF17CCBEB}"/>
              </a:ext>
            </a:extLst>
          </p:cNvPr>
          <p:cNvCxnSpPr/>
          <p:nvPr/>
        </p:nvCxnSpPr>
        <p:spPr>
          <a:xfrm flipV="1">
            <a:off x="2699792" y="4725144"/>
            <a:ext cx="2880320" cy="917886"/>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1BC206F-4C88-43FE-B0FA-472F5EC4C734}"/>
              </a:ext>
            </a:extLst>
          </p:cNvPr>
          <p:cNvSpPr txBox="1"/>
          <p:nvPr/>
        </p:nvSpPr>
        <p:spPr>
          <a:xfrm>
            <a:off x="883686" y="4038433"/>
            <a:ext cx="3776227" cy="276999"/>
          </a:xfrm>
          <a:prstGeom prst="rect">
            <a:avLst/>
          </a:prstGeom>
          <a:noFill/>
        </p:spPr>
        <p:txBody>
          <a:bodyPr wrap="none" rtlCol="0">
            <a:spAutoFit/>
          </a:bodyPr>
          <a:lstStyle/>
          <a:p>
            <a:r>
              <a:rPr lang="en-US" sz="1200" dirty="0"/>
              <a:t>Evolution of the Mele beach coastline from 2009 to 2024 </a:t>
            </a:r>
            <a:endParaRPr lang="fr-NC" sz="1200" dirty="0"/>
          </a:p>
        </p:txBody>
      </p:sp>
      <p:sp>
        <p:nvSpPr>
          <p:cNvPr id="9" name="Rectangle 8">
            <a:extLst>
              <a:ext uri="{FF2B5EF4-FFF2-40B4-BE49-F238E27FC236}">
                <a16:creationId xmlns:a16="http://schemas.microsoft.com/office/drawing/2014/main" id="{B4EB7990-EB60-4DE3-ADDB-F0BFF5443098}"/>
              </a:ext>
            </a:extLst>
          </p:cNvPr>
          <p:cNvSpPr/>
          <p:nvPr/>
        </p:nvSpPr>
        <p:spPr>
          <a:xfrm>
            <a:off x="766192" y="6269723"/>
            <a:ext cx="4572000" cy="276999"/>
          </a:xfrm>
          <a:prstGeom prst="rect">
            <a:avLst/>
          </a:prstGeom>
        </p:spPr>
        <p:txBody>
          <a:bodyPr>
            <a:spAutoFit/>
          </a:bodyPr>
          <a:lstStyle/>
          <a:p>
            <a:r>
              <a:rPr lang="fr-NC" sz="1200" dirty="0"/>
              <a:t>The tip of the </a:t>
            </a:r>
            <a:r>
              <a:rPr lang="fr-NC" sz="1200" dirty="0" err="1"/>
              <a:t>beach</a:t>
            </a:r>
            <a:r>
              <a:rPr lang="fr-NC" sz="1200" dirty="0"/>
              <a:t> has the </a:t>
            </a:r>
            <a:r>
              <a:rPr lang="fr-NC" sz="1200" dirty="0" err="1"/>
              <a:t>highest</a:t>
            </a:r>
            <a:r>
              <a:rPr lang="fr-NC" sz="1200" dirty="0"/>
              <a:t> rate of </a:t>
            </a:r>
            <a:r>
              <a:rPr lang="fr-NC" sz="1200" dirty="0" err="1"/>
              <a:t>erosion</a:t>
            </a:r>
            <a:r>
              <a:rPr lang="fr-FR" sz="1200" dirty="0"/>
              <a:t> ( - 3m /an) </a:t>
            </a:r>
            <a:endParaRPr lang="fr-NC" sz="1200" dirty="0"/>
          </a:p>
        </p:txBody>
      </p:sp>
      <p:sp>
        <p:nvSpPr>
          <p:cNvPr id="11" name="Rectangle 10">
            <a:extLst>
              <a:ext uri="{FF2B5EF4-FFF2-40B4-BE49-F238E27FC236}">
                <a16:creationId xmlns:a16="http://schemas.microsoft.com/office/drawing/2014/main" id="{2337F8BF-B987-489B-BB36-8534E46C9D4A}"/>
              </a:ext>
            </a:extLst>
          </p:cNvPr>
          <p:cNvSpPr/>
          <p:nvPr/>
        </p:nvSpPr>
        <p:spPr>
          <a:xfrm>
            <a:off x="5580112" y="4831280"/>
            <a:ext cx="3082309" cy="357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Tree>
    <p:extLst>
      <p:ext uri="{BB962C8B-B14F-4D97-AF65-F5344CB8AC3E}">
        <p14:creationId xmlns:p14="http://schemas.microsoft.com/office/powerpoint/2010/main" val="2313527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158364" y="987902"/>
            <a:ext cx="3494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NC" b="1" u="sng" dirty="0">
                <a:cs typeface="Times New Roman" panose="02020603050405020304" pitchFamily="18" charset="0"/>
              </a:rPr>
              <a:t>First </a:t>
            </a:r>
            <a:r>
              <a:rPr lang="fr-FR" altLang="fr-NC" b="1" u="sng" dirty="0" err="1">
                <a:cs typeface="Times New Roman" panose="02020603050405020304" pitchFamily="18" charset="0"/>
              </a:rPr>
              <a:t>results</a:t>
            </a:r>
            <a:r>
              <a:rPr lang="fr-FR" altLang="fr-NC" b="1" u="sng" dirty="0">
                <a:cs typeface="Times New Roman" panose="02020603050405020304" pitchFamily="18" charset="0"/>
              </a:rPr>
              <a:t> : </a:t>
            </a:r>
            <a:r>
              <a:rPr lang="fr-FR" altLang="fr-NC" b="1" u="sng" dirty="0" err="1">
                <a:cs typeface="Times New Roman" panose="02020603050405020304" pitchFamily="18" charset="0"/>
              </a:rPr>
              <a:t>Examples</a:t>
            </a:r>
            <a:r>
              <a:rPr lang="fr-FR" altLang="fr-NC" b="1" u="sng" dirty="0">
                <a:cs typeface="Times New Roman" panose="02020603050405020304" pitchFamily="18" charset="0"/>
              </a:rPr>
              <a:t> in Vanuatu </a:t>
            </a:r>
            <a:endParaRPr lang="fr-NC" altLang="fr-NC" b="1" dirty="0">
              <a:cs typeface="Times New Roman" panose="02020603050405020304" pitchFamily="18" charset="0"/>
            </a:endParaRPr>
          </a:p>
        </p:txBody>
      </p:sp>
      <p:pic>
        <p:nvPicPr>
          <p:cNvPr id="62" name="Image 61">
            <a:extLst>
              <a:ext uri="{FF2B5EF4-FFF2-40B4-BE49-F238E27FC236}">
                <a16:creationId xmlns:a16="http://schemas.microsoft.com/office/drawing/2014/main" id="{7789EC3D-1869-408B-9090-475A3BE81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63" name="Image 244">
            <a:extLst>
              <a:ext uri="{FF2B5EF4-FFF2-40B4-BE49-F238E27FC236}">
                <a16:creationId xmlns:a16="http://schemas.microsoft.com/office/drawing/2014/main" id="{0759F146-1E4D-4FED-955B-D63BC65C4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64" name="Rectangle 63">
            <a:extLst>
              <a:ext uri="{FF2B5EF4-FFF2-40B4-BE49-F238E27FC236}">
                <a16:creationId xmlns:a16="http://schemas.microsoft.com/office/drawing/2014/main" id="{0A8C76FD-5435-4BC0-91FA-A69660D397FC}"/>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65" name="ZoneTexte 64">
            <a:extLst>
              <a:ext uri="{FF2B5EF4-FFF2-40B4-BE49-F238E27FC236}">
                <a16:creationId xmlns:a16="http://schemas.microsoft.com/office/drawing/2014/main" id="{7C538F8C-F6D6-4E13-B600-103E75E5D0F9}"/>
              </a:ext>
            </a:extLst>
          </p:cNvPr>
          <p:cNvSpPr txBox="1"/>
          <p:nvPr/>
        </p:nvSpPr>
        <p:spPr>
          <a:xfrm>
            <a:off x="1763688"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solidFill>
                <a:latin typeface="Arial" pitchFamily="34" charset="0"/>
                <a:cs typeface="Arial" pitchFamily="34" charset="0"/>
              </a:rPr>
              <a:t>Results</a:t>
            </a:r>
            <a:r>
              <a:rPr lang="fr-FR" sz="1600" b="1" dirty="0">
                <a:solidFill>
                  <a:schemeClr val="bg1">
                    <a:lumMod val="65000"/>
                  </a:schemeClr>
                </a:solidFill>
                <a:latin typeface="Arial" pitchFamily="34" charset="0"/>
                <a:cs typeface="Arial" pitchFamily="34" charset="0"/>
              </a:rPr>
              <a:t>       </a:t>
            </a:r>
            <a:endParaRPr lang="fr-FR" sz="1600" b="1" dirty="0">
              <a:solidFill>
                <a:schemeClr val="bg1"/>
              </a:solidFill>
              <a:latin typeface="Arial" pitchFamily="34" charset="0"/>
              <a:cs typeface="Arial" pitchFamily="34" charset="0"/>
            </a:endParaRPr>
          </a:p>
        </p:txBody>
      </p:sp>
      <p:pic>
        <p:nvPicPr>
          <p:cNvPr id="2" name="Image 1">
            <a:extLst>
              <a:ext uri="{FF2B5EF4-FFF2-40B4-BE49-F238E27FC236}">
                <a16:creationId xmlns:a16="http://schemas.microsoft.com/office/drawing/2014/main" id="{CEBB124E-9957-44DC-B545-81B9A8E214E2}"/>
              </a:ext>
            </a:extLst>
          </p:cNvPr>
          <p:cNvPicPr>
            <a:picLocks noChangeAspect="1"/>
          </p:cNvPicPr>
          <p:nvPr/>
        </p:nvPicPr>
        <p:blipFill>
          <a:blip r:embed="rId5"/>
          <a:stretch>
            <a:fillRect/>
          </a:stretch>
        </p:blipFill>
        <p:spPr>
          <a:xfrm>
            <a:off x="183669" y="1654376"/>
            <a:ext cx="4392488" cy="2901896"/>
          </a:xfrm>
          <a:prstGeom prst="rect">
            <a:avLst/>
          </a:prstGeom>
        </p:spPr>
      </p:pic>
      <p:sp>
        <p:nvSpPr>
          <p:cNvPr id="6" name="Rectangle 5">
            <a:extLst>
              <a:ext uri="{FF2B5EF4-FFF2-40B4-BE49-F238E27FC236}">
                <a16:creationId xmlns:a16="http://schemas.microsoft.com/office/drawing/2014/main" id="{501A853E-F148-4263-91D8-A40C4029C6E7}"/>
              </a:ext>
            </a:extLst>
          </p:cNvPr>
          <p:cNvSpPr/>
          <p:nvPr/>
        </p:nvSpPr>
        <p:spPr>
          <a:xfrm>
            <a:off x="158364" y="1373318"/>
            <a:ext cx="4572000" cy="307777"/>
          </a:xfrm>
          <a:prstGeom prst="rect">
            <a:avLst/>
          </a:prstGeom>
        </p:spPr>
        <p:txBody>
          <a:bodyPr>
            <a:spAutoFit/>
          </a:bodyPr>
          <a:lstStyle/>
          <a:p>
            <a:r>
              <a:rPr lang="fr-NC" sz="1400" dirty="0"/>
              <a:t>In addition to </a:t>
            </a:r>
            <a:r>
              <a:rPr lang="fr-NC" sz="1400" dirty="0" err="1"/>
              <a:t>Mele</a:t>
            </a:r>
            <a:r>
              <a:rPr lang="fr-NC" sz="1400" dirty="0"/>
              <a:t>, 5 </a:t>
            </a:r>
            <a:r>
              <a:rPr lang="fr-NC" sz="1400" dirty="0" err="1"/>
              <a:t>other</a:t>
            </a:r>
            <a:r>
              <a:rPr lang="fr-NC" sz="1400" dirty="0"/>
              <a:t> sites </a:t>
            </a:r>
            <a:r>
              <a:rPr lang="fr-NC" sz="1400" dirty="0" err="1"/>
              <a:t>were</a:t>
            </a:r>
            <a:r>
              <a:rPr lang="fr-NC" sz="1400" dirty="0"/>
              <a:t> </a:t>
            </a:r>
            <a:r>
              <a:rPr lang="fr-NC" sz="1400" dirty="0" err="1"/>
              <a:t>studied</a:t>
            </a:r>
            <a:r>
              <a:rPr lang="fr-NC" sz="1400" dirty="0"/>
              <a:t> on </a:t>
            </a:r>
            <a:r>
              <a:rPr lang="fr-NC" sz="1400" dirty="0" err="1"/>
              <a:t>Efate</a:t>
            </a:r>
            <a:r>
              <a:rPr lang="fr-NC" sz="1400" dirty="0"/>
              <a:t> </a:t>
            </a:r>
          </a:p>
        </p:txBody>
      </p:sp>
      <p:pic>
        <p:nvPicPr>
          <p:cNvPr id="7" name="Image 6">
            <a:extLst>
              <a:ext uri="{FF2B5EF4-FFF2-40B4-BE49-F238E27FC236}">
                <a16:creationId xmlns:a16="http://schemas.microsoft.com/office/drawing/2014/main" id="{A98856AB-05EF-4A6B-841A-2E3EB6D876DF}"/>
              </a:ext>
            </a:extLst>
          </p:cNvPr>
          <p:cNvPicPr>
            <a:picLocks noChangeAspect="1"/>
          </p:cNvPicPr>
          <p:nvPr/>
        </p:nvPicPr>
        <p:blipFill>
          <a:blip r:embed="rId6"/>
          <a:stretch>
            <a:fillRect/>
          </a:stretch>
        </p:blipFill>
        <p:spPr>
          <a:xfrm>
            <a:off x="1936866" y="3709766"/>
            <a:ext cx="864096" cy="616540"/>
          </a:xfrm>
          <a:prstGeom prst="rect">
            <a:avLst/>
          </a:prstGeom>
          <a:ln w="38100">
            <a:solidFill>
              <a:srgbClr val="FFC000"/>
            </a:solidFill>
          </a:ln>
        </p:spPr>
      </p:pic>
      <p:grpSp>
        <p:nvGrpSpPr>
          <p:cNvPr id="17" name="Groupe 16">
            <a:extLst>
              <a:ext uri="{FF2B5EF4-FFF2-40B4-BE49-F238E27FC236}">
                <a16:creationId xmlns:a16="http://schemas.microsoft.com/office/drawing/2014/main" id="{15629D2F-758B-4F6A-B2E1-2A10B37A6D8A}"/>
              </a:ext>
            </a:extLst>
          </p:cNvPr>
          <p:cNvGrpSpPr/>
          <p:nvPr/>
        </p:nvGrpSpPr>
        <p:grpSpPr>
          <a:xfrm>
            <a:off x="5228207" y="4300061"/>
            <a:ext cx="3664272" cy="2488753"/>
            <a:chOff x="5228207" y="4300061"/>
            <a:chExt cx="3664272" cy="2488753"/>
          </a:xfrm>
        </p:grpSpPr>
        <p:grpSp>
          <p:nvGrpSpPr>
            <p:cNvPr id="16" name="Groupe 15">
              <a:extLst>
                <a:ext uri="{FF2B5EF4-FFF2-40B4-BE49-F238E27FC236}">
                  <a16:creationId xmlns:a16="http://schemas.microsoft.com/office/drawing/2014/main" id="{E962C515-1756-4E10-86EF-17231A18EC92}"/>
                </a:ext>
              </a:extLst>
            </p:cNvPr>
            <p:cNvGrpSpPr/>
            <p:nvPr/>
          </p:nvGrpSpPr>
          <p:grpSpPr>
            <a:xfrm>
              <a:off x="5228207" y="4300061"/>
              <a:ext cx="3525433" cy="2488753"/>
              <a:chOff x="5228207" y="4300061"/>
              <a:chExt cx="3525433" cy="2488753"/>
            </a:xfrm>
          </p:grpSpPr>
          <p:pic>
            <p:nvPicPr>
              <p:cNvPr id="11" name="Image 10">
                <a:extLst>
                  <a:ext uri="{FF2B5EF4-FFF2-40B4-BE49-F238E27FC236}">
                    <a16:creationId xmlns:a16="http://schemas.microsoft.com/office/drawing/2014/main" id="{F2C3A932-6F94-4E3A-8B9D-EED13EC792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8207" y="4300061"/>
                <a:ext cx="3525432" cy="2488753"/>
              </a:xfrm>
              <a:prstGeom prst="rect">
                <a:avLst/>
              </a:prstGeom>
            </p:spPr>
          </p:pic>
          <p:sp>
            <p:nvSpPr>
              <p:cNvPr id="15" name="Rectangle 14">
                <a:extLst>
                  <a:ext uri="{FF2B5EF4-FFF2-40B4-BE49-F238E27FC236}">
                    <a16:creationId xmlns:a16="http://schemas.microsoft.com/office/drawing/2014/main" id="{8F6B3687-235C-4403-B563-67DD3BBE3B97}"/>
                  </a:ext>
                </a:extLst>
              </p:cNvPr>
              <p:cNvSpPr/>
              <p:nvPr/>
            </p:nvSpPr>
            <p:spPr>
              <a:xfrm>
                <a:off x="5228208" y="4315397"/>
                <a:ext cx="3525432" cy="240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grpSp>
        <p:sp>
          <p:nvSpPr>
            <p:cNvPr id="14" name="Rectangle 13">
              <a:extLst>
                <a:ext uri="{FF2B5EF4-FFF2-40B4-BE49-F238E27FC236}">
                  <a16:creationId xmlns:a16="http://schemas.microsoft.com/office/drawing/2014/main" id="{D4FBF038-412A-4D66-9479-E3367B3CE6D6}"/>
                </a:ext>
              </a:extLst>
            </p:cNvPr>
            <p:cNvSpPr/>
            <p:nvPr/>
          </p:nvSpPr>
          <p:spPr>
            <a:xfrm>
              <a:off x="5367048" y="4310051"/>
              <a:ext cx="3525431" cy="246221"/>
            </a:xfrm>
            <a:prstGeom prst="rect">
              <a:avLst/>
            </a:prstGeom>
          </p:spPr>
          <p:txBody>
            <a:bodyPr wrap="square">
              <a:spAutoFit/>
            </a:bodyPr>
            <a:lstStyle/>
            <a:p>
              <a:r>
                <a:rPr lang="fr-FR" sz="1000" b="1" dirty="0" err="1"/>
                <a:t>Mele</a:t>
              </a:r>
              <a:r>
                <a:rPr lang="fr-FR" sz="1000" b="1" dirty="0"/>
                <a:t> </a:t>
              </a:r>
              <a:r>
                <a:rPr lang="fr-FR" sz="1000" b="1" dirty="0" err="1"/>
                <a:t>beach</a:t>
              </a:r>
              <a:r>
                <a:rPr lang="fr-FR" sz="1000" b="1" dirty="0"/>
                <a:t> : F</a:t>
              </a:r>
              <a:r>
                <a:rPr lang="fr-NC" sz="1000" b="1" dirty="0" err="1"/>
                <a:t>actors</a:t>
              </a:r>
              <a:r>
                <a:rPr lang="fr-NC" sz="1000" b="1" dirty="0"/>
                <a:t> </a:t>
              </a:r>
              <a:r>
                <a:rPr lang="fr-NC" sz="1000" b="1" dirty="0" err="1"/>
                <a:t>linked</a:t>
              </a:r>
              <a:r>
                <a:rPr lang="fr-NC" sz="1000" b="1" dirty="0"/>
                <a:t> to </a:t>
              </a:r>
              <a:r>
                <a:rPr lang="fr-NC" sz="1000" b="1" dirty="0" err="1"/>
                <a:t>hydrosedimentary</a:t>
              </a:r>
              <a:r>
                <a:rPr lang="fr-NC" sz="1000" b="1" dirty="0"/>
                <a:t> </a:t>
              </a:r>
              <a:r>
                <a:rPr lang="fr-NC" sz="1000" b="1" dirty="0" err="1"/>
                <a:t>functioning</a:t>
              </a:r>
              <a:r>
                <a:rPr lang="fr-NC" sz="1000" b="1" dirty="0"/>
                <a:t> </a:t>
              </a:r>
            </a:p>
          </p:txBody>
        </p:sp>
      </p:grpSp>
      <p:grpSp>
        <p:nvGrpSpPr>
          <p:cNvPr id="23" name="Groupe 22">
            <a:extLst>
              <a:ext uri="{FF2B5EF4-FFF2-40B4-BE49-F238E27FC236}">
                <a16:creationId xmlns:a16="http://schemas.microsoft.com/office/drawing/2014/main" id="{0005803F-A27B-4E9E-B77A-38A903EFF2B2}"/>
              </a:ext>
            </a:extLst>
          </p:cNvPr>
          <p:cNvGrpSpPr/>
          <p:nvPr/>
        </p:nvGrpSpPr>
        <p:grpSpPr>
          <a:xfrm>
            <a:off x="5178692" y="4556272"/>
            <a:ext cx="3656595" cy="1438594"/>
            <a:chOff x="5178692" y="4556272"/>
            <a:chExt cx="3656595" cy="1438594"/>
          </a:xfrm>
        </p:grpSpPr>
        <p:sp>
          <p:nvSpPr>
            <p:cNvPr id="18" name="Rectangle 17">
              <a:extLst>
                <a:ext uri="{FF2B5EF4-FFF2-40B4-BE49-F238E27FC236}">
                  <a16:creationId xmlns:a16="http://schemas.microsoft.com/office/drawing/2014/main" id="{730739F8-0729-4083-AD87-E8135C15B2B6}"/>
                </a:ext>
              </a:extLst>
            </p:cNvPr>
            <p:cNvSpPr/>
            <p:nvPr/>
          </p:nvSpPr>
          <p:spPr>
            <a:xfrm>
              <a:off x="5252314" y="5575567"/>
              <a:ext cx="1047878" cy="157689"/>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28" name="Rectangle 27">
              <a:extLst>
                <a:ext uri="{FF2B5EF4-FFF2-40B4-BE49-F238E27FC236}">
                  <a16:creationId xmlns:a16="http://schemas.microsoft.com/office/drawing/2014/main" id="{3290AB15-7ADD-487D-A741-A9CA2062DF1A}"/>
                </a:ext>
              </a:extLst>
            </p:cNvPr>
            <p:cNvSpPr/>
            <p:nvPr/>
          </p:nvSpPr>
          <p:spPr>
            <a:xfrm>
              <a:off x="7596336" y="5779008"/>
              <a:ext cx="936104" cy="161910"/>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19" name="Rectangle 18">
              <a:extLst>
                <a:ext uri="{FF2B5EF4-FFF2-40B4-BE49-F238E27FC236}">
                  <a16:creationId xmlns:a16="http://schemas.microsoft.com/office/drawing/2014/main" id="{8C22F38E-6D28-451E-8618-886B95C21D8F}"/>
                </a:ext>
              </a:extLst>
            </p:cNvPr>
            <p:cNvSpPr/>
            <p:nvPr/>
          </p:nvSpPr>
          <p:spPr>
            <a:xfrm>
              <a:off x="7525812" y="5733256"/>
              <a:ext cx="1294660" cy="261610"/>
            </a:xfrm>
            <a:prstGeom prst="rect">
              <a:avLst/>
            </a:prstGeom>
          </p:spPr>
          <p:txBody>
            <a:bodyPr wrap="square">
              <a:spAutoFit/>
            </a:bodyPr>
            <a:lstStyle/>
            <a:p>
              <a:r>
                <a:rPr lang="fr-FR" sz="1100" dirty="0" err="1"/>
                <a:t>Longshore</a:t>
              </a:r>
              <a:r>
                <a:rPr lang="fr-FR" sz="1100" dirty="0"/>
                <a:t> drift</a:t>
              </a:r>
            </a:p>
          </p:txBody>
        </p:sp>
        <p:sp>
          <p:nvSpPr>
            <p:cNvPr id="29" name="Rectangle 28">
              <a:extLst>
                <a:ext uri="{FF2B5EF4-FFF2-40B4-BE49-F238E27FC236}">
                  <a16:creationId xmlns:a16="http://schemas.microsoft.com/office/drawing/2014/main" id="{A5844187-674F-4156-AE21-D84609DAF428}"/>
                </a:ext>
              </a:extLst>
            </p:cNvPr>
            <p:cNvSpPr/>
            <p:nvPr/>
          </p:nvSpPr>
          <p:spPr>
            <a:xfrm>
              <a:off x="6660232" y="4592246"/>
              <a:ext cx="504056" cy="20490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30" name="Rectangle 29">
              <a:extLst>
                <a:ext uri="{FF2B5EF4-FFF2-40B4-BE49-F238E27FC236}">
                  <a16:creationId xmlns:a16="http://schemas.microsoft.com/office/drawing/2014/main" id="{CBEC38DD-AB88-4BD9-BD8B-F865CFCDCAE7}"/>
                </a:ext>
              </a:extLst>
            </p:cNvPr>
            <p:cNvSpPr/>
            <p:nvPr/>
          </p:nvSpPr>
          <p:spPr>
            <a:xfrm>
              <a:off x="7452320" y="4848429"/>
              <a:ext cx="1245932" cy="164747"/>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22" name="Rectangle 21">
              <a:extLst>
                <a:ext uri="{FF2B5EF4-FFF2-40B4-BE49-F238E27FC236}">
                  <a16:creationId xmlns:a16="http://schemas.microsoft.com/office/drawing/2014/main" id="{DA1568F3-D371-493F-9AE4-34FC3F7FD635}"/>
                </a:ext>
              </a:extLst>
            </p:cNvPr>
            <p:cNvSpPr/>
            <p:nvPr/>
          </p:nvSpPr>
          <p:spPr>
            <a:xfrm>
              <a:off x="6599390" y="4556272"/>
              <a:ext cx="576064" cy="261610"/>
            </a:xfrm>
            <a:prstGeom prst="rect">
              <a:avLst/>
            </a:prstGeom>
          </p:spPr>
          <p:txBody>
            <a:bodyPr wrap="square">
              <a:spAutoFit/>
            </a:bodyPr>
            <a:lstStyle/>
            <a:p>
              <a:r>
                <a:rPr lang="fr-FR" sz="1100" dirty="0" err="1"/>
                <a:t>Mouth</a:t>
              </a:r>
              <a:r>
                <a:rPr lang="fr-FR" sz="1100" dirty="0"/>
                <a:t> </a:t>
              </a:r>
            </a:p>
          </p:txBody>
        </p:sp>
        <p:sp>
          <p:nvSpPr>
            <p:cNvPr id="21" name="Rectangle 20">
              <a:extLst>
                <a:ext uri="{FF2B5EF4-FFF2-40B4-BE49-F238E27FC236}">
                  <a16:creationId xmlns:a16="http://schemas.microsoft.com/office/drawing/2014/main" id="{1EC81C58-CBFF-42F6-AF5C-27A4D833959E}"/>
                </a:ext>
              </a:extLst>
            </p:cNvPr>
            <p:cNvSpPr/>
            <p:nvPr/>
          </p:nvSpPr>
          <p:spPr>
            <a:xfrm>
              <a:off x="7420398" y="4797152"/>
              <a:ext cx="1414889" cy="261610"/>
            </a:xfrm>
            <a:prstGeom prst="rect">
              <a:avLst/>
            </a:prstGeom>
          </p:spPr>
          <p:txBody>
            <a:bodyPr wrap="square">
              <a:spAutoFit/>
            </a:bodyPr>
            <a:lstStyle/>
            <a:p>
              <a:r>
                <a:rPr lang="fr-FR" sz="1100" dirty="0"/>
                <a:t>Sand collection area</a:t>
              </a:r>
            </a:p>
          </p:txBody>
        </p:sp>
        <p:sp>
          <p:nvSpPr>
            <p:cNvPr id="20" name="Rectangle 19">
              <a:extLst>
                <a:ext uri="{FF2B5EF4-FFF2-40B4-BE49-F238E27FC236}">
                  <a16:creationId xmlns:a16="http://schemas.microsoft.com/office/drawing/2014/main" id="{3E7CFB7D-409F-49EB-A586-8E5ECBE6941A}"/>
                </a:ext>
              </a:extLst>
            </p:cNvPr>
            <p:cNvSpPr/>
            <p:nvPr/>
          </p:nvSpPr>
          <p:spPr>
            <a:xfrm>
              <a:off x="5178692" y="5505957"/>
              <a:ext cx="1294660" cy="261610"/>
            </a:xfrm>
            <a:prstGeom prst="rect">
              <a:avLst/>
            </a:prstGeom>
          </p:spPr>
          <p:txBody>
            <a:bodyPr wrap="square">
              <a:spAutoFit/>
            </a:bodyPr>
            <a:lstStyle/>
            <a:p>
              <a:r>
                <a:rPr lang="fr-FR" sz="1100" dirty="0"/>
                <a:t>Direction of </a:t>
              </a:r>
              <a:r>
                <a:rPr lang="fr-FR" sz="1100" dirty="0" err="1"/>
                <a:t>swell</a:t>
              </a:r>
              <a:endParaRPr lang="fr-FR" sz="1100" dirty="0"/>
            </a:p>
          </p:txBody>
        </p:sp>
      </p:grpSp>
      <p:sp>
        <p:nvSpPr>
          <p:cNvPr id="24" name="Rectangle 23">
            <a:extLst>
              <a:ext uri="{FF2B5EF4-FFF2-40B4-BE49-F238E27FC236}">
                <a16:creationId xmlns:a16="http://schemas.microsoft.com/office/drawing/2014/main" id="{C5370424-75BD-4298-943E-D567406DF7F0}"/>
              </a:ext>
            </a:extLst>
          </p:cNvPr>
          <p:cNvSpPr/>
          <p:nvPr/>
        </p:nvSpPr>
        <p:spPr>
          <a:xfrm>
            <a:off x="139367" y="6118871"/>
            <a:ext cx="4572000" cy="461665"/>
          </a:xfrm>
          <a:prstGeom prst="rect">
            <a:avLst/>
          </a:prstGeom>
        </p:spPr>
        <p:txBody>
          <a:bodyPr>
            <a:spAutoFit/>
          </a:bodyPr>
          <a:lstStyle/>
          <a:p>
            <a:pPr algn="just"/>
            <a:r>
              <a:rPr lang="fr-FR" sz="1200" dirty="0"/>
              <a:t>- </a:t>
            </a:r>
            <a:r>
              <a:rPr lang="fr-NC" sz="1200" dirty="0"/>
              <a:t>For </a:t>
            </a:r>
            <a:r>
              <a:rPr lang="fr-NC" sz="1200" dirty="0" err="1"/>
              <a:t>each</a:t>
            </a:r>
            <a:r>
              <a:rPr lang="fr-NC" sz="1200" dirty="0"/>
              <a:t> </a:t>
            </a:r>
            <a:r>
              <a:rPr lang="fr-NC" sz="1200" dirty="0" err="1"/>
              <a:t>study</a:t>
            </a:r>
            <a:r>
              <a:rPr lang="fr-NC" sz="1200" dirty="0"/>
              <a:t> site </a:t>
            </a:r>
            <a:r>
              <a:rPr lang="fr-NC" sz="1200" dirty="0" err="1"/>
              <a:t>we</a:t>
            </a:r>
            <a:r>
              <a:rPr lang="fr-FR" sz="1200" dirty="0"/>
              <a:t> have </a:t>
            </a:r>
            <a:r>
              <a:rPr lang="fr-FR" sz="1200" dirty="0" err="1"/>
              <a:t>highlighted</a:t>
            </a:r>
            <a:r>
              <a:rPr lang="fr-FR" sz="1200" dirty="0"/>
              <a:t> </a:t>
            </a:r>
            <a:r>
              <a:rPr lang="fr-NC" sz="1200" dirty="0"/>
              <a:t>the </a:t>
            </a:r>
            <a:r>
              <a:rPr lang="fr-NC" sz="1200" dirty="0" err="1"/>
              <a:t>natural</a:t>
            </a:r>
            <a:r>
              <a:rPr lang="fr-NC" sz="1200" dirty="0"/>
              <a:t> and </a:t>
            </a:r>
            <a:r>
              <a:rPr lang="fr-NC" sz="1200" dirty="0" err="1"/>
              <a:t>anthropogenic</a:t>
            </a:r>
            <a:r>
              <a:rPr lang="fr-NC" sz="1200" dirty="0"/>
              <a:t> </a:t>
            </a:r>
            <a:r>
              <a:rPr lang="fr-FR" sz="1200" dirty="0" err="1"/>
              <a:t>factors</a:t>
            </a:r>
            <a:r>
              <a:rPr lang="fr-FR" sz="1200" dirty="0"/>
              <a:t> </a:t>
            </a:r>
            <a:r>
              <a:rPr lang="en-US" sz="1200" dirty="0"/>
              <a:t>to explain the current dynamics </a:t>
            </a:r>
            <a:endParaRPr lang="fr-NC" sz="1200" dirty="0"/>
          </a:p>
        </p:txBody>
      </p:sp>
      <p:sp>
        <p:nvSpPr>
          <p:cNvPr id="25" name="Rectangle 24">
            <a:extLst>
              <a:ext uri="{FF2B5EF4-FFF2-40B4-BE49-F238E27FC236}">
                <a16:creationId xmlns:a16="http://schemas.microsoft.com/office/drawing/2014/main" id="{08071400-ED55-4765-9524-069FE16F87DA}"/>
              </a:ext>
            </a:extLst>
          </p:cNvPr>
          <p:cNvSpPr/>
          <p:nvPr/>
        </p:nvSpPr>
        <p:spPr>
          <a:xfrm>
            <a:off x="183669" y="4726541"/>
            <a:ext cx="4572000" cy="461665"/>
          </a:xfrm>
          <a:prstGeom prst="rect">
            <a:avLst/>
          </a:prstGeom>
        </p:spPr>
        <p:txBody>
          <a:bodyPr>
            <a:spAutoFit/>
          </a:bodyPr>
          <a:lstStyle/>
          <a:p>
            <a:pPr algn="just"/>
            <a:r>
              <a:rPr lang="fr-FR" sz="1200" dirty="0"/>
              <a:t>- E</a:t>
            </a:r>
            <a:r>
              <a:rPr lang="fr-NC" sz="1200" dirty="0" err="1"/>
              <a:t>rosion</a:t>
            </a:r>
            <a:r>
              <a:rPr lang="fr-NC" sz="1200" dirty="0"/>
              <a:t> </a:t>
            </a:r>
            <a:r>
              <a:rPr lang="fr-FR" sz="1200" dirty="0"/>
              <a:t>rates </a:t>
            </a:r>
            <a:r>
              <a:rPr lang="fr-NC" sz="1200" dirty="0"/>
              <a:t>and the </a:t>
            </a:r>
            <a:r>
              <a:rPr lang="fr-NC" sz="1200" dirty="0" err="1"/>
              <a:t>sectors</a:t>
            </a:r>
            <a:r>
              <a:rPr lang="fr-NC" sz="1200" dirty="0"/>
              <a:t> </a:t>
            </a:r>
            <a:r>
              <a:rPr lang="fr-NC" sz="1200" dirty="0" err="1"/>
              <a:t>most</a:t>
            </a:r>
            <a:r>
              <a:rPr lang="fr-NC" sz="1200" dirty="0"/>
              <a:t> </a:t>
            </a:r>
            <a:r>
              <a:rPr lang="fr-NC" sz="1200" dirty="0" err="1"/>
              <a:t>affected</a:t>
            </a:r>
            <a:r>
              <a:rPr lang="fr-NC" sz="1200" dirty="0"/>
              <a:t> </a:t>
            </a:r>
            <a:r>
              <a:rPr lang="fr-NC" sz="1200" dirty="0" err="1"/>
              <a:t>were</a:t>
            </a:r>
            <a:r>
              <a:rPr lang="fr-NC" sz="1200" dirty="0"/>
              <a:t> </a:t>
            </a:r>
            <a:r>
              <a:rPr lang="fr-NC" sz="1200" dirty="0" err="1"/>
              <a:t>defined</a:t>
            </a:r>
            <a:r>
              <a:rPr lang="fr-NC" sz="1200" dirty="0"/>
              <a:t> for </a:t>
            </a:r>
            <a:r>
              <a:rPr lang="fr-NC" sz="1200" dirty="0" err="1"/>
              <a:t>each</a:t>
            </a:r>
            <a:r>
              <a:rPr lang="fr-NC" sz="1200" dirty="0"/>
              <a:t> </a:t>
            </a:r>
            <a:r>
              <a:rPr lang="fr-FR" sz="1200" dirty="0" err="1"/>
              <a:t>study</a:t>
            </a:r>
            <a:r>
              <a:rPr lang="fr-FR" sz="1200" dirty="0"/>
              <a:t> </a:t>
            </a:r>
            <a:r>
              <a:rPr lang="fr-NC" sz="1200" dirty="0"/>
              <a:t>site </a:t>
            </a:r>
          </a:p>
        </p:txBody>
      </p:sp>
      <p:sp>
        <p:nvSpPr>
          <p:cNvPr id="26" name="Rectangle 25">
            <a:extLst>
              <a:ext uri="{FF2B5EF4-FFF2-40B4-BE49-F238E27FC236}">
                <a16:creationId xmlns:a16="http://schemas.microsoft.com/office/drawing/2014/main" id="{6F90A384-082D-48C0-A7E1-9B8B8E11E830}"/>
              </a:ext>
            </a:extLst>
          </p:cNvPr>
          <p:cNvSpPr/>
          <p:nvPr/>
        </p:nvSpPr>
        <p:spPr>
          <a:xfrm>
            <a:off x="158363" y="5322679"/>
            <a:ext cx="4799129" cy="646331"/>
          </a:xfrm>
          <a:prstGeom prst="rect">
            <a:avLst/>
          </a:prstGeom>
        </p:spPr>
        <p:txBody>
          <a:bodyPr wrap="square">
            <a:spAutoFit/>
          </a:bodyPr>
          <a:lstStyle/>
          <a:p>
            <a:pPr algn="just"/>
            <a:r>
              <a:rPr lang="fr-FR" sz="1200" dirty="0"/>
              <a:t>- </a:t>
            </a:r>
            <a:r>
              <a:rPr lang="fr-NC" sz="1200" dirty="0"/>
              <a:t>The </a:t>
            </a:r>
            <a:r>
              <a:rPr lang="fr-NC" sz="1200" dirty="0" err="1"/>
              <a:t>annual</a:t>
            </a:r>
            <a:r>
              <a:rPr lang="fr-NC" sz="1200" dirty="0"/>
              <a:t> </a:t>
            </a:r>
            <a:r>
              <a:rPr lang="fr-NC" sz="1200" dirty="0" err="1"/>
              <a:t>retreat</a:t>
            </a:r>
            <a:r>
              <a:rPr lang="fr-NC" sz="1200" dirty="0"/>
              <a:t> of the </a:t>
            </a:r>
            <a:r>
              <a:rPr lang="fr-NC" sz="1200" dirty="0" err="1"/>
              <a:t>coastline</a:t>
            </a:r>
            <a:r>
              <a:rPr lang="fr-NC" sz="1200" dirty="0"/>
              <a:t> has been </a:t>
            </a:r>
            <a:r>
              <a:rPr lang="fr-NC" sz="1200" dirty="0" err="1"/>
              <a:t>calculated</a:t>
            </a:r>
            <a:r>
              <a:rPr lang="fr-NC" sz="1200" dirty="0"/>
              <a:t>. </a:t>
            </a:r>
            <a:r>
              <a:rPr lang="fr-NC" sz="1200" dirty="0" err="1"/>
              <a:t>Some</a:t>
            </a:r>
            <a:r>
              <a:rPr lang="fr-NC" sz="1200" dirty="0"/>
              <a:t> sites are </a:t>
            </a:r>
            <a:r>
              <a:rPr lang="fr-NC" sz="1200" dirty="0" err="1"/>
              <a:t>very</a:t>
            </a:r>
            <a:r>
              <a:rPr lang="fr-NC" sz="1200" dirty="0"/>
              <a:t> </a:t>
            </a:r>
            <a:r>
              <a:rPr lang="fr-NC" sz="1200" dirty="0" err="1"/>
              <a:t>badly</a:t>
            </a:r>
            <a:r>
              <a:rPr lang="fr-NC" sz="1200" dirty="0"/>
              <a:t> </a:t>
            </a:r>
            <a:r>
              <a:rPr lang="fr-NC" sz="1200" dirty="0" err="1"/>
              <a:t>affected</a:t>
            </a:r>
            <a:r>
              <a:rPr lang="fr-NC" sz="1200" dirty="0"/>
              <a:t>, </a:t>
            </a:r>
            <a:r>
              <a:rPr lang="fr-NC" sz="1200" dirty="0" err="1"/>
              <a:t>such</a:t>
            </a:r>
            <a:r>
              <a:rPr lang="fr-NC" sz="1200" dirty="0"/>
              <a:t> as Shark Bay, </a:t>
            </a:r>
            <a:r>
              <a:rPr lang="fr-NC" sz="1200" dirty="0" err="1"/>
              <a:t>where</a:t>
            </a:r>
            <a:r>
              <a:rPr lang="fr-NC" sz="1200" dirty="0"/>
              <a:t> the </a:t>
            </a:r>
            <a:r>
              <a:rPr lang="fr-NC" sz="1200" dirty="0" err="1"/>
              <a:t>coastline</a:t>
            </a:r>
            <a:r>
              <a:rPr lang="fr-NC" sz="1200" dirty="0"/>
              <a:t> </a:t>
            </a:r>
            <a:r>
              <a:rPr lang="fr-NC" sz="1200" dirty="0" err="1"/>
              <a:t>is</a:t>
            </a:r>
            <a:r>
              <a:rPr lang="fr-NC" sz="1200" dirty="0"/>
              <a:t> </a:t>
            </a:r>
            <a:r>
              <a:rPr lang="fr-NC" sz="1200" dirty="0" err="1"/>
              <a:t>retreating</a:t>
            </a:r>
            <a:r>
              <a:rPr lang="fr-NC" sz="1200" dirty="0"/>
              <a:t> by more </a:t>
            </a:r>
            <a:r>
              <a:rPr lang="fr-NC" sz="1200" dirty="0" err="1"/>
              <a:t>than</a:t>
            </a:r>
            <a:r>
              <a:rPr lang="fr-NC" sz="1200" dirty="0"/>
              <a:t> 5m per </a:t>
            </a:r>
            <a:r>
              <a:rPr lang="fr-NC" sz="1200" dirty="0" err="1"/>
              <a:t>year</a:t>
            </a:r>
            <a:r>
              <a:rPr lang="fr-NC" sz="1200" dirty="0"/>
              <a:t> (</a:t>
            </a:r>
            <a:r>
              <a:rPr lang="fr-NC" sz="1200" dirty="0" err="1"/>
              <a:t>between</a:t>
            </a:r>
            <a:r>
              <a:rPr lang="fr-NC" sz="1200" dirty="0"/>
              <a:t> </a:t>
            </a:r>
            <a:r>
              <a:rPr lang="fr-FR" sz="1200" dirty="0"/>
              <a:t>2008 and 2024) </a:t>
            </a:r>
            <a:endParaRPr lang="fr-NC" sz="1200" dirty="0"/>
          </a:p>
        </p:txBody>
      </p:sp>
      <p:sp>
        <p:nvSpPr>
          <p:cNvPr id="35" name="Flèche : droite 34">
            <a:extLst>
              <a:ext uri="{FF2B5EF4-FFF2-40B4-BE49-F238E27FC236}">
                <a16:creationId xmlns:a16="http://schemas.microsoft.com/office/drawing/2014/main" id="{4767CA64-D781-4DF4-A87C-8B13337AA6E2}"/>
              </a:ext>
            </a:extLst>
          </p:cNvPr>
          <p:cNvSpPr/>
          <p:nvPr/>
        </p:nvSpPr>
        <p:spPr>
          <a:xfrm>
            <a:off x="4721873" y="2796031"/>
            <a:ext cx="302645" cy="173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grpSp>
        <p:nvGrpSpPr>
          <p:cNvPr id="10" name="Groupe 9">
            <a:extLst>
              <a:ext uri="{FF2B5EF4-FFF2-40B4-BE49-F238E27FC236}">
                <a16:creationId xmlns:a16="http://schemas.microsoft.com/office/drawing/2014/main" id="{CB9A34DE-515A-4E8E-BD23-EE6F1F6D2FF6}"/>
              </a:ext>
            </a:extLst>
          </p:cNvPr>
          <p:cNvGrpSpPr/>
          <p:nvPr/>
        </p:nvGrpSpPr>
        <p:grpSpPr>
          <a:xfrm>
            <a:off x="4787109" y="1090433"/>
            <a:ext cx="4392488" cy="3188990"/>
            <a:chOff x="4787109" y="1090433"/>
            <a:chExt cx="4392488" cy="3188990"/>
          </a:xfrm>
        </p:grpSpPr>
        <p:grpSp>
          <p:nvGrpSpPr>
            <p:cNvPr id="13" name="Groupe 12">
              <a:extLst>
                <a:ext uri="{FF2B5EF4-FFF2-40B4-BE49-F238E27FC236}">
                  <a16:creationId xmlns:a16="http://schemas.microsoft.com/office/drawing/2014/main" id="{1BC46689-4D30-4B05-ABB2-D63B17D47BC9}"/>
                </a:ext>
              </a:extLst>
            </p:cNvPr>
            <p:cNvGrpSpPr/>
            <p:nvPr/>
          </p:nvGrpSpPr>
          <p:grpSpPr>
            <a:xfrm>
              <a:off x="4787109" y="1090433"/>
              <a:ext cx="4392488" cy="3188990"/>
              <a:chOff x="4815121" y="1231421"/>
              <a:chExt cx="4392488" cy="3188990"/>
            </a:xfrm>
          </p:grpSpPr>
          <p:grpSp>
            <p:nvGrpSpPr>
              <p:cNvPr id="12" name="Groupe 11">
                <a:extLst>
                  <a:ext uri="{FF2B5EF4-FFF2-40B4-BE49-F238E27FC236}">
                    <a16:creationId xmlns:a16="http://schemas.microsoft.com/office/drawing/2014/main" id="{9D86889E-B28E-409F-8233-7F8608D2878D}"/>
                  </a:ext>
                </a:extLst>
              </p:cNvPr>
              <p:cNvGrpSpPr/>
              <p:nvPr/>
            </p:nvGrpSpPr>
            <p:grpSpPr>
              <a:xfrm>
                <a:off x="5198530" y="1252059"/>
                <a:ext cx="3602043" cy="3168352"/>
                <a:chOff x="5198530" y="1252059"/>
                <a:chExt cx="3602043" cy="3168352"/>
              </a:xfrm>
            </p:grpSpPr>
            <p:pic>
              <p:nvPicPr>
                <p:cNvPr id="3" name="Image 2">
                  <a:extLst>
                    <a:ext uri="{FF2B5EF4-FFF2-40B4-BE49-F238E27FC236}">
                      <a16:creationId xmlns:a16="http://schemas.microsoft.com/office/drawing/2014/main" id="{01A34489-8DA0-48D1-99C6-08406CB91E06}"/>
                    </a:ext>
                  </a:extLst>
                </p:cNvPr>
                <p:cNvPicPr>
                  <a:picLocks noChangeAspect="1"/>
                </p:cNvPicPr>
                <p:nvPr/>
              </p:nvPicPr>
              <p:blipFill>
                <a:blip r:embed="rId8"/>
                <a:stretch>
                  <a:fillRect/>
                </a:stretch>
              </p:blipFill>
              <p:spPr>
                <a:xfrm>
                  <a:off x="5198530" y="1252059"/>
                  <a:ext cx="3602043" cy="3168352"/>
                </a:xfrm>
                <a:prstGeom prst="rect">
                  <a:avLst/>
                </a:prstGeom>
              </p:spPr>
            </p:pic>
            <p:sp>
              <p:nvSpPr>
                <p:cNvPr id="4" name="Rectangle 3">
                  <a:extLst>
                    <a:ext uri="{FF2B5EF4-FFF2-40B4-BE49-F238E27FC236}">
                      <a16:creationId xmlns:a16="http://schemas.microsoft.com/office/drawing/2014/main" id="{D16307DA-DFDE-44EF-8EA1-9CB1B437C19D}"/>
                    </a:ext>
                  </a:extLst>
                </p:cNvPr>
                <p:cNvSpPr/>
                <p:nvPr/>
              </p:nvSpPr>
              <p:spPr>
                <a:xfrm>
                  <a:off x="5236835" y="1278073"/>
                  <a:ext cx="3525432" cy="288032"/>
                </a:xfrm>
                <a:prstGeom prst="rect">
                  <a:avLst/>
                </a:prstGeom>
                <a:solidFill>
                  <a:srgbClr val="4F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grpSp>
          <p:sp>
            <p:nvSpPr>
              <p:cNvPr id="5" name="Rectangle 4">
                <a:extLst>
                  <a:ext uri="{FF2B5EF4-FFF2-40B4-BE49-F238E27FC236}">
                    <a16:creationId xmlns:a16="http://schemas.microsoft.com/office/drawing/2014/main" id="{42665E58-44CF-43FC-8021-8B5AB1D1F337}"/>
                  </a:ext>
                </a:extLst>
              </p:cNvPr>
              <p:cNvSpPr/>
              <p:nvPr/>
            </p:nvSpPr>
            <p:spPr>
              <a:xfrm>
                <a:off x="4815121" y="1231421"/>
                <a:ext cx="4392488" cy="400110"/>
              </a:xfrm>
              <a:prstGeom prst="rect">
                <a:avLst/>
              </a:prstGeom>
              <a:noFill/>
            </p:spPr>
            <p:txBody>
              <a:bodyPr wrap="square">
                <a:spAutoFit/>
              </a:bodyPr>
              <a:lstStyle/>
              <a:p>
                <a:pPr algn="ctr"/>
                <a:r>
                  <a:rPr lang="fr-NC" sz="1000" dirty="0" err="1"/>
                  <a:t>Results</a:t>
                </a:r>
                <a:r>
                  <a:rPr lang="fr-NC" sz="1000" dirty="0"/>
                  <a:t> of a </a:t>
                </a:r>
                <a:r>
                  <a:rPr lang="fr-NC" sz="1000" dirty="0" err="1"/>
                  <a:t>diachronic</a:t>
                </a:r>
                <a:r>
                  <a:rPr lang="fr-NC" sz="1000" dirty="0"/>
                  <a:t> </a:t>
                </a:r>
                <a:r>
                  <a:rPr lang="fr-NC" sz="1000" dirty="0" err="1"/>
                  <a:t>analysis</a:t>
                </a:r>
                <a:r>
                  <a:rPr lang="fr-NC" sz="1000" dirty="0"/>
                  <a:t> of the </a:t>
                </a:r>
                <a:r>
                  <a:rPr lang="fr-NC" sz="1000" dirty="0" err="1"/>
                  <a:t>evolution</a:t>
                </a:r>
                <a:r>
                  <a:rPr lang="fr-NC" sz="1000" dirty="0"/>
                  <a:t> of the </a:t>
                </a:r>
                <a:r>
                  <a:rPr lang="fr-NC" sz="1000" dirty="0" err="1"/>
                  <a:t>coastline</a:t>
                </a:r>
                <a:endParaRPr lang="fr-FR" sz="1000" dirty="0"/>
              </a:p>
              <a:p>
                <a:pPr algn="ctr"/>
                <a:r>
                  <a:rPr lang="fr-NC" sz="1000" dirty="0" err="1"/>
                  <a:t>Efate</a:t>
                </a:r>
                <a:r>
                  <a:rPr lang="fr-NC" sz="1000" dirty="0"/>
                  <a:t> Island Vanuatu </a:t>
                </a:r>
              </a:p>
            </p:txBody>
          </p:sp>
        </p:grpSp>
        <p:sp>
          <p:nvSpPr>
            <p:cNvPr id="9" name="ZoneTexte 8">
              <a:extLst>
                <a:ext uri="{FF2B5EF4-FFF2-40B4-BE49-F238E27FC236}">
                  <a16:creationId xmlns:a16="http://schemas.microsoft.com/office/drawing/2014/main" id="{2352C578-2267-409C-AE64-968F62EE508E}"/>
                </a:ext>
              </a:extLst>
            </p:cNvPr>
            <p:cNvSpPr txBox="1"/>
            <p:nvPr/>
          </p:nvSpPr>
          <p:spPr>
            <a:xfrm>
              <a:off x="6919288" y="3543280"/>
              <a:ext cx="1787021" cy="646331"/>
            </a:xfrm>
            <a:prstGeom prst="rect">
              <a:avLst/>
            </a:prstGeom>
            <a:solidFill>
              <a:srgbClr val="4FB9FF"/>
            </a:solidFill>
            <a:ln>
              <a:solidFill>
                <a:srgbClr val="4FB9FF"/>
              </a:solidFill>
            </a:ln>
          </p:spPr>
          <p:txBody>
            <a:bodyPr wrap="square" rtlCol="0">
              <a:spAutoFit/>
            </a:bodyPr>
            <a:lstStyle/>
            <a:p>
              <a:r>
                <a:rPr lang="en-US" sz="900" dirty="0"/>
                <a:t>No significant accretion </a:t>
              </a:r>
            </a:p>
            <a:p>
              <a:r>
                <a:rPr lang="en-US" sz="900" dirty="0"/>
                <a:t>No significant erosion </a:t>
              </a:r>
            </a:p>
            <a:p>
              <a:r>
                <a:rPr lang="en-US" sz="900" dirty="0"/>
                <a:t>Low to moderate erosion Severe erosion </a:t>
              </a:r>
              <a:endParaRPr lang="fr-NC" sz="900" dirty="0"/>
            </a:p>
          </p:txBody>
        </p:sp>
      </p:grpSp>
    </p:spTree>
    <p:extLst>
      <p:ext uri="{BB962C8B-B14F-4D97-AF65-F5344CB8AC3E}">
        <p14:creationId xmlns:p14="http://schemas.microsoft.com/office/powerpoint/2010/main" val="997983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Évolution Baofatu.mp4" descr="Évolution Baofatu.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34749" y="1610568"/>
            <a:ext cx="8303242" cy="4670574"/>
          </a:xfrm>
          <a:prstGeom prst="rect">
            <a:avLst/>
          </a:prstGeom>
          <a:ln w="12700">
            <a:miter lim="400000"/>
          </a:ln>
        </p:spPr>
      </p:pic>
      <p:pic>
        <p:nvPicPr>
          <p:cNvPr id="3" name="Image 2">
            <a:extLst>
              <a:ext uri="{FF2B5EF4-FFF2-40B4-BE49-F238E27FC236}">
                <a16:creationId xmlns:a16="http://schemas.microsoft.com/office/drawing/2014/main" id="{646828AA-10AA-44D1-93AD-45FFA3DED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4" name="Image 244">
            <a:extLst>
              <a:ext uri="{FF2B5EF4-FFF2-40B4-BE49-F238E27FC236}">
                <a16:creationId xmlns:a16="http://schemas.microsoft.com/office/drawing/2014/main" id="{8FDF9E53-9BDD-482E-AF8F-CE94D2222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5" name="Rectangle 4">
            <a:extLst>
              <a:ext uri="{FF2B5EF4-FFF2-40B4-BE49-F238E27FC236}">
                <a16:creationId xmlns:a16="http://schemas.microsoft.com/office/drawing/2014/main" id="{9C823577-D1F1-4C63-8FEF-B5CDE65E0B03}"/>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6" name="ZoneTexte 5">
            <a:extLst>
              <a:ext uri="{FF2B5EF4-FFF2-40B4-BE49-F238E27FC236}">
                <a16:creationId xmlns:a16="http://schemas.microsoft.com/office/drawing/2014/main" id="{8A9EAFF7-A454-45AB-9391-711A843C34B1}"/>
              </a:ext>
            </a:extLst>
          </p:cNvPr>
          <p:cNvSpPr txBox="1"/>
          <p:nvPr/>
        </p:nvSpPr>
        <p:spPr>
          <a:xfrm>
            <a:off x="1763688"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solidFill>
                <a:latin typeface="Arial" pitchFamily="34" charset="0"/>
                <a:cs typeface="Arial" pitchFamily="34" charset="0"/>
              </a:rPr>
              <a:t>Results</a:t>
            </a:r>
            <a:r>
              <a:rPr lang="fr-FR" sz="1600" b="1" dirty="0">
                <a:solidFill>
                  <a:schemeClr val="bg1">
                    <a:lumMod val="65000"/>
                  </a:schemeClr>
                </a:solidFill>
                <a:latin typeface="Arial" pitchFamily="34" charset="0"/>
                <a:cs typeface="Arial" pitchFamily="34" charset="0"/>
              </a:rPr>
              <a:t>       </a:t>
            </a:r>
            <a:endParaRPr lang="fr-FR" sz="1600" b="1" dirty="0">
              <a:solidFill>
                <a:schemeClr val="bg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D6A0AC18-67ED-407B-AAFB-F6E08B29EA16}"/>
              </a:ext>
            </a:extLst>
          </p:cNvPr>
          <p:cNvSpPr/>
          <p:nvPr/>
        </p:nvSpPr>
        <p:spPr>
          <a:xfrm>
            <a:off x="755576" y="1002269"/>
            <a:ext cx="7896871" cy="584775"/>
          </a:xfrm>
          <a:prstGeom prst="rect">
            <a:avLst/>
          </a:prstGeom>
        </p:spPr>
        <p:txBody>
          <a:bodyPr wrap="square">
            <a:spAutoFit/>
          </a:bodyPr>
          <a:lstStyle/>
          <a:p>
            <a:r>
              <a:rPr lang="fr-NC" sz="1600" dirty="0" err="1"/>
              <a:t>Evolution</a:t>
            </a:r>
            <a:r>
              <a:rPr lang="fr-NC" sz="1600" dirty="0"/>
              <a:t> of the </a:t>
            </a:r>
            <a:r>
              <a:rPr lang="fr-FR" sz="1600" dirty="0" err="1"/>
              <a:t>sandy</a:t>
            </a:r>
            <a:r>
              <a:rPr lang="fr-FR" sz="1600" dirty="0"/>
              <a:t> </a:t>
            </a:r>
            <a:r>
              <a:rPr lang="fr-FR" sz="1600" dirty="0" err="1"/>
              <a:t>barrier</a:t>
            </a:r>
            <a:r>
              <a:rPr lang="fr-FR" sz="1600" dirty="0"/>
              <a:t> </a:t>
            </a:r>
            <a:r>
              <a:rPr lang="fr-FR" sz="1600" dirty="0" err="1"/>
              <a:t>beach</a:t>
            </a:r>
            <a:r>
              <a:rPr lang="fr-FR" sz="1600" dirty="0"/>
              <a:t> </a:t>
            </a:r>
            <a:r>
              <a:rPr lang="fr-NC" sz="1600" dirty="0"/>
              <a:t>on </a:t>
            </a:r>
            <a:r>
              <a:rPr lang="fr-FR" sz="1600" dirty="0" err="1"/>
              <a:t>Baoafatu</a:t>
            </a:r>
            <a:r>
              <a:rPr lang="fr-NC" sz="1600" dirty="0"/>
              <a:t> (</a:t>
            </a:r>
            <a:r>
              <a:rPr lang="fr-NC" sz="1600" dirty="0" err="1"/>
              <a:t>Efate</a:t>
            </a:r>
            <a:r>
              <a:rPr lang="fr-FR" sz="1600" dirty="0"/>
              <a:t> /Vanuatu</a:t>
            </a:r>
            <a:r>
              <a:rPr lang="fr-NC" sz="1600" dirty="0"/>
              <a:t>) </a:t>
            </a:r>
            <a:r>
              <a:rPr lang="fr-NC" sz="1600" dirty="0" err="1"/>
              <a:t>between</a:t>
            </a:r>
            <a:r>
              <a:rPr lang="fr-NC" sz="1600" dirty="0"/>
              <a:t> 2009 and 2022 </a:t>
            </a:r>
            <a:endParaRPr lang="fr-FR" sz="1600" dirty="0"/>
          </a:p>
          <a:p>
            <a:r>
              <a:rPr lang="fr-NC" sz="1600" dirty="0"/>
              <a:t>(source: Google </a:t>
            </a:r>
            <a:r>
              <a:rPr lang="fr-NC" sz="1600" dirty="0" err="1"/>
              <a:t>earth</a:t>
            </a:r>
            <a:r>
              <a:rPr lang="fr-NC" sz="1600"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4" fill="hold"/>
                                        <p:tgtEl>
                                          <p:spTgt spid="205"/>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0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05"/>
                </p:tgtEl>
              </p:cMediaNode>
            </p:video>
            <p:seq concurrent="1" prevAc="none" nextAc="seek">
              <p:cTn id="12" restart="whenNotActive" fill="hold" evtFilter="cancelBubble" nodeType="interactiveSeq">
                <p:stCondLst>
                  <p:cond evt="onClick" delay="0">
                    <p:tgtEl>
                      <p:spTgt spid="20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5"/>
                                        </p:tgtEl>
                                      </p:cBhvr>
                                    </p:cmd>
                                  </p:childTnLst>
                                </p:cTn>
                              </p:par>
                            </p:childTnLst>
                          </p:cTn>
                        </p:par>
                      </p:childTnLst>
                    </p:cTn>
                  </p:par>
                </p:childTnLst>
              </p:cTn>
              <p:nextCondLst>
                <p:cond evt="onClick" delay="0">
                  <p:tgtEl>
                    <p:spTgt spid="20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179512" y="1020588"/>
            <a:ext cx="3163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NC" b="1" u="sng" dirty="0">
                <a:cs typeface="Times New Roman" panose="02020603050405020304" pitchFamily="18" charset="0"/>
              </a:rPr>
              <a:t>First </a:t>
            </a:r>
            <a:r>
              <a:rPr lang="fr-FR" altLang="fr-NC" b="1" u="sng" dirty="0" err="1">
                <a:cs typeface="Times New Roman" panose="02020603050405020304" pitchFamily="18" charset="0"/>
              </a:rPr>
              <a:t>results</a:t>
            </a:r>
            <a:r>
              <a:rPr lang="fr-FR" altLang="fr-NC" b="1" u="sng" dirty="0">
                <a:cs typeface="Times New Roman" panose="02020603050405020304" pitchFamily="18" charset="0"/>
              </a:rPr>
              <a:t> – French </a:t>
            </a:r>
            <a:r>
              <a:rPr lang="fr-FR" altLang="fr-NC" b="1" u="sng" dirty="0" err="1">
                <a:cs typeface="Times New Roman" panose="02020603050405020304" pitchFamily="18" charset="0"/>
              </a:rPr>
              <a:t>Polynesia</a:t>
            </a:r>
            <a:r>
              <a:rPr lang="fr-FR" altLang="fr-NC" b="1" u="sng" dirty="0">
                <a:cs typeface="Times New Roman" panose="02020603050405020304" pitchFamily="18" charset="0"/>
              </a:rPr>
              <a:t> </a:t>
            </a:r>
            <a:endParaRPr lang="fr-NC" altLang="fr-NC" b="1" dirty="0">
              <a:cs typeface="Times New Roman" panose="02020603050405020304" pitchFamily="18" charset="0"/>
            </a:endParaRPr>
          </a:p>
        </p:txBody>
      </p:sp>
      <p:pic>
        <p:nvPicPr>
          <p:cNvPr id="62" name="Image 61">
            <a:extLst>
              <a:ext uri="{FF2B5EF4-FFF2-40B4-BE49-F238E27FC236}">
                <a16:creationId xmlns:a16="http://schemas.microsoft.com/office/drawing/2014/main" id="{7789EC3D-1869-408B-9090-475A3BE81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63" name="Image 244">
            <a:extLst>
              <a:ext uri="{FF2B5EF4-FFF2-40B4-BE49-F238E27FC236}">
                <a16:creationId xmlns:a16="http://schemas.microsoft.com/office/drawing/2014/main" id="{0759F146-1E4D-4FED-955B-D63BC65C4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64" name="Rectangle 63">
            <a:extLst>
              <a:ext uri="{FF2B5EF4-FFF2-40B4-BE49-F238E27FC236}">
                <a16:creationId xmlns:a16="http://schemas.microsoft.com/office/drawing/2014/main" id="{0A8C76FD-5435-4BC0-91FA-A69660D397FC}"/>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65" name="ZoneTexte 64">
            <a:extLst>
              <a:ext uri="{FF2B5EF4-FFF2-40B4-BE49-F238E27FC236}">
                <a16:creationId xmlns:a16="http://schemas.microsoft.com/office/drawing/2014/main" id="{7C538F8C-F6D6-4E13-B600-103E75E5D0F9}"/>
              </a:ext>
            </a:extLst>
          </p:cNvPr>
          <p:cNvSpPr txBox="1"/>
          <p:nvPr/>
        </p:nvSpPr>
        <p:spPr>
          <a:xfrm>
            <a:off x="1763688"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solidFill>
                <a:latin typeface="Arial" pitchFamily="34" charset="0"/>
                <a:cs typeface="Arial" pitchFamily="34" charset="0"/>
              </a:rPr>
              <a:t>Results</a:t>
            </a:r>
            <a:r>
              <a:rPr lang="fr-FR" sz="1600" b="1" dirty="0">
                <a:solidFill>
                  <a:schemeClr val="bg1">
                    <a:lumMod val="65000"/>
                  </a:schemeClr>
                </a:solidFill>
                <a:latin typeface="Arial" pitchFamily="34" charset="0"/>
                <a:cs typeface="Arial" pitchFamily="34" charset="0"/>
              </a:rPr>
              <a:t>       </a:t>
            </a:r>
            <a:endParaRPr lang="fr-FR" sz="1600" b="1" dirty="0">
              <a:solidFill>
                <a:schemeClr val="bg1"/>
              </a:solidFill>
              <a:latin typeface="Arial" pitchFamily="34" charset="0"/>
              <a:cs typeface="Arial" pitchFamily="34" charset="0"/>
            </a:endParaRPr>
          </a:p>
        </p:txBody>
      </p:sp>
      <p:graphicFrame>
        <p:nvGraphicFramePr>
          <p:cNvPr id="66" name="Tableau 65">
            <a:extLst>
              <a:ext uri="{FF2B5EF4-FFF2-40B4-BE49-F238E27FC236}">
                <a16:creationId xmlns:a16="http://schemas.microsoft.com/office/drawing/2014/main" id="{7D56F42B-B9C2-4B5A-8217-9979A73E68A0}"/>
              </a:ext>
            </a:extLst>
          </p:cNvPr>
          <p:cNvGraphicFramePr>
            <a:graphicFrameLocks noGrp="1"/>
          </p:cNvGraphicFramePr>
          <p:nvPr>
            <p:extLst>
              <p:ext uri="{D42A27DB-BD31-4B8C-83A1-F6EECF244321}">
                <p14:modId xmlns:p14="http://schemas.microsoft.com/office/powerpoint/2010/main" val="2583460752"/>
              </p:ext>
            </p:extLst>
          </p:nvPr>
        </p:nvGraphicFramePr>
        <p:xfrm>
          <a:off x="5767814" y="2852936"/>
          <a:ext cx="3196674" cy="1296144"/>
        </p:xfrm>
        <a:graphic>
          <a:graphicData uri="http://schemas.openxmlformats.org/drawingml/2006/table">
            <a:tbl>
              <a:tblPr firstRow="1" firstCol="1" bandRow="1">
                <a:tableStyleId>{5C22544A-7EE6-4342-B048-85BDC9FD1C3A}</a:tableStyleId>
              </a:tblPr>
              <a:tblGrid>
                <a:gridCol w="612964">
                  <a:extLst>
                    <a:ext uri="{9D8B030D-6E8A-4147-A177-3AD203B41FA5}">
                      <a16:colId xmlns:a16="http://schemas.microsoft.com/office/drawing/2014/main" val="556362225"/>
                    </a:ext>
                  </a:extLst>
                </a:gridCol>
                <a:gridCol w="492333">
                  <a:extLst>
                    <a:ext uri="{9D8B030D-6E8A-4147-A177-3AD203B41FA5}">
                      <a16:colId xmlns:a16="http://schemas.microsoft.com/office/drawing/2014/main" val="3534707611"/>
                    </a:ext>
                  </a:extLst>
                </a:gridCol>
                <a:gridCol w="720080">
                  <a:extLst>
                    <a:ext uri="{9D8B030D-6E8A-4147-A177-3AD203B41FA5}">
                      <a16:colId xmlns:a16="http://schemas.microsoft.com/office/drawing/2014/main" val="147973451"/>
                    </a:ext>
                  </a:extLst>
                </a:gridCol>
                <a:gridCol w="576064">
                  <a:extLst>
                    <a:ext uri="{9D8B030D-6E8A-4147-A177-3AD203B41FA5}">
                      <a16:colId xmlns:a16="http://schemas.microsoft.com/office/drawing/2014/main" val="4139474428"/>
                    </a:ext>
                  </a:extLst>
                </a:gridCol>
                <a:gridCol w="795233">
                  <a:extLst>
                    <a:ext uri="{9D8B030D-6E8A-4147-A177-3AD203B41FA5}">
                      <a16:colId xmlns:a16="http://schemas.microsoft.com/office/drawing/2014/main" val="5121284"/>
                    </a:ext>
                  </a:extLst>
                </a:gridCol>
              </a:tblGrid>
              <a:tr h="432048">
                <a:tc>
                  <a:txBody>
                    <a:bodyPr/>
                    <a:lstStyle/>
                    <a:p>
                      <a:pPr algn="ctr">
                        <a:spcAft>
                          <a:spcPts val="0"/>
                        </a:spcAft>
                      </a:pPr>
                      <a:r>
                        <a:rPr lang="fr-FR" sz="1100" dirty="0">
                          <a:effectLst/>
                          <a:latin typeface="+mj-lt"/>
                        </a:rPr>
                        <a:t>Motu </a:t>
                      </a:r>
                      <a:endParaRPr lang="fr-NC" sz="1100" dirty="0">
                        <a:effectLst/>
                        <a:latin typeface="+mj-lt"/>
                        <a:ea typeface="Arial Unicode MS"/>
                      </a:endParaRPr>
                    </a:p>
                  </a:txBody>
                  <a:tcPr marL="61044" marR="61044" marT="0" marB="0"/>
                </a:tc>
                <a:tc>
                  <a:txBody>
                    <a:bodyPr/>
                    <a:lstStyle/>
                    <a:p>
                      <a:pPr algn="ctr">
                        <a:spcAft>
                          <a:spcPts val="0"/>
                        </a:spcAft>
                      </a:pPr>
                      <a:r>
                        <a:rPr lang="en-US" sz="1100" dirty="0">
                          <a:effectLst/>
                          <a:latin typeface="+mj-lt"/>
                        </a:rPr>
                        <a:t>Year</a:t>
                      </a:r>
                      <a:endParaRPr lang="fr-NC" sz="1100" dirty="0">
                        <a:effectLst/>
                        <a:latin typeface="+mj-lt"/>
                        <a:ea typeface="Arial Unicode MS"/>
                      </a:endParaRPr>
                    </a:p>
                  </a:txBody>
                  <a:tcPr marL="61044" marR="61044" marT="0" marB="0"/>
                </a:tc>
                <a:tc>
                  <a:txBody>
                    <a:bodyPr/>
                    <a:lstStyle/>
                    <a:p>
                      <a:pPr algn="ctr">
                        <a:spcAft>
                          <a:spcPts val="0"/>
                        </a:spcAft>
                      </a:pPr>
                      <a:r>
                        <a:rPr lang="en-US" sz="1100" dirty="0">
                          <a:effectLst/>
                          <a:latin typeface="+mj-lt"/>
                        </a:rPr>
                        <a:t>Area</a:t>
                      </a:r>
                    </a:p>
                    <a:p>
                      <a:pPr algn="ctr">
                        <a:spcAft>
                          <a:spcPts val="0"/>
                        </a:spcAft>
                      </a:pPr>
                      <a:r>
                        <a:rPr lang="en-US" sz="1100" dirty="0">
                          <a:effectLst/>
                          <a:latin typeface="+mj-lt"/>
                          <a:ea typeface="Arial Unicode MS"/>
                        </a:rPr>
                        <a:t>(m²)</a:t>
                      </a:r>
                      <a:endParaRPr lang="fr-NC" sz="1100" dirty="0">
                        <a:effectLst/>
                        <a:latin typeface="+mj-lt"/>
                        <a:ea typeface="Arial Unicode MS"/>
                      </a:endParaRPr>
                    </a:p>
                  </a:txBody>
                  <a:tcPr marL="61044" marR="61044" marT="0" marB="0"/>
                </a:tc>
                <a:tc>
                  <a:txBody>
                    <a:bodyPr/>
                    <a:lstStyle/>
                    <a:p>
                      <a:pPr algn="ctr">
                        <a:spcAft>
                          <a:spcPts val="0"/>
                        </a:spcAft>
                      </a:pPr>
                      <a:r>
                        <a:rPr lang="en-US" sz="1100" b="1" kern="1200" dirty="0">
                          <a:solidFill>
                            <a:schemeClr val="lt1"/>
                          </a:solidFill>
                          <a:effectLst/>
                          <a:latin typeface="+mj-lt"/>
                          <a:ea typeface="Arial Unicode MS"/>
                          <a:cs typeface="+mn-cs"/>
                        </a:rPr>
                        <a:t>Gain / loss </a:t>
                      </a:r>
                      <a:endParaRPr lang="fr-NC" sz="1100" dirty="0">
                        <a:effectLst/>
                        <a:latin typeface="+mj-lt"/>
                        <a:ea typeface="Arial Unicode MS"/>
                      </a:endParaRPr>
                    </a:p>
                  </a:txBody>
                  <a:tcPr marL="68580" marR="68580" marT="0" marB="0"/>
                </a:tc>
                <a:tc>
                  <a:txBody>
                    <a:bodyPr/>
                    <a:lstStyle/>
                    <a:p>
                      <a:pPr algn="ctr">
                        <a:spcAft>
                          <a:spcPts val="0"/>
                        </a:spcAft>
                      </a:pPr>
                      <a:r>
                        <a:rPr lang="en-US" sz="1100" dirty="0">
                          <a:effectLst/>
                          <a:latin typeface="+mj-lt"/>
                          <a:ea typeface="Arial Unicode MS"/>
                        </a:rPr>
                        <a:t>Total percentage</a:t>
                      </a:r>
                      <a:endParaRPr lang="fr-NC" sz="1100" dirty="0">
                        <a:effectLst/>
                        <a:latin typeface="+mj-lt"/>
                        <a:ea typeface="Arial Unicode MS"/>
                      </a:endParaRPr>
                    </a:p>
                  </a:txBody>
                  <a:tcPr marL="68580" marR="68580" marT="0" marB="0"/>
                </a:tc>
                <a:extLst>
                  <a:ext uri="{0D108BD9-81ED-4DB2-BD59-A6C34878D82A}">
                    <a16:rowId xmlns:a16="http://schemas.microsoft.com/office/drawing/2014/main" val="3762939636"/>
                  </a:ext>
                </a:extLst>
              </a:tr>
              <a:tr h="216024">
                <a:tc rowSpan="4">
                  <a:txBody>
                    <a:bodyPr/>
                    <a:lstStyle/>
                    <a:p>
                      <a:pPr algn="ctr">
                        <a:spcAft>
                          <a:spcPts val="0"/>
                        </a:spcAft>
                      </a:pPr>
                      <a:r>
                        <a:rPr lang="fr-FR" sz="1100" dirty="0" err="1">
                          <a:effectLst/>
                          <a:latin typeface="+mj-lt"/>
                        </a:rPr>
                        <a:t>Tahuna</a:t>
                      </a:r>
                      <a:r>
                        <a:rPr lang="fr-FR" sz="1100" dirty="0">
                          <a:effectLst/>
                          <a:latin typeface="+mj-lt"/>
                        </a:rPr>
                        <a:t> </a:t>
                      </a:r>
                      <a:r>
                        <a:rPr lang="fr-FR" sz="1100" dirty="0" err="1">
                          <a:effectLst/>
                          <a:latin typeface="+mj-lt"/>
                        </a:rPr>
                        <a:t>Iti</a:t>
                      </a:r>
                      <a:endParaRPr lang="fr-NC" sz="1100" dirty="0">
                        <a:effectLst/>
                        <a:latin typeface="+mj-lt"/>
                        <a:ea typeface="Arial Unicode MS"/>
                      </a:endParaRPr>
                    </a:p>
                  </a:txBody>
                  <a:tcPr marL="61044" marR="61044" marT="0" marB="0"/>
                </a:tc>
                <a:tc>
                  <a:txBody>
                    <a:bodyPr/>
                    <a:lstStyle/>
                    <a:p>
                      <a:pPr algn="ctr">
                        <a:spcAft>
                          <a:spcPts val="0"/>
                        </a:spcAft>
                      </a:pPr>
                      <a:r>
                        <a:rPr lang="en-US" sz="1100" dirty="0">
                          <a:effectLst/>
                          <a:latin typeface="+mj-lt"/>
                        </a:rPr>
                        <a:t>2023</a:t>
                      </a:r>
                      <a:endParaRPr lang="fr-NC" sz="1100" dirty="0">
                        <a:effectLst/>
                        <a:latin typeface="+mj-lt"/>
                        <a:ea typeface="Arial Unicode MS"/>
                      </a:endParaRPr>
                    </a:p>
                  </a:txBody>
                  <a:tcPr marL="61044" marR="61044" marT="0" marB="0"/>
                </a:tc>
                <a:tc>
                  <a:txBody>
                    <a:bodyPr/>
                    <a:lstStyle/>
                    <a:p>
                      <a:pPr algn="ctr">
                        <a:spcAft>
                          <a:spcPts val="0"/>
                        </a:spcAft>
                      </a:pPr>
                      <a:r>
                        <a:rPr lang="fr-FR" sz="1100" dirty="0">
                          <a:effectLst/>
                          <a:latin typeface="+mj-lt"/>
                          <a:ea typeface="Arial Unicode MS"/>
                        </a:rPr>
                        <a:t>91 167</a:t>
                      </a:r>
                      <a:endParaRPr lang="fr-NC" sz="1100" dirty="0">
                        <a:effectLst/>
                        <a:latin typeface="+mj-lt"/>
                        <a:ea typeface="Arial Unicode MS"/>
                      </a:endParaRPr>
                    </a:p>
                  </a:txBody>
                  <a:tcPr marL="61044" marR="61044" marT="0" marB="0"/>
                </a:tc>
                <a:tc rowSpan="4">
                  <a:txBody>
                    <a:bodyPr/>
                    <a:lstStyle/>
                    <a:p>
                      <a:pPr algn="ctr">
                        <a:spcAft>
                          <a:spcPts val="0"/>
                        </a:spcAft>
                      </a:pPr>
                      <a:endParaRPr lang="fr-FR" sz="1100" dirty="0">
                        <a:effectLst/>
                        <a:latin typeface="+mj-lt"/>
                        <a:ea typeface="Arial Unicode MS"/>
                      </a:endParaRPr>
                    </a:p>
                    <a:p>
                      <a:pPr algn="ctr">
                        <a:spcAft>
                          <a:spcPts val="0"/>
                        </a:spcAft>
                      </a:pPr>
                      <a:r>
                        <a:rPr lang="fr-FR" sz="1100" dirty="0">
                          <a:effectLst/>
                          <a:latin typeface="+mj-lt"/>
                          <a:ea typeface="Arial Unicode MS"/>
                        </a:rPr>
                        <a:t>16 679 m²</a:t>
                      </a:r>
                      <a:endParaRPr lang="fr-NC" sz="1100" dirty="0">
                        <a:effectLst/>
                        <a:latin typeface="+mj-lt"/>
                        <a:ea typeface="Arial Unicode MS"/>
                      </a:endParaRPr>
                    </a:p>
                  </a:txBody>
                  <a:tcPr marL="68580" marR="68580" marT="0" marB="0"/>
                </a:tc>
                <a:tc rowSpan="4">
                  <a:txBody>
                    <a:bodyPr/>
                    <a:lstStyle/>
                    <a:p>
                      <a:pPr algn="ctr">
                        <a:spcAft>
                          <a:spcPts val="0"/>
                        </a:spcAft>
                      </a:pPr>
                      <a:endParaRPr lang="fr-FR" sz="1100" dirty="0">
                        <a:effectLst/>
                        <a:latin typeface="+mj-lt"/>
                        <a:ea typeface="Arial Unicode MS"/>
                      </a:endParaRPr>
                    </a:p>
                    <a:p>
                      <a:pPr algn="ctr">
                        <a:spcAft>
                          <a:spcPts val="0"/>
                        </a:spcAft>
                      </a:pPr>
                      <a:r>
                        <a:rPr lang="fr-FR" sz="1100" dirty="0">
                          <a:effectLst/>
                          <a:latin typeface="+mj-lt"/>
                          <a:ea typeface="Arial Unicode MS"/>
                        </a:rPr>
                        <a:t>22,4 %</a:t>
                      </a:r>
                      <a:endParaRPr lang="fr-NC" sz="1100" dirty="0">
                        <a:effectLst/>
                        <a:latin typeface="+mj-lt"/>
                        <a:ea typeface="Arial Unicode MS"/>
                      </a:endParaRPr>
                    </a:p>
                  </a:txBody>
                  <a:tcPr marL="68580" marR="68580" marT="0" marB="0"/>
                </a:tc>
                <a:extLst>
                  <a:ext uri="{0D108BD9-81ED-4DB2-BD59-A6C34878D82A}">
                    <a16:rowId xmlns:a16="http://schemas.microsoft.com/office/drawing/2014/main" val="3208621290"/>
                  </a:ext>
                </a:extLst>
              </a:tr>
              <a:tr h="216024">
                <a:tc vMerge="1">
                  <a:txBody>
                    <a:bodyPr/>
                    <a:lstStyle/>
                    <a:p>
                      <a:pPr algn="ctr">
                        <a:spcAft>
                          <a:spcPts val="0"/>
                        </a:spcAft>
                      </a:pPr>
                      <a:endParaRPr lang="fr-NC" sz="800" dirty="0">
                        <a:effectLst/>
                        <a:latin typeface="+mj-lt"/>
                        <a:ea typeface="Arial Unicode MS"/>
                      </a:endParaRPr>
                    </a:p>
                  </a:txBody>
                  <a:tcPr marL="61044" marR="61044" marT="0" marB="0"/>
                </a:tc>
                <a:tc>
                  <a:txBody>
                    <a:bodyPr/>
                    <a:lstStyle/>
                    <a:p>
                      <a:pPr algn="ctr">
                        <a:spcAft>
                          <a:spcPts val="0"/>
                        </a:spcAft>
                      </a:pPr>
                      <a:r>
                        <a:rPr lang="en-US" sz="1100" dirty="0">
                          <a:effectLst/>
                          <a:latin typeface="+mj-lt"/>
                        </a:rPr>
                        <a:t>2022</a:t>
                      </a:r>
                      <a:endParaRPr lang="fr-NC" sz="1100" dirty="0">
                        <a:effectLst/>
                        <a:latin typeface="+mj-lt"/>
                        <a:ea typeface="Arial Unicode MS"/>
                      </a:endParaRPr>
                    </a:p>
                  </a:txBody>
                  <a:tcPr marL="61044" marR="61044" marT="0" marB="0"/>
                </a:tc>
                <a:tc>
                  <a:txBody>
                    <a:bodyPr/>
                    <a:lstStyle/>
                    <a:p>
                      <a:pPr algn="ctr">
                        <a:spcAft>
                          <a:spcPts val="0"/>
                        </a:spcAft>
                      </a:pPr>
                      <a:r>
                        <a:rPr lang="fr-FR" sz="1100" dirty="0">
                          <a:effectLst/>
                          <a:latin typeface="+mj-lt"/>
                          <a:ea typeface="Arial Unicode MS"/>
                        </a:rPr>
                        <a:t>87 793</a:t>
                      </a:r>
                      <a:endParaRPr lang="fr-NC" sz="1100" dirty="0">
                        <a:effectLst/>
                        <a:latin typeface="+mj-lt"/>
                        <a:ea typeface="Arial Unicode MS"/>
                      </a:endParaRPr>
                    </a:p>
                  </a:txBody>
                  <a:tcPr marL="61044" marR="61044" marT="0" marB="0"/>
                </a:tc>
                <a:tc vMerge="1">
                  <a:txBody>
                    <a:bodyPr/>
                    <a:lstStyle/>
                    <a:p>
                      <a:pPr algn="ctr">
                        <a:spcAft>
                          <a:spcPts val="0"/>
                        </a:spcAft>
                      </a:pPr>
                      <a:endParaRPr lang="fr-NC" sz="800" dirty="0">
                        <a:effectLst/>
                        <a:latin typeface="+mj-lt"/>
                        <a:ea typeface="Arial Unicode MS"/>
                      </a:endParaRPr>
                    </a:p>
                  </a:txBody>
                  <a:tcPr marL="68580" marR="68580" marT="0" marB="0"/>
                </a:tc>
                <a:tc vMerge="1">
                  <a:txBody>
                    <a:bodyPr/>
                    <a:lstStyle/>
                    <a:p>
                      <a:pPr algn="ctr">
                        <a:spcAft>
                          <a:spcPts val="0"/>
                        </a:spcAft>
                      </a:pPr>
                      <a:endParaRPr lang="fr-NC" sz="800" dirty="0">
                        <a:effectLst/>
                        <a:latin typeface="+mj-lt"/>
                        <a:ea typeface="Arial Unicode MS"/>
                      </a:endParaRPr>
                    </a:p>
                  </a:txBody>
                  <a:tcPr marL="68580" marR="68580" marT="0" marB="0"/>
                </a:tc>
                <a:extLst>
                  <a:ext uri="{0D108BD9-81ED-4DB2-BD59-A6C34878D82A}">
                    <a16:rowId xmlns:a16="http://schemas.microsoft.com/office/drawing/2014/main" val="1744686801"/>
                  </a:ext>
                </a:extLst>
              </a:tr>
              <a:tr h="216024">
                <a:tc vMerge="1">
                  <a:txBody>
                    <a:bodyPr/>
                    <a:lstStyle/>
                    <a:p>
                      <a:pPr algn="ctr">
                        <a:spcAft>
                          <a:spcPts val="0"/>
                        </a:spcAft>
                      </a:pPr>
                      <a:endParaRPr lang="fr-NC" sz="800" dirty="0">
                        <a:effectLst/>
                        <a:latin typeface="+mj-lt"/>
                        <a:ea typeface="Arial Unicode MS"/>
                      </a:endParaRPr>
                    </a:p>
                  </a:txBody>
                  <a:tcPr marL="61044" marR="61044" marT="0" marB="0"/>
                </a:tc>
                <a:tc>
                  <a:txBody>
                    <a:bodyPr/>
                    <a:lstStyle/>
                    <a:p>
                      <a:pPr algn="ctr">
                        <a:spcAft>
                          <a:spcPts val="0"/>
                        </a:spcAft>
                      </a:pPr>
                      <a:r>
                        <a:rPr lang="en-US" sz="1100" dirty="0">
                          <a:effectLst/>
                          <a:latin typeface="+mj-lt"/>
                          <a:ea typeface="Arial Unicode MS"/>
                        </a:rPr>
                        <a:t>2019</a:t>
                      </a:r>
                      <a:endParaRPr lang="fr-NC" sz="1100" dirty="0">
                        <a:effectLst/>
                        <a:latin typeface="+mj-lt"/>
                        <a:ea typeface="Arial Unicode MS"/>
                      </a:endParaRPr>
                    </a:p>
                  </a:txBody>
                  <a:tcPr marL="61044" marR="61044" marT="0" marB="0"/>
                </a:tc>
                <a:tc>
                  <a:txBody>
                    <a:bodyPr/>
                    <a:lstStyle/>
                    <a:p>
                      <a:pPr algn="ctr">
                        <a:spcAft>
                          <a:spcPts val="0"/>
                        </a:spcAft>
                      </a:pPr>
                      <a:r>
                        <a:rPr lang="fr-FR" sz="1100" dirty="0">
                          <a:effectLst/>
                          <a:latin typeface="+mj-lt"/>
                          <a:ea typeface="Arial Unicode MS"/>
                        </a:rPr>
                        <a:t>75 058</a:t>
                      </a:r>
                      <a:endParaRPr lang="fr-NC" sz="1100" dirty="0">
                        <a:effectLst/>
                        <a:latin typeface="+mj-lt"/>
                        <a:ea typeface="Arial Unicode MS"/>
                      </a:endParaRPr>
                    </a:p>
                  </a:txBody>
                  <a:tcPr marL="61044" marR="61044" marT="0" marB="0"/>
                </a:tc>
                <a:tc vMerge="1">
                  <a:txBody>
                    <a:bodyPr/>
                    <a:lstStyle/>
                    <a:p>
                      <a:pPr algn="ctr">
                        <a:spcAft>
                          <a:spcPts val="0"/>
                        </a:spcAft>
                      </a:pPr>
                      <a:endParaRPr lang="fr-NC" sz="800" dirty="0">
                        <a:effectLst/>
                        <a:latin typeface="+mj-lt"/>
                        <a:ea typeface="Arial Unicode MS"/>
                      </a:endParaRPr>
                    </a:p>
                  </a:txBody>
                  <a:tcPr marL="68580" marR="68580" marT="0" marB="0"/>
                </a:tc>
                <a:tc vMerge="1">
                  <a:txBody>
                    <a:bodyPr/>
                    <a:lstStyle/>
                    <a:p>
                      <a:pPr algn="ctr">
                        <a:spcAft>
                          <a:spcPts val="0"/>
                        </a:spcAft>
                      </a:pPr>
                      <a:endParaRPr lang="fr-NC" sz="800" dirty="0">
                        <a:effectLst/>
                        <a:latin typeface="+mj-lt"/>
                        <a:ea typeface="Arial Unicode MS"/>
                      </a:endParaRPr>
                    </a:p>
                  </a:txBody>
                  <a:tcPr marL="68580" marR="68580" marT="0" marB="0"/>
                </a:tc>
                <a:extLst>
                  <a:ext uri="{0D108BD9-81ED-4DB2-BD59-A6C34878D82A}">
                    <a16:rowId xmlns:a16="http://schemas.microsoft.com/office/drawing/2014/main" val="1263358990"/>
                  </a:ext>
                </a:extLst>
              </a:tr>
              <a:tr h="216024">
                <a:tc vMerge="1">
                  <a:txBody>
                    <a:bodyPr/>
                    <a:lstStyle/>
                    <a:p>
                      <a:pPr algn="ctr">
                        <a:spcAft>
                          <a:spcPts val="0"/>
                        </a:spcAft>
                      </a:pPr>
                      <a:endParaRPr lang="fr-NC" sz="800" dirty="0">
                        <a:effectLst/>
                        <a:latin typeface="+mj-lt"/>
                        <a:ea typeface="Arial Unicode MS"/>
                      </a:endParaRPr>
                    </a:p>
                  </a:txBody>
                  <a:tcPr marL="61044" marR="61044" marT="0" marB="0"/>
                </a:tc>
                <a:tc>
                  <a:txBody>
                    <a:bodyPr/>
                    <a:lstStyle/>
                    <a:p>
                      <a:pPr algn="ctr">
                        <a:spcAft>
                          <a:spcPts val="0"/>
                        </a:spcAft>
                      </a:pPr>
                      <a:r>
                        <a:rPr lang="en-US" sz="1100" dirty="0">
                          <a:effectLst/>
                          <a:latin typeface="+mj-lt"/>
                        </a:rPr>
                        <a:t>2016</a:t>
                      </a:r>
                      <a:endParaRPr lang="fr-NC" sz="1100" dirty="0">
                        <a:effectLst/>
                        <a:latin typeface="+mj-lt"/>
                        <a:ea typeface="Arial Unicode MS"/>
                      </a:endParaRPr>
                    </a:p>
                  </a:txBody>
                  <a:tcPr marL="61044" marR="61044" marT="0" marB="0"/>
                </a:tc>
                <a:tc>
                  <a:txBody>
                    <a:bodyPr/>
                    <a:lstStyle/>
                    <a:p>
                      <a:pPr algn="ctr">
                        <a:spcAft>
                          <a:spcPts val="0"/>
                        </a:spcAft>
                      </a:pPr>
                      <a:r>
                        <a:rPr lang="fr-FR" sz="1100" dirty="0">
                          <a:effectLst/>
                          <a:latin typeface="+mj-lt"/>
                          <a:ea typeface="Arial Unicode MS"/>
                        </a:rPr>
                        <a:t>74 488</a:t>
                      </a:r>
                      <a:endParaRPr lang="fr-NC" sz="1100" dirty="0">
                        <a:effectLst/>
                        <a:latin typeface="+mj-lt"/>
                        <a:ea typeface="Arial Unicode MS"/>
                      </a:endParaRPr>
                    </a:p>
                  </a:txBody>
                  <a:tcPr marL="61044" marR="61044" marT="0" marB="0"/>
                </a:tc>
                <a:tc vMerge="1">
                  <a:txBody>
                    <a:bodyPr/>
                    <a:lstStyle/>
                    <a:p>
                      <a:pPr algn="ctr">
                        <a:spcAft>
                          <a:spcPts val="0"/>
                        </a:spcAft>
                      </a:pPr>
                      <a:endParaRPr lang="fr-NC" sz="800" dirty="0">
                        <a:effectLst/>
                        <a:latin typeface="+mj-lt"/>
                        <a:ea typeface="Arial Unicode MS"/>
                      </a:endParaRPr>
                    </a:p>
                  </a:txBody>
                  <a:tcPr marL="68580" marR="68580" marT="0" marB="0"/>
                </a:tc>
                <a:tc vMerge="1">
                  <a:txBody>
                    <a:bodyPr/>
                    <a:lstStyle/>
                    <a:p>
                      <a:pPr algn="ctr">
                        <a:spcAft>
                          <a:spcPts val="0"/>
                        </a:spcAft>
                      </a:pPr>
                      <a:endParaRPr lang="fr-NC" sz="800" dirty="0">
                        <a:effectLst/>
                        <a:latin typeface="+mj-lt"/>
                        <a:ea typeface="Arial Unicode MS"/>
                      </a:endParaRPr>
                    </a:p>
                  </a:txBody>
                  <a:tcPr marL="68580" marR="68580" marT="0" marB="0"/>
                </a:tc>
                <a:extLst>
                  <a:ext uri="{0D108BD9-81ED-4DB2-BD59-A6C34878D82A}">
                    <a16:rowId xmlns:a16="http://schemas.microsoft.com/office/drawing/2014/main" val="1102042414"/>
                  </a:ext>
                </a:extLst>
              </a:tr>
            </a:tbl>
          </a:graphicData>
        </a:graphic>
      </p:graphicFrame>
      <p:grpSp>
        <p:nvGrpSpPr>
          <p:cNvPr id="2" name="Groupe 1">
            <a:extLst>
              <a:ext uri="{FF2B5EF4-FFF2-40B4-BE49-F238E27FC236}">
                <a16:creationId xmlns:a16="http://schemas.microsoft.com/office/drawing/2014/main" id="{5EBADC32-2667-4F0E-86B7-EAAEE880143C}"/>
              </a:ext>
            </a:extLst>
          </p:cNvPr>
          <p:cNvGrpSpPr/>
          <p:nvPr/>
        </p:nvGrpSpPr>
        <p:grpSpPr>
          <a:xfrm>
            <a:off x="179512" y="1715818"/>
            <a:ext cx="5256584" cy="4000155"/>
            <a:chOff x="467544" y="1772816"/>
            <a:chExt cx="5256584" cy="4000155"/>
          </a:xfrm>
        </p:grpSpPr>
        <p:grpSp>
          <p:nvGrpSpPr>
            <p:cNvPr id="60" name="Groupe 59">
              <a:extLst>
                <a:ext uri="{FF2B5EF4-FFF2-40B4-BE49-F238E27FC236}">
                  <a16:creationId xmlns:a16="http://schemas.microsoft.com/office/drawing/2014/main" id="{DBAAA336-10DF-46D2-BED4-F48EF5BE1661}"/>
                </a:ext>
              </a:extLst>
            </p:cNvPr>
            <p:cNvGrpSpPr/>
            <p:nvPr/>
          </p:nvGrpSpPr>
          <p:grpSpPr>
            <a:xfrm>
              <a:off x="467544" y="1772816"/>
              <a:ext cx="5256584" cy="4000155"/>
              <a:chOff x="5364088" y="4286167"/>
              <a:chExt cx="3416938" cy="2307001"/>
            </a:xfrm>
          </p:grpSpPr>
          <p:pic>
            <p:nvPicPr>
              <p:cNvPr id="19" name="Image 18">
                <a:extLst>
                  <a:ext uri="{FF2B5EF4-FFF2-40B4-BE49-F238E27FC236}">
                    <a16:creationId xmlns:a16="http://schemas.microsoft.com/office/drawing/2014/main" id="{845AF532-A229-4F11-8D61-B03A29AB4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4286167"/>
                <a:ext cx="3416938" cy="2307001"/>
              </a:xfrm>
              <a:prstGeom prst="rect">
                <a:avLst/>
              </a:prstGeom>
            </p:spPr>
          </p:pic>
          <p:sp>
            <p:nvSpPr>
              <p:cNvPr id="58" name="Rectangle 57">
                <a:extLst>
                  <a:ext uri="{FF2B5EF4-FFF2-40B4-BE49-F238E27FC236}">
                    <a16:creationId xmlns:a16="http://schemas.microsoft.com/office/drawing/2014/main" id="{6AE96E99-5AF1-49D6-B0C2-E12206134CB6}"/>
                  </a:ext>
                </a:extLst>
              </p:cNvPr>
              <p:cNvSpPr/>
              <p:nvPr/>
            </p:nvSpPr>
            <p:spPr>
              <a:xfrm>
                <a:off x="5644932" y="4294669"/>
                <a:ext cx="2948864" cy="257503"/>
              </a:xfrm>
              <a:prstGeom prst="rect">
                <a:avLst/>
              </a:prstGeom>
              <a:solidFill>
                <a:srgbClr val="638E8F"/>
              </a:solidFill>
              <a:ln>
                <a:solidFill>
                  <a:srgbClr val="638E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grpSp>
        <p:sp>
          <p:nvSpPr>
            <p:cNvPr id="55" name="ZoneTexte 54">
              <a:extLst>
                <a:ext uri="{FF2B5EF4-FFF2-40B4-BE49-F238E27FC236}">
                  <a16:creationId xmlns:a16="http://schemas.microsoft.com/office/drawing/2014/main" id="{450C4700-EC70-4181-ADB5-25A46AD1B69D}"/>
                </a:ext>
              </a:extLst>
            </p:cNvPr>
            <p:cNvSpPr txBox="1"/>
            <p:nvPr/>
          </p:nvSpPr>
          <p:spPr>
            <a:xfrm>
              <a:off x="1115616" y="1872303"/>
              <a:ext cx="4360746" cy="276999"/>
            </a:xfrm>
            <a:prstGeom prst="rect">
              <a:avLst/>
            </a:prstGeom>
            <a:noFill/>
          </p:spPr>
          <p:txBody>
            <a:bodyPr wrap="none" rtlCol="0">
              <a:spAutoFit/>
            </a:bodyPr>
            <a:lstStyle/>
            <a:p>
              <a:r>
                <a:rPr lang="fr-FR" sz="1200" b="1" dirty="0" err="1">
                  <a:solidFill>
                    <a:schemeClr val="bg1"/>
                  </a:solidFill>
                </a:rPr>
                <a:t>Coastline</a:t>
              </a:r>
              <a:r>
                <a:rPr lang="fr-FR" sz="1200" b="1" dirty="0">
                  <a:solidFill>
                    <a:schemeClr val="bg1"/>
                  </a:solidFill>
                </a:rPr>
                <a:t> position </a:t>
              </a:r>
              <a:r>
                <a:rPr lang="fr-FR" sz="1200" b="1" dirty="0" err="1">
                  <a:solidFill>
                    <a:schemeClr val="bg1"/>
                  </a:solidFill>
                </a:rPr>
                <a:t>between</a:t>
              </a:r>
              <a:r>
                <a:rPr lang="fr-FR" sz="1200" b="1" dirty="0">
                  <a:solidFill>
                    <a:schemeClr val="bg1"/>
                  </a:solidFill>
                </a:rPr>
                <a:t> 2016 and 2023 – </a:t>
              </a:r>
              <a:r>
                <a:rPr lang="fr-FR" sz="1200" b="1" dirty="0" err="1">
                  <a:solidFill>
                    <a:schemeClr val="bg1"/>
                  </a:solidFill>
                </a:rPr>
                <a:t>Tahuna</a:t>
              </a:r>
              <a:r>
                <a:rPr lang="fr-FR" sz="1200" b="1" dirty="0">
                  <a:solidFill>
                    <a:schemeClr val="bg1"/>
                  </a:solidFill>
                </a:rPr>
                <a:t> </a:t>
              </a:r>
              <a:r>
                <a:rPr lang="fr-FR" sz="1200" b="1" dirty="0" err="1">
                  <a:solidFill>
                    <a:schemeClr val="bg1"/>
                  </a:solidFill>
                </a:rPr>
                <a:t>Iti</a:t>
              </a:r>
              <a:r>
                <a:rPr lang="fr-FR" sz="1200" b="1" dirty="0">
                  <a:solidFill>
                    <a:schemeClr val="bg1"/>
                  </a:solidFill>
                </a:rPr>
                <a:t> - </a:t>
              </a:r>
              <a:r>
                <a:rPr lang="fr-FR" sz="1200" b="1" dirty="0" err="1">
                  <a:solidFill>
                    <a:schemeClr val="bg1"/>
                  </a:solidFill>
                </a:rPr>
                <a:t>Tetiaroa</a:t>
              </a:r>
              <a:r>
                <a:rPr lang="fr-FR" sz="1200" b="1" dirty="0">
                  <a:solidFill>
                    <a:schemeClr val="bg1"/>
                  </a:solidFill>
                </a:rPr>
                <a:t> </a:t>
              </a:r>
              <a:endParaRPr lang="fr-NC" sz="1200" b="1" dirty="0">
                <a:solidFill>
                  <a:schemeClr val="bg1"/>
                </a:solidFill>
              </a:endParaRPr>
            </a:p>
          </p:txBody>
        </p:sp>
      </p:grpSp>
      <p:sp>
        <p:nvSpPr>
          <p:cNvPr id="3" name="Rectangle 2">
            <a:extLst>
              <a:ext uri="{FF2B5EF4-FFF2-40B4-BE49-F238E27FC236}">
                <a16:creationId xmlns:a16="http://schemas.microsoft.com/office/drawing/2014/main" id="{08DC080E-915A-422E-B122-C60875E3AAA1}"/>
              </a:ext>
            </a:extLst>
          </p:cNvPr>
          <p:cNvSpPr/>
          <p:nvPr/>
        </p:nvSpPr>
        <p:spPr>
          <a:xfrm>
            <a:off x="8244408" y="3429000"/>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4" name="Rectangle 3">
            <a:extLst>
              <a:ext uri="{FF2B5EF4-FFF2-40B4-BE49-F238E27FC236}">
                <a16:creationId xmlns:a16="http://schemas.microsoft.com/office/drawing/2014/main" id="{5A72B080-41E8-4E7A-B07F-175A13220598}"/>
              </a:ext>
            </a:extLst>
          </p:cNvPr>
          <p:cNvSpPr/>
          <p:nvPr/>
        </p:nvSpPr>
        <p:spPr>
          <a:xfrm>
            <a:off x="2051720" y="5770372"/>
            <a:ext cx="2214581" cy="307777"/>
          </a:xfrm>
          <a:prstGeom prst="rect">
            <a:avLst/>
          </a:prstGeom>
        </p:spPr>
        <p:txBody>
          <a:bodyPr wrap="none">
            <a:spAutoFit/>
          </a:bodyPr>
          <a:lstStyle/>
          <a:p>
            <a:pPr lvl="0" algn="just">
              <a:spcBef>
                <a:spcPct val="30000"/>
              </a:spcBef>
              <a:defRPr/>
            </a:pPr>
            <a:r>
              <a:rPr lang="en-US" altLang="fr-NC" sz="1400" dirty="0"/>
              <a:t>the coastline is very mobile </a:t>
            </a:r>
            <a:endParaRPr lang="fr-FR" altLang="fr-NC" sz="1400" dirty="0"/>
          </a:p>
        </p:txBody>
      </p:sp>
      <p:sp>
        <p:nvSpPr>
          <p:cNvPr id="15" name="Flèche : droite 14">
            <a:extLst>
              <a:ext uri="{FF2B5EF4-FFF2-40B4-BE49-F238E27FC236}">
                <a16:creationId xmlns:a16="http://schemas.microsoft.com/office/drawing/2014/main" id="{E8F6125A-8C28-4129-AD1E-ED09CC2F8969}"/>
              </a:ext>
            </a:extLst>
          </p:cNvPr>
          <p:cNvSpPr/>
          <p:nvPr/>
        </p:nvSpPr>
        <p:spPr>
          <a:xfrm>
            <a:off x="1609808" y="5844967"/>
            <a:ext cx="302645" cy="173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Tree>
    <p:extLst>
      <p:ext uri="{BB962C8B-B14F-4D97-AF65-F5344CB8AC3E}">
        <p14:creationId xmlns:p14="http://schemas.microsoft.com/office/powerpoint/2010/main" val="1321301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179512" y="1020588"/>
            <a:ext cx="4159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NC" b="1" u="sng" dirty="0">
                <a:cs typeface="Times New Roman" panose="02020603050405020304" pitchFamily="18" charset="0"/>
              </a:rPr>
              <a:t>First </a:t>
            </a:r>
            <a:r>
              <a:rPr lang="fr-FR" altLang="fr-NC" b="1" u="sng" dirty="0" err="1">
                <a:cs typeface="Times New Roman" panose="02020603050405020304" pitchFamily="18" charset="0"/>
              </a:rPr>
              <a:t>results</a:t>
            </a:r>
            <a:r>
              <a:rPr lang="fr-FR" altLang="fr-NC" b="1" u="sng" dirty="0">
                <a:cs typeface="Times New Roman" panose="02020603050405020304" pitchFamily="18" charset="0"/>
              </a:rPr>
              <a:t> on the participative </a:t>
            </a:r>
            <a:r>
              <a:rPr lang="fr-FR" altLang="fr-NC" b="1" u="sng" dirty="0" err="1">
                <a:cs typeface="Times New Roman" panose="02020603050405020304" pitchFamily="18" charset="0"/>
              </a:rPr>
              <a:t>approach</a:t>
            </a:r>
            <a:endParaRPr lang="fr-NC" altLang="fr-NC" b="1" dirty="0">
              <a:cs typeface="Times New Roman" panose="02020603050405020304" pitchFamily="18" charset="0"/>
            </a:endParaRPr>
          </a:p>
        </p:txBody>
      </p:sp>
      <p:sp>
        <p:nvSpPr>
          <p:cNvPr id="10" name="ZoneTexte 52">
            <a:extLst>
              <a:ext uri="{FF2B5EF4-FFF2-40B4-BE49-F238E27FC236}">
                <a16:creationId xmlns:a16="http://schemas.microsoft.com/office/drawing/2014/main" id="{2B66BEBC-0F42-4FF8-8A4C-6E038C9FF109}"/>
              </a:ext>
            </a:extLst>
          </p:cNvPr>
          <p:cNvSpPr txBox="1">
            <a:spLocks noChangeArrowheads="1"/>
          </p:cNvSpPr>
          <p:nvPr/>
        </p:nvSpPr>
        <p:spPr bwMode="auto">
          <a:xfrm>
            <a:off x="224302" y="1560371"/>
            <a:ext cx="34526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ct val="0"/>
              </a:spcBef>
              <a:buFontTx/>
              <a:buChar char="-"/>
            </a:pPr>
            <a:r>
              <a:rPr lang="en-US" sz="1400" b="1" dirty="0"/>
              <a:t>Awareness workshops </a:t>
            </a:r>
            <a:endParaRPr lang="fr-FR" altLang="fr-NC" sz="1400" b="1" dirty="0"/>
          </a:p>
        </p:txBody>
      </p:sp>
      <p:sp>
        <p:nvSpPr>
          <p:cNvPr id="16" name="ZoneTexte 52">
            <a:extLst>
              <a:ext uri="{FF2B5EF4-FFF2-40B4-BE49-F238E27FC236}">
                <a16:creationId xmlns:a16="http://schemas.microsoft.com/office/drawing/2014/main" id="{D2C9C1BE-48CA-48ED-A74E-48C2682ABA84}"/>
              </a:ext>
            </a:extLst>
          </p:cNvPr>
          <p:cNvSpPr txBox="1">
            <a:spLocks noChangeArrowheads="1"/>
          </p:cNvSpPr>
          <p:nvPr/>
        </p:nvSpPr>
        <p:spPr bwMode="auto">
          <a:xfrm>
            <a:off x="152400" y="3550889"/>
            <a:ext cx="37458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ct val="0"/>
              </a:spcBef>
              <a:buFontTx/>
              <a:buChar char="-"/>
            </a:pPr>
            <a:r>
              <a:rPr lang="en-US" sz="1400" b="1" dirty="0"/>
              <a:t>Measurement workshop with Emery frame </a:t>
            </a:r>
            <a:endParaRPr lang="fr-FR" altLang="fr-NC" sz="1400" b="1" dirty="0"/>
          </a:p>
        </p:txBody>
      </p:sp>
      <p:pic>
        <p:nvPicPr>
          <p:cNvPr id="25" name="Image 24">
            <a:extLst>
              <a:ext uri="{FF2B5EF4-FFF2-40B4-BE49-F238E27FC236}">
                <a16:creationId xmlns:a16="http://schemas.microsoft.com/office/drawing/2014/main" id="{1B46CCC0-DEAB-435A-B7F2-17F9E8343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398" y="1519238"/>
            <a:ext cx="2143690" cy="1077136"/>
          </a:xfrm>
          <a:prstGeom prst="rect">
            <a:avLst/>
          </a:prstGeom>
        </p:spPr>
      </p:pic>
      <p:pic>
        <p:nvPicPr>
          <p:cNvPr id="27" name="Image 26">
            <a:extLst>
              <a:ext uri="{FF2B5EF4-FFF2-40B4-BE49-F238E27FC236}">
                <a16:creationId xmlns:a16="http://schemas.microsoft.com/office/drawing/2014/main" id="{6A31DA98-84EB-4A0E-8245-0989D0325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973" y="2060848"/>
            <a:ext cx="1420405" cy="1493040"/>
          </a:xfrm>
          <a:prstGeom prst="rect">
            <a:avLst/>
          </a:prstGeom>
        </p:spPr>
      </p:pic>
      <p:pic>
        <p:nvPicPr>
          <p:cNvPr id="6" name="Image 5">
            <a:extLst>
              <a:ext uri="{FF2B5EF4-FFF2-40B4-BE49-F238E27FC236}">
                <a16:creationId xmlns:a16="http://schemas.microsoft.com/office/drawing/2014/main" id="{899C015E-CBBC-4B57-818C-0E803CEC3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907280" y="1311374"/>
            <a:ext cx="1493038" cy="1119779"/>
          </a:xfrm>
          <a:prstGeom prst="rect">
            <a:avLst/>
          </a:prstGeom>
        </p:spPr>
      </p:pic>
      <p:grpSp>
        <p:nvGrpSpPr>
          <p:cNvPr id="31" name="Groupe 30">
            <a:extLst>
              <a:ext uri="{FF2B5EF4-FFF2-40B4-BE49-F238E27FC236}">
                <a16:creationId xmlns:a16="http://schemas.microsoft.com/office/drawing/2014/main" id="{782B632C-ABCB-4C3F-B6A4-C4468B2236F8}"/>
              </a:ext>
            </a:extLst>
          </p:cNvPr>
          <p:cNvGrpSpPr/>
          <p:nvPr/>
        </p:nvGrpSpPr>
        <p:grpSpPr>
          <a:xfrm>
            <a:off x="267643" y="4510987"/>
            <a:ext cx="3807527" cy="2042808"/>
            <a:chOff x="260417" y="4293096"/>
            <a:chExt cx="3807527" cy="2042808"/>
          </a:xfrm>
        </p:grpSpPr>
        <p:pic>
          <p:nvPicPr>
            <p:cNvPr id="22" name="Image 21">
              <a:extLst>
                <a:ext uri="{FF2B5EF4-FFF2-40B4-BE49-F238E27FC236}">
                  <a16:creationId xmlns:a16="http://schemas.microsoft.com/office/drawing/2014/main" id="{F9D39B55-40E8-4C5C-B735-90AEE538B5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417" y="4293096"/>
              <a:ext cx="2248326" cy="1254115"/>
            </a:xfrm>
            <a:prstGeom prst="rect">
              <a:avLst/>
            </a:prstGeom>
          </p:spPr>
        </p:pic>
        <p:pic>
          <p:nvPicPr>
            <p:cNvPr id="14" name="Image 13">
              <a:extLst>
                <a:ext uri="{FF2B5EF4-FFF2-40B4-BE49-F238E27FC236}">
                  <a16:creationId xmlns:a16="http://schemas.microsoft.com/office/drawing/2014/main" id="{382C5D12-431B-4461-81DE-58D0AAE2AA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055" y="5338919"/>
              <a:ext cx="2021554" cy="996985"/>
            </a:xfrm>
            <a:prstGeom prst="rect">
              <a:avLst/>
            </a:prstGeom>
          </p:spPr>
        </p:pic>
        <p:pic>
          <p:nvPicPr>
            <p:cNvPr id="12" name="Image 11">
              <a:extLst>
                <a:ext uri="{FF2B5EF4-FFF2-40B4-BE49-F238E27FC236}">
                  <a16:creationId xmlns:a16="http://schemas.microsoft.com/office/drawing/2014/main" id="{34A7E2EC-BCAB-4ACA-88A6-4DB61FA002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517973" y="4629629"/>
              <a:ext cx="1771395" cy="1328546"/>
            </a:xfrm>
            <a:prstGeom prst="rect">
              <a:avLst/>
            </a:prstGeom>
          </p:spPr>
        </p:pic>
      </p:grpSp>
      <p:pic>
        <p:nvPicPr>
          <p:cNvPr id="33" name="Image 32">
            <a:extLst>
              <a:ext uri="{FF2B5EF4-FFF2-40B4-BE49-F238E27FC236}">
                <a16:creationId xmlns:a16="http://schemas.microsoft.com/office/drawing/2014/main" id="{82CA4377-62BC-446C-980C-D7069B0DCD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34" name="Image 244">
            <a:extLst>
              <a:ext uri="{FF2B5EF4-FFF2-40B4-BE49-F238E27FC236}">
                <a16:creationId xmlns:a16="http://schemas.microsoft.com/office/drawing/2014/main" id="{5B8F3CBC-645E-400E-8D29-23CDF9BB21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35" name="Rectangle 34">
            <a:extLst>
              <a:ext uri="{FF2B5EF4-FFF2-40B4-BE49-F238E27FC236}">
                <a16:creationId xmlns:a16="http://schemas.microsoft.com/office/drawing/2014/main" id="{BB110633-973B-4AD3-AA38-937B13F90CD3}"/>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36" name="ZoneTexte 35">
            <a:extLst>
              <a:ext uri="{FF2B5EF4-FFF2-40B4-BE49-F238E27FC236}">
                <a16:creationId xmlns:a16="http://schemas.microsoft.com/office/drawing/2014/main" id="{E184A020-6D02-45A4-A026-2CE5EB6F528F}"/>
              </a:ext>
            </a:extLst>
          </p:cNvPr>
          <p:cNvSpPr txBox="1"/>
          <p:nvPr/>
        </p:nvSpPr>
        <p:spPr>
          <a:xfrm>
            <a:off x="1908175"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sp>
        <p:nvSpPr>
          <p:cNvPr id="37" name="Rectangle 4">
            <a:extLst>
              <a:ext uri="{FF2B5EF4-FFF2-40B4-BE49-F238E27FC236}">
                <a16:creationId xmlns:a16="http://schemas.microsoft.com/office/drawing/2014/main" id="{DA4FD907-AE61-4844-866B-7C1F4CD61D78}"/>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NC"/>
          </a:p>
          <a:p>
            <a:endParaRPr lang="fr-FR" altLang="fr-NC"/>
          </a:p>
        </p:txBody>
      </p:sp>
      <p:sp>
        <p:nvSpPr>
          <p:cNvPr id="38" name="Rectangle 5">
            <a:extLst>
              <a:ext uri="{FF2B5EF4-FFF2-40B4-BE49-F238E27FC236}">
                <a16:creationId xmlns:a16="http://schemas.microsoft.com/office/drawing/2014/main" id="{907C1869-4351-4434-9227-59408A1A6B94}"/>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NC"/>
          </a:p>
          <a:p>
            <a:endParaRPr lang="fr-FR" altLang="fr-NC"/>
          </a:p>
        </p:txBody>
      </p:sp>
      <p:sp>
        <p:nvSpPr>
          <p:cNvPr id="28" name="Rectangle 27">
            <a:extLst>
              <a:ext uri="{FF2B5EF4-FFF2-40B4-BE49-F238E27FC236}">
                <a16:creationId xmlns:a16="http://schemas.microsoft.com/office/drawing/2014/main" id="{736C3668-3BAC-442E-9223-A2F0250A3D10}"/>
              </a:ext>
            </a:extLst>
          </p:cNvPr>
          <p:cNvSpPr/>
          <p:nvPr/>
        </p:nvSpPr>
        <p:spPr>
          <a:xfrm>
            <a:off x="244307" y="2060848"/>
            <a:ext cx="3676969" cy="1415772"/>
          </a:xfrm>
          <a:prstGeom prst="rect">
            <a:avLst/>
          </a:prstGeom>
        </p:spPr>
        <p:txBody>
          <a:bodyPr wrap="none">
            <a:spAutoFit/>
          </a:bodyPr>
          <a:lstStyle/>
          <a:p>
            <a:pPr marL="171450" indent="-171450">
              <a:buFont typeface="Arial" panose="020B0604020202020204" pitchFamily="34" charset="0"/>
              <a:buChar char="•"/>
              <a:defRPr/>
            </a:pPr>
            <a:r>
              <a:rPr lang="fr-NC" sz="1200" dirty="0" err="1"/>
              <a:t>Working</a:t>
            </a:r>
            <a:r>
              <a:rPr lang="fr-NC" sz="1200" dirty="0"/>
              <a:t> </a:t>
            </a:r>
            <a:r>
              <a:rPr lang="fr-NC" sz="1200" dirty="0" err="1"/>
              <a:t>with</a:t>
            </a:r>
            <a:r>
              <a:rPr lang="fr-NC" sz="1200" dirty="0"/>
              <a:t> : </a:t>
            </a:r>
            <a:r>
              <a:rPr lang="en-US" sz="1200" dirty="0"/>
              <a:t>middle school students </a:t>
            </a:r>
          </a:p>
          <a:p>
            <a:pPr>
              <a:defRPr/>
            </a:pPr>
            <a:r>
              <a:rPr lang="en-US" sz="1200" dirty="0"/>
              <a:t>and teachers </a:t>
            </a:r>
          </a:p>
          <a:p>
            <a:pPr marL="171450" indent="-171450">
              <a:buFont typeface="Arial" panose="020B0604020202020204" pitchFamily="34" charset="0"/>
              <a:buChar char="•"/>
              <a:defRPr/>
            </a:pPr>
            <a:r>
              <a:rPr lang="en-US" sz="1200" dirty="0"/>
              <a:t>Topics such as coastline dynamics, </a:t>
            </a:r>
          </a:p>
          <a:p>
            <a:pPr>
              <a:defRPr/>
            </a:pPr>
            <a:r>
              <a:rPr lang="en-US" sz="1200" dirty="0"/>
              <a:t>coastal vulnerability, consequences of climate </a:t>
            </a:r>
          </a:p>
          <a:p>
            <a:pPr>
              <a:defRPr/>
            </a:pPr>
            <a:r>
              <a:rPr lang="en-US" sz="1200" dirty="0"/>
              <a:t>change on the coastal zone, the coastal erosion, etc. </a:t>
            </a:r>
          </a:p>
          <a:p>
            <a:pPr marL="171450" indent="-171450">
              <a:buFont typeface="Arial" panose="020B0604020202020204" pitchFamily="34" charset="0"/>
              <a:buChar char="•"/>
              <a:defRPr/>
            </a:pPr>
            <a:r>
              <a:rPr lang="en-US" sz="1200" dirty="0"/>
              <a:t>Teaching aids : posters and PowerPoint presentations</a:t>
            </a:r>
          </a:p>
          <a:p>
            <a:endParaRPr lang="fr-NC" sz="1400" dirty="0"/>
          </a:p>
        </p:txBody>
      </p:sp>
      <p:grpSp>
        <p:nvGrpSpPr>
          <p:cNvPr id="30" name="Groupe 29">
            <a:extLst>
              <a:ext uri="{FF2B5EF4-FFF2-40B4-BE49-F238E27FC236}">
                <a16:creationId xmlns:a16="http://schemas.microsoft.com/office/drawing/2014/main" id="{1FC89036-D2AB-42FA-94D5-60655A5E7349}"/>
              </a:ext>
            </a:extLst>
          </p:cNvPr>
          <p:cNvGrpSpPr/>
          <p:nvPr/>
        </p:nvGrpSpPr>
        <p:grpSpPr>
          <a:xfrm>
            <a:off x="6475706" y="1089397"/>
            <a:ext cx="2487573" cy="3140959"/>
            <a:chOff x="6432125" y="1383112"/>
            <a:chExt cx="2487573" cy="3140959"/>
          </a:xfrm>
        </p:grpSpPr>
        <p:pic>
          <p:nvPicPr>
            <p:cNvPr id="17" name="Poster Vanuatu v2.jpg" descr="Poster Vanuatu v2.jpg">
              <a:extLst>
                <a:ext uri="{FF2B5EF4-FFF2-40B4-BE49-F238E27FC236}">
                  <a16:creationId xmlns:a16="http://schemas.microsoft.com/office/drawing/2014/main" id="{E9C07DB4-3395-452B-8CCE-EE08F3C1F11C}"/>
                </a:ext>
              </a:extLst>
            </p:cNvPr>
            <p:cNvPicPr>
              <a:picLocks noChangeAspect="1"/>
            </p:cNvPicPr>
            <p:nvPr/>
          </p:nvPicPr>
          <p:blipFill>
            <a:blip r:embed="rId11">
              <a:extLst/>
            </a:blip>
            <a:stretch>
              <a:fillRect/>
            </a:stretch>
          </p:blipFill>
          <p:spPr>
            <a:xfrm>
              <a:off x="6635258" y="1519238"/>
              <a:ext cx="2124712" cy="3004833"/>
            </a:xfrm>
            <a:prstGeom prst="rect">
              <a:avLst/>
            </a:prstGeom>
            <a:ln w="12700">
              <a:miter lim="400000"/>
            </a:ln>
          </p:spPr>
        </p:pic>
        <p:sp>
          <p:nvSpPr>
            <p:cNvPr id="29" name="Rectangle 28">
              <a:extLst>
                <a:ext uri="{FF2B5EF4-FFF2-40B4-BE49-F238E27FC236}">
                  <a16:creationId xmlns:a16="http://schemas.microsoft.com/office/drawing/2014/main" id="{3402B234-1B91-42B8-AE20-B7729F80C5AA}"/>
                </a:ext>
              </a:extLst>
            </p:cNvPr>
            <p:cNvSpPr/>
            <p:nvPr/>
          </p:nvSpPr>
          <p:spPr>
            <a:xfrm>
              <a:off x="6644674" y="1410956"/>
              <a:ext cx="2103790" cy="405979"/>
            </a:xfrm>
            <a:prstGeom prst="rect">
              <a:avLst/>
            </a:prstGeom>
            <a:solidFill>
              <a:srgbClr val="5391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18" name="Rectangle 17">
              <a:extLst>
                <a:ext uri="{FF2B5EF4-FFF2-40B4-BE49-F238E27FC236}">
                  <a16:creationId xmlns:a16="http://schemas.microsoft.com/office/drawing/2014/main" id="{555F36DE-A2BC-496B-9FD2-4D37809F407F}"/>
                </a:ext>
              </a:extLst>
            </p:cNvPr>
            <p:cNvSpPr/>
            <p:nvPr/>
          </p:nvSpPr>
          <p:spPr>
            <a:xfrm>
              <a:off x="6432125" y="1383112"/>
              <a:ext cx="2487573" cy="461665"/>
            </a:xfrm>
            <a:prstGeom prst="rect">
              <a:avLst/>
            </a:prstGeom>
          </p:spPr>
          <p:txBody>
            <a:bodyPr wrap="square">
              <a:spAutoFit/>
            </a:bodyPr>
            <a:lstStyle/>
            <a:p>
              <a:pPr algn="ctr"/>
              <a:r>
                <a:rPr lang="fr-NC" sz="1200" dirty="0" err="1"/>
                <a:t>Vanuatu's</a:t>
              </a:r>
              <a:r>
                <a:rPr lang="fr-NC" sz="1200" dirty="0"/>
                <a:t> </a:t>
              </a:r>
              <a:r>
                <a:rPr lang="fr-NC" sz="1200" dirty="0" err="1"/>
                <a:t>coastlines</a:t>
              </a:r>
              <a:r>
                <a:rPr lang="fr-NC" sz="1200" dirty="0"/>
                <a:t> in the face </a:t>
              </a:r>
              <a:endParaRPr lang="fr-FR" sz="1200" dirty="0"/>
            </a:p>
            <a:p>
              <a:pPr algn="ctr"/>
              <a:r>
                <a:rPr lang="fr-NC" sz="1200" dirty="0"/>
                <a:t>of </a:t>
              </a:r>
              <a:r>
                <a:rPr lang="fr-NC" sz="1200" dirty="0" err="1"/>
                <a:t>climate</a:t>
              </a:r>
              <a:r>
                <a:rPr lang="fr-NC" sz="1200" dirty="0"/>
                <a:t> change </a:t>
              </a:r>
            </a:p>
          </p:txBody>
        </p:sp>
      </p:grpSp>
      <p:sp>
        <p:nvSpPr>
          <p:cNvPr id="32" name="Rectangle 31">
            <a:extLst>
              <a:ext uri="{FF2B5EF4-FFF2-40B4-BE49-F238E27FC236}">
                <a16:creationId xmlns:a16="http://schemas.microsoft.com/office/drawing/2014/main" id="{34E80260-8350-4EBE-A6E3-DB7239AEDA82}"/>
              </a:ext>
            </a:extLst>
          </p:cNvPr>
          <p:cNvSpPr/>
          <p:nvPr/>
        </p:nvSpPr>
        <p:spPr>
          <a:xfrm>
            <a:off x="260417" y="3971747"/>
            <a:ext cx="4645217" cy="830997"/>
          </a:xfrm>
          <a:prstGeom prst="rect">
            <a:avLst/>
          </a:prstGeom>
        </p:spPr>
        <p:txBody>
          <a:bodyPr wrap="square">
            <a:spAutoFit/>
          </a:bodyPr>
          <a:lstStyle/>
          <a:p>
            <a:pPr marL="171450" indent="-171450">
              <a:buFont typeface="Arial" panose="020B0604020202020204" pitchFamily="34" charset="0"/>
              <a:buChar char="•"/>
              <a:defRPr/>
            </a:pPr>
            <a:r>
              <a:rPr lang="en-US" sz="1200" dirty="0"/>
              <a:t>Awareness workshops were completed by measurement sessions directly in the field, using the Emery framework</a:t>
            </a:r>
          </a:p>
          <a:p>
            <a:pPr>
              <a:defRPr/>
            </a:pPr>
            <a:endParaRPr lang="en-US" sz="1200" u="sng" dirty="0"/>
          </a:p>
          <a:p>
            <a:pPr>
              <a:defRPr/>
            </a:pPr>
            <a:r>
              <a:rPr lang="en-US" sz="1200" dirty="0"/>
              <a:t> </a:t>
            </a:r>
            <a:endParaRPr lang="fr-NC" sz="1200" dirty="0"/>
          </a:p>
        </p:txBody>
      </p:sp>
      <p:sp>
        <p:nvSpPr>
          <p:cNvPr id="39" name="Rectangle 38">
            <a:extLst>
              <a:ext uri="{FF2B5EF4-FFF2-40B4-BE49-F238E27FC236}">
                <a16:creationId xmlns:a16="http://schemas.microsoft.com/office/drawing/2014/main" id="{A1760005-37F4-4360-8619-D9B4F0DCF58D}"/>
              </a:ext>
            </a:extLst>
          </p:cNvPr>
          <p:cNvSpPr/>
          <p:nvPr/>
        </p:nvSpPr>
        <p:spPr>
          <a:xfrm>
            <a:off x="4292243" y="4449323"/>
            <a:ext cx="1863933" cy="2308324"/>
          </a:xfrm>
          <a:prstGeom prst="rect">
            <a:avLst/>
          </a:prstGeom>
        </p:spPr>
        <p:txBody>
          <a:bodyPr wrap="square">
            <a:spAutoFit/>
          </a:bodyPr>
          <a:lstStyle/>
          <a:p>
            <a:pPr algn="just">
              <a:defRPr/>
            </a:pPr>
            <a:r>
              <a:rPr lang="en-US" sz="1200" u="sng" dirty="0"/>
              <a:t>Objective </a:t>
            </a:r>
            <a:r>
              <a:rPr lang="en-US" sz="1200" dirty="0"/>
              <a:t>: </a:t>
            </a:r>
          </a:p>
          <a:p>
            <a:pPr algn="just">
              <a:defRPr/>
            </a:pPr>
            <a:r>
              <a:rPr lang="en-US" sz="1200" dirty="0"/>
              <a:t>Know how to use the frame independently to make beach profiles and have a regular monitoring of the beach topography (every month, or after a cyclone for example). These profiles will be made by teachers with their students and sent to the project coordinator</a:t>
            </a:r>
            <a:endParaRPr lang="fr-NC" sz="1200" dirty="0"/>
          </a:p>
        </p:txBody>
      </p:sp>
      <p:grpSp>
        <p:nvGrpSpPr>
          <p:cNvPr id="54" name="Groupe 53">
            <a:extLst>
              <a:ext uri="{FF2B5EF4-FFF2-40B4-BE49-F238E27FC236}">
                <a16:creationId xmlns:a16="http://schemas.microsoft.com/office/drawing/2014/main" id="{38E9B464-25C8-44EB-87A7-F842E55E444A}"/>
              </a:ext>
            </a:extLst>
          </p:cNvPr>
          <p:cNvGrpSpPr/>
          <p:nvPr/>
        </p:nvGrpSpPr>
        <p:grpSpPr>
          <a:xfrm>
            <a:off x="1691680" y="3212976"/>
            <a:ext cx="4996575" cy="491801"/>
            <a:chOff x="1691680" y="3212976"/>
            <a:chExt cx="4996575" cy="491801"/>
          </a:xfrm>
        </p:grpSpPr>
        <p:cxnSp>
          <p:nvCxnSpPr>
            <p:cNvPr id="41" name="Connecteur droit 40">
              <a:extLst>
                <a:ext uri="{FF2B5EF4-FFF2-40B4-BE49-F238E27FC236}">
                  <a16:creationId xmlns:a16="http://schemas.microsoft.com/office/drawing/2014/main" id="{2F2AA5CC-1B92-4DF2-89D5-51B468DFC408}"/>
                </a:ext>
              </a:extLst>
            </p:cNvPr>
            <p:cNvCxnSpPr>
              <a:cxnSpLocks/>
            </p:cNvCxnSpPr>
            <p:nvPr/>
          </p:nvCxnSpPr>
          <p:spPr>
            <a:xfrm flipV="1">
              <a:off x="1691680" y="3279818"/>
              <a:ext cx="2448272" cy="5166"/>
            </a:xfrm>
            <a:prstGeom prst="line">
              <a:avLst/>
            </a:prstGeom>
          </p:spPr>
          <p:style>
            <a:lnRef idx="1">
              <a:schemeClr val="accent6"/>
            </a:lnRef>
            <a:fillRef idx="0">
              <a:schemeClr val="accent6"/>
            </a:fillRef>
            <a:effectRef idx="0">
              <a:schemeClr val="accent6"/>
            </a:effectRef>
            <a:fontRef idx="minor">
              <a:schemeClr val="tx1"/>
            </a:fontRef>
          </p:style>
        </p:cxnSp>
        <p:cxnSp>
          <p:nvCxnSpPr>
            <p:cNvPr id="47" name="Connecteur droit 46">
              <a:extLst>
                <a:ext uri="{FF2B5EF4-FFF2-40B4-BE49-F238E27FC236}">
                  <a16:creationId xmlns:a16="http://schemas.microsoft.com/office/drawing/2014/main" id="{99C6950A-1CDD-462D-9C7B-653F7BE2E8D8}"/>
                </a:ext>
              </a:extLst>
            </p:cNvPr>
            <p:cNvCxnSpPr>
              <a:cxnSpLocks/>
            </p:cNvCxnSpPr>
            <p:nvPr/>
          </p:nvCxnSpPr>
          <p:spPr>
            <a:xfrm>
              <a:off x="4139952" y="3279818"/>
              <a:ext cx="0" cy="424959"/>
            </a:xfrm>
            <a:prstGeom prst="line">
              <a:avLst/>
            </a:prstGeom>
          </p:spPr>
          <p:style>
            <a:lnRef idx="1">
              <a:schemeClr val="accent6"/>
            </a:lnRef>
            <a:fillRef idx="0">
              <a:schemeClr val="accent6"/>
            </a:fillRef>
            <a:effectRef idx="0">
              <a:schemeClr val="accent6"/>
            </a:effectRef>
            <a:fontRef idx="minor">
              <a:schemeClr val="tx1"/>
            </a:fontRef>
          </p:style>
        </p:cxnSp>
        <p:cxnSp>
          <p:nvCxnSpPr>
            <p:cNvPr id="50" name="Connecteur droit avec flèche 49">
              <a:extLst>
                <a:ext uri="{FF2B5EF4-FFF2-40B4-BE49-F238E27FC236}">
                  <a16:creationId xmlns:a16="http://schemas.microsoft.com/office/drawing/2014/main" id="{CB3260E0-A43B-416B-9D89-0C7E5D1F7BBC}"/>
                </a:ext>
              </a:extLst>
            </p:cNvPr>
            <p:cNvCxnSpPr>
              <a:cxnSpLocks/>
            </p:cNvCxnSpPr>
            <p:nvPr/>
          </p:nvCxnSpPr>
          <p:spPr>
            <a:xfrm>
              <a:off x="4139952" y="3704777"/>
              <a:ext cx="2548303"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3" name="Connecteur droit 52">
              <a:extLst>
                <a:ext uri="{FF2B5EF4-FFF2-40B4-BE49-F238E27FC236}">
                  <a16:creationId xmlns:a16="http://schemas.microsoft.com/office/drawing/2014/main" id="{DD30F66F-8755-428B-A055-9B1BC7584229}"/>
                </a:ext>
              </a:extLst>
            </p:cNvPr>
            <p:cNvCxnSpPr/>
            <p:nvPr/>
          </p:nvCxnSpPr>
          <p:spPr>
            <a:xfrm>
              <a:off x="1691680" y="3212976"/>
              <a:ext cx="0" cy="66842"/>
            </a:xfrm>
            <a:prstGeom prst="line">
              <a:avLst/>
            </a:prstGeom>
          </p:spPr>
          <p:style>
            <a:lnRef idx="1">
              <a:schemeClr val="accent6"/>
            </a:lnRef>
            <a:fillRef idx="0">
              <a:schemeClr val="accent6"/>
            </a:fillRef>
            <a:effectRef idx="0">
              <a:schemeClr val="accent6"/>
            </a:effectRef>
            <a:fontRef idx="minor">
              <a:schemeClr val="tx1"/>
            </a:fontRef>
          </p:style>
        </p:cxnSp>
      </p:grpSp>
      <p:pic>
        <p:nvPicPr>
          <p:cNvPr id="56" name="Image 55">
            <a:extLst>
              <a:ext uri="{FF2B5EF4-FFF2-40B4-BE49-F238E27FC236}">
                <a16:creationId xmlns:a16="http://schemas.microsoft.com/office/drawing/2014/main" id="{1D5268D0-E238-4281-B120-AF186A295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75706" y="5623253"/>
            <a:ext cx="2487574" cy="1029874"/>
          </a:xfrm>
          <a:prstGeom prst="rect">
            <a:avLst/>
          </a:prstGeom>
        </p:spPr>
      </p:pic>
      <p:pic>
        <p:nvPicPr>
          <p:cNvPr id="58" name="Image 57">
            <a:extLst>
              <a:ext uri="{FF2B5EF4-FFF2-40B4-BE49-F238E27FC236}">
                <a16:creationId xmlns:a16="http://schemas.microsoft.com/office/drawing/2014/main" id="{BC9981E5-8F0F-4F08-8334-40FAD7ACA1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90112" y="4354134"/>
            <a:ext cx="1237518" cy="1192908"/>
          </a:xfrm>
          <a:prstGeom prst="rect">
            <a:avLst/>
          </a:prstGeom>
        </p:spPr>
      </p:pic>
      <p:sp>
        <p:nvSpPr>
          <p:cNvPr id="64" name="Rectangle 63">
            <a:extLst>
              <a:ext uri="{FF2B5EF4-FFF2-40B4-BE49-F238E27FC236}">
                <a16:creationId xmlns:a16="http://schemas.microsoft.com/office/drawing/2014/main" id="{3763A49A-C348-450A-9A63-E536B0EBEABA}"/>
              </a:ext>
            </a:extLst>
          </p:cNvPr>
          <p:cNvSpPr/>
          <p:nvPr/>
        </p:nvSpPr>
        <p:spPr>
          <a:xfrm>
            <a:off x="6472285" y="4525745"/>
            <a:ext cx="1217827" cy="553998"/>
          </a:xfrm>
          <a:prstGeom prst="rect">
            <a:avLst/>
          </a:prstGeom>
        </p:spPr>
        <p:txBody>
          <a:bodyPr wrap="square">
            <a:spAutoFit/>
          </a:bodyPr>
          <a:lstStyle/>
          <a:p>
            <a:pPr algn="ctr">
              <a:defRPr/>
            </a:pPr>
            <a:r>
              <a:rPr lang="en-US" sz="1000" b="1" dirty="0"/>
              <a:t>Field measurement on May 29, 2023 Mele beach</a:t>
            </a:r>
            <a:endParaRPr lang="fr-NC" sz="1000" b="1" dirty="0"/>
          </a:p>
        </p:txBody>
      </p:sp>
    </p:spTree>
    <p:extLst>
      <p:ext uri="{BB962C8B-B14F-4D97-AF65-F5344CB8AC3E}">
        <p14:creationId xmlns:p14="http://schemas.microsoft.com/office/powerpoint/2010/main" val="685367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395536" y="1058074"/>
            <a:ext cx="957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NC" b="1" u="sng" dirty="0">
                <a:cs typeface="Times New Roman" panose="02020603050405020304" pitchFamily="18" charset="0"/>
              </a:rPr>
              <a:t>Outlook</a:t>
            </a:r>
            <a:endParaRPr lang="fr-NC" altLang="fr-NC" b="1" dirty="0">
              <a:cs typeface="Times New Roman" panose="02020603050405020304" pitchFamily="18" charset="0"/>
            </a:endParaRPr>
          </a:p>
        </p:txBody>
      </p:sp>
      <p:sp>
        <p:nvSpPr>
          <p:cNvPr id="14" name="Rectangle 13">
            <a:extLst>
              <a:ext uri="{FF2B5EF4-FFF2-40B4-BE49-F238E27FC236}">
                <a16:creationId xmlns:a16="http://schemas.microsoft.com/office/drawing/2014/main" id="{789599DE-D5AF-41FE-9AD1-9B548FC5A720}"/>
              </a:ext>
            </a:extLst>
          </p:cNvPr>
          <p:cNvSpPr/>
          <p:nvPr/>
        </p:nvSpPr>
        <p:spPr>
          <a:xfrm>
            <a:off x="323528" y="1577430"/>
            <a:ext cx="7892152" cy="2800767"/>
          </a:xfrm>
          <a:prstGeom prst="rect">
            <a:avLst/>
          </a:prstGeom>
        </p:spPr>
        <p:txBody>
          <a:bodyPr wrap="square">
            <a:spAutoFit/>
          </a:bodyPr>
          <a:lstStyle/>
          <a:p>
            <a:pPr marL="171450" indent="-171450" algn="just">
              <a:buFont typeface="Arial" panose="020B0604020202020204" pitchFamily="34" charset="0"/>
              <a:buChar char="•"/>
              <a:defRPr/>
            </a:pPr>
            <a:r>
              <a:rPr lang="en-US" sz="1600" dirty="0"/>
              <a:t>Continue current monitoring of study sites </a:t>
            </a:r>
          </a:p>
          <a:p>
            <a:pPr marL="171450" indent="-171450" algn="just">
              <a:buFont typeface="Arial" panose="020B0604020202020204" pitchFamily="34" charset="0"/>
              <a:buChar char="•"/>
              <a:defRPr/>
            </a:pPr>
            <a:endParaRPr lang="en-US" sz="1600" dirty="0"/>
          </a:p>
          <a:p>
            <a:pPr marL="171450" indent="-171450" algn="just">
              <a:buFont typeface="Arial" panose="020B0604020202020204" pitchFamily="34" charset="0"/>
              <a:buChar char="•"/>
              <a:defRPr/>
            </a:pPr>
            <a:r>
              <a:rPr lang="en-US" sz="1600" dirty="0"/>
              <a:t>Open new coastline monitoring sites </a:t>
            </a:r>
          </a:p>
          <a:p>
            <a:pPr marL="171450" indent="-171450" algn="just">
              <a:buFont typeface="Arial" panose="020B0604020202020204" pitchFamily="34" charset="0"/>
              <a:buChar char="•"/>
              <a:defRPr/>
            </a:pPr>
            <a:endParaRPr lang="en-US" sz="1600" dirty="0"/>
          </a:p>
          <a:p>
            <a:pPr marL="171450" indent="-171450" algn="just">
              <a:buFont typeface="Arial" panose="020B0604020202020204" pitchFamily="34" charset="0"/>
              <a:buChar char="•"/>
              <a:defRPr/>
            </a:pPr>
            <a:r>
              <a:rPr lang="en-US" sz="1600" dirty="0"/>
              <a:t>Involve new partners in the PIURN network in the development of the coastline observatory. </a:t>
            </a:r>
          </a:p>
          <a:p>
            <a:pPr algn="just">
              <a:defRPr/>
            </a:pPr>
            <a:endParaRPr lang="en-US" sz="1600" dirty="0"/>
          </a:p>
          <a:p>
            <a:pPr marL="171450" indent="-171450" algn="just">
              <a:buFont typeface="Arial" panose="020B0604020202020204" pitchFamily="34" charset="0"/>
              <a:buChar char="•"/>
              <a:defRPr/>
            </a:pPr>
            <a:r>
              <a:rPr lang="en-US" sz="1600" dirty="0"/>
              <a:t>Continue </a:t>
            </a:r>
            <a:r>
              <a:rPr lang="fr-FR" sz="1600" dirty="0"/>
              <a:t>to </a:t>
            </a:r>
            <a:r>
              <a:rPr lang="fr-FR" sz="1600" dirty="0" err="1"/>
              <a:t>develop</a:t>
            </a:r>
            <a:r>
              <a:rPr lang="en-US" sz="1600" dirty="0"/>
              <a:t> a participative approach </a:t>
            </a:r>
          </a:p>
          <a:p>
            <a:pPr marL="171450" indent="-171450" algn="just">
              <a:buFont typeface="Arial" panose="020B0604020202020204" pitchFamily="34" charset="0"/>
              <a:buChar char="•"/>
              <a:defRPr/>
            </a:pPr>
            <a:endParaRPr lang="en-US" sz="1600" dirty="0"/>
          </a:p>
          <a:p>
            <a:pPr marL="171450" indent="-171450" algn="just">
              <a:buFont typeface="Arial" panose="020B0604020202020204" pitchFamily="34" charset="0"/>
              <a:buChar char="•"/>
              <a:defRPr/>
            </a:pPr>
            <a:r>
              <a:rPr lang="en-US" sz="1600" dirty="0"/>
              <a:t>Rely more on the DATA TERRA network to benefit from their expertise and the possibility of acquiring more very high-resolution satellite images</a:t>
            </a:r>
          </a:p>
        </p:txBody>
      </p:sp>
      <p:pic>
        <p:nvPicPr>
          <p:cNvPr id="27" name="Image 26">
            <a:extLst>
              <a:ext uri="{FF2B5EF4-FFF2-40B4-BE49-F238E27FC236}">
                <a16:creationId xmlns:a16="http://schemas.microsoft.com/office/drawing/2014/main" id="{BC7500F5-7F60-478A-B3B7-A4B612268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28" name="Image 244">
            <a:extLst>
              <a:ext uri="{FF2B5EF4-FFF2-40B4-BE49-F238E27FC236}">
                <a16:creationId xmlns:a16="http://schemas.microsoft.com/office/drawing/2014/main" id="{55C7ED4E-E2C6-4751-A8A2-EBDC9F3A7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29" name="Rectangle 28">
            <a:extLst>
              <a:ext uri="{FF2B5EF4-FFF2-40B4-BE49-F238E27FC236}">
                <a16:creationId xmlns:a16="http://schemas.microsoft.com/office/drawing/2014/main" id="{76846295-986E-49F9-8908-1CB52633C075}"/>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30" name="ZoneTexte 29">
            <a:extLst>
              <a:ext uri="{FF2B5EF4-FFF2-40B4-BE49-F238E27FC236}">
                <a16:creationId xmlns:a16="http://schemas.microsoft.com/office/drawing/2014/main" id="{16D7583A-BC09-4438-8E9F-96E42A828B40}"/>
              </a:ext>
            </a:extLst>
          </p:cNvPr>
          <p:cNvSpPr txBox="1"/>
          <p:nvPr/>
        </p:nvSpPr>
        <p:spPr>
          <a:xfrm>
            <a:off x="1908175"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pic>
        <p:nvPicPr>
          <p:cNvPr id="8" name="Picture 12" descr="PIURN">
            <a:extLst>
              <a:ext uri="{FF2B5EF4-FFF2-40B4-BE49-F238E27FC236}">
                <a16:creationId xmlns:a16="http://schemas.microsoft.com/office/drawing/2014/main" id="{F999391B-1C19-49E5-8F92-54921FA0D8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4860" y="6021288"/>
            <a:ext cx="123507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42BFDFBF-D96B-4282-B00A-782938090942}"/>
              </a:ext>
            </a:extLst>
          </p:cNvPr>
          <p:cNvPicPr>
            <a:picLocks noChangeAspect="1"/>
          </p:cNvPicPr>
          <p:nvPr/>
        </p:nvPicPr>
        <p:blipFill>
          <a:blip r:embed="rId6"/>
          <a:stretch>
            <a:fillRect/>
          </a:stretch>
        </p:blipFill>
        <p:spPr>
          <a:xfrm>
            <a:off x="5132936" y="5819775"/>
            <a:ext cx="2171700" cy="895350"/>
          </a:xfrm>
          <a:prstGeom prst="rect">
            <a:avLst/>
          </a:prstGeom>
        </p:spPr>
      </p:pic>
    </p:spTree>
    <p:extLst>
      <p:ext uri="{BB962C8B-B14F-4D97-AF65-F5344CB8AC3E}">
        <p14:creationId xmlns:p14="http://schemas.microsoft.com/office/powerpoint/2010/main" val="4245581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00A9EF05-EFA8-48B7-91CA-59EEF9E03FC0}"/>
              </a:ext>
            </a:extLst>
          </p:cNvPr>
          <p:cNvSpPr>
            <a:spLocks noGrp="1"/>
          </p:cNvSpPr>
          <p:nvPr>
            <p:ph type="sldNum" sz="quarter" idx="12"/>
          </p:nvPr>
        </p:nvSpPr>
        <p:spPr>
          <a:xfrm>
            <a:off x="7315200" y="0"/>
            <a:ext cx="1828800" cy="365125"/>
          </a:xfrm>
        </p:spPr>
        <p:txBody>
          <a:bodyPr/>
          <a:lstStyle/>
          <a:p>
            <a:pPr>
              <a:defRPr/>
            </a:pPr>
            <a:fld id="{67DE7652-9DE9-47F3-9D1A-7ECBC0A122CE}" type="slidenum">
              <a:rPr lang="fr-FR"/>
              <a:pPr>
                <a:defRPr/>
              </a:pPr>
              <a:t>16</a:t>
            </a:fld>
            <a:endParaRPr lang="fr-FR" dirty="0"/>
          </a:p>
        </p:txBody>
      </p:sp>
      <p:sp>
        <p:nvSpPr>
          <p:cNvPr id="21" name="Titre 20">
            <a:extLst>
              <a:ext uri="{FF2B5EF4-FFF2-40B4-BE49-F238E27FC236}">
                <a16:creationId xmlns:a16="http://schemas.microsoft.com/office/drawing/2014/main" id="{C193C89D-D1B9-4E40-A715-F6B3048FB131}"/>
              </a:ext>
            </a:extLst>
          </p:cNvPr>
          <p:cNvSpPr>
            <a:spLocks noGrp="1"/>
          </p:cNvSpPr>
          <p:nvPr>
            <p:ph type="title"/>
          </p:nvPr>
        </p:nvSpPr>
        <p:spPr>
          <a:xfrm>
            <a:off x="5871160" y="2341771"/>
            <a:ext cx="3025775" cy="639762"/>
          </a:xfrm>
        </p:spPr>
        <p:txBody>
          <a:bodyPr rtlCol="0">
            <a:noAutofit/>
          </a:bodyPr>
          <a:lstStyle/>
          <a:p>
            <a:pPr eaLnBrk="1" fontAlgn="auto" hangingPunct="1">
              <a:spcAft>
                <a:spcPts val="0"/>
              </a:spcAft>
              <a:defRPr/>
            </a:pPr>
            <a:r>
              <a:rPr lang="fr-FR" sz="3200" b="1" dirty="0" err="1"/>
              <a:t>Vinaka</a:t>
            </a:r>
            <a:r>
              <a:rPr lang="fr-FR" sz="3200" b="1" dirty="0"/>
              <a:t> </a:t>
            </a:r>
            <a:r>
              <a:rPr lang="fr-FR" sz="3200" b="1" dirty="0" err="1"/>
              <a:t>Vakalevu</a:t>
            </a:r>
            <a:br>
              <a:rPr lang="fr-FR" sz="3200" b="1" dirty="0"/>
            </a:br>
            <a:r>
              <a:rPr lang="fr-FR" sz="3200" b="1" dirty="0"/>
              <a:t>Merci pour votre attention</a:t>
            </a:r>
          </a:p>
        </p:txBody>
      </p:sp>
      <p:pic>
        <p:nvPicPr>
          <p:cNvPr id="7" name="Image 244">
            <a:extLst>
              <a:ext uri="{FF2B5EF4-FFF2-40B4-BE49-F238E27FC236}">
                <a16:creationId xmlns:a16="http://schemas.microsoft.com/office/drawing/2014/main" id="{0894EA2F-4252-4C0E-B3D8-585153B16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627" y="331788"/>
            <a:ext cx="1924689" cy="10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4" name="Image 3">
            <a:extLst>
              <a:ext uri="{FF2B5EF4-FFF2-40B4-BE49-F238E27FC236}">
                <a16:creationId xmlns:a16="http://schemas.microsoft.com/office/drawing/2014/main" id="{D73BAF0C-DBFE-4D3A-A504-77AF718F8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57" y="261824"/>
            <a:ext cx="5292080" cy="2976795"/>
          </a:xfrm>
          <a:prstGeom prst="rect">
            <a:avLst/>
          </a:prstGeom>
        </p:spPr>
      </p:pic>
      <p:sp>
        <p:nvSpPr>
          <p:cNvPr id="2" name="Rectangle 1">
            <a:extLst>
              <a:ext uri="{FF2B5EF4-FFF2-40B4-BE49-F238E27FC236}">
                <a16:creationId xmlns:a16="http://schemas.microsoft.com/office/drawing/2014/main" id="{839E66C7-01B6-4E74-B3C4-D7F2522028C9}"/>
              </a:ext>
            </a:extLst>
          </p:cNvPr>
          <p:cNvSpPr/>
          <p:nvPr/>
        </p:nvSpPr>
        <p:spPr>
          <a:xfrm>
            <a:off x="230257" y="4005064"/>
            <a:ext cx="3089500" cy="738664"/>
          </a:xfrm>
          <a:prstGeom prst="rect">
            <a:avLst/>
          </a:prstGeom>
        </p:spPr>
        <p:txBody>
          <a:bodyPr wrap="none">
            <a:spAutoFit/>
          </a:bodyPr>
          <a:lstStyle/>
          <a:p>
            <a:r>
              <a:rPr lang="fr-NC" dirty="0"/>
              <a:t>Contact :</a:t>
            </a:r>
            <a:r>
              <a:rPr lang="fr-FR" dirty="0"/>
              <a:t> Pascal DUMAS </a:t>
            </a:r>
          </a:p>
          <a:p>
            <a:r>
              <a:rPr lang="fr-FR" sz="2400" b="1" dirty="0"/>
              <a:t>Pascal.dumas@unc.nc</a:t>
            </a:r>
            <a:r>
              <a:rPr lang="fr-NC" sz="2400" b="1" dirty="0"/>
              <a:t> </a:t>
            </a:r>
          </a:p>
        </p:txBody>
      </p:sp>
      <p:pic>
        <p:nvPicPr>
          <p:cNvPr id="15" name="Image 14">
            <a:extLst>
              <a:ext uri="{FF2B5EF4-FFF2-40B4-BE49-F238E27FC236}">
                <a16:creationId xmlns:a16="http://schemas.microsoft.com/office/drawing/2014/main" id="{7D58C12D-6A09-4D6D-B915-95EC86742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3" y="3835651"/>
            <a:ext cx="5586779" cy="2760526"/>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4">
            <a:extLst>
              <a:ext uri="{FF2B5EF4-FFF2-40B4-BE49-F238E27FC236}">
                <a16:creationId xmlns:a16="http://schemas.microsoft.com/office/drawing/2014/main" id="{EA4B7D26-88C7-4FE5-874F-A9C25DE17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981075"/>
            <a:ext cx="2141537"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2">
            <a:extLst>
              <a:ext uri="{FF2B5EF4-FFF2-40B4-BE49-F238E27FC236}">
                <a16:creationId xmlns:a16="http://schemas.microsoft.com/office/drawing/2014/main" id="{24922A9B-45BD-4619-8907-12F679010111}"/>
              </a:ext>
            </a:extLst>
          </p:cNvPr>
          <p:cNvSpPr>
            <a:spLocks noChangeArrowheads="1"/>
          </p:cNvSpPr>
          <p:nvPr/>
        </p:nvSpPr>
        <p:spPr bwMode="auto">
          <a:xfrm>
            <a:off x="973138" y="1287463"/>
            <a:ext cx="3173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NC" sz="1600" dirty="0"/>
              <a:t>70% of the world's sandy coasts are eroding</a:t>
            </a:r>
            <a:endParaRPr lang="fr-FR" altLang="fr-NC" sz="1600" dirty="0"/>
          </a:p>
        </p:txBody>
      </p:sp>
      <p:sp>
        <p:nvSpPr>
          <p:cNvPr id="6150" name="Rectangle 6">
            <a:extLst>
              <a:ext uri="{FF2B5EF4-FFF2-40B4-BE49-F238E27FC236}">
                <a16:creationId xmlns:a16="http://schemas.microsoft.com/office/drawing/2014/main" id="{AAD0144F-7874-4614-B526-AC2F6151ECF2}"/>
              </a:ext>
            </a:extLst>
          </p:cNvPr>
          <p:cNvSpPr>
            <a:spLocks noChangeArrowheads="1"/>
          </p:cNvSpPr>
          <p:nvPr/>
        </p:nvSpPr>
        <p:spPr bwMode="auto">
          <a:xfrm>
            <a:off x="971550" y="4438650"/>
            <a:ext cx="5919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NC" sz="1600"/>
              <a:t>New Caledonia, and in particular the Loyalty Islands, is no exception</a:t>
            </a:r>
            <a:endParaRPr lang="fr-FR" altLang="fr-NC" sz="1600" dirty="0"/>
          </a:p>
        </p:txBody>
      </p:sp>
      <p:sp>
        <p:nvSpPr>
          <p:cNvPr id="22" name="Flèche droite 21">
            <a:extLst>
              <a:ext uri="{FF2B5EF4-FFF2-40B4-BE49-F238E27FC236}">
                <a16:creationId xmlns:a16="http://schemas.microsoft.com/office/drawing/2014/main" id="{35AA4657-F6A7-41A5-B15A-50B67B18AB61}"/>
              </a:ext>
            </a:extLst>
          </p:cNvPr>
          <p:cNvSpPr/>
          <p:nvPr/>
        </p:nvSpPr>
        <p:spPr>
          <a:xfrm>
            <a:off x="292100" y="1374775"/>
            <a:ext cx="590550" cy="198438"/>
          </a:xfrm>
          <a:prstGeom prst="rightArrow">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3" name="Flèche droite 22">
            <a:extLst>
              <a:ext uri="{FF2B5EF4-FFF2-40B4-BE49-F238E27FC236}">
                <a16:creationId xmlns:a16="http://schemas.microsoft.com/office/drawing/2014/main" id="{EFF43B6B-96EE-4118-9DC3-50C0978F60E7}"/>
              </a:ext>
            </a:extLst>
          </p:cNvPr>
          <p:cNvSpPr/>
          <p:nvPr/>
        </p:nvSpPr>
        <p:spPr>
          <a:xfrm>
            <a:off x="250825" y="4554538"/>
            <a:ext cx="592138" cy="198437"/>
          </a:xfrm>
          <a:prstGeom prst="rightArrow">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6154" name="Rectangle 27">
            <a:extLst>
              <a:ext uri="{FF2B5EF4-FFF2-40B4-BE49-F238E27FC236}">
                <a16:creationId xmlns:a16="http://schemas.microsoft.com/office/drawing/2014/main" id="{A6C242D5-0D04-47EB-A35F-B555BB9AB89B}"/>
              </a:ext>
            </a:extLst>
          </p:cNvPr>
          <p:cNvSpPr>
            <a:spLocks noChangeArrowheads="1"/>
          </p:cNvSpPr>
          <p:nvPr/>
        </p:nvSpPr>
        <p:spPr bwMode="auto">
          <a:xfrm>
            <a:off x="998538" y="2152650"/>
            <a:ext cx="31416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fr-NC" sz="1600" dirty="0"/>
              <a:t>The low-lying islands of the Pacific are particularly vulnerable to the risks of coastal erosion and marine submersion (examples of Tuvalu and </a:t>
            </a:r>
            <a:r>
              <a:rPr lang="en-US" altLang="fr-NC" sz="1600" dirty="0" err="1"/>
              <a:t>Kiribabi</a:t>
            </a:r>
            <a:r>
              <a:rPr lang="en-US" altLang="fr-NC" sz="1600" dirty="0"/>
              <a:t> in the media</a:t>
            </a:r>
            <a:r>
              <a:rPr lang="fr-FR" altLang="fr-NC" sz="1600" dirty="0"/>
              <a:t>)</a:t>
            </a:r>
          </a:p>
          <a:p>
            <a:pPr algn="just" eaLnBrk="1" hangingPunct="1">
              <a:spcBef>
                <a:spcPct val="0"/>
              </a:spcBef>
              <a:buFontTx/>
              <a:buNone/>
            </a:pPr>
            <a:r>
              <a:rPr lang="fr-FR" altLang="fr-NC" sz="1600" dirty="0"/>
              <a:t>  </a:t>
            </a:r>
          </a:p>
        </p:txBody>
      </p:sp>
      <p:sp>
        <p:nvSpPr>
          <p:cNvPr id="29" name="Flèche droite 28">
            <a:extLst>
              <a:ext uri="{FF2B5EF4-FFF2-40B4-BE49-F238E27FC236}">
                <a16:creationId xmlns:a16="http://schemas.microsoft.com/office/drawing/2014/main" id="{622912D8-29BD-411F-959B-BA2A41649411}"/>
              </a:ext>
            </a:extLst>
          </p:cNvPr>
          <p:cNvSpPr/>
          <p:nvPr/>
        </p:nvSpPr>
        <p:spPr>
          <a:xfrm>
            <a:off x="261938" y="2241550"/>
            <a:ext cx="592137" cy="198438"/>
          </a:xfrm>
          <a:prstGeom prst="rightArrow">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6156" name="Rectangle 23">
            <a:extLst>
              <a:ext uri="{FF2B5EF4-FFF2-40B4-BE49-F238E27FC236}">
                <a16:creationId xmlns:a16="http://schemas.microsoft.com/office/drawing/2014/main" id="{6788D0BB-5420-4964-B739-28A8FC6761B9}"/>
              </a:ext>
            </a:extLst>
          </p:cNvPr>
          <p:cNvSpPr>
            <a:spLocks noChangeArrowheads="1"/>
          </p:cNvSpPr>
          <p:nvPr/>
        </p:nvSpPr>
        <p:spPr bwMode="auto">
          <a:xfrm>
            <a:off x="971550" y="4797152"/>
            <a:ext cx="56038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fr-NC" sz="1600" dirty="0"/>
              <a:t>In 2020, according to the “</a:t>
            </a:r>
            <a:r>
              <a:rPr lang="en-US" altLang="fr-NC" sz="1600" dirty="0" err="1"/>
              <a:t>Observatoire</a:t>
            </a:r>
            <a:r>
              <a:rPr lang="en-US" altLang="fr-NC" sz="1600" dirty="0"/>
              <a:t> du Littoral de Nouvelle-Calédonie (OBLIC)”, a dozen sites were monitored (43 km of sandy coastline): </a:t>
            </a:r>
          </a:p>
          <a:p>
            <a:pPr eaLnBrk="1" hangingPunct="1">
              <a:spcBef>
                <a:spcPct val="0"/>
              </a:spcBef>
              <a:buFontTx/>
              <a:buNone/>
            </a:pPr>
            <a:r>
              <a:rPr lang="en-US" altLang="fr-NC" sz="1600" dirty="0"/>
              <a:t>- 33% of coasts are stable </a:t>
            </a:r>
          </a:p>
          <a:p>
            <a:pPr eaLnBrk="1" hangingPunct="1">
              <a:spcBef>
                <a:spcPct val="0"/>
              </a:spcBef>
              <a:buNone/>
            </a:pPr>
            <a:r>
              <a:rPr lang="en-US" altLang="fr-NC" sz="1600" dirty="0"/>
              <a:t>- 18% of coasts are accreting </a:t>
            </a:r>
          </a:p>
          <a:p>
            <a:pPr algn="just" eaLnBrk="1" hangingPunct="1">
              <a:spcBef>
                <a:spcPct val="0"/>
              </a:spcBef>
              <a:buNone/>
            </a:pPr>
            <a:r>
              <a:rPr lang="en-US" altLang="fr-NC" sz="1600" dirty="0"/>
              <a:t>- 49% of coasts are eroding</a:t>
            </a:r>
            <a:endParaRPr lang="fr-FR" altLang="fr-NC" sz="1600" b="1" dirty="0"/>
          </a:p>
        </p:txBody>
      </p:sp>
      <p:pic>
        <p:nvPicPr>
          <p:cNvPr id="6157" name="Image 29">
            <a:extLst>
              <a:ext uri="{FF2B5EF4-FFF2-40B4-BE49-F238E27FC236}">
                <a16:creationId xmlns:a16="http://schemas.microsoft.com/office/drawing/2014/main" id="{D9DFBB7F-90F6-406A-81B9-D4F23F55A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4324350"/>
            <a:ext cx="17986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Image 11">
            <a:extLst>
              <a:ext uri="{FF2B5EF4-FFF2-40B4-BE49-F238E27FC236}">
                <a16:creationId xmlns:a16="http://schemas.microsoft.com/office/drawing/2014/main" id="{2198B52B-0DDF-48F9-B918-57DD07267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538" y="6190693"/>
            <a:ext cx="11144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Image 20">
            <a:extLst>
              <a:ext uri="{FF2B5EF4-FFF2-40B4-BE49-F238E27FC236}">
                <a16:creationId xmlns:a16="http://schemas.microsoft.com/office/drawing/2014/main" id="{E12BB503-28A4-4FE7-8134-F708979B41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976" y="2646363"/>
            <a:ext cx="21288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6163" name="Image 7">
            <a:extLst>
              <a:ext uri="{FF2B5EF4-FFF2-40B4-BE49-F238E27FC236}">
                <a16:creationId xmlns:a16="http://schemas.microsoft.com/office/drawing/2014/main" id="{6E9E9F68-09D3-477E-B544-214C2EB046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588" y="2619375"/>
            <a:ext cx="2128837"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lèche droite 22">
            <a:extLst>
              <a:ext uri="{FF2B5EF4-FFF2-40B4-BE49-F238E27FC236}">
                <a16:creationId xmlns:a16="http://schemas.microsoft.com/office/drawing/2014/main" id="{3B7A6708-2B9C-493B-AADB-89BB6D8AFF79}"/>
              </a:ext>
            </a:extLst>
          </p:cNvPr>
          <p:cNvSpPr/>
          <p:nvPr/>
        </p:nvSpPr>
        <p:spPr>
          <a:xfrm>
            <a:off x="6437313" y="5589240"/>
            <a:ext cx="295275" cy="203200"/>
          </a:xfrm>
          <a:prstGeom prst="rightArrow">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24" name="Image 244">
            <a:extLst>
              <a:ext uri="{FF2B5EF4-FFF2-40B4-BE49-F238E27FC236}">
                <a16:creationId xmlns:a16="http://schemas.microsoft.com/office/drawing/2014/main" id="{EA5B9A4F-78EB-4185-9F23-6E0CD741DA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26" name="Rectangle 25">
            <a:extLst>
              <a:ext uri="{FF2B5EF4-FFF2-40B4-BE49-F238E27FC236}">
                <a16:creationId xmlns:a16="http://schemas.microsoft.com/office/drawing/2014/main" id="{37E32B2B-4A2B-4616-8DF0-464C002AA516}"/>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28" name="ZoneTexte 27">
            <a:extLst>
              <a:ext uri="{FF2B5EF4-FFF2-40B4-BE49-F238E27FC236}">
                <a16:creationId xmlns:a16="http://schemas.microsoft.com/office/drawing/2014/main" id="{11E66327-04AD-4F6F-882F-25DB0532389F}"/>
              </a:ext>
            </a:extLst>
          </p:cNvPr>
          <p:cNvSpPr txBox="1"/>
          <p:nvPr/>
        </p:nvSpPr>
        <p:spPr>
          <a:xfrm>
            <a:off x="1763688" y="590550"/>
            <a:ext cx="5688013" cy="338138"/>
          </a:xfrm>
          <a:prstGeom prst="rect">
            <a:avLst/>
          </a:prstGeom>
          <a:noFill/>
        </p:spPr>
        <p:txBody>
          <a:bodyPr anchor="ctr">
            <a:spAutoFit/>
          </a:bodyPr>
          <a:lstStyle/>
          <a:p>
            <a:pPr algn="ctr">
              <a:defRPr/>
            </a:pPr>
            <a:r>
              <a:rPr lang="fr-FR" sz="1600" b="1" dirty="0" err="1">
                <a:solidFill>
                  <a:schemeClr val="bg1"/>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lumMod val="65000"/>
                  </a:schemeClr>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sp>
        <p:nvSpPr>
          <p:cNvPr id="30" name="Rectangle 5">
            <a:extLst>
              <a:ext uri="{FF2B5EF4-FFF2-40B4-BE49-F238E27FC236}">
                <a16:creationId xmlns:a16="http://schemas.microsoft.com/office/drawing/2014/main" id="{06FD43DB-862B-4491-A645-78D71F9746C2}"/>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NC"/>
          </a:p>
          <a:p>
            <a:endParaRPr lang="fr-FR" altLang="fr-NC"/>
          </a:p>
        </p:txBody>
      </p:sp>
      <p:pic>
        <p:nvPicPr>
          <p:cNvPr id="31" name="Image 30">
            <a:extLst>
              <a:ext uri="{FF2B5EF4-FFF2-40B4-BE49-F238E27FC236}">
                <a16:creationId xmlns:a16="http://schemas.microsoft.com/office/drawing/2014/main" id="{321B3BDC-DF75-4F2A-8DF0-8EC287304B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5" name="Image 4">
            <a:extLst>
              <a:ext uri="{FF2B5EF4-FFF2-40B4-BE49-F238E27FC236}">
                <a16:creationId xmlns:a16="http://schemas.microsoft.com/office/drawing/2014/main" id="{94840199-CC83-47ED-AFBF-0161FCA65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0976" y="991394"/>
            <a:ext cx="2128837" cy="1568450"/>
          </a:xfrm>
          <a:prstGeom prst="rect">
            <a:avLst/>
          </a:prstGeom>
        </p:spPr>
      </p:pic>
      <p:sp>
        <p:nvSpPr>
          <p:cNvPr id="7" name="Rectangle 6">
            <a:extLst>
              <a:ext uri="{FF2B5EF4-FFF2-40B4-BE49-F238E27FC236}">
                <a16:creationId xmlns:a16="http://schemas.microsoft.com/office/drawing/2014/main" id="{FF5B30F0-A4C7-4785-BB54-14F2D1741102}"/>
              </a:ext>
            </a:extLst>
          </p:cNvPr>
          <p:cNvSpPr/>
          <p:nvPr/>
        </p:nvSpPr>
        <p:spPr>
          <a:xfrm>
            <a:off x="4399701" y="2217569"/>
            <a:ext cx="2334806" cy="369332"/>
          </a:xfrm>
          <a:prstGeom prst="rect">
            <a:avLst/>
          </a:prstGeom>
        </p:spPr>
        <p:txBody>
          <a:bodyPr wrap="none">
            <a:spAutoFit/>
          </a:bodyPr>
          <a:lstStyle/>
          <a:p>
            <a:r>
              <a:rPr lang="en-US" altLang="fr-NC" sz="1400" dirty="0" err="1"/>
              <a:t>Paonangisu</a:t>
            </a:r>
            <a:r>
              <a:rPr lang="en-US" altLang="fr-NC" dirty="0"/>
              <a:t> </a:t>
            </a:r>
            <a:r>
              <a:rPr lang="en-US" altLang="fr-NC" sz="1400" dirty="0"/>
              <a:t>beach – Vanuatu </a:t>
            </a:r>
            <a:endParaRPr lang="fr-NC" sz="1400" dirty="0"/>
          </a:p>
        </p:txBody>
      </p:sp>
      <p:sp>
        <p:nvSpPr>
          <p:cNvPr id="8" name="Rectangle 7">
            <a:extLst>
              <a:ext uri="{FF2B5EF4-FFF2-40B4-BE49-F238E27FC236}">
                <a16:creationId xmlns:a16="http://schemas.microsoft.com/office/drawing/2014/main" id="{B05FB876-39FC-4EAE-8837-811517157260}"/>
              </a:ext>
            </a:extLst>
          </p:cNvPr>
          <p:cNvSpPr/>
          <p:nvPr/>
        </p:nvSpPr>
        <p:spPr>
          <a:xfrm>
            <a:off x="8180063" y="2217569"/>
            <a:ext cx="658194" cy="307777"/>
          </a:xfrm>
          <a:prstGeom prst="rect">
            <a:avLst/>
          </a:prstGeom>
        </p:spPr>
        <p:txBody>
          <a:bodyPr wrap="none">
            <a:spAutoFit/>
          </a:bodyPr>
          <a:lstStyle/>
          <a:p>
            <a:r>
              <a:rPr lang="en-US" altLang="fr-NC" sz="1400" dirty="0"/>
              <a:t>Tuvalu</a:t>
            </a:r>
            <a:endParaRPr lang="fr-NC" sz="1400" dirty="0"/>
          </a:p>
        </p:txBody>
      </p:sp>
      <p:sp>
        <p:nvSpPr>
          <p:cNvPr id="9" name="Rectangle 8">
            <a:extLst>
              <a:ext uri="{FF2B5EF4-FFF2-40B4-BE49-F238E27FC236}">
                <a16:creationId xmlns:a16="http://schemas.microsoft.com/office/drawing/2014/main" id="{D4455927-DE93-4840-81D4-07F67D6AABC0}"/>
              </a:ext>
            </a:extLst>
          </p:cNvPr>
          <p:cNvSpPr/>
          <p:nvPr/>
        </p:nvSpPr>
        <p:spPr>
          <a:xfrm>
            <a:off x="4470816" y="3725863"/>
            <a:ext cx="1882823" cy="307777"/>
          </a:xfrm>
          <a:prstGeom prst="rect">
            <a:avLst/>
          </a:prstGeom>
        </p:spPr>
        <p:txBody>
          <a:bodyPr wrap="none">
            <a:spAutoFit/>
          </a:bodyPr>
          <a:lstStyle/>
          <a:p>
            <a:r>
              <a:rPr lang="en-US" altLang="fr-NC" sz="1400" dirty="0"/>
              <a:t>Ouvea –New Caledonia</a:t>
            </a:r>
            <a:endParaRPr lang="fr-NC" sz="1400"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lèche droite 39">
            <a:extLst>
              <a:ext uri="{FF2B5EF4-FFF2-40B4-BE49-F238E27FC236}">
                <a16:creationId xmlns:a16="http://schemas.microsoft.com/office/drawing/2014/main" id="{50542645-97B7-4583-8CFB-28811533A8A2}"/>
              </a:ext>
            </a:extLst>
          </p:cNvPr>
          <p:cNvSpPr/>
          <p:nvPr/>
        </p:nvSpPr>
        <p:spPr>
          <a:xfrm>
            <a:off x="219075" y="1124744"/>
            <a:ext cx="295275" cy="176212"/>
          </a:xfrm>
          <a:prstGeom prst="rightArrow">
            <a:avLst/>
          </a:prstGeom>
          <a:solidFill>
            <a:schemeClr val="bg1">
              <a:lumMod val="65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41" name="Rectangle 40">
            <a:extLst>
              <a:ext uri="{FF2B5EF4-FFF2-40B4-BE49-F238E27FC236}">
                <a16:creationId xmlns:a16="http://schemas.microsoft.com/office/drawing/2014/main" id="{799F9DA1-3499-4596-83AE-21357DA4212C}"/>
              </a:ext>
            </a:extLst>
          </p:cNvPr>
          <p:cNvSpPr/>
          <p:nvPr/>
        </p:nvSpPr>
        <p:spPr>
          <a:xfrm>
            <a:off x="608013" y="807880"/>
            <a:ext cx="4211637" cy="1569660"/>
          </a:xfrm>
          <a:prstGeom prst="rect">
            <a:avLst/>
          </a:prstGeom>
        </p:spPr>
        <p:txBody>
          <a:bodyPr>
            <a:spAutoFit/>
          </a:bodyPr>
          <a:lstStyle/>
          <a:p>
            <a:pPr algn="just" eaLnBrk="1" fontAlgn="auto" hangingPunct="1">
              <a:spcBef>
                <a:spcPts val="0"/>
              </a:spcBef>
              <a:spcAft>
                <a:spcPts val="0"/>
              </a:spcAft>
              <a:defRPr/>
            </a:pPr>
            <a:endParaRPr lang="en-US" sz="1600" dirty="0">
              <a:latin typeface="+mn-lt"/>
            </a:endParaRPr>
          </a:p>
          <a:p>
            <a:pPr algn="just" eaLnBrk="1" fontAlgn="auto" hangingPunct="1">
              <a:spcBef>
                <a:spcPts val="0"/>
              </a:spcBef>
              <a:spcAft>
                <a:spcPts val="0"/>
              </a:spcAft>
              <a:defRPr/>
            </a:pPr>
            <a:r>
              <a:rPr lang="en-US" sz="1600" dirty="0">
                <a:latin typeface="+mn-lt"/>
              </a:rPr>
              <a:t>high vulnerability : </a:t>
            </a:r>
          </a:p>
          <a:p>
            <a:pPr algn="just" eaLnBrk="1" fontAlgn="auto" hangingPunct="1">
              <a:spcBef>
                <a:spcPts val="0"/>
              </a:spcBef>
              <a:spcAft>
                <a:spcPts val="0"/>
              </a:spcAft>
              <a:defRPr/>
            </a:pPr>
            <a:endParaRPr lang="en-US" sz="1600" dirty="0">
              <a:latin typeface="+mn-lt"/>
            </a:endParaRPr>
          </a:p>
          <a:p>
            <a:pPr marL="285750" indent="-285750" algn="just" eaLnBrk="1" fontAlgn="auto" hangingPunct="1">
              <a:spcBef>
                <a:spcPts val="0"/>
              </a:spcBef>
              <a:spcAft>
                <a:spcPts val="0"/>
              </a:spcAft>
              <a:buFontTx/>
              <a:buChar char="-"/>
              <a:defRPr/>
            </a:pPr>
            <a:r>
              <a:rPr lang="en-US" sz="1600" dirty="0">
                <a:latin typeface="+mn-lt"/>
              </a:rPr>
              <a:t>by climate change and its consequences: Global sea-level rise, Increased intensity of extreme events (cyclones, depressions...) :  </a:t>
            </a:r>
          </a:p>
        </p:txBody>
      </p:sp>
      <p:pic>
        <p:nvPicPr>
          <p:cNvPr id="8198" name="Image 9">
            <a:extLst>
              <a:ext uri="{FF2B5EF4-FFF2-40B4-BE49-F238E27FC236}">
                <a16:creationId xmlns:a16="http://schemas.microsoft.com/office/drawing/2014/main" id="{68ADF081-85EC-49AF-AD09-47B10AEE5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2898240"/>
            <a:ext cx="374173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ZoneTexte 25">
            <a:extLst>
              <a:ext uri="{FF2B5EF4-FFF2-40B4-BE49-F238E27FC236}">
                <a16:creationId xmlns:a16="http://schemas.microsoft.com/office/drawing/2014/main" id="{A62BE34F-1086-4A95-B8AB-08F01FB5206F}"/>
              </a:ext>
            </a:extLst>
          </p:cNvPr>
          <p:cNvSpPr txBox="1">
            <a:spLocks noChangeArrowheads="1"/>
          </p:cNvSpPr>
          <p:nvPr/>
        </p:nvSpPr>
        <p:spPr bwMode="auto">
          <a:xfrm>
            <a:off x="709612" y="2466865"/>
            <a:ext cx="3760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fr-NC" sz="1600" dirty="0"/>
              <a:t>Marine submersion phenomenon </a:t>
            </a:r>
          </a:p>
          <a:p>
            <a:pPr eaLnBrk="1" hangingPunct="1">
              <a:spcBef>
                <a:spcPct val="0"/>
              </a:spcBef>
            </a:pPr>
            <a:r>
              <a:rPr lang="en-US" altLang="fr-NC" sz="1600" dirty="0"/>
              <a:t>Increased erosion (retreat of coastline)</a:t>
            </a:r>
          </a:p>
          <a:p>
            <a:pPr eaLnBrk="1" hangingPunct="1">
              <a:spcBef>
                <a:spcPct val="0"/>
              </a:spcBef>
            </a:pPr>
            <a:r>
              <a:rPr lang="en-US" altLang="fr-NC" sz="1600" dirty="0"/>
              <a:t>Land salinization</a:t>
            </a:r>
            <a:endParaRPr lang="fr-FR" altLang="fr-NC" sz="1600" dirty="0"/>
          </a:p>
        </p:txBody>
      </p:sp>
      <p:sp>
        <p:nvSpPr>
          <p:cNvPr id="31" name="Flèche courbée vers la droite 46">
            <a:extLst>
              <a:ext uri="{FF2B5EF4-FFF2-40B4-BE49-F238E27FC236}">
                <a16:creationId xmlns:a16="http://schemas.microsoft.com/office/drawing/2014/main" id="{C62123CD-9EEB-480B-B2E9-C7A65424C90B}"/>
              </a:ext>
            </a:extLst>
          </p:cNvPr>
          <p:cNvSpPr/>
          <p:nvPr/>
        </p:nvSpPr>
        <p:spPr>
          <a:xfrm>
            <a:off x="144463" y="1930400"/>
            <a:ext cx="369887" cy="831850"/>
          </a:xfrm>
          <a:prstGeom prst="curved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solidFill>
            </a:endParaRPr>
          </a:p>
        </p:txBody>
      </p:sp>
      <p:pic>
        <p:nvPicPr>
          <p:cNvPr id="8202" name="Image 31">
            <a:extLst>
              <a:ext uri="{FF2B5EF4-FFF2-40B4-BE49-F238E27FC236}">
                <a16:creationId xmlns:a16="http://schemas.microsoft.com/office/drawing/2014/main" id="{8CFE77AA-962E-478E-A1B1-1EBA872B2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681" y="1088490"/>
            <a:ext cx="36734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Rectangle 33">
            <a:extLst>
              <a:ext uri="{FF2B5EF4-FFF2-40B4-BE49-F238E27FC236}">
                <a16:creationId xmlns:a16="http://schemas.microsoft.com/office/drawing/2014/main" id="{FB2815DF-E292-49AF-8AB2-E667CF7E78FA}"/>
              </a:ext>
            </a:extLst>
          </p:cNvPr>
          <p:cNvSpPr>
            <a:spLocks noChangeArrowheads="1"/>
          </p:cNvSpPr>
          <p:nvPr/>
        </p:nvSpPr>
        <p:spPr bwMode="auto">
          <a:xfrm>
            <a:off x="605328" y="3394319"/>
            <a:ext cx="4283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fr-NC" sz="1600" dirty="0"/>
              <a:t>- Anthropogenic practices to be taken into account in natural imbalances (sand and coral extraction, urbanization, dams, etc.).</a:t>
            </a:r>
          </a:p>
        </p:txBody>
      </p:sp>
      <p:sp>
        <p:nvSpPr>
          <p:cNvPr id="8205" name="Rectangle 34">
            <a:extLst>
              <a:ext uri="{FF2B5EF4-FFF2-40B4-BE49-F238E27FC236}">
                <a16:creationId xmlns:a16="http://schemas.microsoft.com/office/drawing/2014/main" id="{AABCC711-0CBE-4CEE-89C8-7DE89F945193}"/>
              </a:ext>
            </a:extLst>
          </p:cNvPr>
          <p:cNvSpPr>
            <a:spLocks noChangeArrowheads="1"/>
          </p:cNvSpPr>
          <p:nvPr/>
        </p:nvSpPr>
        <p:spPr bwMode="auto">
          <a:xfrm>
            <a:off x="254000" y="3181350"/>
            <a:ext cx="282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NC" sz="1600"/>
              <a:t> </a:t>
            </a:r>
          </a:p>
        </p:txBody>
      </p:sp>
      <p:sp>
        <p:nvSpPr>
          <p:cNvPr id="8206" name="Rectangle 35">
            <a:extLst>
              <a:ext uri="{FF2B5EF4-FFF2-40B4-BE49-F238E27FC236}">
                <a16:creationId xmlns:a16="http://schemas.microsoft.com/office/drawing/2014/main" id="{D9743E20-1563-4E1B-B9A3-020CB747ECB2}"/>
              </a:ext>
            </a:extLst>
          </p:cNvPr>
          <p:cNvSpPr>
            <a:spLocks noChangeArrowheads="1"/>
          </p:cNvSpPr>
          <p:nvPr/>
        </p:nvSpPr>
        <p:spPr bwMode="auto">
          <a:xfrm>
            <a:off x="5557043" y="3450055"/>
            <a:ext cx="3094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NC" sz="1400" b="1" dirty="0"/>
              <a:t>Sea level rise</a:t>
            </a:r>
          </a:p>
        </p:txBody>
      </p:sp>
      <p:pic>
        <p:nvPicPr>
          <p:cNvPr id="8208" name="Image 13">
            <a:extLst>
              <a:ext uri="{FF2B5EF4-FFF2-40B4-BE49-F238E27FC236}">
                <a16:creationId xmlns:a16="http://schemas.microsoft.com/office/drawing/2014/main" id="{EDDA0A74-8461-456C-A660-349F4694E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168" y="5183065"/>
            <a:ext cx="26860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Rectangle 15">
            <a:extLst>
              <a:ext uri="{FF2B5EF4-FFF2-40B4-BE49-F238E27FC236}">
                <a16:creationId xmlns:a16="http://schemas.microsoft.com/office/drawing/2014/main" id="{9E7FD1E8-8A78-4AD0-A0D4-7E7A2D08EEB2}"/>
              </a:ext>
            </a:extLst>
          </p:cNvPr>
          <p:cNvSpPr>
            <a:spLocks noChangeArrowheads="1"/>
          </p:cNvSpPr>
          <p:nvPr/>
        </p:nvSpPr>
        <p:spPr bwMode="auto">
          <a:xfrm>
            <a:off x="6300192" y="6484964"/>
            <a:ext cx="184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NC" sz="1000" dirty="0">
                <a:solidFill>
                  <a:schemeClr val="bg1"/>
                </a:solidFill>
              </a:rPr>
              <a:t>Majuro –Marshall </a:t>
            </a:r>
            <a:r>
              <a:rPr lang="fr-FR" altLang="fr-NC" sz="1000" dirty="0" err="1">
                <a:solidFill>
                  <a:schemeClr val="bg1"/>
                </a:solidFill>
              </a:rPr>
              <a:t>islands</a:t>
            </a:r>
            <a:r>
              <a:rPr lang="fr-FR" altLang="fr-NC" sz="1000" dirty="0">
                <a:solidFill>
                  <a:schemeClr val="bg1"/>
                </a:solidFill>
              </a:rPr>
              <a:t>, 2011 </a:t>
            </a:r>
            <a:endParaRPr lang="fr-NC" altLang="fr-NC" sz="1000" dirty="0">
              <a:solidFill>
                <a:schemeClr val="bg1"/>
              </a:solidFill>
            </a:endParaRPr>
          </a:p>
        </p:txBody>
      </p:sp>
      <p:pic>
        <p:nvPicPr>
          <p:cNvPr id="22" name="Image 244">
            <a:extLst>
              <a:ext uri="{FF2B5EF4-FFF2-40B4-BE49-F238E27FC236}">
                <a16:creationId xmlns:a16="http://schemas.microsoft.com/office/drawing/2014/main" id="{B85A7A13-DE85-421A-8394-700683939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23" name="Rectangle 22">
            <a:extLst>
              <a:ext uri="{FF2B5EF4-FFF2-40B4-BE49-F238E27FC236}">
                <a16:creationId xmlns:a16="http://schemas.microsoft.com/office/drawing/2014/main" id="{351C06D8-05CF-4ECD-AF52-0D4437B6AFF1}"/>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24" name="ZoneTexte 23">
            <a:extLst>
              <a:ext uri="{FF2B5EF4-FFF2-40B4-BE49-F238E27FC236}">
                <a16:creationId xmlns:a16="http://schemas.microsoft.com/office/drawing/2014/main" id="{D5FB2CFA-6035-4E60-AFE3-9FA8779BD8D9}"/>
              </a:ext>
            </a:extLst>
          </p:cNvPr>
          <p:cNvSpPr txBox="1"/>
          <p:nvPr/>
        </p:nvSpPr>
        <p:spPr>
          <a:xfrm>
            <a:off x="1836315" y="590550"/>
            <a:ext cx="5688013" cy="338138"/>
          </a:xfrm>
          <a:prstGeom prst="rect">
            <a:avLst/>
          </a:prstGeom>
          <a:noFill/>
        </p:spPr>
        <p:txBody>
          <a:bodyPr anchor="ctr">
            <a:spAutoFit/>
          </a:bodyPr>
          <a:lstStyle/>
          <a:p>
            <a:pPr algn="ctr">
              <a:defRPr/>
            </a:pPr>
            <a:r>
              <a:rPr lang="fr-FR" sz="1600" b="1" dirty="0" err="1">
                <a:solidFill>
                  <a:schemeClr val="bg1"/>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lumMod val="65000"/>
                  </a:schemeClr>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sp>
        <p:nvSpPr>
          <p:cNvPr id="25" name="Rectangle 5">
            <a:extLst>
              <a:ext uri="{FF2B5EF4-FFF2-40B4-BE49-F238E27FC236}">
                <a16:creationId xmlns:a16="http://schemas.microsoft.com/office/drawing/2014/main" id="{95F892B0-6CCD-4D94-B909-B4C1A3BF009A}"/>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NC"/>
          </a:p>
          <a:p>
            <a:endParaRPr lang="fr-FR" altLang="fr-NC"/>
          </a:p>
        </p:txBody>
      </p:sp>
      <p:pic>
        <p:nvPicPr>
          <p:cNvPr id="26" name="Image 25">
            <a:extLst>
              <a:ext uri="{FF2B5EF4-FFF2-40B4-BE49-F238E27FC236}">
                <a16:creationId xmlns:a16="http://schemas.microsoft.com/office/drawing/2014/main" id="{2D9D6F44-A43A-47AB-B41A-8B60C07930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8" name="Image 7">
            <a:extLst>
              <a:ext uri="{FF2B5EF4-FFF2-40B4-BE49-F238E27FC236}">
                <a16:creationId xmlns:a16="http://schemas.microsoft.com/office/drawing/2014/main" id="{43A5D23E-1F79-4DEA-9E6B-D2460B7A12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939" y="4347352"/>
            <a:ext cx="2175822" cy="1759425"/>
          </a:xfrm>
          <a:prstGeom prst="rect">
            <a:avLst/>
          </a:prstGeom>
        </p:spPr>
      </p:pic>
      <p:pic>
        <p:nvPicPr>
          <p:cNvPr id="10" name="Image 9">
            <a:extLst>
              <a:ext uri="{FF2B5EF4-FFF2-40B4-BE49-F238E27FC236}">
                <a16:creationId xmlns:a16="http://schemas.microsoft.com/office/drawing/2014/main" id="{1F0B357B-575D-4C4D-84F1-D50ADAF48B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1329" y="5144169"/>
            <a:ext cx="2562598" cy="1571624"/>
          </a:xfrm>
          <a:prstGeom prst="rect">
            <a:avLst/>
          </a:prstGeom>
        </p:spPr>
      </p:pic>
      <p:pic>
        <p:nvPicPr>
          <p:cNvPr id="3" name="Image 2">
            <a:extLst>
              <a:ext uri="{FF2B5EF4-FFF2-40B4-BE49-F238E27FC236}">
                <a16:creationId xmlns:a16="http://schemas.microsoft.com/office/drawing/2014/main" id="{ED239692-6D05-415B-A8E9-1A44A2914D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0811" y="4347353"/>
            <a:ext cx="2013490" cy="1442670"/>
          </a:xfrm>
          <a:prstGeom prst="rect">
            <a:avLst/>
          </a:prstGeom>
        </p:spPr>
      </p:pic>
      <p:sp>
        <p:nvSpPr>
          <p:cNvPr id="36" name="Rectangle 15">
            <a:extLst>
              <a:ext uri="{FF2B5EF4-FFF2-40B4-BE49-F238E27FC236}">
                <a16:creationId xmlns:a16="http://schemas.microsoft.com/office/drawing/2014/main" id="{ADE497F9-2CB3-49D7-A39D-B09C27184B73}"/>
              </a:ext>
            </a:extLst>
          </p:cNvPr>
          <p:cNvSpPr>
            <a:spLocks noChangeArrowheads="1"/>
          </p:cNvSpPr>
          <p:nvPr/>
        </p:nvSpPr>
        <p:spPr bwMode="auto">
          <a:xfrm>
            <a:off x="536575" y="4505150"/>
            <a:ext cx="169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NC" sz="1000" dirty="0" err="1"/>
              <a:t>Mele</a:t>
            </a:r>
            <a:r>
              <a:rPr lang="fr-FR" altLang="fr-NC" sz="1000" dirty="0"/>
              <a:t> </a:t>
            </a:r>
            <a:r>
              <a:rPr lang="fr-FR" altLang="fr-NC" sz="1000" dirty="0" err="1"/>
              <a:t>beach</a:t>
            </a:r>
            <a:r>
              <a:rPr lang="fr-FR" altLang="fr-NC" sz="1000" dirty="0"/>
              <a:t> / Vanuatu _2023</a:t>
            </a:r>
            <a:endParaRPr lang="fr-NC" altLang="fr-NC" sz="1000" dirty="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774927E-C765-4FF1-ABD8-53398A8E1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sp>
        <p:nvSpPr>
          <p:cNvPr id="4" name="Espace réservé du numéro de diapositive 3">
            <a:extLst>
              <a:ext uri="{FF2B5EF4-FFF2-40B4-BE49-F238E27FC236}">
                <a16:creationId xmlns:a16="http://schemas.microsoft.com/office/drawing/2014/main" id="{620D69E2-E49D-4A2E-AE28-2D7FF3EA9512}"/>
              </a:ext>
            </a:extLst>
          </p:cNvPr>
          <p:cNvSpPr>
            <a:spLocks noGrp="1"/>
          </p:cNvSpPr>
          <p:nvPr>
            <p:ph type="sldNum" sz="quarter" idx="12"/>
          </p:nvPr>
        </p:nvSpPr>
        <p:spPr/>
        <p:txBody>
          <a:bodyPr/>
          <a:lstStyle/>
          <a:p>
            <a:pPr>
              <a:defRPr/>
            </a:pPr>
            <a:fld id="{7C051EB6-DF25-48D9-8AE6-1A0CCC9A0D49}" type="slidenum">
              <a:rPr lang="fr-FR" smtClean="0"/>
              <a:pPr>
                <a:defRPr/>
              </a:pPr>
              <a:t>4</a:t>
            </a:fld>
            <a:endParaRPr lang="fr-FR" dirty="0"/>
          </a:p>
        </p:txBody>
      </p:sp>
      <p:sp>
        <p:nvSpPr>
          <p:cNvPr id="15363" name="Rectangle 5">
            <a:extLst>
              <a:ext uri="{FF2B5EF4-FFF2-40B4-BE49-F238E27FC236}">
                <a16:creationId xmlns:a16="http://schemas.microsoft.com/office/drawing/2014/main" id="{1FEE28B3-F3F7-4E33-9C71-A8A388D882FC}"/>
              </a:ext>
            </a:extLst>
          </p:cNvPr>
          <p:cNvSpPr>
            <a:spLocks noChangeArrowheads="1"/>
          </p:cNvSpPr>
          <p:nvPr/>
        </p:nvSpPr>
        <p:spPr bwMode="auto">
          <a:xfrm>
            <a:off x="330200" y="2156261"/>
            <a:ext cx="2009552" cy="37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7000"/>
              </a:lnSpc>
              <a:spcBef>
                <a:spcPct val="0"/>
              </a:spcBef>
              <a:spcAft>
                <a:spcPts val="800"/>
              </a:spcAft>
              <a:buFontTx/>
              <a:buNone/>
            </a:pPr>
            <a:r>
              <a:rPr lang="fr-FR" altLang="fr-NC" sz="1800" b="1" u="sng" dirty="0">
                <a:ea typeface="Calibri" panose="020F0502020204030204" pitchFamily="34" charset="0"/>
                <a:cs typeface="Times New Roman" panose="02020603050405020304" pitchFamily="18" charset="0"/>
              </a:rPr>
              <a:t>Project objectives : </a:t>
            </a:r>
            <a:endParaRPr lang="fr-NC" altLang="fr-NC" sz="1800" u="sng" dirty="0">
              <a:ea typeface="Calibri" panose="020F0502020204030204" pitchFamily="34" charset="0"/>
              <a:cs typeface="Times New Roman" panose="02020603050405020304" pitchFamily="18" charset="0"/>
            </a:endParaRPr>
          </a:p>
        </p:txBody>
      </p:sp>
      <p:pic>
        <p:nvPicPr>
          <p:cNvPr id="15364" name="Image 244">
            <a:extLst>
              <a:ext uri="{FF2B5EF4-FFF2-40B4-BE49-F238E27FC236}">
                <a16:creationId xmlns:a16="http://schemas.microsoft.com/office/drawing/2014/main" id="{83D7E772-110E-4204-87D7-402A5C610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7" name="Rectangle 6">
            <a:extLst>
              <a:ext uri="{FF2B5EF4-FFF2-40B4-BE49-F238E27FC236}">
                <a16:creationId xmlns:a16="http://schemas.microsoft.com/office/drawing/2014/main" id="{21B1B09B-3910-4745-B308-07648E4474CF}"/>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8" name="ZoneTexte 7">
            <a:extLst>
              <a:ext uri="{FF2B5EF4-FFF2-40B4-BE49-F238E27FC236}">
                <a16:creationId xmlns:a16="http://schemas.microsoft.com/office/drawing/2014/main" id="{2478E40F-B8F2-49E9-A557-2ABCEC07B9D9}"/>
              </a:ext>
            </a:extLst>
          </p:cNvPr>
          <p:cNvSpPr txBox="1"/>
          <p:nvPr/>
        </p:nvSpPr>
        <p:spPr>
          <a:xfrm>
            <a:off x="1908175" y="590550"/>
            <a:ext cx="5688013" cy="338138"/>
          </a:xfrm>
          <a:prstGeom prst="rect">
            <a:avLst/>
          </a:prstGeom>
          <a:noFill/>
        </p:spPr>
        <p:txBody>
          <a:bodyPr anchor="ctr">
            <a:spAutoFit/>
          </a:bodyPr>
          <a:lstStyle/>
          <a:p>
            <a:pPr algn="ctr">
              <a:defRPr/>
            </a:pPr>
            <a:r>
              <a:rPr lang="fr-FR" sz="1600" b="1" dirty="0" err="1">
                <a:solidFill>
                  <a:schemeClr val="bg1"/>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lumMod val="65000"/>
                  </a:schemeClr>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sp>
        <p:nvSpPr>
          <p:cNvPr id="15368" name="Rectangle 4">
            <a:extLst>
              <a:ext uri="{FF2B5EF4-FFF2-40B4-BE49-F238E27FC236}">
                <a16:creationId xmlns:a16="http://schemas.microsoft.com/office/drawing/2014/main" id="{DE475CD0-E592-4DBB-9322-D1067A92F045}"/>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NC"/>
          </a:p>
          <a:p>
            <a:endParaRPr lang="fr-FR" altLang="fr-NC"/>
          </a:p>
        </p:txBody>
      </p:sp>
      <p:sp>
        <p:nvSpPr>
          <p:cNvPr id="15369" name="Rectangle 5">
            <a:extLst>
              <a:ext uri="{FF2B5EF4-FFF2-40B4-BE49-F238E27FC236}">
                <a16:creationId xmlns:a16="http://schemas.microsoft.com/office/drawing/2014/main" id="{BA07DB42-28DF-41BF-AC22-6217D0BBEC63}"/>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NC"/>
          </a:p>
          <a:p>
            <a:endParaRPr lang="fr-FR" altLang="fr-NC"/>
          </a:p>
        </p:txBody>
      </p:sp>
      <p:sp>
        <p:nvSpPr>
          <p:cNvPr id="15370" name="Rectangle 23">
            <a:extLst>
              <a:ext uri="{FF2B5EF4-FFF2-40B4-BE49-F238E27FC236}">
                <a16:creationId xmlns:a16="http://schemas.microsoft.com/office/drawing/2014/main" id="{42BB9859-66AA-4C9C-A786-214D99710CC0}"/>
              </a:ext>
            </a:extLst>
          </p:cNvPr>
          <p:cNvSpPr>
            <a:spLocks noChangeArrowheads="1"/>
          </p:cNvSpPr>
          <p:nvPr/>
        </p:nvSpPr>
        <p:spPr bwMode="auto">
          <a:xfrm>
            <a:off x="330200" y="3059224"/>
            <a:ext cx="552496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2001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6573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1145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5717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algn="just" eaLnBrk="1" hangingPunct="1">
              <a:spcBef>
                <a:spcPct val="0"/>
              </a:spcBef>
              <a:buFontTx/>
              <a:buNone/>
            </a:pPr>
            <a:r>
              <a:rPr lang="fr-FR" altLang="fr-NC" sz="1600" b="1" dirty="0"/>
              <a:t>	</a:t>
            </a:r>
            <a:r>
              <a:rPr lang="en-US" altLang="fr-NC" sz="1600" b="1" dirty="0"/>
              <a:t>Analyze and characterize shoreline trends in order to predict its future evolution. Identify areas at risk</a:t>
            </a:r>
          </a:p>
        </p:txBody>
      </p:sp>
      <p:sp>
        <p:nvSpPr>
          <p:cNvPr id="11" name="Flèche droite 24">
            <a:extLst>
              <a:ext uri="{FF2B5EF4-FFF2-40B4-BE49-F238E27FC236}">
                <a16:creationId xmlns:a16="http://schemas.microsoft.com/office/drawing/2014/main" id="{74AE62E6-0415-4005-A65B-4784410FF628}"/>
              </a:ext>
            </a:extLst>
          </p:cNvPr>
          <p:cNvSpPr/>
          <p:nvPr/>
        </p:nvSpPr>
        <p:spPr>
          <a:xfrm>
            <a:off x="555625" y="3140187"/>
            <a:ext cx="382588" cy="169862"/>
          </a:xfrm>
          <a:prstGeom prst="rightArrow">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5372" name="Rectangle 25">
            <a:extLst>
              <a:ext uri="{FF2B5EF4-FFF2-40B4-BE49-F238E27FC236}">
                <a16:creationId xmlns:a16="http://schemas.microsoft.com/office/drawing/2014/main" id="{46E6AA01-E2FF-409F-9EAA-BEE25390D9C0}"/>
              </a:ext>
            </a:extLst>
          </p:cNvPr>
          <p:cNvSpPr>
            <a:spLocks noChangeArrowheads="1"/>
          </p:cNvSpPr>
          <p:nvPr/>
        </p:nvSpPr>
        <p:spPr bwMode="auto">
          <a:xfrm>
            <a:off x="658813" y="3113088"/>
            <a:ext cx="6510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2001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6573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1145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5717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algn="just" eaLnBrk="1" hangingPunct="1">
              <a:spcBef>
                <a:spcPct val="0"/>
              </a:spcBef>
              <a:buFontTx/>
              <a:buNone/>
            </a:pPr>
            <a:r>
              <a:rPr lang="fr-FR" altLang="fr-NC" sz="1600" b="1"/>
              <a:t> </a:t>
            </a:r>
          </a:p>
        </p:txBody>
      </p:sp>
      <p:sp>
        <p:nvSpPr>
          <p:cNvPr id="15373" name="Rectangle 21">
            <a:extLst>
              <a:ext uri="{FF2B5EF4-FFF2-40B4-BE49-F238E27FC236}">
                <a16:creationId xmlns:a16="http://schemas.microsoft.com/office/drawing/2014/main" id="{400D1A38-6DB3-45AB-8EEE-7009FF1708C9}"/>
              </a:ext>
            </a:extLst>
          </p:cNvPr>
          <p:cNvSpPr>
            <a:spLocks noChangeArrowheads="1"/>
          </p:cNvSpPr>
          <p:nvPr/>
        </p:nvSpPr>
        <p:spPr bwMode="auto">
          <a:xfrm>
            <a:off x="304802" y="4975337"/>
            <a:ext cx="55484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2001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6573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1145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5717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algn="just" eaLnBrk="1" hangingPunct="1">
              <a:spcBef>
                <a:spcPct val="0"/>
              </a:spcBef>
              <a:buFontTx/>
              <a:buNone/>
            </a:pPr>
            <a:r>
              <a:rPr lang="fr-FR" altLang="fr-NC" sz="1600" b="1" dirty="0"/>
              <a:t>	</a:t>
            </a:r>
            <a:r>
              <a:rPr lang="en-US" altLang="fr-NC" sz="1600" b="1" dirty="0"/>
              <a:t>Develop a program of participatory coastline measurements</a:t>
            </a:r>
          </a:p>
          <a:p>
            <a:pPr lvl="4" algn="just" eaLnBrk="1" hangingPunct="1">
              <a:spcBef>
                <a:spcPct val="0"/>
              </a:spcBef>
              <a:buFontTx/>
              <a:buNone/>
            </a:pPr>
            <a:r>
              <a:rPr lang="en-US" altLang="fr-NC" sz="1600" b="1" dirty="0"/>
              <a:t>	Awareness local population to coastal erosion and climate change</a:t>
            </a:r>
            <a:endParaRPr lang="fr-FR" altLang="fr-NC" sz="1600" b="1" dirty="0"/>
          </a:p>
        </p:txBody>
      </p:sp>
      <p:sp>
        <p:nvSpPr>
          <p:cNvPr id="14" name="Flèche droite 26">
            <a:extLst>
              <a:ext uri="{FF2B5EF4-FFF2-40B4-BE49-F238E27FC236}">
                <a16:creationId xmlns:a16="http://schemas.microsoft.com/office/drawing/2014/main" id="{F67C5022-35E1-440B-BA3D-B8FA5D72DA68}"/>
              </a:ext>
            </a:extLst>
          </p:cNvPr>
          <p:cNvSpPr/>
          <p:nvPr/>
        </p:nvSpPr>
        <p:spPr>
          <a:xfrm>
            <a:off x="520700" y="5108687"/>
            <a:ext cx="363538" cy="187325"/>
          </a:xfrm>
          <a:prstGeom prst="rightArrow">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5375" name="Rectangle 14">
            <a:extLst>
              <a:ext uri="{FF2B5EF4-FFF2-40B4-BE49-F238E27FC236}">
                <a16:creationId xmlns:a16="http://schemas.microsoft.com/office/drawing/2014/main" id="{A0543226-2A5A-40C3-88B3-AAE2C4DDD7E6}"/>
              </a:ext>
            </a:extLst>
          </p:cNvPr>
          <p:cNvSpPr>
            <a:spLocks noChangeArrowheads="1"/>
          </p:cNvSpPr>
          <p:nvPr/>
        </p:nvSpPr>
        <p:spPr bwMode="auto">
          <a:xfrm>
            <a:off x="2314575" y="2162611"/>
            <a:ext cx="67736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fr-NC" b="1" dirty="0">
                <a:solidFill>
                  <a:srgbClr val="000000"/>
                </a:solidFill>
                <a:latin typeface="WordVisi_MSFontService"/>
              </a:rPr>
              <a:t>Laying the foundations for a coastal observatory in the region with the PIURN partners</a:t>
            </a:r>
            <a:endParaRPr lang="fr-NC" altLang="fr-NC" dirty="0"/>
          </a:p>
        </p:txBody>
      </p:sp>
      <p:sp>
        <p:nvSpPr>
          <p:cNvPr id="15377" name="Rectangle 23">
            <a:extLst>
              <a:ext uri="{FF2B5EF4-FFF2-40B4-BE49-F238E27FC236}">
                <a16:creationId xmlns:a16="http://schemas.microsoft.com/office/drawing/2014/main" id="{EDEB1051-4FB7-47C3-BB5B-95D7B6416CE3}"/>
              </a:ext>
            </a:extLst>
          </p:cNvPr>
          <p:cNvSpPr>
            <a:spLocks noChangeArrowheads="1"/>
          </p:cNvSpPr>
          <p:nvPr/>
        </p:nvSpPr>
        <p:spPr bwMode="auto">
          <a:xfrm>
            <a:off x="330200" y="3910124"/>
            <a:ext cx="55249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2001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6573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1145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5717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algn="just" eaLnBrk="1" hangingPunct="1">
              <a:spcBef>
                <a:spcPct val="0"/>
              </a:spcBef>
              <a:buFontTx/>
              <a:buNone/>
            </a:pPr>
            <a:r>
              <a:rPr lang="fr-FR" altLang="fr-NC" sz="1600" b="1" dirty="0"/>
              <a:t>	</a:t>
            </a:r>
            <a:r>
              <a:rPr lang="fr-FR" altLang="fr-NC" sz="1600" b="1" dirty="0" err="1"/>
              <a:t>Better</a:t>
            </a:r>
            <a:r>
              <a:rPr lang="fr-FR" altLang="fr-NC" sz="1600" b="1" dirty="0"/>
              <a:t> </a:t>
            </a:r>
            <a:r>
              <a:rPr lang="en-US" altLang="fr-NC" sz="1600" b="1" dirty="0"/>
              <a:t>understand </a:t>
            </a:r>
            <a:r>
              <a:rPr lang="fr-NC" altLang="fr-NC" sz="1600" b="1" dirty="0"/>
              <a:t>morpho-</a:t>
            </a:r>
            <a:r>
              <a:rPr lang="fr-NC" altLang="fr-NC" sz="1600" b="1" dirty="0" err="1"/>
              <a:t>sedimentary</a:t>
            </a:r>
            <a:r>
              <a:rPr lang="fr-NC" altLang="fr-NC" sz="1600" b="1" dirty="0"/>
              <a:t> changes and </a:t>
            </a:r>
            <a:r>
              <a:rPr lang="fr-NC" altLang="fr-NC" sz="1600" b="1" dirty="0" err="1"/>
              <a:t>shoreline</a:t>
            </a:r>
            <a:r>
              <a:rPr lang="fr-NC" altLang="fr-NC" sz="1600" b="1" dirty="0"/>
              <a:t> </a:t>
            </a:r>
            <a:r>
              <a:rPr lang="fr-NC" altLang="fr-NC" sz="1600" b="1" dirty="0" err="1"/>
              <a:t>mobility</a:t>
            </a:r>
            <a:r>
              <a:rPr lang="fr-FR" altLang="fr-NC" sz="1600" b="1" dirty="0"/>
              <a:t> </a:t>
            </a:r>
            <a:r>
              <a:rPr lang="fr-FR" altLang="fr-NC" sz="1600" b="1" dirty="0" err="1"/>
              <a:t>taking</a:t>
            </a:r>
            <a:r>
              <a:rPr lang="fr-FR" altLang="fr-NC" sz="1600" b="1" dirty="0"/>
              <a:t> </a:t>
            </a:r>
            <a:r>
              <a:rPr lang="fr-FR" altLang="fr-NC" sz="1600" b="1" dirty="0" err="1"/>
              <a:t>into</a:t>
            </a:r>
            <a:r>
              <a:rPr lang="fr-FR" altLang="fr-NC" sz="1600" b="1" dirty="0"/>
              <a:t> </a:t>
            </a:r>
            <a:r>
              <a:rPr lang="fr-FR" altLang="fr-NC" sz="1600" b="1" dirty="0" err="1"/>
              <a:t>accont</a:t>
            </a:r>
            <a:r>
              <a:rPr lang="fr-FR" altLang="fr-NC" sz="1600" b="1" dirty="0"/>
              <a:t> the local and global </a:t>
            </a:r>
            <a:r>
              <a:rPr lang="fr-NC" altLang="fr-NC" sz="1600" b="1" dirty="0"/>
              <a:t>forcing </a:t>
            </a:r>
            <a:r>
              <a:rPr lang="fr-NC" altLang="fr-NC" sz="1600" b="1" dirty="0" err="1"/>
              <a:t>factors</a:t>
            </a:r>
            <a:r>
              <a:rPr lang="fr-FR" altLang="fr-NC" sz="1600" b="1" dirty="0"/>
              <a:t> and </a:t>
            </a:r>
            <a:r>
              <a:rPr lang="fr-FR" altLang="fr-NC" sz="1600" b="1" dirty="0" err="1"/>
              <a:t>also</a:t>
            </a:r>
            <a:r>
              <a:rPr lang="fr-FR" altLang="fr-NC" sz="1600" b="1" dirty="0"/>
              <a:t> the </a:t>
            </a:r>
            <a:r>
              <a:rPr lang="fr-FR" altLang="fr-NC" sz="1600" b="1" dirty="0" err="1"/>
              <a:t>human</a:t>
            </a:r>
            <a:r>
              <a:rPr lang="fr-FR" altLang="fr-NC" sz="1600" b="1" dirty="0"/>
              <a:t> </a:t>
            </a:r>
            <a:r>
              <a:rPr lang="fr-FR" altLang="fr-NC" sz="1600" b="1" dirty="0" err="1"/>
              <a:t>activities</a:t>
            </a:r>
            <a:r>
              <a:rPr lang="fr-FR" altLang="fr-NC" sz="1600" b="1" dirty="0"/>
              <a:t> </a:t>
            </a:r>
            <a:endParaRPr lang="en-US" altLang="fr-NC" sz="1600" b="1" dirty="0"/>
          </a:p>
        </p:txBody>
      </p:sp>
      <p:sp>
        <p:nvSpPr>
          <p:cNvPr id="16" name="Rectangle 15">
            <a:extLst>
              <a:ext uri="{FF2B5EF4-FFF2-40B4-BE49-F238E27FC236}">
                <a16:creationId xmlns:a16="http://schemas.microsoft.com/office/drawing/2014/main" id="{D42AE0B8-1726-4C77-971D-A23DC0E158A0}"/>
              </a:ext>
            </a:extLst>
          </p:cNvPr>
          <p:cNvSpPr/>
          <p:nvPr/>
        </p:nvSpPr>
        <p:spPr>
          <a:xfrm>
            <a:off x="555625" y="1227574"/>
            <a:ext cx="8413609" cy="584775"/>
          </a:xfrm>
          <a:prstGeom prst="rect">
            <a:avLst/>
          </a:prstGeom>
        </p:spPr>
        <p:txBody>
          <a:bodyPr wrap="square">
            <a:spAutoFit/>
          </a:bodyPr>
          <a:lstStyle/>
          <a:p>
            <a:pPr algn="just"/>
            <a:r>
              <a:rPr lang="en-US" altLang="fr-NC" sz="1600" dirty="0"/>
              <a:t>In  this context where people and local communities are asking questions about their future,</a:t>
            </a:r>
          </a:p>
          <a:p>
            <a:pPr algn="just"/>
            <a:r>
              <a:rPr lang="en-US" altLang="fr-NC" sz="1600" dirty="0"/>
              <a:t>we will try to provide some answers on the subject of </a:t>
            </a:r>
            <a:r>
              <a:rPr lang="fr-FR" altLang="fr-NC" sz="1600" dirty="0" err="1"/>
              <a:t>coastline</a:t>
            </a:r>
            <a:r>
              <a:rPr lang="fr-FR" altLang="fr-NC" sz="1600" dirty="0"/>
              <a:t> monitoring and management.</a:t>
            </a:r>
            <a:endParaRPr lang="fr-NC" sz="1600" dirty="0"/>
          </a:p>
        </p:txBody>
      </p:sp>
      <p:sp>
        <p:nvSpPr>
          <p:cNvPr id="36" name="Flèche droite 24">
            <a:extLst>
              <a:ext uri="{FF2B5EF4-FFF2-40B4-BE49-F238E27FC236}">
                <a16:creationId xmlns:a16="http://schemas.microsoft.com/office/drawing/2014/main" id="{B0D6F686-37C9-41D8-8EE7-5ED9F7F340B9}"/>
              </a:ext>
            </a:extLst>
          </p:cNvPr>
          <p:cNvSpPr/>
          <p:nvPr/>
        </p:nvSpPr>
        <p:spPr>
          <a:xfrm>
            <a:off x="557547" y="4018673"/>
            <a:ext cx="382588" cy="169862"/>
          </a:xfrm>
          <a:prstGeom prst="rightArrow">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3" name="Image 2">
            <a:extLst>
              <a:ext uri="{FF2B5EF4-FFF2-40B4-BE49-F238E27FC236}">
                <a16:creationId xmlns:a16="http://schemas.microsoft.com/office/drawing/2014/main" id="{03D8CB47-B867-4E3A-B891-4BCD734F2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318" y="2838627"/>
            <a:ext cx="2993872" cy="397474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20D69E2-E49D-4A2E-AE28-2D7FF3EA9512}"/>
              </a:ext>
            </a:extLst>
          </p:cNvPr>
          <p:cNvSpPr>
            <a:spLocks noGrp="1"/>
          </p:cNvSpPr>
          <p:nvPr>
            <p:ph type="sldNum" sz="quarter" idx="12"/>
          </p:nvPr>
        </p:nvSpPr>
        <p:spPr>
          <a:xfrm>
            <a:off x="5056455" y="6356350"/>
            <a:ext cx="2133600" cy="365125"/>
          </a:xfrm>
        </p:spPr>
        <p:txBody>
          <a:bodyPr/>
          <a:lstStyle/>
          <a:p>
            <a:pPr>
              <a:defRPr/>
            </a:pPr>
            <a:fld id="{1D174D03-1083-4DBC-873E-DBE582B9334B}" type="slidenum">
              <a:rPr lang="fr-FR" smtClean="0"/>
              <a:pPr>
                <a:defRPr/>
              </a:pPr>
              <a:t>5</a:t>
            </a:fld>
            <a:endParaRPr lang="fr-FR"/>
          </a:p>
        </p:txBody>
      </p:sp>
      <p:sp>
        <p:nvSpPr>
          <p:cNvPr id="17411" name="Rectangle 5">
            <a:extLst>
              <a:ext uri="{FF2B5EF4-FFF2-40B4-BE49-F238E27FC236}">
                <a16:creationId xmlns:a16="http://schemas.microsoft.com/office/drawing/2014/main" id="{BA7E7819-7440-4E71-A144-86E35AC57D5F}"/>
              </a:ext>
            </a:extLst>
          </p:cNvPr>
          <p:cNvSpPr>
            <a:spLocks noChangeArrowheads="1"/>
          </p:cNvSpPr>
          <p:nvPr/>
        </p:nvSpPr>
        <p:spPr bwMode="auto">
          <a:xfrm>
            <a:off x="61913" y="1036897"/>
            <a:ext cx="19621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7000"/>
              </a:lnSpc>
              <a:spcBef>
                <a:spcPct val="0"/>
              </a:spcBef>
              <a:spcAft>
                <a:spcPts val="800"/>
              </a:spcAft>
              <a:buFontTx/>
              <a:buNone/>
            </a:pPr>
            <a:r>
              <a:rPr lang="fr-FR" altLang="fr-NC" sz="1800" b="1" u="sng" dirty="0" err="1">
                <a:ea typeface="Calibri" panose="020F0502020204030204" pitchFamily="34" charset="0"/>
                <a:cs typeface="Times New Roman" panose="02020603050405020304" pitchFamily="18" charset="0"/>
              </a:rPr>
              <a:t>Study</a:t>
            </a:r>
            <a:r>
              <a:rPr lang="fr-FR" altLang="fr-NC" sz="1800" b="1" u="sng" dirty="0">
                <a:ea typeface="Calibri" panose="020F0502020204030204" pitchFamily="34" charset="0"/>
                <a:cs typeface="Times New Roman" panose="02020603050405020304" pitchFamily="18" charset="0"/>
              </a:rPr>
              <a:t> locations  </a:t>
            </a:r>
            <a:endParaRPr lang="fr-NC" altLang="fr-NC" sz="1800" u="sng" dirty="0">
              <a:ea typeface="Calibri" panose="020F0502020204030204" pitchFamily="34" charset="0"/>
              <a:cs typeface="Times New Roman" panose="02020603050405020304" pitchFamily="18" charset="0"/>
            </a:endParaRPr>
          </a:p>
        </p:txBody>
      </p:sp>
      <p:sp>
        <p:nvSpPr>
          <p:cNvPr id="17418" name="Rectangle 5">
            <a:extLst>
              <a:ext uri="{FF2B5EF4-FFF2-40B4-BE49-F238E27FC236}">
                <a16:creationId xmlns:a16="http://schemas.microsoft.com/office/drawing/2014/main" id="{AB1AD347-2011-4003-A570-ED6378330D47}"/>
              </a:ext>
            </a:extLst>
          </p:cNvPr>
          <p:cNvSpPr>
            <a:spLocks noChangeArrowheads="1"/>
          </p:cNvSpPr>
          <p:nvPr/>
        </p:nvSpPr>
        <p:spPr bwMode="auto">
          <a:xfrm>
            <a:off x="96885" y="3038078"/>
            <a:ext cx="19621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7000"/>
              </a:lnSpc>
              <a:spcBef>
                <a:spcPct val="0"/>
              </a:spcBef>
              <a:spcAft>
                <a:spcPts val="800"/>
              </a:spcAft>
              <a:buFontTx/>
              <a:buNone/>
            </a:pPr>
            <a:r>
              <a:rPr lang="fr-FR" altLang="fr-NC" sz="1800" b="1" dirty="0">
                <a:ea typeface="Calibri" panose="020F0502020204030204" pitchFamily="34" charset="0"/>
                <a:cs typeface="Times New Roman" panose="02020603050405020304" pitchFamily="18" charset="0"/>
              </a:rPr>
              <a:t>French </a:t>
            </a:r>
            <a:r>
              <a:rPr lang="fr-FR" altLang="fr-NC" sz="1800" b="1" dirty="0" err="1">
                <a:ea typeface="Calibri" panose="020F0502020204030204" pitchFamily="34" charset="0"/>
                <a:cs typeface="Times New Roman" panose="02020603050405020304" pitchFamily="18" charset="0"/>
              </a:rPr>
              <a:t>Polynesia</a:t>
            </a:r>
            <a:r>
              <a:rPr lang="fr-FR" altLang="fr-NC" sz="1800" b="1" dirty="0">
                <a:ea typeface="Calibri" panose="020F0502020204030204" pitchFamily="34" charset="0"/>
                <a:cs typeface="Times New Roman" panose="02020603050405020304" pitchFamily="18" charset="0"/>
              </a:rPr>
              <a:t> </a:t>
            </a:r>
            <a:endParaRPr lang="fr-NC" altLang="fr-NC" sz="1800" dirty="0">
              <a:ea typeface="Calibri" panose="020F0502020204030204" pitchFamily="34" charset="0"/>
              <a:cs typeface="Times New Roman" panose="02020603050405020304" pitchFamily="18" charset="0"/>
            </a:endParaRPr>
          </a:p>
        </p:txBody>
      </p:sp>
      <p:sp>
        <p:nvSpPr>
          <p:cNvPr id="17419" name="Rectangle 5">
            <a:extLst>
              <a:ext uri="{FF2B5EF4-FFF2-40B4-BE49-F238E27FC236}">
                <a16:creationId xmlns:a16="http://schemas.microsoft.com/office/drawing/2014/main" id="{B98DD122-7AE6-4751-A0E1-3F444E232E99}"/>
              </a:ext>
            </a:extLst>
          </p:cNvPr>
          <p:cNvSpPr>
            <a:spLocks noChangeArrowheads="1"/>
          </p:cNvSpPr>
          <p:nvPr/>
        </p:nvSpPr>
        <p:spPr bwMode="auto">
          <a:xfrm>
            <a:off x="61913" y="1506558"/>
            <a:ext cx="19621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7000"/>
              </a:lnSpc>
              <a:spcBef>
                <a:spcPct val="0"/>
              </a:spcBef>
              <a:spcAft>
                <a:spcPts val="800"/>
              </a:spcAft>
              <a:buFontTx/>
              <a:buNone/>
            </a:pPr>
            <a:r>
              <a:rPr lang="fr-FR" altLang="fr-NC" sz="1800" b="1" dirty="0">
                <a:ea typeface="Calibri" panose="020F0502020204030204" pitchFamily="34" charset="0"/>
                <a:cs typeface="Times New Roman" panose="02020603050405020304" pitchFamily="18" charset="0"/>
              </a:rPr>
              <a:t>New-Caledonia</a:t>
            </a:r>
            <a:endParaRPr lang="fr-NC" altLang="fr-NC" sz="1800" dirty="0">
              <a:ea typeface="Calibri" panose="020F0502020204030204" pitchFamily="34" charset="0"/>
              <a:cs typeface="Times New Roman" panose="02020603050405020304" pitchFamily="18" charset="0"/>
            </a:endParaRPr>
          </a:p>
        </p:txBody>
      </p:sp>
      <p:sp>
        <p:nvSpPr>
          <p:cNvPr id="17420" name="Rectangle 5">
            <a:extLst>
              <a:ext uri="{FF2B5EF4-FFF2-40B4-BE49-F238E27FC236}">
                <a16:creationId xmlns:a16="http://schemas.microsoft.com/office/drawing/2014/main" id="{26DD65FC-AB91-48B9-B04D-B743F814B60D}"/>
              </a:ext>
            </a:extLst>
          </p:cNvPr>
          <p:cNvSpPr>
            <a:spLocks noChangeArrowheads="1"/>
          </p:cNvSpPr>
          <p:nvPr/>
        </p:nvSpPr>
        <p:spPr bwMode="auto">
          <a:xfrm>
            <a:off x="-252536" y="4728769"/>
            <a:ext cx="19621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7000"/>
              </a:lnSpc>
              <a:spcBef>
                <a:spcPct val="0"/>
              </a:spcBef>
              <a:spcAft>
                <a:spcPts val="800"/>
              </a:spcAft>
              <a:buFontTx/>
              <a:buNone/>
            </a:pPr>
            <a:r>
              <a:rPr lang="fr-FR" altLang="fr-NC" sz="1800" b="1" dirty="0">
                <a:ea typeface="Calibri" panose="020F0502020204030204" pitchFamily="34" charset="0"/>
                <a:cs typeface="Times New Roman" panose="02020603050405020304" pitchFamily="18" charset="0"/>
              </a:rPr>
              <a:t>Vanuatu </a:t>
            </a:r>
            <a:endParaRPr lang="fr-NC" altLang="fr-NC" sz="1800" dirty="0">
              <a:ea typeface="Calibri" panose="020F0502020204030204" pitchFamily="34" charset="0"/>
              <a:cs typeface="Times New Roman" panose="02020603050405020304" pitchFamily="18" charset="0"/>
            </a:endParaRPr>
          </a:p>
        </p:txBody>
      </p:sp>
      <p:sp>
        <p:nvSpPr>
          <p:cNvPr id="40" name="Rectangle 23">
            <a:extLst>
              <a:ext uri="{FF2B5EF4-FFF2-40B4-BE49-F238E27FC236}">
                <a16:creationId xmlns:a16="http://schemas.microsoft.com/office/drawing/2014/main" id="{86F96C60-A18E-4460-BBC2-29EE269F04F3}"/>
              </a:ext>
            </a:extLst>
          </p:cNvPr>
          <p:cNvSpPr>
            <a:spLocks noChangeArrowheads="1"/>
          </p:cNvSpPr>
          <p:nvPr/>
        </p:nvSpPr>
        <p:spPr bwMode="auto">
          <a:xfrm>
            <a:off x="-223558" y="1847483"/>
            <a:ext cx="2216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2001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6573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1145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5717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algn="just" eaLnBrk="1" hangingPunct="1">
              <a:spcBef>
                <a:spcPct val="0"/>
              </a:spcBef>
              <a:buFontTx/>
              <a:buNone/>
            </a:pPr>
            <a:r>
              <a:rPr lang="fr-FR" altLang="fr-NC" sz="1600" dirty="0"/>
              <a:t>Poe </a:t>
            </a:r>
            <a:r>
              <a:rPr lang="fr-FR" altLang="fr-NC" sz="1600" dirty="0" err="1"/>
              <a:t>beach</a:t>
            </a:r>
            <a:r>
              <a:rPr lang="fr-FR" altLang="fr-NC" sz="1600" dirty="0"/>
              <a:t> </a:t>
            </a:r>
          </a:p>
          <a:p>
            <a:pPr lvl="4" algn="just" eaLnBrk="1" hangingPunct="1">
              <a:spcBef>
                <a:spcPct val="0"/>
              </a:spcBef>
              <a:buFontTx/>
              <a:buNone/>
            </a:pPr>
            <a:endParaRPr lang="en-US" altLang="fr-NC" sz="1600" b="1" dirty="0"/>
          </a:p>
        </p:txBody>
      </p:sp>
      <p:sp>
        <p:nvSpPr>
          <p:cNvPr id="41" name="Rectangle 23">
            <a:extLst>
              <a:ext uri="{FF2B5EF4-FFF2-40B4-BE49-F238E27FC236}">
                <a16:creationId xmlns:a16="http://schemas.microsoft.com/office/drawing/2014/main" id="{1D717D79-D81E-4477-8B21-371EBCD6623F}"/>
              </a:ext>
            </a:extLst>
          </p:cNvPr>
          <p:cNvSpPr>
            <a:spLocks noChangeArrowheads="1"/>
          </p:cNvSpPr>
          <p:nvPr/>
        </p:nvSpPr>
        <p:spPr bwMode="auto">
          <a:xfrm>
            <a:off x="-199515" y="5098015"/>
            <a:ext cx="22168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2001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6573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1145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5717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algn="just" eaLnBrk="1" hangingPunct="1">
              <a:spcBef>
                <a:spcPct val="0"/>
              </a:spcBef>
              <a:buFontTx/>
              <a:buNone/>
            </a:pPr>
            <a:r>
              <a:rPr lang="fr-FR" altLang="fr-NC" sz="1600" dirty="0" err="1"/>
              <a:t>Mele</a:t>
            </a:r>
            <a:r>
              <a:rPr lang="fr-FR" altLang="fr-NC" sz="1600" dirty="0"/>
              <a:t> </a:t>
            </a:r>
            <a:r>
              <a:rPr lang="fr-FR" altLang="fr-NC" sz="1600" dirty="0" err="1"/>
              <a:t>beach</a:t>
            </a:r>
            <a:endParaRPr lang="fr-FR" altLang="fr-NC" sz="1600" dirty="0"/>
          </a:p>
          <a:p>
            <a:pPr lvl="4" algn="just" eaLnBrk="1" hangingPunct="1">
              <a:spcBef>
                <a:spcPct val="0"/>
              </a:spcBef>
              <a:buFontTx/>
              <a:buNone/>
            </a:pPr>
            <a:r>
              <a:rPr lang="fr-FR" altLang="fr-NC" sz="1600" dirty="0" err="1"/>
              <a:t>Onesua</a:t>
            </a:r>
            <a:r>
              <a:rPr lang="fr-FR" altLang="fr-NC" sz="1600" dirty="0"/>
              <a:t> </a:t>
            </a:r>
            <a:r>
              <a:rPr lang="fr-FR" altLang="fr-NC" sz="1600" dirty="0" err="1"/>
              <a:t>beach</a:t>
            </a:r>
            <a:endParaRPr lang="fr-FR" altLang="fr-NC" sz="1600" dirty="0"/>
          </a:p>
          <a:p>
            <a:pPr lvl="4" algn="just" eaLnBrk="1" hangingPunct="1">
              <a:spcBef>
                <a:spcPct val="0"/>
              </a:spcBef>
              <a:buFontTx/>
              <a:buNone/>
            </a:pPr>
            <a:r>
              <a:rPr lang="fr-FR" altLang="fr-NC" sz="1600" dirty="0" err="1"/>
              <a:t>Paonangisu</a:t>
            </a:r>
            <a:r>
              <a:rPr lang="fr-FR" altLang="fr-NC" sz="1600" dirty="0"/>
              <a:t> </a:t>
            </a:r>
            <a:r>
              <a:rPr lang="fr-FR" altLang="fr-NC" sz="1600" dirty="0" err="1"/>
              <a:t>beach</a:t>
            </a:r>
            <a:endParaRPr lang="fr-FR" altLang="fr-NC" sz="1600" dirty="0"/>
          </a:p>
          <a:p>
            <a:pPr lvl="4" algn="just" eaLnBrk="1" hangingPunct="1">
              <a:spcBef>
                <a:spcPct val="0"/>
              </a:spcBef>
              <a:buFontTx/>
              <a:buNone/>
            </a:pPr>
            <a:r>
              <a:rPr lang="fr-FR" altLang="fr-NC" sz="1600" dirty="0"/>
              <a:t>Eton </a:t>
            </a:r>
          </a:p>
          <a:p>
            <a:pPr lvl="4" algn="just" eaLnBrk="1" hangingPunct="1">
              <a:spcBef>
                <a:spcPct val="0"/>
              </a:spcBef>
              <a:buFontTx/>
              <a:buNone/>
            </a:pPr>
            <a:r>
              <a:rPr lang="fr-FR" altLang="fr-NC" sz="1600" dirty="0"/>
              <a:t>Shark bay </a:t>
            </a:r>
          </a:p>
          <a:p>
            <a:pPr lvl="4" algn="just" eaLnBrk="1" hangingPunct="1">
              <a:spcBef>
                <a:spcPct val="0"/>
              </a:spcBef>
              <a:buFontTx/>
              <a:buNone/>
            </a:pPr>
            <a:r>
              <a:rPr lang="fr-FR" altLang="fr-NC" sz="1600" dirty="0"/>
              <a:t>Port </a:t>
            </a:r>
            <a:r>
              <a:rPr lang="fr-FR" altLang="fr-NC" sz="1600" dirty="0" err="1"/>
              <a:t>Havannah</a:t>
            </a:r>
            <a:r>
              <a:rPr lang="fr-FR" altLang="fr-NC" sz="1600" dirty="0"/>
              <a:t> </a:t>
            </a:r>
          </a:p>
          <a:p>
            <a:pPr lvl="4" algn="just" eaLnBrk="1" hangingPunct="1">
              <a:spcBef>
                <a:spcPct val="0"/>
              </a:spcBef>
              <a:buFontTx/>
              <a:buNone/>
            </a:pPr>
            <a:endParaRPr lang="en-US" altLang="fr-NC" sz="1600" b="1" dirty="0"/>
          </a:p>
        </p:txBody>
      </p:sp>
      <p:sp>
        <p:nvSpPr>
          <p:cNvPr id="42" name="Rectangle 23">
            <a:extLst>
              <a:ext uri="{FF2B5EF4-FFF2-40B4-BE49-F238E27FC236}">
                <a16:creationId xmlns:a16="http://schemas.microsoft.com/office/drawing/2014/main" id="{056C8A12-49F0-42A0-AC42-CF3F989B4142}"/>
              </a:ext>
            </a:extLst>
          </p:cNvPr>
          <p:cNvSpPr>
            <a:spLocks noChangeArrowheads="1"/>
          </p:cNvSpPr>
          <p:nvPr/>
        </p:nvSpPr>
        <p:spPr bwMode="auto">
          <a:xfrm>
            <a:off x="-281735" y="3422276"/>
            <a:ext cx="2216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5pPr>
            <a:lvl6pPr marL="12001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6573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1145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571750" indent="-285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algn="just" eaLnBrk="1" hangingPunct="1">
              <a:spcBef>
                <a:spcPct val="0"/>
              </a:spcBef>
              <a:buFontTx/>
              <a:buNone/>
            </a:pPr>
            <a:r>
              <a:rPr lang="fr-FR" altLang="fr-NC" sz="1600" dirty="0" err="1"/>
              <a:t>Tetiaroa</a:t>
            </a:r>
            <a:endParaRPr lang="fr-FR" altLang="fr-NC" sz="1600" dirty="0"/>
          </a:p>
          <a:p>
            <a:pPr lvl="4" algn="just" eaLnBrk="1" hangingPunct="1">
              <a:spcBef>
                <a:spcPct val="0"/>
              </a:spcBef>
              <a:buFontTx/>
              <a:buNone/>
            </a:pPr>
            <a:endParaRPr lang="en-US" altLang="fr-NC" sz="1600" b="1" dirty="0"/>
          </a:p>
        </p:txBody>
      </p:sp>
      <p:pic>
        <p:nvPicPr>
          <p:cNvPr id="65" name="Image 244">
            <a:extLst>
              <a:ext uri="{FF2B5EF4-FFF2-40B4-BE49-F238E27FC236}">
                <a16:creationId xmlns:a16="http://schemas.microsoft.com/office/drawing/2014/main" id="{1530EBB1-30DC-4E20-A40D-731DF51BE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66" name="Rectangle 65">
            <a:extLst>
              <a:ext uri="{FF2B5EF4-FFF2-40B4-BE49-F238E27FC236}">
                <a16:creationId xmlns:a16="http://schemas.microsoft.com/office/drawing/2014/main" id="{4C002E55-5A57-4DDE-BC20-9DDEEB85D7E9}"/>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67" name="ZoneTexte 66">
            <a:extLst>
              <a:ext uri="{FF2B5EF4-FFF2-40B4-BE49-F238E27FC236}">
                <a16:creationId xmlns:a16="http://schemas.microsoft.com/office/drawing/2014/main" id="{E9D61645-E451-4DDF-9C2C-9A7BB2DC0279}"/>
              </a:ext>
            </a:extLst>
          </p:cNvPr>
          <p:cNvSpPr txBox="1"/>
          <p:nvPr/>
        </p:nvSpPr>
        <p:spPr>
          <a:xfrm>
            <a:off x="1908175" y="590550"/>
            <a:ext cx="5688013" cy="338138"/>
          </a:xfrm>
          <a:prstGeom prst="rect">
            <a:avLst/>
          </a:prstGeom>
          <a:noFill/>
        </p:spPr>
        <p:txBody>
          <a:bodyPr anchor="ctr">
            <a:spAutoFit/>
          </a:bodyPr>
          <a:lstStyle/>
          <a:p>
            <a:pPr algn="ctr">
              <a:defRPr/>
            </a:pPr>
            <a:r>
              <a:rPr lang="fr-FR" sz="1600" b="1" dirty="0" err="1">
                <a:solidFill>
                  <a:schemeClr val="bg1"/>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a:t>
            </a:r>
            <a:r>
              <a:rPr lang="fr-FR" sz="1600" b="1" dirty="0">
                <a:solidFill>
                  <a:schemeClr val="bg1">
                    <a:lumMod val="65000"/>
                  </a:schemeClr>
                </a:solidFill>
                <a:latin typeface="Arial" pitchFamily="34" charset="0"/>
                <a:cs typeface="Arial" pitchFamily="34" charset="0"/>
              </a:rPr>
              <a:t>Methods</a:t>
            </a:r>
            <a:r>
              <a:rPr lang="fr-FR" sz="1600" b="1" dirty="0">
                <a:solidFill>
                  <a:schemeClr val="bg1"/>
                </a:solidFill>
                <a:latin typeface="Arial" pitchFamily="34" charset="0"/>
                <a:cs typeface="Arial" pitchFamily="34" charset="0"/>
              </a:rPr>
              <a:t>        </a:t>
            </a:r>
            <a:r>
              <a:rPr lang="fr-FR" sz="1600" b="1" dirty="0" err="1">
                <a:solidFill>
                  <a:schemeClr val="bg1">
                    <a:lumMod val="65000"/>
                  </a:schemeClr>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sp>
        <p:nvSpPr>
          <p:cNvPr id="68" name="Rectangle 5">
            <a:extLst>
              <a:ext uri="{FF2B5EF4-FFF2-40B4-BE49-F238E27FC236}">
                <a16:creationId xmlns:a16="http://schemas.microsoft.com/office/drawing/2014/main" id="{8BFEAC2F-BA5F-47D6-9EB8-B705CA7CDF8F}"/>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NC"/>
          </a:p>
          <a:p>
            <a:endParaRPr lang="fr-FR" altLang="fr-NC"/>
          </a:p>
        </p:txBody>
      </p:sp>
      <p:pic>
        <p:nvPicPr>
          <p:cNvPr id="69" name="Image 68">
            <a:extLst>
              <a:ext uri="{FF2B5EF4-FFF2-40B4-BE49-F238E27FC236}">
                <a16:creationId xmlns:a16="http://schemas.microsoft.com/office/drawing/2014/main" id="{32127316-3608-46D6-A282-2D5CDA28C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7" name="Image 6">
            <a:extLst>
              <a:ext uri="{FF2B5EF4-FFF2-40B4-BE49-F238E27FC236}">
                <a16:creationId xmlns:a16="http://schemas.microsoft.com/office/drawing/2014/main" id="{011E1692-0A42-4CDD-BC43-33ECBA130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2942" y="1268760"/>
            <a:ext cx="6918983" cy="53468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925FBD5-3ADA-4138-B03F-4771C39D24F4}"/>
              </a:ext>
            </a:extLst>
          </p:cNvPr>
          <p:cNvPicPr>
            <a:picLocks noChangeAspect="1"/>
          </p:cNvPicPr>
          <p:nvPr/>
        </p:nvPicPr>
        <p:blipFill>
          <a:blip r:embed="rId3"/>
          <a:stretch>
            <a:fillRect/>
          </a:stretch>
        </p:blipFill>
        <p:spPr>
          <a:xfrm>
            <a:off x="4210265" y="2271546"/>
            <a:ext cx="1700598" cy="2469058"/>
          </a:xfrm>
          <a:prstGeom prst="rect">
            <a:avLst/>
          </a:prstGeom>
        </p:spPr>
      </p:pic>
      <p:sp>
        <p:nvSpPr>
          <p:cNvPr id="18435" name="Rectangle 5">
            <a:extLst>
              <a:ext uri="{FF2B5EF4-FFF2-40B4-BE49-F238E27FC236}">
                <a16:creationId xmlns:a16="http://schemas.microsoft.com/office/drawing/2014/main" id="{13DDB500-6ECF-4CA1-9E78-C995F91BA037}"/>
              </a:ext>
            </a:extLst>
          </p:cNvPr>
          <p:cNvSpPr>
            <a:spLocks noChangeArrowheads="1"/>
          </p:cNvSpPr>
          <p:nvPr/>
        </p:nvSpPr>
        <p:spPr bwMode="auto">
          <a:xfrm>
            <a:off x="3778596" y="1041488"/>
            <a:ext cx="5580112" cy="34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7000"/>
              </a:lnSpc>
              <a:spcBef>
                <a:spcPct val="0"/>
              </a:spcBef>
              <a:spcAft>
                <a:spcPts val="800"/>
              </a:spcAft>
              <a:buFontTx/>
              <a:buNone/>
            </a:pPr>
            <a:r>
              <a:rPr lang="en-US" altLang="fr-NC" sz="1600" b="1" dirty="0">
                <a:ea typeface="Calibri" panose="020F0502020204030204" pitchFamily="34" charset="0"/>
                <a:cs typeface="Times New Roman" panose="02020603050405020304" pitchFamily="18" charset="0"/>
              </a:rPr>
              <a:t>Implementation of different coastline monitoring methods</a:t>
            </a:r>
            <a:r>
              <a:rPr lang="fr-FR" altLang="fr-NC" sz="1600" b="1" dirty="0">
                <a:ea typeface="Calibri" panose="020F0502020204030204" pitchFamily="34" charset="0"/>
                <a:cs typeface="Times New Roman" panose="02020603050405020304" pitchFamily="18" charset="0"/>
              </a:rPr>
              <a:t>  </a:t>
            </a:r>
            <a:endParaRPr lang="fr-NC" altLang="fr-NC" sz="1600" dirty="0">
              <a:ea typeface="Calibri" panose="020F0502020204030204" pitchFamily="34" charset="0"/>
              <a:cs typeface="Times New Roman" panose="02020603050405020304" pitchFamily="18" charset="0"/>
            </a:endParaRPr>
          </a:p>
        </p:txBody>
      </p:sp>
      <p:sp>
        <p:nvSpPr>
          <p:cNvPr id="18443" name="ZoneTexte 52">
            <a:extLst>
              <a:ext uri="{FF2B5EF4-FFF2-40B4-BE49-F238E27FC236}">
                <a16:creationId xmlns:a16="http://schemas.microsoft.com/office/drawing/2014/main" id="{3F3450FE-2982-4AF5-8E2C-D13366C360B8}"/>
              </a:ext>
            </a:extLst>
          </p:cNvPr>
          <p:cNvSpPr txBox="1">
            <a:spLocks noChangeArrowheads="1"/>
          </p:cNvSpPr>
          <p:nvPr/>
        </p:nvSpPr>
        <p:spPr bwMode="auto">
          <a:xfrm>
            <a:off x="325959" y="1484784"/>
            <a:ext cx="83611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ct val="0"/>
              </a:spcBef>
              <a:buFontTx/>
              <a:buChar char="-"/>
            </a:pPr>
            <a:r>
              <a:rPr lang="en-US" altLang="fr-NC" sz="1600" b="1" dirty="0"/>
              <a:t>Diachronic study using visual-interpretation of satellite images and aerial photography </a:t>
            </a:r>
          </a:p>
          <a:p>
            <a:pPr algn="just" eaLnBrk="1" hangingPunct="1">
              <a:spcBef>
                <a:spcPct val="0"/>
              </a:spcBef>
              <a:buNone/>
            </a:pPr>
            <a:r>
              <a:rPr lang="en-US" altLang="fr-NC" sz="1400" dirty="0"/>
              <a:t>This approach consists to </a:t>
            </a:r>
            <a:r>
              <a:rPr lang="en-US" sz="1400" dirty="0"/>
              <a:t>digitalize the position of the coastline (defined as the limit of permanent vegetation, which is an indicator visible from the sky) at </a:t>
            </a:r>
            <a:r>
              <a:rPr lang="fr-FR" sz="1400" dirty="0" err="1"/>
              <a:t>different</a:t>
            </a:r>
            <a:r>
              <a:rPr lang="fr-FR" sz="1400" dirty="0"/>
              <a:t> times. </a:t>
            </a:r>
            <a:endParaRPr lang="fr-FR" altLang="fr-NC" sz="1400" dirty="0"/>
          </a:p>
        </p:txBody>
      </p:sp>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179512" y="1020588"/>
            <a:ext cx="378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NC" altLang="fr-NC" b="1" u="sng" dirty="0">
                <a:cs typeface="Times New Roman" panose="02020603050405020304" pitchFamily="18" charset="0"/>
              </a:rPr>
              <a:t>How to monitor </a:t>
            </a:r>
            <a:r>
              <a:rPr lang="fr-NC" altLang="fr-NC" b="1" u="sng" dirty="0" err="1">
                <a:cs typeface="Times New Roman" panose="02020603050405020304" pitchFamily="18" charset="0"/>
              </a:rPr>
              <a:t>coastline</a:t>
            </a:r>
            <a:r>
              <a:rPr lang="fr-NC" altLang="fr-NC" b="1" u="sng" dirty="0">
                <a:cs typeface="Times New Roman" panose="02020603050405020304" pitchFamily="18" charset="0"/>
              </a:rPr>
              <a:t> </a:t>
            </a:r>
            <a:r>
              <a:rPr lang="fr-NC" altLang="fr-NC" b="1" u="sng" dirty="0" err="1">
                <a:cs typeface="Times New Roman" panose="02020603050405020304" pitchFamily="18" charset="0"/>
              </a:rPr>
              <a:t>evolution</a:t>
            </a:r>
            <a:r>
              <a:rPr lang="fr-FR" altLang="fr-NC" b="1" u="sng" dirty="0">
                <a:cs typeface="Times New Roman" panose="02020603050405020304" pitchFamily="18" charset="0"/>
              </a:rPr>
              <a:t> </a:t>
            </a:r>
            <a:r>
              <a:rPr lang="fr-FR" altLang="fr-NC" b="1" dirty="0">
                <a:cs typeface="Times New Roman" panose="02020603050405020304" pitchFamily="18" charset="0"/>
              </a:rPr>
              <a:t>? </a:t>
            </a:r>
            <a:endParaRPr lang="fr-NC" altLang="fr-NC" b="1" dirty="0">
              <a:cs typeface="Times New Roman" panose="02020603050405020304" pitchFamily="18" charset="0"/>
            </a:endParaRPr>
          </a:p>
        </p:txBody>
      </p:sp>
      <p:pic>
        <p:nvPicPr>
          <p:cNvPr id="32" name="Image 31">
            <a:extLst>
              <a:ext uri="{FF2B5EF4-FFF2-40B4-BE49-F238E27FC236}">
                <a16:creationId xmlns:a16="http://schemas.microsoft.com/office/drawing/2014/main" id="{B8AC8E29-A059-47AF-8226-E82BFF46E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297" y="2466503"/>
            <a:ext cx="2795085" cy="1572236"/>
          </a:xfrm>
          <a:prstGeom prst="rect">
            <a:avLst/>
          </a:prstGeom>
        </p:spPr>
      </p:pic>
      <p:pic>
        <p:nvPicPr>
          <p:cNvPr id="50" name="Image 49">
            <a:extLst>
              <a:ext uri="{FF2B5EF4-FFF2-40B4-BE49-F238E27FC236}">
                <a16:creationId xmlns:a16="http://schemas.microsoft.com/office/drawing/2014/main" id="{85343896-4756-4DFE-B70C-69E7E5A57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51" name="Image 244">
            <a:extLst>
              <a:ext uri="{FF2B5EF4-FFF2-40B4-BE49-F238E27FC236}">
                <a16:creationId xmlns:a16="http://schemas.microsoft.com/office/drawing/2014/main" id="{F4B3B20C-7499-4A97-9824-539ACBB3A1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52" name="Rectangle 51">
            <a:extLst>
              <a:ext uri="{FF2B5EF4-FFF2-40B4-BE49-F238E27FC236}">
                <a16:creationId xmlns:a16="http://schemas.microsoft.com/office/drawing/2014/main" id="{49823435-DB03-4A7B-918A-FF2793472550}"/>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53" name="ZoneTexte 52">
            <a:extLst>
              <a:ext uri="{FF2B5EF4-FFF2-40B4-BE49-F238E27FC236}">
                <a16:creationId xmlns:a16="http://schemas.microsoft.com/office/drawing/2014/main" id="{2A4BE432-DA1D-4431-B4E1-2CE828A6E79E}"/>
              </a:ext>
            </a:extLst>
          </p:cNvPr>
          <p:cNvSpPr txBox="1"/>
          <p:nvPr/>
        </p:nvSpPr>
        <p:spPr>
          <a:xfrm>
            <a:off x="1908175"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Methods        </a:t>
            </a:r>
            <a:r>
              <a:rPr lang="fr-FR" sz="1600" b="1" dirty="0" err="1">
                <a:solidFill>
                  <a:schemeClr val="bg1">
                    <a:lumMod val="65000"/>
                  </a:schemeClr>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grpSp>
        <p:nvGrpSpPr>
          <p:cNvPr id="63" name="Groupe 62">
            <a:extLst>
              <a:ext uri="{FF2B5EF4-FFF2-40B4-BE49-F238E27FC236}">
                <a16:creationId xmlns:a16="http://schemas.microsoft.com/office/drawing/2014/main" id="{B079ECC0-9815-4466-A6B4-18F1FD78697B}"/>
              </a:ext>
            </a:extLst>
          </p:cNvPr>
          <p:cNvGrpSpPr/>
          <p:nvPr/>
        </p:nvGrpSpPr>
        <p:grpSpPr>
          <a:xfrm>
            <a:off x="174794" y="2420888"/>
            <a:ext cx="2637827" cy="1433997"/>
            <a:chOff x="-4816332" y="2915082"/>
            <a:chExt cx="2637827" cy="1433997"/>
          </a:xfrm>
        </p:grpSpPr>
        <p:pic>
          <p:nvPicPr>
            <p:cNvPr id="44" name="Image 43">
              <a:extLst>
                <a:ext uri="{FF2B5EF4-FFF2-40B4-BE49-F238E27FC236}">
                  <a16:creationId xmlns:a16="http://schemas.microsoft.com/office/drawing/2014/main" id="{9EA373F1-2F5D-4C1B-B9F3-7CCCF2D1C7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7032" y="2921158"/>
              <a:ext cx="2538527" cy="1427921"/>
            </a:xfrm>
            <a:prstGeom prst="rect">
              <a:avLst/>
            </a:prstGeom>
          </p:spPr>
        </p:pic>
        <p:sp>
          <p:nvSpPr>
            <p:cNvPr id="47" name="ZoneTexte 46">
              <a:extLst>
                <a:ext uri="{FF2B5EF4-FFF2-40B4-BE49-F238E27FC236}">
                  <a16:creationId xmlns:a16="http://schemas.microsoft.com/office/drawing/2014/main" id="{7AF85494-9036-4EB2-97DD-426F951205F7}"/>
                </a:ext>
              </a:extLst>
            </p:cNvPr>
            <p:cNvSpPr txBox="1"/>
            <p:nvPr/>
          </p:nvSpPr>
          <p:spPr>
            <a:xfrm>
              <a:off x="-4816332" y="2915082"/>
              <a:ext cx="550151" cy="307777"/>
            </a:xfrm>
            <a:prstGeom prst="rect">
              <a:avLst/>
            </a:prstGeom>
            <a:noFill/>
          </p:spPr>
          <p:txBody>
            <a:bodyPr wrap="none" rtlCol="0">
              <a:spAutoFit/>
            </a:bodyPr>
            <a:lstStyle/>
            <a:p>
              <a:r>
                <a:rPr lang="fr-FR" sz="1400" dirty="0">
                  <a:solidFill>
                    <a:schemeClr val="bg1"/>
                  </a:solidFill>
                  <a:highlight>
                    <a:srgbClr val="6F97CA"/>
                  </a:highlight>
                </a:rPr>
                <a:t>2009</a:t>
              </a:r>
              <a:endParaRPr lang="fr-NC" sz="1400" dirty="0">
                <a:solidFill>
                  <a:schemeClr val="bg1"/>
                </a:solidFill>
                <a:highlight>
                  <a:srgbClr val="6F97CA"/>
                </a:highlight>
              </a:endParaRPr>
            </a:p>
          </p:txBody>
        </p:sp>
      </p:grpSp>
      <p:grpSp>
        <p:nvGrpSpPr>
          <p:cNvPr id="55" name="Groupe 54">
            <a:extLst>
              <a:ext uri="{FF2B5EF4-FFF2-40B4-BE49-F238E27FC236}">
                <a16:creationId xmlns:a16="http://schemas.microsoft.com/office/drawing/2014/main" id="{1466CC8F-DEF2-4175-8CC7-6E4C967A54FB}"/>
              </a:ext>
            </a:extLst>
          </p:cNvPr>
          <p:cNvGrpSpPr/>
          <p:nvPr/>
        </p:nvGrpSpPr>
        <p:grpSpPr>
          <a:xfrm>
            <a:off x="925639" y="2598205"/>
            <a:ext cx="2510250" cy="1412015"/>
            <a:chOff x="1155646" y="2771764"/>
            <a:chExt cx="2510250" cy="1412015"/>
          </a:xfrm>
        </p:grpSpPr>
        <p:pic>
          <p:nvPicPr>
            <p:cNvPr id="42" name="Image 41">
              <a:extLst>
                <a:ext uri="{FF2B5EF4-FFF2-40B4-BE49-F238E27FC236}">
                  <a16:creationId xmlns:a16="http://schemas.microsoft.com/office/drawing/2014/main" id="{A4C4C8D0-F420-494B-9BC2-2D0172E44A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646" y="2771764"/>
              <a:ext cx="2510250" cy="1412015"/>
            </a:xfrm>
            <a:prstGeom prst="rect">
              <a:avLst/>
            </a:prstGeom>
          </p:spPr>
        </p:pic>
        <p:sp>
          <p:nvSpPr>
            <p:cNvPr id="73" name="ZoneTexte 72">
              <a:extLst>
                <a:ext uri="{FF2B5EF4-FFF2-40B4-BE49-F238E27FC236}">
                  <a16:creationId xmlns:a16="http://schemas.microsoft.com/office/drawing/2014/main" id="{5CF41CD9-8F2F-47A3-9797-6283E8B2931E}"/>
                </a:ext>
              </a:extLst>
            </p:cNvPr>
            <p:cNvSpPr txBox="1"/>
            <p:nvPr/>
          </p:nvSpPr>
          <p:spPr>
            <a:xfrm>
              <a:off x="2998162" y="3793309"/>
              <a:ext cx="652743" cy="369332"/>
            </a:xfrm>
            <a:prstGeom prst="rect">
              <a:avLst/>
            </a:prstGeom>
            <a:noFill/>
          </p:spPr>
          <p:txBody>
            <a:bodyPr wrap="none" rtlCol="0">
              <a:spAutoFit/>
            </a:bodyPr>
            <a:lstStyle/>
            <a:p>
              <a:r>
                <a:rPr lang="fr-FR" dirty="0">
                  <a:solidFill>
                    <a:schemeClr val="bg1"/>
                  </a:solidFill>
                  <a:highlight>
                    <a:srgbClr val="6F97CA"/>
                  </a:highlight>
                </a:rPr>
                <a:t>2017</a:t>
              </a:r>
              <a:endParaRPr lang="fr-NC" dirty="0">
                <a:solidFill>
                  <a:schemeClr val="bg1"/>
                </a:solidFill>
                <a:highlight>
                  <a:srgbClr val="6F97CA"/>
                </a:highlight>
              </a:endParaRPr>
            </a:p>
          </p:txBody>
        </p:sp>
      </p:grpSp>
      <p:sp>
        <p:nvSpPr>
          <p:cNvPr id="81" name="Flèche droite 24">
            <a:extLst>
              <a:ext uri="{FF2B5EF4-FFF2-40B4-BE49-F238E27FC236}">
                <a16:creationId xmlns:a16="http://schemas.microsoft.com/office/drawing/2014/main" id="{84B3B8BE-79C5-4B4D-9279-CA8CD9E0F8F6}"/>
              </a:ext>
            </a:extLst>
          </p:cNvPr>
          <p:cNvSpPr/>
          <p:nvPr/>
        </p:nvSpPr>
        <p:spPr>
          <a:xfrm>
            <a:off x="5489101" y="3432934"/>
            <a:ext cx="382588" cy="169862"/>
          </a:xfrm>
          <a:prstGeom prst="rightArrow">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grpSp>
        <p:nvGrpSpPr>
          <p:cNvPr id="62" name="Groupe 61">
            <a:extLst>
              <a:ext uri="{FF2B5EF4-FFF2-40B4-BE49-F238E27FC236}">
                <a16:creationId xmlns:a16="http://schemas.microsoft.com/office/drawing/2014/main" id="{76100A86-CE76-4E73-80D5-4ABF0FC6E47C}"/>
              </a:ext>
            </a:extLst>
          </p:cNvPr>
          <p:cNvGrpSpPr/>
          <p:nvPr/>
        </p:nvGrpSpPr>
        <p:grpSpPr>
          <a:xfrm>
            <a:off x="1308403" y="2811857"/>
            <a:ext cx="2527924" cy="1412016"/>
            <a:chOff x="-2993113" y="3025096"/>
            <a:chExt cx="2527924" cy="1412016"/>
          </a:xfrm>
        </p:grpSpPr>
        <p:pic>
          <p:nvPicPr>
            <p:cNvPr id="40" name="Image 39">
              <a:extLst>
                <a:ext uri="{FF2B5EF4-FFF2-40B4-BE49-F238E27FC236}">
                  <a16:creationId xmlns:a16="http://schemas.microsoft.com/office/drawing/2014/main" id="{505D9EBD-FBE8-4FB5-94D9-05EC90000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5439" y="3025096"/>
              <a:ext cx="2510250" cy="1412016"/>
            </a:xfrm>
            <a:prstGeom prst="rect">
              <a:avLst/>
            </a:prstGeom>
          </p:spPr>
        </p:pic>
        <p:sp>
          <p:nvSpPr>
            <p:cNvPr id="71" name="ZoneTexte 70">
              <a:extLst>
                <a:ext uri="{FF2B5EF4-FFF2-40B4-BE49-F238E27FC236}">
                  <a16:creationId xmlns:a16="http://schemas.microsoft.com/office/drawing/2014/main" id="{83583229-29AF-4DEB-B8C8-9C5B451851E2}"/>
                </a:ext>
              </a:extLst>
            </p:cNvPr>
            <p:cNvSpPr txBox="1"/>
            <p:nvPr/>
          </p:nvSpPr>
          <p:spPr>
            <a:xfrm>
              <a:off x="-2993113" y="4060610"/>
              <a:ext cx="550151" cy="307777"/>
            </a:xfrm>
            <a:prstGeom prst="rect">
              <a:avLst/>
            </a:prstGeom>
            <a:noFill/>
          </p:spPr>
          <p:txBody>
            <a:bodyPr wrap="none" rtlCol="0">
              <a:spAutoFit/>
            </a:bodyPr>
            <a:lstStyle/>
            <a:p>
              <a:r>
                <a:rPr lang="fr-FR" sz="1400" dirty="0">
                  <a:solidFill>
                    <a:schemeClr val="bg1"/>
                  </a:solidFill>
                  <a:highlight>
                    <a:srgbClr val="6F97CA"/>
                  </a:highlight>
                </a:rPr>
                <a:t>2020</a:t>
              </a:r>
              <a:endParaRPr lang="fr-NC" sz="1400" dirty="0">
                <a:solidFill>
                  <a:schemeClr val="bg1"/>
                </a:solidFill>
                <a:highlight>
                  <a:srgbClr val="6F97CA"/>
                </a:highlight>
              </a:endParaRPr>
            </a:p>
          </p:txBody>
        </p:sp>
      </p:grpSp>
      <p:grpSp>
        <p:nvGrpSpPr>
          <p:cNvPr id="59" name="Groupe 58">
            <a:extLst>
              <a:ext uri="{FF2B5EF4-FFF2-40B4-BE49-F238E27FC236}">
                <a16:creationId xmlns:a16="http://schemas.microsoft.com/office/drawing/2014/main" id="{CC94F329-7943-42F6-BAB6-A1446963A370}"/>
              </a:ext>
            </a:extLst>
          </p:cNvPr>
          <p:cNvGrpSpPr/>
          <p:nvPr/>
        </p:nvGrpSpPr>
        <p:grpSpPr>
          <a:xfrm>
            <a:off x="1904645" y="2977978"/>
            <a:ext cx="2520987" cy="1418055"/>
            <a:chOff x="4425668" y="3801733"/>
            <a:chExt cx="2520987" cy="1418055"/>
          </a:xfrm>
        </p:grpSpPr>
        <p:pic>
          <p:nvPicPr>
            <p:cNvPr id="38" name="Image 37">
              <a:extLst>
                <a:ext uri="{FF2B5EF4-FFF2-40B4-BE49-F238E27FC236}">
                  <a16:creationId xmlns:a16="http://schemas.microsoft.com/office/drawing/2014/main" id="{A249398B-1DD8-453C-A2E5-447B94EF5F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5668" y="3801733"/>
              <a:ext cx="2520987" cy="1418055"/>
            </a:xfrm>
            <a:prstGeom prst="rect">
              <a:avLst/>
            </a:prstGeom>
          </p:spPr>
        </p:pic>
        <p:sp>
          <p:nvSpPr>
            <p:cNvPr id="72" name="ZoneTexte 71">
              <a:extLst>
                <a:ext uri="{FF2B5EF4-FFF2-40B4-BE49-F238E27FC236}">
                  <a16:creationId xmlns:a16="http://schemas.microsoft.com/office/drawing/2014/main" id="{2F4258F4-A362-4C52-ABFC-2AC357CA28D9}"/>
                </a:ext>
              </a:extLst>
            </p:cNvPr>
            <p:cNvSpPr txBox="1"/>
            <p:nvPr/>
          </p:nvSpPr>
          <p:spPr>
            <a:xfrm>
              <a:off x="6372943" y="4850305"/>
              <a:ext cx="550151" cy="307777"/>
            </a:xfrm>
            <a:prstGeom prst="rect">
              <a:avLst/>
            </a:prstGeom>
            <a:noFill/>
          </p:spPr>
          <p:txBody>
            <a:bodyPr wrap="none" rtlCol="0">
              <a:spAutoFit/>
            </a:bodyPr>
            <a:lstStyle/>
            <a:p>
              <a:r>
                <a:rPr lang="fr-FR" sz="1400" dirty="0">
                  <a:solidFill>
                    <a:schemeClr val="bg1"/>
                  </a:solidFill>
                  <a:highlight>
                    <a:srgbClr val="6F97CA"/>
                  </a:highlight>
                </a:rPr>
                <a:t>2022</a:t>
              </a:r>
              <a:endParaRPr lang="fr-NC" sz="1400" dirty="0">
                <a:solidFill>
                  <a:schemeClr val="bg1"/>
                </a:solidFill>
                <a:highlight>
                  <a:srgbClr val="6F97CA"/>
                </a:highlight>
              </a:endParaRPr>
            </a:p>
          </p:txBody>
        </p:sp>
      </p:grpSp>
      <p:sp>
        <p:nvSpPr>
          <p:cNvPr id="3" name="Rectangle 2">
            <a:extLst>
              <a:ext uri="{FF2B5EF4-FFF2-40B4-BE49-F238E27FC236}">
                <a16:creationId xmlns:a16="http://schemas.microsoft.com/office/drawing/2014/main" id="{0C28D2CA-C0EA-4EB0-ABE4-BAC816A89E7D}"/>
              </a:ext>
            </a:extLst>
          </p:cNvPr>
          <p:cNvSpPr/>
          <p:nvPr/>
        </p:nvSpPr>
        <p:spPr>
          <a:xfrm>
            <a:off x="6056547" y="4098182"/>
            <a:ext cx="2998513" cy="276999"/>
          </a:xfrm>
          <a:prstGeom prst="rect">
            <a:avLst/>
          </a:prstGeom>
        </p:spPr>
        <p:txBody>
          <a:bodyPr wrap="none">
            <a:spAutoFit/>
          </a:bodyPr>
          <a:lstStyle/>
          <a:p>
            <a:r>
              <a:rPr lang="en-US" sz="1200" dirty="0"/>
              <a:t>A classic approach and one of the most used </a:t>
            </a:r>
            <a:endParaRPr lang="fr-NC" sz="1200" dirty="0"/>
          </a:p>
        </p:txBody>
      </p:sp>
      <p:sp>
        <p:nvSpPr>
          <p:cNvPr id="49" name="Freeform 3">
            <a:extLst>
              <a:ext uri="{FF2B5EF4-FFF2-40B4-BE49-F238E27FC236}">
                <a16:creationId xmlns:a16="http://schemas.microsoft.com/office/drawing/2014/main" id="{EF14B458-420D-4797-B4EA-B9B36567FD0F}"/>
              </a:ext>
            </a:extLst>
          </p:cNvPr>
          <p:cNvSpPr/>
          <p:nvPr/>
        </p:nvSpPr>
        <p:spPr>
          <a:xfrm>
            <a:off x="4159369" y="4728408"/>
            <a:ext cx="2686155" cy="1791474"/>
          </a:xfrm>
          <a:custGeom>
            <a:avLst/>
            <a:gdLst/>
            <a:ahLst/>
            <a:cxnLst/>
            <a:rect l="l" t="t" r="r" b="b"/>
            <a:pathLst>
              <a:path w="4638129" h="3594653">
                <a:moveTo>
                  <a:pt x="0" y="0"/>
                </a:moveTo>
                <a:lnTo>
                  <a:pt x="4638129" y="0"/>
                </a:lnTo>
                <a:lnTo>
                  <a:pt x="4638129" y="3594652"/>
                </a:lnTo>
                <a:lnTo>
                  <a:pt x="0" y="3594652"/>
                </a:lnTo>
                <a:lnTo>
                  <a:pt x="0" y="0"/>
                </a:lnTo>
                <a:close/>
              </a:path>
            </a:pathLst>
          </a:custGeom>
          <a:blipFill>
            <a:blip r:embed="rId11"/>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4" name="Freeform 2">
            <a:extLst>
              <a:ext uri="{FF2B5EF4-FFF2-40B4-BE49-F238E27FC236}">
                <a16:creationId xmlns:a16="http://schemas.microsoft.com/office/drawing/2014/main" id="{1BFA178F-734F-4408-80C3-0B9294670D79}"/>
              </a:ext>
            </a:extLst>
          </p:cNvPr>
          <p:cNvSpPr/>
          <p:nvPr/>
        </p:nvSpPr>
        <p:spPr>
          <a:xfrm>
            <a:off x="5128864" y="4745729"/>
            <a:ext cx="1963416" cy="221121"/>
          </a:xfrm>
          <a:custGeom>
            <a:avLst/>
            <a:gdLst/>
            <a:ahLst/>
            <a:cxnLst/>
            <a:rect l="l" t="t" r="r" b="b"/>
            <a:pathLst>
              <a:path w="4638129" h="812367">
                <a:moveTo>
                  <a:pt x="0" y="0"/>
                </a:moveTo>
                <a:lnTo>
                  <a:pt x="4638129" y="0"/>
                </a:lnTo>
                <a:lnTo>
                  <a:pt x="4638129" y="812367"/>
                </a:lnTo>
                <a:lnTo>
                  <a:pt x="0" y="812367"/>
                </a:lnTo>
                <a:lnTo>
                  <a:pt x="0" y="0"/>
                </a:lnTo>
                <a:close/>
              </a:path>
            </a:pathLst>
          </a:custGeom>
          <a:blipFill>
            <a:blip r:embed="rId12"/>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6" name="ZoneTexte 55">
            <a:extLst>
              <a:ext uri="{FF2B5EF4-FFF2-40B4-BE49-F238E27FC236}">
                <a16:creationId xmlns:a16="http://schemas.microsoft.com/office/drawing/2014/main" id="{10B46E0F-1AD7-4DBB-8175-7E9344D1EAD4}"/>
              </a:ext>
            </a:extLst>
          </p:cNvPr>
          <p:cNvSpPr txBox="1"/>
          <p:nvPr/>
        </p:nvSpPr>
        <p:spPr>
          <a:xfrm>
            <a:off x="4782081" y="2352570"/>
            <a:ext cx="1175258" cy="646331"/>
          </a:xfrm>
          <a:prstGeom prst="rect">
            <a:avLst/>
          </a:prstGeom>
          <a:noFill/>
        </p:spPr>
        <p:txBody>
          <a:bodyPr wrap="none" rtlCol="0">
            <a:spAutoFit/>
          </a:bodyPr>
          <a:lstStyle/>
          <a:p>
            <a:pPr algn="r"/>
            <a:r>
              <a:rPr lang="fr-FR" sz="1200" dirty="0">
                <a:solidFill>
                  <a:schemeClr val="bg1"/>
                </a:solidFill>
                <a:highlight>
                  <a:srgbClr val="6F97CA"/>
                </a:highlight>
              </a:rPr>
              <a:t>April 2024</a:t>
            </a:r>
          </a:p>
          <a:p>
            <a:pPr algn="r"/>
            <a:r>
              <a:rPr lang="fr-FR" sz="1200" dirty="0" err="1">
                <a:solidFill>
                  <a:schemeClr val="bg1"/>
                </a:solidFill>
                <a:highlight>
                  <a:srgbClr val="6F97CA"/>
                </a:highlight>
              </a:rPr>
              <a:t>Recent</a:t>
            </a:r>
            <a:r>
              <a:rPr lang="fr-FR" sz="1200" dirty="0">
                <a:solidFill>
                  <a:schemeClr val="bg1"/>
                </a:solidFill>
                <a:highlight>
                  <a:srgbClr val="6F97CA"/>
                </a:highlight>
              </a:rPr>
              <a:t> UAV </a:t>
            </a:r>
          </a:p>
          <a:p>
            <a:pPr algn="r"/>
            <a:r>
              <a:rPr lang="fr-FR" sz="1200" dirty="0">
                <a:solidFill>
                  <a:schemeClr val="bg1"/>
                </a:solidFill>
                <a:highlight>
                  <a:srgbClr val="6F97CA"/>
                </a:highlight>
              </a:rPr>
              <a:t>data acquisition</a:t>
            </a:r>
            <a:endParaRPr lang="fr-NC" sz="1200" dirty="0">
              <a:solidFill>
                <a:schemeClr val="bg1"/>
              </a:solidFill>
              <a:highlight>
                <a:srgbClr val="6F97CA"/>
              </a:highlight>
            </a:endParaRPr>
          </a:p>
        </p:txBody>
      </p:sp>
      <p:grpSp>
        <p:nvGrpSpPr>
          <p:cNvPr id="21" name="Groupe 20">
            <a:extLst>
              <a:ext uri="{FF2B5EF4-FFF2-40B4-BE49-F238E27FC236}">
                <a16:creationId xmlns:a16="http://schemas.microsoft.com/office/drawing/2014/main" id="{D22349C9-F2BA-47F2-A441-D381EA3B611F}"/>
              </a:ext>
            </a:extLst>
          </p:cNvPr>
          <p:cNvGrpSpPr/>
          <p:nvPr/>
        </p:nvGrpSpPr>
        <p:grpSpPr>
          <a:xfrm>
            <a:off x="396605" y="4605396"/>
            <a:ext cx="2718470" cy="2079606"/>
            <a:chOff x="635381" y="4567012"/>
            <a:chExt cx="2718470" cy="2079606"/>
          </a:xfrm>
        </p:grpSpPr>
        <p:pic>
          <p:nvPicPr>
            <p:cNvPr id="8" name="Image 7">
              <a:extLst>
                <a:ext uri="{FF2B5EF4-FFF2-40B4-BE49-F238E27FC236}">
                  <a16:creationId xmlns:a16="http://schemas.microsoft.com/office/drawing/2014/main" id="{6C5336EA-2146-456D-B6DA-183506722A21}"/>
                </a:ext>
              </a:extLst>
            </p:cNvPr>
            <p:cNvPicPr>
              <a:picLocks noChangeAspect="1"/>
            </p:cNvPicPr>
            <p:nvPr/>
          </p:nvPicPr>
          <p:blipFill>
            <a:blip r:embed="rId13"/>
            <a:stretch>
              <a:fillRect/>
            </a:stretch>
          </p:blipFill>
          <p:spPr>
            <a:xfrm>
              <a:off x="635381" y="4649448"/>
              <a:ext cx="2538527" cy="1997170"/>
            </a:xfrm>
            <a:prstGeom prst="rect">
              <a:avLst/>
            </a:prstGeom>
          </p:spPr>
        </p:pic>
        <p:sp>
          <p:nvSpPr>
            <p:cNvPr id="18" name="Rectangle 17">
              <a:extLst>
                <a:ext uri="{FF2B5EF4-FFF2-40B4-BE49-F238E27FC236}">
                  <a16:creationId xmlns:a16="http://schemas.microsoft.com/office/drawing/2014/main" id="{D185C7E0-6412-4818-BCA5-3C8705499581}"/>
                </a:ext>
              </a:extLst>
            </p:cNvPr>
            <p:cNvSpPr/>
            <p:nvPr/>
          </p:nvSpPr>
          <p:spPr>
            <a:xfrm>
              <a:off x="1579006" y="4567012"/>
              <a:ext cx="1774845" cy="246221"/>
            </a:xfrm>
            <a:prstGeom prst="rect">
              <a:avLst/>
            </a:prstGeom>
            <a:solidFill>
              <a:schemeClr val="bg1"/>
            </a:solidFill>
          </p:spPr>
          <p:txBody>
            <a:bodyPr wrap="none">
              <a:spAutoFit/>
            </a:bodyPr>
            <a:lstStyle/>
            <a:p>
              <a:r>
                <a:rPr lang="fr-FR" sz="1000" dirty="0"/>
                <a:t>L</a:t>
              </a:r>
              <a:r>
                <a:rPr lang="fr-NC" sz="1000" dirty="0" err="1"/>
                <a:t>imit</a:t>
              </a:r>
              <a:r>
                <a:rPr lang="fr-NC" sz="1000" dirty="0"/>
                <a:t> of permanent </a:t>
              </a:r>
              <a:r>
                <a:rPr lang="fr-NC" sz="1000" dirty="0" err="1"/>
                <a:t>vegetation</a:t>
              </a:r>
              <a:endParaRPr lang="fr-NC" sz="1000" dirty="0"/>
            </a:p>
          </p:txBody>
        </p:sp>
        <p:sp>
          <p:nvSpPr>
            <p:cNvPr id="19" name="Rectangle 18">
              <a:extLst>
                <a:ext uri="{FF2B5EF4-FFF2-40B4-BE49-F238E27FC236}">
                  <a16:creationId xmlns:a16="http://schemas.microsoft.com/office/drawing/2014/main" id="{AD3B6FCB-B802-44F5-9495-C9399C76638F}"/>
                </a:ext>
              </a:extLst>
            </p:cNvPr>
            <p:cNvSpPr/>
            <p:nvPr/>
          </p:nvSpPr>
          <p:spPr>
            <a:xfrm>
              <a:off x="2123728" y="4783645"/>
              <a:ext cx="864096" cy="949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grpSp>
          <p:nvGrpSpPr>
            <p:cNvPr id="17" name="Groupe 16">
              <a:extLst>
                <a:ext uri="{FF2B5EF4-FFF2-40B4-BE49-F238E27FC236}">
                  <a16:creationId xmlns:a16="http://schemas.microsoft.com/office/drawing/2014/main" id="{12E57367-3C58-485E-AB2A-E7A36AA5A288}"/>
                </a:ext>
              </a:extLst>
            </p:cNvPr>
            <p:cNvGrpSpPr/>
            <p:nvPr/>
          </p:nvGrpSpPr>
          <p:grpSpPr>
            <a:xfrm>
              <a:off x="2734317" y="4881907"/>
              <a:ext cx="541539" cy="1077218"/>
              <a:chOff x="3748776" y="4834607"/>
              <a:chExt cx="541539" cy="1077218"/>
            </a:xfrm>
            <a:solidFill>
              <a:schemeClr val="bg1"/>
            </a:solidFill>
          </p:grpSpPr>
          <p:sp>
            <p:nvSpPr>
              <p:cNvPr id="12" name="ZoneTexte 11">
                <a:extLst>
                  <a:ext uri="{FF2B5EF4-FFF2-40B4-BE49-F238E27FC236}">
                    <a16:creationId xmlns:a16="http://schemas.microsoft.com/office/drawing/2014/main" id="{AD439F2E-332A-46F3-8D63-A91490ABD19C}"/>
                  </a:ext>
                </a:extLst>
              </p:cNvPr>
              <p:cNvSpPr txBox="1"/>
              <p:nvPr/>
            </p:nvSpPr>
            <p:spPr>
              <a:xfrm>
                <a:off x="3878023" y="4834607"/>
                <a:ext cx="412292" cy="1077218"/>
              </a:xfrm>
              <a:prstGeom prst="rect">
                <a:avLst/>
              </a:prstGeom>
              <a:grpFill/>
            </p:spPr>
            <p:txBody>
              <a:bodyPr wrap="none" rtlCol="0">
                <a:spAutoFit/>
              </a:bodyPr>
              <a:lstStyle/>
              <a:p>
                <a:r>
                  <a:rPr lang="fr-FR" sz="800" dirty="0"/>
                  <a:t>2024 </a:t>
                </a:r>
              </a:p>
              <a:p>
                <a:r>
                  <a:rPr lang="fr-FR" sz="800" dirty="0"/>
                  <a:t>2023</a:t>
                </a:r>
              </a:p>
              <a:p>
                <a:r>
                  <a:rPr lang="fr-FR" sz="800" dirty="0"/>
                  <a:t>2020</a:t>
                </a:r>
              </a:p>
              <a:p>
                <a:r>
                  <a:rPr lang="fr-FR" sz="800" dirty="0"/>
                  <a:t>2017</a:t>
                </a:r>
              </a:p>
              <a:p>
                <a:r>
                  <a:rPr lang="fr-FR" sz="800" dirty="0"/>
                  <a:t>2015</a:t>
                </a:r>
              </a:p>
              <a:p>
                <a:r>
                  <a:rPr lang="fr-FR" sz="800" dirty="0"/>
                  <a:t>2014</a:t>
                </a:r>
              </a:p>
              <a:p>
                <a:r>
                  <a:rPr lang="fr-FR" sz="800" dirty="0"/>
                  <a:t>2010</a:t>
                </a:r>
              </a:p>
              <a:p>
                <a:r>
                  <a:rPr lang="fr-FR" sz="800" dirty="0"/>
                  <a:t>2009</a:t>
                </a:r>
                <a:endParaRPr lang="fr-NC" sz="800" dirty="0"/>
              </a:p>
            </p:txBody>
          </p:sp>
          <p:cxnSp>
            <p:nvCxnSpPr>
              <p:cNvPr id="14" name="Connecteur droit 13">
                <a:extLst>
                  <a:ext uri="{FF2B5EF4-FFF2-40B4-BE49-F238E27FC236}">
                    <a16:creationId xmlns:a16="http://schemas.microsoft.com/office/drawing/2014/main" id="{8092B222-F920-47BC-BC05-8359976BF381}"/>
                  </a:ext>
                </a:extLst>
              </p:cNvPr>
              <p:cNvCxnSpPr/>
              <p:nvPr/>
            </p:nvCxnSpPr>
            <p:spPr>
              <a:xfrm>
                <a:off x="3748776" y="4941168"/>
                <a:ext cx="175102" cy="0"/>
              </a:xfrm>
              <a:prstGeom prst="line">
                <a:avLst/>
              </a:prstGeom>
              <a:grpFill/>
              <a:ln w="12700"/>
            </p:spPr>
            <p:style>
              <a:lnRef idx="1">
                <a:schemeClr val="accent2"/>
              </a:lnRef>
              <a:fillRef idx="0">
                <a:schemeClr val="accent2"/>
              </a:fillRef>
              <a:effectRef idx="0">
                <a:schemeClr val="accent2"/>
              </a:effectRef>
              <a:fontRef idx="minor">
                <a:schemeClr val="tx1"/>
              </a:fontRef>
            </p:style>
          </p:cxnSp>
          <p:cxnSp>
            <p:nvCxnSpPr>
              <p:cNvPr id="60" name="Connecteur droit 59">
                <a:extLst>
                  <a:ext uri="{FF2B5EF4-FFF2-40B4-BE49-F238E27FC236}">
                    <a16:creationId xmlns:a16="http://schemas.microsoft.com/office/drawing/2014/main" id="{578BBEDF-6C69-4A2B-ACBB-E8FAE6C1055A}"/>
                  </a:ext>
                </a:extLst>
              </p:cNvPr>
              <p:cNvCxnSpPr/>
              <p:nvPr/>
            </p:nvCxnSpPr>
            <p:spPr>
              <a:xfrm>
                <a:off x="3748776" y="5048447"/>
                <a:ext cx="175102" cy="0"/>
              </a:xfrm>
              <a:prstGeom prst="line">
                <a:avLst/>
              </a:prstGeom>
              <a:grpFill/>
              <a:ln w="12700">
                <a:solidFill>
                  <a:srgbClr val="7030A0"/>
                </a:solidFill>
              </a:ln>
            </p:spPr>
            <p:style>
              <a:lnRef idx="1">
                <a:schemeClr val="accent2"/>
              </a:lnRef>
              <a:fillRef idx="0">
                <a:schemeClr val="accent2"/>
              </a:fillRef>
              <a:effectRef idx="0">
                <a:schemeClr val="accent2"/>
              </a:effectRef>
              <a:fontRef idx="minor">
                <a:schemeClr val="tx1"/>
              </a:fontRef>
            </p:style>
          </p:cxnSp>
          <p:cxnSp>
            <p:nvCxnSpPr>
              <p:cNvPr id="61" name="Connecteur droit 60">
                <a:extLst>
                  <a:ext uri="{FF2B5EF4-FFF2-40B4-BE49-F238E27FC236}">
                    <a16:creationId xmlns:a16="http://schemas.microsoft.com/office/drawing/2014/main" id="{DF27575F-7C56-42A6-AFE4-EDA19F956FEE}"/>
                  </a:ext>
                </a:extLst>
              </p:cNvPr>
              <p:cNvCxnSpPr/>
              <p:nvPr/>
            </p:nvCxnSpPr>
            <p:spPr>
              <a:xfrm>
                <a:off x="3748826" y="5157192"/>
                <a:ext cx="175102" cy="0"/>
              </a:xfrm>
              <a:prstGeom prst="line">
                <a:avLst/>
              </a:prstGeom>
              <a:grpFill/>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4" name="Connecteur droit 63">
                <a:extLst>
                  <a:ext uri="{FF2B5EF4-FFF2-40B4-BE49-F238E27FC236}">
                    <a16:creationId xmlns:a16="http://schemas.microsoft.com/office/drawing/2014/main" id="{E1C5EFDD-B095-4D9B-A7F1-1049AA564895}"/>
                  </a:ext>
                </a:extLst>
              </p:cNvPr>
              <p:cNvCxnSpPr/>
              <p:nvPr/>
            </p:nvCxnSpPr>
            <p:spPr>
              <a:xfrm>
                <a:off x="3748826" y="5301208"/>
                <a:ext cx="175102" cy="0"/>
              </a:xfrm>
              <a:prstGeom prst="line">
                <a:avLst/>
              </a:prstGeom>
              <a:grpFill/>
              <a:ln w="12700">
                <a:solidFill>
                  <a:schemeClr val="accent6">
                    <a:lumMod val="40000"/>
                    <a:lumOff val="60000"/>
                  </a:schemeClr>
                </a:solidFill>
              </a:ln>
            </p:spPr>
            <p:style>
              <a:lnRef idx="1">
                <a:schemeClr val="accent2"/>
              </a:lnRef>
              <a:fillRef idx="0">
                <a:schemeClr val="accent2"/>
              </a:fillRef>
              <a:effectRef idx="0">
                <a:schemeClr val="accent2"/>
              </a:effectRef>
              <a:fontRef idx="minor">
                <a:schemeClr val="tx1"/>
              </a:fontRef>
            </p:style>
          </p:cxnSp>
          <p:cxnSp>
            <p:nvCxnSpPr>
              <p:cNvPr id="65" name="Connecteur droit 64">
                <a:extLst>
                  <a:ext uri="{FF2B5EF4-FFF2-40B4-BE49-F238E27FC236}">
                    <a16:creationId xmlns:a16="http://schemas.microsoft.com/office/drawing/2014/main" id="{4210714B-33BA-48DC-BFAF-79821B516548}"/>
                  </a:ext>
                </a:extLst>
              </p:cNvPr>
              <p:cNvCxnSpPr/>
              <p:nvPr/>
            </p:nvCxnSpPr>
            <p:spPr>
              <a:xfrm>
                <a:off x="3748826" y="5417341"/>
                <a:ext cx="175102" cy="0"/>
              </a:xfrm>
              <a:prstGeom prst="line">
                <a:avLst/>
              </a:prstGeom>
              <a:grpFill/>
              <a:ln w="12700">
                <a:solidFill>
                  <a:srgbClr val="FFFF00"/>
                </a:solidFill>
              </a:ln>
            </p:spPr>
            <p:style>
              <a:lnRef idx="1">
                <a:schemeClr val="accent2"/>
              </a:lnRef>
              <a:fillRef idx="0">
                <a:schemeClr val="accent2"/>
              </a:fillRef>
              <a:effectRef idx="0">
                <a:schemeClr val="accent2"/>
              </a:effectRef>
              <a:fontRef idx="minor">
                <a:schemeClr val="tx1"/>
              </a:fontRef>
            </p:style>
          </p:cxnSp>
          <p:cxnSp>
            <p:nvCxnSpPr>
              <p:cNvPr id="66" name="Connecteur droit 65">
                <a:extLst>
                  <a:ext uri="{FF2B5EF4-FFF2-40B4-BE49-F238E27FC236}">
                    <a16:creationId xmlns:a16="http://schemas.microsoft.com/office/drawing/2014/main" id="{32DE6490-7F0F-480D-B80C-98EEDAD9892C}"/>
                  </a:ext>
                </a:extLst>
              </p:cNvPr>
              <p:cNvCxnSpPr/>
              <p:nvPr/>
            </p:nvCxnSpPr>
            <p:spPr>
              <a:xfrm>
                <a:off x="3748826" y="5533275"/>
                <a:ext cx="175102" cy="0"/>
              </a:xfrm>
              <a:prstGeom prst="line">
                <a:avLst/>
              </a:prstGeom>
              <a:grpFill/>
              <a:ln w="12700">
                <a:solidFill>
                  <a:schemeClr val="accent3">
                    <a:lumMod val="75000"/>
                  </a:schemeClr>
                </a:solidFill>
              </a:ln>
            </p:spPr>
            <p:style>
              <a:lnRef idx="1">
                <a:schemeClr val="accent2"/>
              </a:lnRef>
              <a:fillRef idx="0">
                <a:schemeClr val="accent2"/>
              </a:fillRef>
              <a:effectRef idx="0">
                <a:schemeClr val="accent2"/>
              </a:effectRef>
              <a:fontRef idx="minor">
                <a:schemeClr val="tx1"/>
              </a:fontRef>
            </p:style>
          </p:cxnSp>
          <p:cxnSp>
            <p:nvCxnSpPr>
              <p:cNvPr id="67" name="Connecteur droit 66">
                <a:extLst>
                  <a:ext uri="{FF2B5EF4-FFF2-40B4-BE49-F238E27FC236}">
                    <a16:creationId xmlns:a16="http://schemas.microsoft.com/office/drawing/2014/main" id="{03632458-70A8-4A9D-A13C-5083B0DB50EF}"/>
                  </a:ext>
                </a:extLst>
              </p:cNvPr>
              <p:cNvCxnSpPr/>
              <p:nvPr/>
            </p:nvCxnSpPr>
            <p:spPr>
              <a:xfrm>
                <a:off x="3748826" y="5656184"/>
                <a:ext cx="175102" cy="0"/>
              </a:xfrm>
              <a:prstGeom prst="line">
                <a:avLst/>
              </a:prstGeom>
              <a:grpFill/>
              <a:ln w="12700">
                <a:solidFill>
                  <a:srgbClr val="4FB9FF"/>
                </a:solidFill>
              </a:ln>
            </p:spPr>
            <p:style>
              <a:lnRef idx="1">
                <a:schemeClr val="accent2"/>
              </a:lnRef>
              <a:fillRef idx="0">
                <a:schemeClr val="accent2"/>
              </a:fillRef>
              <a:effectRef idx="0">
                <a:schemeClr val="accent2"/>
              </a:effectRef>
              <a:fontRef idx="minor">
                <a:schemeClr val="tx1"/>
              </a:fontRef>
            </p:style>
          </p:cxnSp>
          <p:cxnSp>
            <p:nvCxnSpPr>
              <p:cNvPr id="68" name="Connecteur droit 67">
                <a:extLst>
                  <a:ext uri="{FF2B5EF4-FFF2-40B4-BE49-F238E27FC236}">
                    <a16:creationId xmlns:a16="http://schemas.microsoft.com/office/drawing/2014/main" id="{435B4562-08A5-4534-B30D-40F867A0FCBB}"/>
                  </a:ext>
                </a:extLst>
              </p:cNvPr>
              <p:cNvCxnSpPr/>
              <p:nvPr/>
            </p:nvCxnSpPr>
            <p:spPr>
              <a:xfrm>
                <a:off x="3748826" y="5805264"/>
                <a:ext cx="175102" cy="0"/>
              </a:xfrm>
              <a:prstGeom prst="line">
                <a:avLst/>
              </a:prstGeom>
              <a:grpFill/>
              <a:ln w="12700">
                <a:solidFill>
                  <a:schemeClr val="accent4">
                    <a:lumMod val="60000"/>
                    <a:lumOff val="40000"/>
                  </a:schemeClr>
                </a:solidFill>
              </a:ln>
            </p:spPr>
            <p:style>
              <a:lnRef idx="1">
                <a:schemeClr val="accent2"/>
              </a:lnRef>
              <a:fillRef idx="0">
                <a:schemeClr val="accent2"/>
              </a:fillRef>
              <a:effectRef idx="0">
                <a:schemeClr val="accent2"/>
              </a:effectRef>
              <a:fontRef idx="minor">
                <a:schemeClr val="tx1"/>
              </a:fontRef>
            </p:style>
          </p:cxnSp>
        </p:grpSp>
        <p:sp>
          <p:nvSpPr>
            <p:cNvPr id="20" name="Rectangle 19">
              <a:extLst>
                <a:ext uri="{FF2B5EF4-FFF2-40B4-BE49-F238E27FC236}">
                  <a16:creationId xmlns:a16="http://schemas.microsoft.com/office/drawing/2014/main" id="{B1FF75A1-4F28-46DB-8208-0E6F9232B5E8}"/>
                </a:ext>
              </a:extLst>
            </p:cNvPr>
            <p:cNvSpPr/>
            <p:nvPr/>
          </p:nvSpPr>
          <p:spPr>
            <a:xfrm>
              <a:off x="1403648" y="6453336"/>
              <a:ext cx="1008112" cy="193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grpSp>
      <p:sp>
        <p:nvSpPr>
          <p:cNvPr id="74" name="Flèche droite 24">
            <a:extLst>
              <a:ext uri="{FF2B5EF4-FFF2-40B4-BE49-F238E27FC236}">
                <a16:creationId xmlns:a16="http://schemas.microsoft.com/office/drawing/2014/main" id="{29205BC3-DAC3-4D70-8A23-658D27833A50}"/>
              </a:ext>
            </a:extLst>
          </p:cNvPr>
          <p:cNvSpPr/>
          <p:nvPr/>
        </p:nvSpPr>
        <p:spPr>
          <a:xfrm>
            <a:off x="3714987" y="5441457"/>
            <a:ext cx="382588" cy="169862"/>
          </a:xfrm>
          <a:prstGeom prst="rightArrow">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75" name="Rectangle 74">
            <a:extLst>
              <a:ext uri="{FF2B5EF4-FFF2-40B4-BE49-F238E27FC236}">
                <a16:creationId xmlns:a16="http://schemas.microsoft.com/office/drawing/2014/main" id="{B0826925-03AF-45C1-BAAC-C36869F5073A}"/>
              </a:ext>
            </a:extLst>
          </p:cNvPr>
          <p:cNvSpPr/>
          <p:nvPr/>
        </p:nvSpPr>
        <p:spPr>
          <a:xfrm>
            <a:off x="5393857" y="5084788"/>
            <a:ext cx="2747949" cy="830997"/>
          </a:xfrm>
          <a:prstGeom prst="rect">
            <a:avLst/>
          </a:prstGeom>
        </p:spPr>
        <p:txBody>
          <a:bodyPr wrap="square">
            <a:spAutoFit/>
          </a:bodyPr>
          <a:lstStyle/>
          <a:p>
            <a:pPr algn="just"/>
            <a:r>
              <a:rPr lang="en-US" sz="1200" dirty="0"/>
              <a:t>This software computes the rate of shoreline change using historical </a:t>
            </a:r>
          </a:p>
          <a:p>
            <a:pPr algn="just"/>
            <a:r>
              <a:rPr lang="en-US" sz="1200" dirty="0"/>
              <a:t>shoreline positions represented in a GIS. </a:t>
            </a:r>
          </a:p>
          <a:p>
            <a:endParaRPr lang="en-US" sz="1200" dirty="0"/>
          </a:p>
        </p:txBody>
      </p:sp>
      <p:sp>
        <p:nvSpPr>
          <p:cNvPr id="23" name="Rectangle 22">
            <a:extLst>
              <a:ext uri="{FF2B5EF4-FFF2-40B4-BE49-F238E27FC236}">
                <a16:creationId xmlns:a16="http://schemas.microsoft.com/office/drawing/2014/main" id="{8EB7CDAE-D03C-4621-9B7C-7E3E55B415DB}"/>
              </a:ext>
            </a:extLst>
          </p:cNvPr>
          <p:cNvSpPr/>
          <p:nvPr/>
        </p:nvSpPr>
        <p:spPr>
          <a:xfrm>
            <a:off x="6855734" y="5882696"/>
            <a:ext cx="2008789" cy="461665"/>
          </a:xfrm>
          <a:prstGeom prst="rect">
            <a:avLst/>
          </a:prstGeom>
        </p:spPr>
        <p:txBody>
          <a:bodyPr wrap="square">
            <a:spAutoFit/>
          </a:bodyPr>
          <a:lstStyle/>
          <a:p>
            <a:pPr algn="just"/>
            <a:r>
              <a:rPr lang="en-US" sz="1200" dirty="0"/>
              <a:t>Erosion rates are calculated </a:t>
            </a:r>
          </a:p>
          <a:p>
            <a:pPr algn="just"/>
            <a:r>
              <a:rPr lang="en-US" sz="1200" dirty="0"/>
              <a:t>on transects every 10 m</a:t>
            </a:r>
            <a:endParaRPr lang="fr-NC" sz="1200" dirty="0"/>
          </a:p>
        </p:txBody>
      </p:sp>
      <p:sp>
        <p:nvSpPr>
          <p:cNvPr id="48" name="Rectangle 47">
            <a:extLst>
              <a:ext uri="{FF2B5EF4-FFF2-40B4-BE49-F238E27FC236}">
                <a16:creationId xmlns:a16="http://schemas.microsoft.com/office/drawing/2014/main" id="{FBFE4F4D-C567-4E07-9258-A13A7811E309}"/>
              </a:ext>
            </a:extLst>
          </p:cNvPr>
          <p:cNvSpPr/>
          <p:nvPr/>
        </p:nvSpPr>
        <p:spPr>
          <a:xfrm>
            <a:off x="189769" y="4196050"/>
            <a:ext cx="2008789" cy="400110"/>
          </a:xfrm>
          <a:prstGeom prst="rect">
            <a:avLst/>
          </a:prstGeom>
        </p:spPr>
        <p:txBody>
          <a:bodyPr wrap="square">
            <a:spAutoFit/>
          </a:bodyPr>
          <a:lstStyle/>
          <a:p>
            <a:pPr algn="just"/>
            <a:r>
              <a:rPr lang="en-US" sz="1000" dirty="0"/>
              <a:t>Examples at Mele Beach </a:t>
            </a:r>
          </a:p>
          <a:p>
            <a:pPr algn="just"/>
            <a:r>
              <a:rPr lang="en-US" sz="1000" dirty="0"/>
              <a:t>Efate Island / Vanuatu </a:t>
            </a:r>
            <a:endParaRPr lang="fr-NC"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179512" y="1020588"/>
            <a:ext cx="378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NC" altLang="fr-NC" b="1" u="sng" dirty="0">
                <a:cs typeface="Times New Roman" panose="02020603050405020304" pitchFamily="18" charset="0"/>
              </a:rPr>
              <a:t>How to monitor </a:t>
            </a:r>
            <a:r>
              <a:rPr lang="fr-NC" altLang="fr-NC" b="1" u="sng" dirty="0" err="1">
                <a:cs typeface="Times New Roman" panose="02020603050405020304" pitchFamily="18" charset="0"/>
              </a:rPr>
              <a:t>coastline</a:t>
            </a:r>
            <a:r>
              <a:rPr lang="fr-NC" altLang="fr-NC" b="1" u="sng" dirty="0">
                <a:cs typeface="Times New Roman" panose="02020603050405020304" pitchFamily="18" charset="0"/>
              </a:rPr>
              <a:t> </a:t>
            </a:r>
            <a:r>
              <a:rPr lang="fr-NC" altLang="fr-NC" b="1" u="sng" dirty="0" err="1">
                <a:cs typeface="Times New Roman" panose="02020603050405020304" pitchFamily="18" charset="0"/>
              </a:rPr>
              <a:t>evolution</a:t>
            </a:r>
            <a:r>
              <a:rPr lang="fr-FR" altLang="fr-NC" b="1" u="sng" dirty="0">
                <a:cs typeface="Times New Roman" panose="02020603050405020304" pitchFamily="18" charset="0"/>
              </a:rPr>
              <a:t> </a:t>
            </a:r>
            <a:r>
              <a:rPr lang="fr-FR" altLang="fr-NC" b="1" dirty="0">
                <a:cs typeface="Times New Roman" panose="02020603050405020304" pitchFamily="18" charset="0"/>
              </a:rPr>
              <a:t>? </a:t>
            </a:r>
            <a:endParaRPr lang="fr-NC" altLang="fr-NC" b="1" dirty="0">
              <a:cs typeface="Times New Roman" panose="02020603050405020304" pitchFamily="18" charset="0"/>
            </a:endParaRPr>
          </a:p>
        </p:txBody>
      </p:sp>
      <p:pic>
        <p:nvPicPr>
          <p:cNvPr id="50" name="Image 49">
            <a:extLst>
              <a:ext uri="{FF2B5EF4-FFF2-40B4-BE49-F238E27FC236}">
                <a16:creationId xmlns:a16="http://schemas.microsoft.com/office/drawing/2014/main" id="{85343896-4756-4DFE-B70C-69E7E5A57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51" name="Image 244">
            <a:extLst>
              <a:ext uri="{FF2B5EF4-FFF2-40B4-BE49-F238E27FC236}">
                <a16:creationId xmlns:a16="http://schemas.microsoft.com/office/drawing/2014/main" id="{F4B3B20C-7499-4A97-9824-539ACBB3A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52" name="Rectangle 51">
            <a:extLst>
              <a:ext uri="{FF2B5EF4-FFF2-40B4-BE49-F238E27FC236}">
                <a16:creationId xmlns:a16="http://schemas.microsoft.com/office/drawing/2014/main" id="{49823435-DB03-4A7B-918A-FF2793472550}"/>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53" name="ZoneTexte 52">
            <a:extLst>
              <a:ext uri="{FF2B5EF4-FFF2-40B4-BE49-F238E27FC236}">
                <a16:creationId xmlns:a16="http://schemas.microsoft.com/office/drawing/2014/main" id="{2A4BE432-DA1D-4431-B4E1-2CE828A6E79E}"/>
              </a:ext>
            </a:extLst>
          </p:cNvPr>
          <p:cNvSpPr txBox="1"/>
          <p:nvPr/>
        </p:nvSpPr>
        <p:spPr>
          <a:xfrm>
            <a:off x="1908175"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Methods        </a:t>
            </a:r>
            <a:r>
              <a:rPr lang="fr-FR" sz="1600" b="1" dirty="0" err="1">
                <a:solidFill>
                  <a:schemeClr val="bg1">
                    <a:lumMod val="65000"/>
                  </a:schemeClr>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BFC1FC0D-BF71-420F-9C5F-F1F28FE987AD}"/>
              </a:ext>
            </a:extLst>
          </p:cNvPr>
          <p:cNvSpPr/>
          <p:nvPr/>
        </p:nvSpPr>
        <p:spPr>
          <a:xfrm>
            <a:off x="302966" y="3429000"/>
            <a:ext cx="4401373" cy="692497"/>
          </a:xfrm>
          <a:prstGeom prst="rect">
            <a:avLst/>
          </a:prstGeom>
        </p:spPr>
        <p:txBody>
          <a:bodyPr wrap="square">
            <a:spAutoFit/>
          </a:bodyPr>
          <a:lstStyle/>
          <a:p>
            <a:pPr marL="0" indent="0">
              <a:buNone/>
            </a:pPr>
            <a:r>
              <a:rPr lang="fr-FR" sz="1300" dirty="0"/>
              <a:t>Images </a:t>
            </a:r>
            <a:r>
              <a:rPr lang="fr-FR" sz="1300" dirty="0" err="1"/>
              <a:t>used</a:t>
            </a:r>
            <a:r>
              <a:rPr lang="fr-FR" sz="1300" dirty="0"/>
              <a:t> : Pléiade (50 cm </a:t>
            </a:r>
            <a:r>
              <a:rPr lang="fr-FR" sz="1300" dirty="0" err="1"/>
              <a:t>resolution</a:t>
            </a:r>
            <a:r>
              <a:rPr lang="fr-FR" sz="1300" dirty="0"/>
              <a:t>, multispectral R,V,B,IR)/ </a:t>
            </a:r>
            <a:r>
              <a:rPr lang="fr-FR" sz="1300" dirty="0">
                <a:sym typeface="Wingdings" panose="05000000000000000000" pitchFamily="2" charset="2"/>
              </a:rPr>
              <a:t>2014, 2016, 2019, 2022 (</a:t>
            </a:r>
            <a:r>
              <a:rPr lang="fr-FR" sz="1300" dirty="0" err="1">
                <a:sym typeface="Wingdings" panose="05000000000000000000" pitchFamily="2" charset="2"/>
              </a:rPr>
              <a:t>taken</a:t>
            </a:r>
            <a:r>
              <a:rPr lang="fr-FR" sz="1300" dirty="0">
                <a:sym typeface="Wingdings" panose="05000000000000000000" pitchFamily="2" charset="2"/>
              </a:rPr>
              <a:t> at the </a:t>
            </a:r>
            <a:r>
              <a:rPr lang="fr-FR" sz="1300" dirty="0" err="1">
                <a:sym typeface="Wingdings" panose="05000000000000000000" pitchFamily="2" charset="2"/>
              </a:rPr>
              <a:t>same</a:t>
            </a:r>
            <a:r>
              <a:rPr lang="fr-FR" sz="1300" dirty="0">
                <a:sym typeface="Wingdings" panose="05000000000000000000" pitchFamily="2" charset="2"/>
              </a:rPr>
              <a:t> time </a:t>
            </a:r>
            <a:r>
              <a:rPr lang="fr-FR" sz="1300" dirty="0" err="1">
                <a:sym typeface="Wingdings" panose="05000000000000000000" pitchFamily="2" charset="2"/>
              </a:rPr>
              <a:t>with</a:t>
            </a:r>
            <a:r>
              <a:rPr lang="fr-FR" sz="1300" dirty="0">
                <a:sym typeface="Wingdings" panose="05000000000000000000" pitchFamily="2" charset="2"/>
              </a:rPr>
              <a:t> the </a:t>
            </a:r>
            <a:r>
              <a:rPr lang="fr-FR" sz="1300" dirty="0" err="1">
                <a:sym typeface="Wingdings" panose="05000000000000000000" pitchFamily="2" charset="2"/>
              </a:rPr>
              <a:t>same</a:t>
            </a:r>
            <a:r>
              <a:rPr lang="fr-FR" sz="1300" dirty="0">
                <a:sym typeface="Wingdings" panose="05000000000000000000" pitchFamily="2" charset="2"/>
              </a:rPr>
              <a:t> </a:t>
            </a:r>
            <a:r>
              <a:rPr lang="fr-FR" sz="1300" dirty="0" err="1">
                <a:sym typeface="Wingdings" panose="05000000000000000000" pitchFamily="2" charset="2"/>
              </a:rPr>
              <a:t>tide</a:t>
            </a:r>
            <a:r>
              <a:rPr lang="fr-FR" sz="1300" dirty="0">
                <a:sym typeface="Wingdings" panose="05000000000000000000" pitchFamily="2" charset="2"/>
              </a:rPr>
              <a:t>)</a:t>
            </a:r>
          </a:p>
        </p:txBody>
      </p:sp>
      <p:sp>
        <p:nvSpPr>
          <p:cNvPr id="46" name="Espace réservé du contenu 2">
            <a:extLst>
              <a:ext uri="{FF2B5EF4-FFF2-40B4-BE49-F238E27FC236}">
                <a16:creationId xmlns:a16="http://schemas.microsoft.com/office/drawing/2014/main" id="{0586CF6E-E8BA-4597-989A-038A1E4EC39A}"/>
              </a:ext>
            </a:extLst>
          </p:cNvPr>
          <p:cNvSpPr>
            <a:spLocks noGrp="1"/>
          </p:cNvSpPr>
          <p:nvPr>
            <p:ph idx="1"/>
          </p:nvPr>
        </p:nvSpPr>
        <p:spPr>
          <a:xfrm>
            <a:off x="258933" y="4559527"/>
            <a:ext cx="4320480" cy="1893809"/>
          </a:xfrm>
        </p:spPr>
        <p:txBody>
          <a:bodyPr/>
          <a:lstStyle/>
          <a:p>
            <a:pPr>
              <a:spcBef>
                <a:spcPct val="0"/>
              </a:spcBef>
            </a:pPr>
            <a:r>
              <a:rPr lang="fr-FR" sz="1400" dirty="0">
                <a:latin typeface="Calibri" panose="020F0502020204030204" pitchFamily="34" charset="0"/>
              </a:rPr>
              <a:t>DDWI « Direct </a:t>
            </a:r>
            <a:r>
              <a:rPr lang="fr-FR" sz="1400" dirty="0" err="1">
                <a:latin typeface="Calibri" panose="020F0502020204030204" pitchFamily="34" charset="0"/>
              </a:rPr>
              <a:t>Difference</a:t>
            </a:r>
            <a:r>
              <a:rPr lang="fr-FR" sz="1400" dirty="0">
                <a:latin typeface="Calibri" panose="020F0502020204030204" pitchFamily="34" charset="0"/>
              </a:rPr>
              <a:t> Water Index » </a:t>
            </a:r>
          </a:p>
          <a:p>
            <a:pPr>
              <a:spcBef>
                <a:spcPct val="0"/>
              </a:spcBef>
            </a:pPr>
            <a:r>
              <a:rPr lang="fr-FR" sz="1400" dirty="0">
                <a:latin typeface="Calibri" panose="020F0502020204030204" pitchFamily="34" charset="0"/>
              </a:rPr>
              <a:t>DDWI = Green – NIR </a:t>
            </a:r>
            <a:r>
              <a:rPr lang="fr-FR" sz="1100" dirty="0">
                <a:latin typeface="Calibri" panose="020F0502020204030204" pitchFamily="34" charset="0"/>
              </a:rPr>
              <a:t>(</a:t>
            </a:r>
            <a:r>
              <a:rPr lang="fr-FR" sz="1100" dirty="0" err="1">
                <a:latin typeface="Calibri" panose="020F0502020204030204" pitchFamily="34" charset="0"/>
              </a:rPr>
              <a:t>Abdelhady</a:t>
            </a:r>
            <a:r>
              <a:rPr lang="fr-FR" sz="1100" dirty="0">
                <a:latin typeface="Calibri" panose="020F0502020204030204" pitchFamily="34" charset="0"/>
              </a:rPr>
              <a:t> et al., A Simple, </a:t>
            </a:r>
            <a:r>
              <a:rPr lang="fr-FR" sz="1100" dirty="0" err="1">
                <a:latin typeface="Calibri" panose="020F0502020204030204" pitchFamily="34" charset="0"/>
              </a:rPr>
              <a:t>Fully</a:t>
            </a:r>
            <a:r>
              <a:rPr lang="fr-FR" sz="1100" dirty="0">
                <a:latin typeface="Calibri" panose="020F0502020204030204" pitchFamily="34" charset="0"/>
              </a:rPr>
              <a:t> </a:t>
            </a:r>
            <a:r>
              <a:rPr lang="fr-FR" sz="1100" dirty="0" err="1">
                <a:latin typeface="Calibri" panose="020F0502020204030204" pitchFamily="34" charset="0"/>
              </a:rPr>
              <a:t>Automated</a:t>
            </a:r>
            <a:r>
              <a:rPr lang="fr-FR" sz="1100" dirty="0">
                <a:latin typeface="Calibri" panose="020F0502020204030204" pitchFamily="34" charset="0"/>
              </a:rPr>
              <a:t> </a:t>
            </a:r>
            <a:r>
              <a:rPr lang="fr-FR" sz="1100" dirty="0" err="1">
                <a:latin typeface="Calibri" panose="020F0502020204030204" pitchFamily="34" charset="0"/>
              </a:rPr>
              <a:t>Shoreline</a:t>
            </a:r>
            <a:r>
              <a:rPr lang="fr-FR" sz="1100" dirty="0">
                <a:latin typeface="Calibri" panose="020F0502020204030204" pitchFamily="34" charset="0"/>
              </a:rPr>
              <a:t> </a:t>
            </a:r>
            <a:r>
              <a:rPr lang="fr-FR" sz="1100" dirty="0" err="1">
                <a:latin typeface="Calibri" panose="020F0502020204030204" pitchFamily="34" charset="0"/>
              </a:rPr>
              <a:t>Detection</a:t>
            </a:r>
            <a:r>
              <a:rPr lang="fr-FR" sz="1100" dirty="0">
                <a:latin typeface="Calibri" panose="020F0502020204030204" pitchFamily="34" charset="0"/>
              </a:rPr>
              <a:t> </a:t>
            </a:r>
            <a:r>
              <a:rPr lang="fr-FR" sz="1100" dirty="0" err="1">
                <a:latin typeface="Calibri" panose="020F0502020204030204" pitchFamily="34" charset="0"/>
              </a:rPr>
              <a:t>Algorithm</a:t>
            </a:r>
            <a:r>
              <a:rPr lang="fr-FR" sz="1100" dirty="0">
                <a:latin typeface="Calibri" panose="020F0502020204030204" pitchFamily="34" charset="0"/>
              </a:rPr>
              <a:t> for High </a:t>
            </a:r>
            <a:r>
              <a:rPr lang="fr-FR" sz="1100" dirty="0" err="1">
                <a:latin typeface="Calibri" panose="020F0502020204030204" pitchFamily="34" charset="0"/>
              </a:rPr>
              <a:t>Resolution</a:t>
            </a:r>
            <a:r>
              <a:rPr lang="fr-FR" sz="1100" dirty="0">
                <a:latin typeface="Calibri" panose="020F0502020204030204" pitchFamily="34" charset="0"/>
              </a:rPr>
              <a:t> </a:t>
            </a:r>
            <a:r>
              <a:rPr lang="fr-FR" sz="1100" dirty="0" err="1">
                <a:latin typeface="Calibri" panose="020F0502020204030204" pitchFamily="34" charset="0"/>
              </a:rPr>
              <a:t>Multi-Spectral</a:t>
            </a:r>
            <a:r>
              <a:rPr lang="fr-FR" sz="1100" dirty="0">
                <a:latin typeface="Calibri" panose="020F0502020204030204" pitchFamily="34" charset="0"/>
              </a:rPr>
              <a:t> </a:t>
            </a:r>
            <a:r>
              <a:rPr lang="fr-FR" sz="1100" dirty="0" err="1">
                <a:latin typeface="Calibri" panose="020F0502020204030204" pitchFamily="34" charset="0"/>
              </a:rPr>
              <a:t>Imagery</a:t>
            </a:r>
            <a:r>
              <a:rPr lang="fr-FR" sz="1100" dirty="0">
                <a:latin typeface="Calibri" panose="020F0502020204030204" pitchFamily="34" charset="0"/>
              </a:rPr>
              <a:t> -2022)</a:t>
            </a:r>
          </a:p>
          <a:p>
            <a:pPr marL="0" indent="0">
              <a:spcBef>
                <a:spcPct val="0"/>
              </a:spcBef>
              <a:buNone/>
            </a:pPr>
            <a:endParaRPr lang="en-US" sz="1400" dirty="0">
              <a:latin typeface="+mj-lt"/>
            </a:endParaRPr>
          </a:p>
          <a:p>
            <a:pPr marL="0" indent="0">
              <a:spcBef>
                <a:spcPct val="0"/>
              </a:spcBef>
              <a:buNone/>
            </a:pPr>
            <a:r>
              <a:rPr lang="en-US" sz="1200" dirty="0">
                <a:latin typeface="+mj-lt"/>
              </a:rPr>
              <a:t>- Advantage :  Fast, reliable and applicable to all high-resolution satellite images (R,V,B,IR), objective approach </a:t>
            </a:r>
          </a:p>
          <a:p>
            <a:pPr marL="0" indent="0">
              <a:spcBef>
                <a:spcPct val="0"/>
              </a:spcBef>
              <a:buNone/>
            </a:pPr>
            <a:r>
              <a:rPr lang="fr-FR" sz="1200" dirty="0">
                <a:latin typeface="+mj-lt"/>
              </a:rPr>
              <a:t>- </a:t>
            </a:r>
            <a:r>
              <a:rPr lang="fr-FR" sz="1200" dirty="0" err="1">
                <a:latin typeface="+mj-lt"/>
              </a:rPr>
              <a:t>Disadvantage</a:t>
            </a:r>
            <a:r>
              <a:rPr lang="fr-FR" sz="1200" dirty="0">
                <a:latin typeface="+mj-lt"/>
              </a:rPr>
              <a:t> : Image </a:t>
            </a:r>
            <a:r>
              <a:rPr lang="fr-FR" sz="1200" dirty="0" err="1">
                <a:latin typeface="+mj-lt"/>
              </a:rPr>
              <a:t>cleaning</a:t>
            </a:r>
            <a:r>
              <a:rPr lang="fr-FR" sz="1200" dirty="0">
                <a:latin typeface="+mj-lt"/>
              </a:rPr>
              <a:t> </a:t>
            </a:r>
            <a:r>
              <a:rPr lang="fr-FR" sz="1200" dirty="0" err="1">
                <a:latin typeface="+mj-lt"/>
              </a:rPr>
              <a:t>procedure</a:t>
            </a:r>
            <a:r>
              <a:rPr lang="fr-FR" sz="1200" dirty="0">
                <a:latin typeface="+mj-lt"/>
              </a:rPr>
              <a:t> </a:t>
            </a:r>
            <a:r>
              <a:rPr lang="fr-FR" sz="1200" dirty="0" err="1">
                <a:latin typeface="+mj-lt"/>
              </a:rPr>
              <a:t>required</a:t>
            </a:r>
            <a:r>
              <a:rPr lang="fr-FR" sz="1200" dirty="0">
                <a:latin typeface="+mj-lt"/>
              </a:rPr>
              <a:t> (</a:t>
            </a:r>
            <a:r>
              <a:rPr lang="fr-FR" sz="1000" dirty="0" err="1">
                <a:latin typeface="+mj-lt"/>
              </a:rPr>
              <a:t>when</a:t>
            </a:r>
            <a:r>
              <a:rPr lang="fr-FR" sz="1000" dirty="0">
                <a:latin typeface="+mj-lt"/>
              </a:rPr>
              <a:t> image </a:t>
            </a:r>
            <a:r>
              <a:rPr lang="fr-FR" sz="1000" dirty="0" err="1">
                <a:latin typeface="+mj-lt"/>
              </a:rPr>
              <a:t>is</a:t>
            </a:r>
            <a:r>
              <a:rPr lang="fr-FR" sz="1000" dirty="0">
                <a:latin typeface="+mj-lt"/>
              </a:rPr>
              <a:t> </a:t>
            </a:r>
            <a:r>
              <a:rPr lang="fr-FR" sz="1000" dirty="0" err="1">
                <a:latin typeface="+mj-lt"/>
              </a:rPr>
              <a:t>cloudy</a:t>
            </a:r>
            <a:r>
              <a:rPr lang="fr-FR" sz="1000" dirty="0">
                <a:latin typeface="+mj-lt"/>
              </a:rPr>
              <a:t> and </a:t>
            </a:r>
            <a:r>
              <a:rPr lang="fr-FR" sz="1000" dirty="0" err="1">
                <a:latin typeface="+mj-lt"/>
              </a:rPr>
              <a:t>after</a:t>
            </a:r>
            <a:r>
              <a:rPr lang="fr-FR" sz="1000" dirty="0">
                <a:latin typeface="+mj-lt"/>
              </a:rPr>
              <a:t> the </a:t>
            </a:r>
            <a:r>
              <a:rPr lang="fr-FR" sz="1000" dirty="0" err="1">
                <a:latin typeface="+mj-lt"/>
              </a:rPr>
              <a:t>vector</a:t>
            </a:r>
            <a:r>
              <a:rPr lang="fr-FR" sz="1000" dirty="0">
                <a:latin typeface="+mj-lt"/>
              </a:rPr>
              <a:t> process / artefacts to </a:t>
            </a:r>
            <a:r>
              <a:rPr lang="fr-FR" sz="1000" dirty="0" err="1">
                <a:latin typeface="+mj-lt"/>
              </a:rPr>
              <a:t>erase</a:t>
            </a:r>
            <a:r>
              <a:rPr lang="fr-FR" sz="1000" dirty="0">
                <a:latin typeface="+mj-lt"/>
              </a:rPr>
              <a:t>)</a:t>
            </a:r>
            <a:endParaRPr lang="fr-FR" sz="1000" dirty="0">
              <a:solidFill>
                <a:schemeClr val="tx1"/>
              </a:solidFill>
              <a:latin typeface="+mj-lt"/>
              <a:cs typeface="Arial" panose="020B0604020202020204" pitchFamily="34" charset="0"/>
            </a:endParaRPr>
          </a:p>
          <a:p>
            <a:endParaRPr lang="fr-FR" dirty="0"/>
          </a:p>
        </p:txBody>
      </p:sp>
      <p:sp>
        <p:nvSpPr>
          <p:cNvPr id="48" name="Rectangle 47">
            <a:extLst>
              <a:ext uri="{FF2B5EF4-FFF2-40B4-BE49-F238E27FC236}">
                <a16:creationId xmlns:a16="http://schemas.microsoft.com/office/drawing/2014/main" id="{A8D3F6B8-F241-4911-ADE5-2E1F8689C112}"/>
              </a:ext>
            </a:extLst>
          </p:cNvPr>
          <p:cNvSpPr/>
          <p:nvPr/>
        </p:nvSpPr>
        <p:spPr>
          <a:xfrm>
            <a:off x="258933" y="1541846"/>
            <a:ext cx="3035896" cy="338554"/>
          </a:xfrm>
          <a:prstGeom prst="rect">
            <a:avLst/>
          </a:prstGeom>
        </p:spPr>
        <p:txBody>
          <a:bodyPr wrap="none">
            <a:spAutoFit/>
          </a:bodyPr>
          <a:lstStyle/>
          <a:p>
            <a:r>
              <a:rPr lang="en-US" sz="1600" b="1" dirty="0"/>
              <a:t>-   Automatic coastline extraction </a:t>
            </a:r>
            <a:endParaRPr lang="fr-NC" sz="1600" b="1" dirty="0"/>
          </a:p>
        </p:txBody>
      </p:sp>
      <p:sp>
        <p:nvSpPr>
          <p:cNvPr id="4" name="Rectangle 3">
            <a:extLst>
              <a:ext uri="{FF2B5EF4-FFF2-40B4-BE49-F238E27FC236}">
                <a16:creationId xmlns:a16="http://schemas.microsoft.com/office/drawing/2014/main" id="{F19FC050-DD45-430B-A374-BBC31BF522F6}"/>
              </a:ext>
            </a:extLst>
          </p:cNvPr>
          <p:cNvSpPr/>
          <p:nvPr/>
        </p:nvSpPr>
        <p:spPr>
          <a:xfrm>
            <a:off x="6355327" y="1159222"/>
            <a:ext cx="1175544" cy="235044"/>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Satellite Images</a:t>
            </a:r>
            <a:endParaRPr lang="fr-NC" sz="1100" dirty="0">
              <a:solidFill>
                <a:schemeClr val="tx1"/>
              </a:solidFill>
            </a:endParaRPr>
          </a:p>
        </p:txBody>
      </p:sp>
      <p:sp>
        <p:nvSpPr>
          <p:cNvPr id="33" name="Rectangle 32">
            <a:extLst>
              <a:ext uri="{FF2B5EF4-FFF2-40B4-BE49-F238E27FC236}">
                <a16:creationId xmlns:a16="http://schemas.microsoft.com/office/drawing/2014/main" id="{7F342D30-1DC4-411F-A7F4-8AEFB8C5E48F}"/>
              </a:ext>
            </a:extLst>
          </p:cNvPr>
          <p:cNvSpPr/>
          <p:nvPr/>
        </p:nvSpPr>
        <p:spPr>
          <a:xfrm>
            <a:off x="5271760" y="1506270"/>
            <a:ext cx="1281479" cy="338554"/>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Raster </a:t>
            </a:r>
            <a:r>
              <a:rPr lang="fr-FR" sz="1100" dirty="0" err="1">
                <a:solidFill>
                  <a:schemeClr val="tx1"/>
                </a:solidFill>
              </a:rPr>
              <a:t>calculator</a:t>
            </a:r>
            <a:r>
              <a:rPr lang="fr-FR" sz="1100" dirty="0">
                <a:solidFill>
                  <a:schemeClr val="tx1"/>
                </a:solidFill>
              </a:rPr>
              <a:t> DDWI (Green-IR)</a:t>
            </a:r>
            <a:endParaRPr lang="fr-NC" sz="1100" dirty="0">
              <a:solidFill>
                <a:schemeClr val="tx1"/>
              </a:solidFill>
            </a:endParaRPr>
          </a:p>
        </p:txBody>
      </p:sp>
      <p:sp>
        <p:nvSpPr>
          <p:cNvPr id="34" name="Rectangle 33">
            <a:extLst>
              <a:ext uri="{FF2B5EF4-FFF2-40B4-BE49-F238E27FC236}">
                <a16:creationId xmlns:a16="http://schemas.microsoft.com/office/drawing/2014/main" id="{45B4D205-0A7F-41C4-989A-6DD9D6B1F022}"/>
              </a:ext>
            </a:extLst>
          </p:cNvPr>
          <p:cNvSpPr/>
          <p:nvPr/>
        </p:nvSpPr>
        <p:spPr>
          <a:xfrm>
            <a:off x="5609010" y="1988840"/>
            <a:ext cx="801267" cy="250976"/>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Histogram</a:t>
            </a:r>
            <a:endParaRPr lang="fr-NC" sz="1100" dirty="0">
              <a:solidFill>
                <a:schemeClr val="tx1"/>
              </a:solidFill>
            </a:endParaRPr>
          </a:p>
        </p:txBody>
      </p:sp>
      <p:sp>
        <p:nvSpPr>
          <p:cNvPr id="35" name="Rectangle 34">
            <a:extLst>
              <a:ext uri="{FF2B5EF4-FFF2-40B4-BE49-F238E27FC236}">
                <a16:creationId xmlns:a16="http://schemas.microsoft.com/office/drawing/2014/main" id="{5220603F-C15B-48F4-8F7C-55C27CBD8989}"/>
              </a:ext>
            </a:extLst>
          </p:cNvPr>
          <p:cNvSpPr/>
          <p:nvPr/>
        </p:nvSpPr>
        <p:spPr>
          <a:xfrm>
            <a:off x="7159280" y="3639464"/>
            <a:ext cx="1301152" cy="201661"/>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Binary</a:t>
            </a:r>
            <a:r>
              <a:rPr lang="fr-FR" sz="1100" dirty="0">
                <a:solidFill>
                  <a:schemeClr val="tx1"/>
                </a:solidFill>
              </a:rPr>
              <a:t> raster image</a:t>
            </a:r>
            <a:endParaRPr lang="fr-NC" sz="1100" dirty="0">
              <a:solidFill>
                <a:schemeClr val="tx1"/>
              </a:solidFill>
            </a:endParaRPr>
          </a:p>
        </p:txBody>
      </p:sp>
      <p:sp>
        <p:nvSpPr>
          <p:cNvPr id="36" name="Rectangle 35">
            <a:extLst>
              <a:ext uri="{FF2B5EF4-FFF2-40B4-BE49-F238E27FC236}">
                <a16:creationId xmlns:a16="http://schemas.microsoft.com/office/drawing/2014/main" id="{8AF6F8D4-8A10-439A-A500-9428CDC194B3}"/>
              </a:ext>
            </a:extLst>
          </p:cNvPr>
          <p:cNvSpPr/>
          <p:nvPr/>
        </p:nvSpPr>
        <p:spPr>
          <a:xfrm>
            <a:off x="5557917" y="3638584"/>
            <a:ext cx="977512" cy="204242"/>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Vector</a:t>
            </a:r>
            <a:r>
              <a:rPr lang="fr-FR" sz="1100" dirty="0">
                <a:solidFill>
                  <a:schemeClr val="tx1"/>
                </a:solidFill>
              </a:rPr>
              <a:t> image</a:t>
            </a:r>
            <a:endParaRPr lang="fr-NC" sz="1100" dirty="0">
              <a:solidFill>
                <a:schemeClr val="tx1"/>
              </a:solidFill>
            </a:endParaRPr>
          </a:p>
        </p:txBody>
      </p:sp>
      <p:pic>
        <p:nvPicPr>
          <p:cNvPr id="5" name="Image 4">
            <a:extLst>
              <a:ext uri="{FF2B5EF4-FFF2-40B4-BE49-F238E27FC236}">
                <a16:creationId xmlns:a16="http://schemas.microsoft.com/office/drawing/2014/main" id="{2FE35C3A-2C8C-4F57-A729-F6632031BCD0}"/>
              </a:ext>
            </a:extLst>
          </p:cNvPr>
          <p:cNvPicPr>
            <a:picLocks noChangeAspect="1"/>
          </p:cNvPicPr>
          <p:nvPr/>
        </p:nvPicPr>
        <p:blipFill>
          <a:blip r:embed="rId5"/>
          <a:stretch>
            <a:fillRect/>
          </a:stretch>
        </p:blipFill>
        <p:spPr>
          <a:xfrm>
            <a:off x="7561187" y="1844824"/>
            <a:ext cx="1090028" cy="1111975"/>
          </a:xfrm>
          <a:prstGeom prst="rect">
            <a:avLst/>
          </a:prstGeom>
        </p:spPr>
      </p:pic>
      <p:pic>
        <p:nvPicPr>
          <p:cNvPr id="7" name="Image 6">
            <a:extLst>
              <a:ext uri="{FF2B5EF4-FFF2-40B4-BE49-F238E27FC236}">
                <a16:creationId xmlns:a16="http://schemas.microsoft.com/office/drawing/2014/main" id="{C6D98DF0-E605-40A1-95C6-AE4012030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526" y="4012387"/>
            <a:ext cx="951568" cy="997705"/>
          </a:xfrm>
          <a:prstGeom prst="rect">
            <a:avLst/>
          </a:prstGeom>
        </p:spPr>
      </p:pic>
      <p:pic>
        <p:nvPicPr>
          <p:cNvPr id="9" name="Image 8">
            <a:extLst>
              <a:ext uri="{FF2B5EF4-FFF2-40B4-BE49-F238E27FC236}">
                <a16:creationId xmlns:a16="http://schemas.microsoft.com/office/drawing/2014/main" id="{49E06769-492E-40FE-906E-4DC058230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7579" y="3937295"/>
            <a:ext cx="989357" cy="1072797"/>
          </a:xfrm>
          <a:prstGeom prst="rect">
            <a:avLst/>
          </a:prstGeom>
        </p:spPr>
      </p:pic>
      <p:sp>
        <p:nvSpPr>
          <p:cNvPr id="10" name="Flèche : droite 9">
            <a:extLst>
              <a:ext uri="{FF2B5EF4-FFF2-40B4-BE49-F238E27FC236}">
                <a16:creationId xmlns:a16="http://schemas.microsoft.com/office/drawing/2014/main" id="{25261BD9-461B-4F96-B25D-3FBECAC581DC}"/>
              </a:ext>
            </a:extLst>
          </p:cNvPr>
          <p:cNvSpPr/>
          <p:nvPr/>
        </p:nvSpPr>
        <p:spPr>
          <a:xfrm>
            <a:off x="6789635" y="1671125"/>
            <a:ext cx="30264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pic>
        <p:nvPicPr>
          <p:cNvPr id="12" name="Image 11">
            <a:extLst>
              <a:ext uri="{FF2B5EF4-FFF2-40B4-BE49-F238E27FC236}">
                <a16:creationId xmlns:a16="http://schemas.microsoft.com/office/drawing/2014/main" id="{132D2C5C-269C-4FCA-BEF0-AD80B0D50C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3758" y="2317980"/>
            <a:ext cx="1411772" cy="1121854"/>
          </a:xfrm>
          <a:prstGeom prst="rect">
            <a:avLst/>
          </a:prstGeom>
        </p:spPr>
      </p:pic>
      <p:sp>
        <p:nvSpPr>
          <p:cNvPr id="13" name="Rectangle 12">
            <a:extLst>
              <a:ext uri="{FF2B5EF4-FFF2-40B4-BE49-F238E27FC236}">
                <a16:creationId xmlns:a16="http://schemas.microsoft.com/office/drawing/2014/main" id="{37D19F5A-C296-416D-92D6-FD82AC91BCE5}"/>
              </a:ext>
            </a:extLst>
          </p:cNvPr>
          <p:cNvSpPr/>
          <p:nvPr/>
        </p:nvSpPr>
        <p:spPr>
          <a:xfrm>
            <a:off x="877906" y="4149466"/>
            <a:ext cx="2685543" cy="307777"/>
          </a:xfrm>
          <a:prstGeom prst="rect">
            <a:avLst/>
          </a:prstGeom>
        </p:spPr>
        <p:txBody>
          <a:bodyPr wrap="none">
            <a:spAutoFit/>
          </a:bodyPr>
          <a:lstStyle/>
          <a:p>
            <a:r>
              <a:rPr lang="fr-NC" sz="1400" dirty="0"/>
              <a:t>Extraction of the </a:t>
            </a:r>
            <a:r>
              <a:rPr lang="fr-FR" sz="1400" dirty="0"/>
              <a:t>land</a:t>
            </a:r>
            <a:r>
              <a:rPr lang="fr-NC" sz="1400" dirty="0"/>
              <a:t>/water layer </a:t>
            </a:r>
          </a:p>
        </p:txBody>
      </p:sp>
      <p:sp>
        <p:nvSpPr>
          <p:cNvPr id="54" name="Rectangle 53">
            <a:extLst>
              <a:ext uri="{FF2B5EF4-FFF2-40B4-BE49-F238E27FC236}">
                <a16:creationId xmlns:a16="http://schemas.microsoft.com/office/drawing/2014/main" id="{673B24A6-4814-40EA-B044-6B541E1BB715}"/>
              </a:ext>
            </a:extLst>
          </p:cNvPr>
          <p:cNvSpPr/>
          <p:nvPr/>
        </p:nvSpPr>
        <p:spPr>
          <a:xfrm>
            <a:off x="6372200" y="4427831"/>
            <a:ext cx="1158671" cy="22530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Raster </a:t>
            </a:r>
          </a:p>
          <a:p>
            <a:pPr algn="ctr"/>
            <a:r>
              <a:rPr lang="fr-FR" sz="1100" dirty="0">
                <a:solidFill>
                  <a:schemeClr val="tx1"/>
                </a:solidFill>
              </a:rPr>
              <a:t>to </a:t>
            </a:r>
            <a:r>
              <a:rPr lang="fr-FR" sz="1100" dirty="0" err="1">
                <a:solidFill>
                  <a:schemeClr val="tx1"/>
                </a:solidFill>
              </a:rPr>
              <a:t>vector</a:t>
            </a:r>
            <a:endParaRPr lang="fr-NC" sz="1100" dirty="0">
              <a:solidFill>
                <a:schemeClr val="tx1"/>
              </a:solidFill>
            </a:endParaRPr>
          </a:p>
        </p:txBody>
      </p:sp>
      <p:sp>
        <p:nvSpPr>
          <p:cNvPr id="56" name="Rectangle 55">
            <a:extLst>
              <a:ext uri="{FF2B5EF4-FFF2-40B4-BE49-F238E27FC236}">
                <a16:creationId xmlns:a16="http://schemas.microsoft.com/office/drawing/2014/main" id="{FAE96B20-4041-446E-A60B-43DC5754BBF3}"/>
              </a:ext>
            </a:extLst>
          </p:cNvPr>
          <p:cNvSpPr/>
          <p:nvPr/>
        </p:nvSpPr>
        <p:spPr>
          <a:xfrm>
            <a:off x="7293691" y="1570294"/>
            <a:ext cx="1281479" cy="201661"/>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Raster Image B&amp;W</a:t>
            </a:r>
            <a:endParaRPr lang="fr-NC" sz="1100" dirty="0">
              <a:solidFill>
                <a:schemeClr val="tx1"/>
              </a:solidFill>
            </a:endParaRPr>
          </a:p>
        </p:txBody>
      </p:sp>
      <p:sp>
        <p:nvSpPr>
          <p:cNvPr id="14" name="Rectangle 13">
            <a:extLst>
              <a:ext uri="{FF2B5EF4-FFF2-40B4-BE49-F238E27FC236}">
                <a16:creationId xmlns:a16="http://schemas.microsoft.com/office/drawing/2014/main" id="{591499F5-A994-4D43-A27A-B80D5783CCBB}"/>
              </a:ext>
            </a:extLst>
          </p:cNvPr>
          <p:cNvSpPr/>
          <p:nvPr/>
        </p:nvSpPr>
        <p:spPr>
          <a:xfrm>
            <a:off x="6224481" y="2276872"/>
            <a:ext cx="1011815" cy="246221"/>
          </a:xfrm>
          <a:prstGeom prst="rect">
            <a:avLst/>
          </a:prstGeom>
          <a:solidFill>
            <a:schemeClr val="bg1"/>
          </a:solidFill>
        </p:spPr>
        <p:txBody>
          <a:bodyPr wrap="none">
            <a:spAutoFit/>
          </a:bodyPr>
          <a:lstStyle/>
          <a:p>
            <a:r>
              <a:rPr lang="fr-FR" sz="1000" dirty="0"/>
              <a:t>T</a:t>
            </a:r>
            <a:r>
              <a:rPr lang="fr-NC" sz="1000" dirty="0" err="1"/>
              <a:t>hreshold</a:t>
            </a:r>
            <a:r>
              <a:rPr lang="fr-NC" sz="1000" dirty="0"/>
              <a:t> value</a:t>
            </a:r>
          </a:p>
        </p:txBody>
      </p:sp>
      <p:sp>
        <p:nvSpPr>
          <p:cNvPr id="57" name="Rectangle 56">
            <a:extLst>
              <a:ext uri="{FF2B5EF4-FFF2-40B4-BE49-F238E27FC236}">
                <a16:creationId xmlns:a16="http://schemas.microsoft.com/office/drawing/2014/main" id="{F443B8C4-81DF-4739-96B0-D9D41A3AB215}"/>
              </a:ext>
            </a:extLst>
          </p:cNvPr>
          <p:cNvSpPr/>
          <p:nvPr/>
        </p:nvSpPr>
        <p:spPr>
          <a:xfrm>
            <a:off x="5582771" y="3329149"/>
            <a:ext cx="801267" cy="246221"/>
          </a:xfrm>
          <a:prstGeom prst="rect">
            <a:avLst/>
          </a:prstGeom>
          <a:solidFill>
            <a:schemeClr val="bg1"/>
          </a:solidFill>
        </p:spPr>
        <p:txBody>
          <a:bodyPr wrap="square">
            <a:spAutoFit/>
          </a:bodyPr>
          <a:lstStyle/>
          <a:p>
            <a:r>
              <a:rPr lang="fr-FR" sz="1000" dirty="0"/>
              <a:t>Pixel</a:t>
            </a:r>
            <a:r>
              <a:rPr lang="fr-NC" sz="1000" dirty="0"/>
              <a:t> value</a:t>
            </a:r>
          </a:p>
        </p:txBody>
      </p:sp>
      <p:sp>
        <p:nvSpPr>
          <p:cNvPr id="15" name="Rectangle 14">
            <a:extLst>
              <a:ext uri="{FF2B5EF4-FFF2-40B4-BE49-F238E27FC236}">
                <a16:creationId xmlns:a16="http://schemas.microsoft.com/office/drawing/2014/main" id="{506C8211-2466-4C74-8385-387C1D88651D}"/>
              </a:ext>
            </a:extLst>
          </p:cNvPr>
          <p:cNvSpPr/>
          <p:nvPr/>
        </p:nvSpPr>
        <p:spPr>
          <a:xfrm>
            <a:off x="6194491" y="2480724"/>
            <a:ext cx="1107996" cy="400110"/>
          </a:xfrm>
          <a:prstGeom prst="rect">
            <a:avLst/>
          </a:prstGeom>
          <a:solidFill>
            <a:schemeClr val="bg1"/>
          </a:solidFill>
        </p:spPr>
        <p:txBody>
          <a:bodyPr wrap="none">
            <a:spAutoFit/>
          </a:bodyPr>
          <a:lstStyle/>
          <a:p>
            <a:r>
              <a:rPr lang="fr-FR" sz="1000" dirty="0"/>
              <a:t>(s</a:t>
            </a:r>
            <a:r>
              <a:rPr lang="fr-NC" sz="1000" dirty="0" err="1"/>
              <a:t>mallest</a:t>
            </a:r>
            <a:r>
              <a:rPr lang="fr-NC" sz="1000" dirty="0"/>
              <a:t> value </a:t>
            </a:r>
            <a:endParaRPr lang="fr-FR" sz="1000" dirty="0"/>
          </a:p>
          <a:p>
            <a:r>
              <a:rPr lang="fr-NC" sz="1000" dirty="0" err="1"/>
              <a:t>between</a:t>
            </a:r>
            <a:r>
              <a:rPr lang="fr-NC" sz="1000" dirty="0"/>
              <a:t> 2 </a:t>
            </a:r>
            <a:r>
              <a:rPr lang="fr-NC" sz="1000" dirty="0" err="1"/>
              <a:t>peaks</a:t>
            </a:r>
            <a:r>
              <a:rPr lang="fr-FR" sz="1000" dirty="0"/>
              <a:t>)</a:t>
            </a:r>
            <a:endParaRPr lang="fr-NC" sz="1000" dirty="0"/>
          </a:p>
        </p:txBody>
      </p:sp>
      <p:pic>
        <p:nvPicPr>
          <p:cNvPr id="17" name="Image 16">
            <a:extLst>
              <a:ext uri="{FF2B5EF4-FFF2-40B4-BE49-F238E27FC236}">
                <a16:creationId xmlns:a16="http://schemas.microsoft.com/office/drawing/2014/main" id="{E5BDA059-2908-48D7-A089-65B546047F12}"/>
              </a:ext>
            </a:extLst>
          </p:cNvPr>
          <p:cNvPicPr>
            <a:picLocks noChangeAspect="1"/>
          </p:cNvPicPr>
          <p:nvPr/>
        </p:nvPicPr>
        <p:blipFill>
          <a:blip r:embed="rId9"/>
          <a:stretch>
            <a:fillRect/>
          </a:stretch>
        </p:blipFill>
        <p:spPr>
          <a:xfrm>
            <a:off x="5319238" y="5301208"/>
            <a:ext cx="1426038" cy="1411806"/>
          </a:xfrm>
          <a:prstGeom prst="rect">
            <a:avLst/>
          </a:prstGeom>
        </p:spPr>
      </p:pic>
      <p:sp>
        <p:nvSpPr>
          <p:cNvPr id="58" name="Flèche : droite 57">
            <a:extLst>
              <a:ext uri="{FF2B5EF4-FFF2-40B4-BE49-F238E27FC236}">
                <a16:creationId xmlns:a16="http://schemas.microsoft.com/office/drawing/2014/main" id="{9CF94DE0-6B4A-48C2-9127-444A827C0059}"/>
              </a:ext>
            </a:extLst>
          </p:cNvPr>
          <p:cNvSpPr/>
          <p:nvPr/>
        </p:nvSpPr>
        <p:spPr>
          <a:xfrm rot="5400000">
            <a:off x="5938057" y="4856120"/>
            <a:ext cx="16365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60" name="Flèche : droite 59">
            <a:extLst>
              <a:ext uri="{FF2B5EF4-FFF2-40B4-BE49-F238E27FC236}">
                <a16:creationId xmlns:a16="http://schemas.microsoft.com/office/drawing/2014/main" id="{45CB0C6B-3E5A-4322-AB5F-7ADE702BBFD7}"/>
              </a:ext>
            </a:extLst>
          </p:cNvPr>
          <p:cNvSpPr/>
          <p:nvPr/>
        </p:nvSpPr>
        <p:spPr>
          <a:xfrm>
            <a:off x="395277" y="4312765"/>
            <a:ext cx="30264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18" name="Rectangle 17">
            <a:extLst>
              <a:ext uri="{FF2B5EF4-FFF2-40B4-BE49-F238E27FC236}">
                <a16:creationId xmlns:a16="http://schemas.microsoft.com/office/drawing/2014/main" id="{2B953EF1-8576-4304-B4CC-CD7FA547EB5E}"/>
              </a:ext>
            </a:extLst>
          </p:cNvPr>
          <p:cNvSpPr/>
          <p:nvPr/>
        </p:nvSpPr>
        <p:spPr>
          <a:xfrm>
            <a:off x="5040464" y="5039022"/>
            <a:ext cx="3131921" cy="261610"/>
          </a:xfrm>
          <a:prstGeom prst="rect">
            <a:avLst/>
          </a:prstGeom>
        </p:spPr>
        <p:txBody>
          <a:bodyPr wrap="square">
            <a:spAutoFit/>
          </a:bodyPr>
          <a:lstStyle/>
          <a:p>
            <a:r>
              <a:rPr lang="fr-NC" sz="1100" dirty="0"/>
              <a:t>Limit of water </a:t>
            </a:r>
            <a:r>
              <a:rPr lang="fr-NC" sz="1100" dirty="0" err="1"/>
              <a:t>extracted</a:t>
            </a:r>
            <a:r>
              <a:rPr lang="fr-NC" sz="1100" dirty="0"/>
              <a:t> </a:t>
            </a:r>
            <a:r>
              <a:rPr lang="fr-NC" sz="1100" dirty="0" err="1"/>
              <a:t>from</a:t>
            </a:r>
            <a:r>
              <a:rPr lang="fr-NC" sz="1100" dirty="0"/>
              <a:t> DDWI</a:t>
            </a:r>
            <a:r>
              <a:rPr lang="fr-FR" sz="1100" dirty="0"/>
              <a:t> for </a:t>
            </a:r>
            <a:r>
              <a:rPr lang="fr-FR" sz="1100" dirty="0" err="1"/>
              <a:t>each</a:t>
            </a:r>
            <a:r>
              <a:rPr lang="fr-FR" sz="1100" dirty="0"/>
              <a:t> image </a:t>
            </a:r>
            <a:endParaRPr lang="fr-NC" sz="1100" dirty="0"/>
          </a:p>
        </p:txBody>
      </p:sp>
      <p:sp>
        <p:nvSpPr>
          <p:cNvPr id="61" name="Rectangle 60">
            <a:extLst>
              <a:ext uri="{FF2B5EF4-FFF2-40B4-BE49-F238E27FC236}">
                <a16:creationId xmlns:a16="http://schemas.microsoft.com/office/drawing/2014/main" id="{700971A9-FDCB-4C95-B192-34C6AF3C39B0}"/>
              </a:ext>
            </a:extLst>
          </p:cNvPr>
          <p:cNvSpPr/>
          <p:nvPr/>
        </p:nvSpPr>
        <p:spPr>
          <a:xfrm>
            <a:off x="4953068" y="1104999"/>
            <a:ext cx="1402255" cy="307777"/>
          </a:xfrm>
          <a:prstGeom prst="rect">
            <a:avLst/>
          </a:prstGeom>
        </p:spPr>
        <p:txBody>
          <a:bodyPr wrap="square">
            <a:spAutoFit/>
          </a:bodyPr>
          <a:lstStyle/>
          <a:p>
            <a:r>
              <a:rPr lang="fr-FR" sz="1400" dirty="0"/>
              <a:t>Method (</a:t>
            </a:r>
            <a:r>
              <a:rPr lang="fr-FR" sz="1400" dirty="0" err="1"/>
              <a:t>Qgis</a:t>
            </a:r>
            <a:r>
              <a:rPr lang="fr-FR" sz="1400" dirty="0"/>
              <a:t>)</a:t>
            </a:r>
            <a:endParaRPr lang="fr-NC" sz="1400" dirty="0"/>
          </a:p>
        </p:txBody>
      </p:sp>
      <p:cxnSp>
        <p:nvCxnSpPr>
          <p:cNvPr id="20" name="Connecteur droit 19">
            <a:extLst>
              <a:ext uri="{FF2B5EF4-FFF2-40B4-BE49-F238E27FC236}">
                <a16:creationId xmlns:a16="http://schemas.microsoft.com/office/drawing/2014/main" id="{E58F42D5-7C51-4939-97CF-48A20E5E89D4}"/>
              </a:ext>
            </a:extLst>
          </p:cNvPr>
          <p:cNvCxnSpPr>
            <a:cxnSpLocks/>
          </p:cNvCxnSpPr>
          <p:nvPr/>
        </p:nvCxnSpPr>
        <p:spPr>
          <a:xfrm>
            <a:off x="5004048" y="1129566"/>
            <a:ext cx="0" cy="561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73F90A52-853C-4314-9875-948FB3FC2004}"/>
              </a:ext>
            </a:extLst>
          </p:cNvPr>
          <p:cNvCxnSpPr>
            <a:cxnSpLocks/>
          </p:cNvCxnSpPr>
          <p:nvPr/>
        </p:nvCxnSpPr>
        <p:spPr>
          <a:xfrm>
            <a:off x="5019519" y="1356915"/>
            <a:ext cx="10232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63BF38ED-90DD-460C-9EDE-771AC4539C44}"/>
              </a:ext>
            </a:extLst>
          </p:cNvPr>
          <p:cNvCxnSpPr/>
          <p:nvPr/>
        </p:nvCxnSpPr>
        <p:spPr>
          <a:xfrm>
            <a:off x="5019519" y="6741368"/>
            <a:ext cx="704609"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Flèche : droite 64">
            <a:extLst>
              <a:ext uri="{FF2B5EF4-FFF2-40B4-BE49-F238E27FC236}">
                <a16:creationId xmlns:a16="http://schemas.microsoft.com/office/drawing/2014/main" id="{2E6C4F8A-F925-446A-BE8F-C836F9207862}"/>
              </a:ext>
            </a:extLst>
          </p:cNvPr>
          <p:cNvSpPr/>
          <p:nvPr/>
        </p:nvSpPr>
        <p:spPr>
          <a:xfrm>
            <a:off x="6901435" y="6026556"/>
            <a:ext cx="30264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66" name="Flèche : droite 65">
            <a:extLst>
              <a:ext uri="{FF2B5EF4-FFF2-40B4-BE49-F238E27FC236}">
                <a16:creationId xmlns:a16="http://schemas.microsoft.com/office/drawing/2014/main" id="{55E70CB3-D2DF-43DB-A106-E737139082B0}"/>
              </a:ext>
            </a:extLst>
          </p:cNvPr>
          <p:cNvSpPr/>
          <p:nvPr/>
        </p:nvSpPr>
        <p:spPr>
          <a:xfrm rot="10800000">
            <a:off x="6861643" y="4247376"/>
            <a:ext cx="30264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25" name="Rectangle 24">
            <a:extLst>
              <a:ext uri="{FF2B5EF4-FFF2-40B4-BE49-F238E27FC236}">
                <a16:creationId xmlns:a16="http://schemas.microsoft.com/office/drawing/2014/main" id="{743D79C7-06E1-4689-8EE7-88F40ECE0613}"/>
              </a:ext>
            </a:extLst>
          </p:cNvPr>
          <p:cNvSpPr/>
          <p:nvPr/>
        </p:nvSpPr>
        <p:spPr>
          <a:xfrm>
            <a:off x="7231813" y="3031632"/>
            <a:ext cx="1156086" cy="400110"/>
          </a:xfrm>
          <a:prstGeom prst="rect">
            <a:avLst/>
          </a:prstGeom>
        </p:spPr>
        <p:txBody>
          <a:bodyPr wrap="none">
            <a:spAutoFit/>
          </a:bodyPr>
          <a:lstStyle/>
          <a:p>
            <a:r>
              <a:rPr lang="fr-FR" sz="1000" dirty="0"/>
              <a:t>T</a:t>
            </a:r>
            <a:r>
              <a:rPr lang="fr-NC" sz="1000" dirty="0" err="1"/>
              <a:t>hreshold</a:t>
            </a:r>
            <a:r>
              <a:rPr lang="fr-NC" sz="1000" dirty="0"/>
              <a:t> value </a:t>
            </a:r>
            <a:endParaRPr lang="fr-FR" sz="1000" dirty="0"/>
          </a:p>
          <a:p>
            <a:r>
              <a:rPr lang="fr-FR" sz="1000" dirty="0" err="1"/>
              <a:t>apply</a:t>
            </a:r>
            <a:r>
              <a:rPr lang="fr-FR" sz="1000" dirty="0"/>
              <a:t> </a:t>
            </a:r>
            <a:r>
              <a:rPr lang="fr-NC" sz="1000" dirty="0"/>
              <a:t>to the image</a:t>
            </a:r>
          </a:p>
        </p:txBody>
      </p:sp>
      <p:sp>
        <p:nvSpPr>
          <p:cNvPr id="49" name="Flèche : droite 48">
            <a:extLst>
              <a:ext uri="{FF2B5EF4-FFF2-40B4-BE49-F238E27FC236}">
                <a16:creationId xmlns:a16="http://schemas.microsoft.com/office/drawing/2014/main" id="{B590F448-AC8F-45A2-8D77-250CB1B17CC2}"/>
              </a:ext>
            </a:extLst>
          </p:cNvPr>
          <p:cNvSpPr/>
          <p:nvPr/>
        </p:nvSpPr>
        <p:spPr>
          <a:xfrm rot="9531398">
            <a:off x="7151616" y="2291372"/>
            <a:ext cx="30264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69" name="Flèche : droite 68">
            <a:extLst>
              <a:ext uri="{FF2B5EF4-FFF2-40B4-BE49-F238E27FC236}">
                <a16:creationId xmlns:a16="http://schemas.microsoft.com/office/drawing/2014/main" id="{B8BB5326-8F4F-4E89-81EA-B390690A707D}"/>
              </a:ext>
            </a:extLst>
          </p:cNvPr>
          <p:cNvSpPr/>
          <p:nvPr/>
        </p:nvSpPr>
        <p:spPr>
          <a:xfrm rot="5400000">
            <a:off x="7707673" y="3487968"/>
            <a:ext cx="16365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70" name="Rectangle 69">
            <a:extLst>
              <a:ext uri="{FF2B5EF4-FFF2-40B4-BE49-F238E27FC236}">
                <a16:creationId xmlns:a16="http://schemas.microsoft.com/office/drawing/2014/main" id="{50EF91D3-FDED-49BE-B59D-379EC9806F31}"/>
              </a:ext>
            </a:extLst>
          </p:cNvPr>
          <p:cNvSpPr/>
          <p:nvPr/>
        </p:nvSpPr>
        <p:spPr>
          <a:xfrm>
            <a:off x="7261765" y="5849360"/>
            <a:ext cx="1891865" cy="400110"/>
          </a:xfrm>
          <a:prstGeom prst="rect">
            <a:avLst/>
          </a:prstGeom>
        </p:spPr>
        <p:txBody>
          <a:bodyPr wrap="none">
            <a:spAutoFit/>
          </a:bodyPr>
          <a:lstStyle/>
          <a:p>
            <a:r>
              <a:rPr lang="fr-FR" sz="1000" dirty="0" err="1"/>
              <a:t>Shoreline</a:t>
            </a:r>
            <a:r>
              <a:rPr lang="fr-FR" sz="1000" dirty="0"/>
              <a:t> </a:t>
            </a:r>
            <a:r>
              <a:rPr lang="fr-FR" sz="1000" dirty="0" err="1"/>
              <a:t>analysis</a:t>
            </a:r>
            <a:r>
              <a:rPr lang="fr-FR" sz="1000" dirty="0"/>
              <a:t> </a:t>
            </a:r>
            <a:r>
              <a:rPr lang="fr-FR" sz="1000" dirty="0" err="1"/>
              <a:t>between</a:t>
            </a:r>
            <a:r>
              <a:rPr lang="fr-FR" sz="1000" dirty="0"/>
              <a:t> 2014</a:t>
            </a:r>
          </a:p>
          <a:p>
            <a:r>
              <a:rPr lang="fr-FR" sz="1000" dirty="0"/>
              <a:t>and 2022    </a:t>
            </a:r>
            <a:endParaRPr lang="fr-NC" sz="1000" dirty="0"/>
          </a:p>
        </p:txBody>
      </p:sp>
      <p:pic>
        <p:nvPicPr>
          <p:cNvPr id="6" name="Image 5">
            <a:extLst>
              <a:ext uri="{FF2B5EF4-FFF2-40B4-BE49-F238E27FC236}">
                <a16:creationId xmlns:a16="http://schemas.microsoft.com/office/drawing/2014/main" id="{4CA5E10F-A50A-4035-BC16-70BC5A2EE6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284" y="1873755"/>
            <a:ext cx="4271596" cy="1614048"/>
          </a:xfrm>
          <a:prstGeom prst="rect">
            <a:avLst/>
          </a:prstGeom>
        </p:spPr>
      </p:pic>
      <p:sp>
        <p:nvSpPr>
          <p:cNvPr id="41" name="Flèche : droite 40">
            <a:extLst>
              <a:ext uri="{FF2B5EF4-FFF2-40B4-BE49-F238E27FC236}">
                <a16:creationId xmlns:a16="http://schemas.microsoft.com/office/drawing/2014/main" id="{AFE2F206-2DA5-49CE-9729-A2CD50DDA5FD}"/>
              </a:ext>
            </a:extLst>
          </p:cNvPr>
          <p:cNvSpPr/>
          <p:nvPr/>
        </p:nvSpPr>
        <p:spPr>
          <a:xfrm rot="8112215" flipV="1">
            <a:off x="6275635" y="1412543"/>
            <a:ext cx="9412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Tree>
    <p:extLst>
      <p:ext uri="{BB962C8B-B14F-4D97-AF65-F5344CB8AC3E}">
        <p14:creationId xmlns:p14="http://schemas.microsoft.com/office/powerpoint/2010/main" val="333421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20D69E2-E49D-4A2E-AE28-2D7FF3EA9512}"/>
              </a:ext>
            </a:extLst>
          </p:cNvPr>
          <p:cNvSpPr>
            <a:spLocks noGrp="1"/>
          </p:cNvSpPr>
          <p:nvPr>
            <p:ph type="sldNum" sz="quarter" idx="12"/>
          </p:nvPr>
        </p:nvSpPr>
        <p:spPr>
          <a:xfrm>
            <a:off x="6313329" y="3623772"/>
            <a:ext cx="2133600" cy="365125"/>
          </a:xfrm>
        </p:spPr>
        <p:txBody>
          <a:bodyPr/>
          <a:lstStyle/>
          <a:p>
            <a:pPr>
              <a:defRPr/>
            </a:pPr>
            <a:fld id="{61B07835-A02D-4043-894B-644F086BCC46}" type="slidenum">
              <a:rPr lang="fr-FR" smtClean="0"/>
              <a:pPr>
                <a:defRPr/>
              </a:pPr>
              <a:t>8</a:t>
            </a:fld>
            <a:endParaRPr lang="fr-FR" dirty="0"/>
          </a:p>
        </p:txBody>
      </p:sp>
      <p:sp>
        <p:nvSpPr>
          <p:cNvPr id="18435" name="Rectangle 5">
            <a:extLst>
              <a:ext uri="{FF2B5EF4-FFF2-40B4-BE49-F238E27FC236}">
                <a16:creationId xmlns:a16="http://schemas.microsoft.com/office/drawing/2014/main" id="{13DDB500-6ECF-4CA1-9E78-C995F91BA037}"/>
              </a:ext>
            </a:extLst>
          </p:cNvPr>
          <p:cNvSpPr>
            <a:spLocks noChangeArrowheads="1"/>
          </p:cNvSpPr>
          <p:nvPr/>
        </p:nvSpPr>
        <p:spPr bwMode="auto">
          <a:xfrm>
            <a:off x="3778596" y="1041488"/>
            <a:ext cx="5580112" cy="34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7000"/>
              </a:lnSpc>
              <a:spcBef>
                <a:spcPct val="0"/>
              </a:spcBef>
              <a:spcAft>
                <a:spcPts val="800"/>
              </a:spcAft>
              <a:buFontTx/>
              <a:buNone/>
            </a:pPr>
            <a:r>
              <a:rPr lang="en-US" altLang="fr-NC" sz="1600" b="1" dirty="0">
                <a:ea typeface="Calibri" panose="020F0502020204030204" pitchFamily="34" charset="0"/>
                <a:cs typeface="Times New Roman" panose="02020603050405020304" pitchFamily="18" charset="0"/>
              </a:rPr>
              <a:t>Implementation of different coastline monitoring methods</a:t>
            </a:r>
            <a:r>
              <a:rPr lang="fr-FR" altLang="fr-NC" sz="1600" b="1" dirty="0">
                <a:ea typeface="Calibri" panose="020F0502020204030204" pitchFamily="34" charset="0"/>
                <a:cs typeface="Times New Roman" panose="02020603050405020304" pitchFamily="18" charset="0"/>
              </a:rPr>
              <a:t>  </a:t>
            </a:r>
            <a:endParaRPr lang="fr-NC" altLang="fr-NC" sz="1600" dirty="0">
              <a:ea typeface="Calibri" panose="020F0502020204030204" pitchFamily="34" charset="0"/>
              <a:cs typeface="Times New Roman" panose="02020603050405020304" pitchFamily="18" charset="0"/>
            </a:endParaRPr>
          </a:p>
        </p:txBody>
      </p:sp>
      <p:sp>
        <p:nvSpPr>
          <p:cNvPr id="18442" name="Rectangle 1">
            <a:extLst>
              <a:ext uri="{FF2B5EF4-FFF2-40B4-BE49-F238E27FC236}">
                <a16:creationId xmlns:a16="http://schemas.microsoft.com/office/drawing/2014/main" id="{9B82AE66-4996-421F-8A27-E159F3C63601}"/>
              </a:ext>
            </a:extLst>
          </p:cNvPr>
          <p:cNvSpPr>
            <a:spLocks noChangeArrowheads="1"/>
          </p:cNvSpPr>
          <p:nvPr/>
        </p:nvSpPr>
        <p:spPr bwMode="auto">
          <a:xfrm>
            <a:off x="189245" y="1775797"/>
            <a:ext cx="55691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42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ct val="0"/>
              </a:spcBef>
              <a:buFontTx/>
              <a:buChar char="-"/>
            </a:pPr>
            <a:r>
              <a:rPr lang="fr-FR" altLang="fr-NC" sz="1600" b="1" dirty="0" err="1"/>
              <a:t>Topographic</a:t>
            </a:r>
            <a:r>
              <a:rPr lang="fr-FR" altLang="fr-NC" sz="1600" b="1" dirty="0"/>
              <a:t> </a:t>
            </a:r>
            <a:r>
              <a:rPr lang="fr-FR" altLang="fr-NC" sz="1600" b="1" dirty="0" err="1"/>
              <a:t>surveys</a:t>
            </a:r>
            <a:r>
              <a:rPr lang="fr-FR" altLang="fr-NC" sz="1600" b="1" dirty="0"/>
              <a:t> </a:t>
            </a:r>
            <a:r>
              <a:rPr lang="fr-FR" altLang="fr-NC" sz="1600" b="1" dirty="0" err="1"/>
              <a:t>using</a:t>
            </a:r>
            <a:r>
              <a:rPr lang="fr-FR" altLang="fr-NC" sz="1600" b="1" dirty="0"/>
              <a:t> a DGPS (</a:t>
            </a:r>
            <a:r>
              <a:rPr lang="fr-FR" altLang="fr-NC" sz="1600" b="1" dirty="0" err="1"/>
              <a:t>Differential</a:t>
            </a:r>
            <a:r>
              <a:rPr lang="fr-FR" altLang="fr-NC" sz="1600" b="1" dirty="0"/>
              <a:t> Global </a:t>
            </a:r>
            <a:r>
              <a:rPr lang="fr-FR" altLang="fr-NC" sz="1600" b="1" dirty="0" err="1"/>
              <a:t>Positioning</a:t>
            </a:r>
            <a:r>
              <a:rPr lang="fr-FR" altLang="fr-NC" sz="1600" b="1" dirty="0"/>
              <a:t> System)</a:t>
            </a:r>
          </a:p>
          <a:p>
            <a:pPr marL="285750" indent="-285750" algn="just" eaLnBrk="1" hangingPunct="1">
              <a:spcBef>
                <a:spcPct val="0"/>
              </a:spcBef>
              <a:buFontTx/>
              <a:buChar char="-"/>
            </a:pPr>
            <a:endParaRPr lang="fr-FR" altLang="fr-NC" sz="1000" b="1" dirty="0"/>
          </a:p>
          <a:p>
            <a:pPr algn="just" eaLnBrk="1" hangingPunct="1">
              <a:spcBef>
                <a:spcPct val="0"/>
              </a:spcBef>
              <a:buNone/>
            </a:pPr>
            <a:r>
              <a:rPr lang="en-US" sz="1400" dirty="0"/>
              <a:t>This instrument (used by surveyors) makes it possible to carry out very precise topographic surveys of beach morphology and the position of the coastline (centimetric precision model)</a:t>
            </a:r>
            <a:endParaRPr lang="fr-FR" altLang="fr-NC" sz="1600" dirty="0"/>
          </a:p>
        </p:txBody>
      </p:sp>
      <p:grpSp>
        <p:nvGrpSpPr>
          <p:cNvPr id="18433" name="Groupe 18432">
            <a:extLst>
              <a:ext uri="{FF2B5EF4-FFF2-40B4-BE49-F238E27FC236}">
                <a16:creationId xmlns:a16="http://schemas.microsoft.com/office/drawing/2014/main" id="{C29DDE9E-533D-49A3-8750-F14610C36B38}"/>
              </a:ext>
            </a:extLst>
          </p:cNvPr>
          <p:cNvGrpSpPr/>
          <p:nvPr/>
        </p:nvGrpSpPr>
        <p:grpSpPr>
          <a:xfrm>
            <a:off x="6902467" y="2518130"/>
            <a:ext cx="1836889" cy="1276413"/>
            <a:chOff x="7047626" y="5372237"/>
            <a:chExt cx="1794288" cy="1261679"/>
          </a:xfrm>
        </p:grpSpPr>
        <p:pic>
          <p:nvPicPr>
            <p:cNvPr id="6" name="Image 5">
              <a:extLst>
                <a:ext uri="{FF2B5EF4-FFF2-40B4-BE49-F238E27FC236}">
                  <a16:creationId xmlns:a16="http://schemas.microsoft.com/office/drawing/2014/main" id="{04D712CD-A67C-4827-AB34-41029D554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626" y="5372237"/>
              <a:ext cx="1794288" cy="1261679"/>
            </a:xfrm>
            <a:prstGeom prst="rect">
              <a:avLst/>
            </a:prstGeom>
          </p:spPr>
        </p:pic>
        <p:sp>
          <p:nvSpPr>
            <p:cNvPr id="18451" name="Rectangle 28">
              <a:extLst>
                <a:ext uri="{FF2B5EF4-FFF2-40B4-BE49-F238E27FC236}">
                  <a16:creationId xmlns:a16="http://schemas.microsoft.com/office/drawing/2014/main" id="{5DF89B05-75F8-42E4-BCC4-4857A388737D}"/>
                </a:ext>
              </a:extLst>
            </p:cNvPr>
            <p:cNvSpPr>
              <a:spLocks noChangeArrowheads="1"/>
            </p:cNvSpPr>
            <p:nvPr/>
          </p:nvSpPr>
          <p:spPr bwMode="auto">
            <a:xfrm>
              <a:off x="8267087" y="5447674"/>
              <a:ext cx="516807" cy="37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tIns="34289" rIns="68579" bIns="3428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NC" sz="1000" b="1" dirty="0">
                  <a:solidFill>
                    <a:schemeClr val="bg1"/>
                  </a:solidFill>
                  <a:cs typeface="Arial" panose="020B0604020202020204" pitchFamily="34" charset="0"/>
                </a:rPr>
                <a:t>DGPS</a:t>
              </a:r>
            </a:p>
            <a:p>
              <a:pPr algn="ctr" eaLnBrk="1" hangingPunct="1">
                <a:spcBef>
                  <a:spcPct val="0"/>
                </a:spcBef>
                <a:buFontTx/>
                <a:buNone/>
              </a:pPr>
              <a:r>
                <a:rPr lang="fr-FR" altLang="fr-NC" sz="1000" b="1" dirty="0">
                  <a:solidFill>
                    <a:schemeClr val="bg1"/>
                  </a:solidFill>
                  <a:cs typeface="Arial" panose="020B0604020202020204" pitchFamily="34" charset="0"/>
                </a:rPr>
                <a:t>Mobile</a:t>
              </a:r>
              <a:endParaRPr lang="fr-FR" altLang="fr-NC" sz="1000" dirty="0">
                <a:solidFill>
                  <a:schemeClr val="bg1"/>
                </a:solidFill>
              </a:endParaRPr>
            </a:p>
          </p:txBody>
        </p:sp>
      </p:grpSp>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179512" y="1020588"/>
            <a:ext cx="378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NC" altLang="fr-NC" b="1" u="sng" dirty="0">
                <a:cs typeface="Times New Roman" panose="02020603050405020304" pitchFamily="18" charset="0"/>
              </a:rPr>
              <a:t>How to monitor </a:t>
            </a:r>
            <a:r>
              <a:rPr lang="fr-NC" altLang="fr-NC" b="1" u="sng" dirty="0" err="1">
                <a:cs typeface="Times New Roman" panose="02020603050405020304" pitchFamily="18" charset="0"/>
              </a:rPr>
              <a:t>coastline</a:t>
            </a:r>
            <a:r>
              <a:rPr lang="fr-NC" altLang="fr-NC" b="1" u="sng" dirty="0">
                <a:cs typeface="Times New Roman" panose="02020603050405020304" pitchFamily="18" charset="0"/>
              </a:rPr>
              <a:t> </a:t>
            </a:r>
            <a:r>
              <a:rPr lang="fr-NC" altLang="fr-NC" b="1" u="sng" dirty="0" err="1">
                <a:cs typeface="Times New Roman" panose="02020603050405020304" pitchFamily="18" charset="0"/>
              </a:rPr>
              <a:t>evolution</a:t>
            </a:r>
            <a:r>
              <a:rPr lang="fr-FR" altLang="fr-NC" b="1" u="sng" dirty="0">
                <a:cs typeface="Times New Roman" panose="02020603050405020304" pitchFamily="18" charset="0"/>
              </a:rPr>
              <a:t> </a:t>
            </a:r>
            <a:r>
              <a:rPr lang="fr-FR" altLang="fr-NC" b="1" dirty="0">
                <a:cs typeface="Times New Roman" panose="02020603050405020304" pitchFamily="18" charset="0"/>
              </a:rPr>
              <a:t>? </a:t>
            </a:r>
            <a:endParaRPr lang="fr-NC" altLang="fr-NC" b="1" dirty="0">
              <a:cs typeface="Times New Roman" panose="02020603050405020304" pitchFamily="18" charset="0"/>
            </a:endParaRPr>
          </a:p>
        </p:txBody>
      </p:sp>
      <p:pic>
        <p:nvPicPr>
          <p:cNvPr id="11" name="Image 10">
            <a:extLst>
              <a:ext uri="{FF2B5EF4-FFF2-40B4-BE49-F238E27FC236}">
                <a16:creationId xmlns:a16="http://schemas.microsoft.com/office/drawing/2014/main" id="{E9E5D7D2-6107-427B-A370-2EDE74428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825" y="1583005"/>
            <a:ext cx="1625432" cy="1055104"/>
          </a:xfrm>
          <a:prstGeom prst="rect">
            <a:avLst/>
          </a:prstGeom>
        </p:spPr>
      </p:pic>
      <p:grpSp>
        <p:nvGrpSpPr>
          <p:cNvPr id="18432" name="Groupe 18431">
            <a:extLst>
              <a:ext uri="{FF2B5EF4-FFF2-40B4-BE49-F238E27FC236}">
                <a16:creationId xmlns:a16="http://schemas.microsoft.com/office/drawing/2014/main" id="{28B6E138-BC44-4E1C-B518-3C098B5CF0BB}"/>
              </a:ext>
            </a:extLst>
          </p:cNvPr>
          <p:cNvGrpSpPr/>
          <p:nvPr/>
        </p:nvGrpSpPr>
        <p:grpSpPr>
          <a:xfrm>
            <a:off x="6013669" y="1451876"/>
            <a:ext cx="1290220" cy="1518357"/>
            <a:chOff x="6418894" y="4492136"/>
            <a:chExt cx="1080120" cy="1385136"/>
          </a:xfrm>
        </p:grpSpPr>
        <p:pic>
          <p:nvPicPr>
            <p:cNvPr id="18448" name="Image 25">
              <a:extLst>
                <a:ext uri="{FF2B5EF4-FFF2-40B4-BE49-F238E27FC236}">
                  <a16:creationId xmlns:a16="http://schemas.microsoft.com/office/drawing/2014/main" id="{56B59F24-CCE1-480A-8CB0-1E9BEB25F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6344" y="4492136"/>
              <a:ext cx="927322" cy="13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28">
              <a:extLst>
                <a:ext uri="{FF2B5EF4-FFF2-40B4-BE49-F238E27FC236}">
                  <a16:creationId xmlns:a16="http://schemas.microsoft.com/office/drawing/2014/main" id="{40DB8496-EAFF-4C5C-84F4-B182F75B4F4E}"/>
                </a:ext>
              </a:extLst>
            </p:cNvPr>
            <p:cNvSpPr>
              <a:spLocks noChangeArrowheads="1"/>
            </p:cNvSpPr>
            <p:nvPr/>
          </p:nvSpPr>
          <p:spPr bwMode="auto">
            <a:xfrm>
              <a:off x="6418894" y="5500248"/>
              <a:ext cx="1080120" cy="37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NC" sz="1000" b="1" dirty="0">
                  <a:solidFill>
                    <a:schemeClr val="bg1"/>
                  </a:solidFill>
                  <a:cs typeface="Arial" panose="020B0604020202020204" pitchFamily="34" charset="0"/>
                </a:rPr>
                <a:t>DGPS</a:t>
              </a:r>
            </a:p>
            <a:p>
              <a:pPr algn="ctr" eaLnBrk="1" hangingPunct="1">
                <a:spcBef>
                  <a:spcPct val="0"/>
                </a:spcBef>
                <a:buFontTx/>
                <a:buNone/>
              </a:pPr>
              <a:r>
                <a:rPr lang="fr-FR" altLang="fr-NC" sz="1000" b="1" dirty="0">
                  <a:solidFill>
                    <a:schemeClr val="bg1"/>
                  </a:solidFill>
                  <a:cs typeface="Arial" panose="020B0604020202020204" pitchFamily="34" charset="0"/>
                </a:rPr>
                <a:t>Base station</a:t>
              </a:r>
              <a:endParaRPr lang="fr-FR" altLang="fr-NC" sz="1000" dirty="0">
                <a:solidFill>
                  <a:schemeClr val="bg1"/>
                </a:solidFill>
              </a:endParaRPr>
            </a:p>
          </p:txBody>
        </p:sp>
      </p:grpSp>
      <p:pic>
        <p:nvPicPr>
          <p:cNvPr id="34" name="Image 33">
            <a:extLst>
              <a:ext uri="{FF2B5EF4-FFF2-40B4-BE49-F238E27FC236}">
                <a16:creationId xmlns:a16="http://schemas.microsoft.com/office/drawing/2014/main" id="{AEC26F0C-7688-4DFD-8E6C-8AD69982E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222" y="5095730"/>
            <a:ext cx="3694107" cy="1285598"/>
          </a:xfrm>
          <a:prstGeom prst="rect">
            <a:avLst/>
          </a:prstGeom>
        </p:spPr>
      </p:pic>
      <p:pic>
        <p:nvPicPr>
          <p:cNvPr id="50" name="Image 49">
            <a:extLst>
              <a:ext uri="{FF2B5EF4-FFF2-40B4-BE49-F238E27FC236}">
                <a16:creationId xmlns:a16="http://schemas.microsoft.com/office/drawing/2014/main" id="{85343896-4756-4DFE-B70C-69E7E5A572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51" name="Image 244">
            <a:extLst>
              <a:ext uri="{FF2B5EF4-FFF2-40B4-BE49-F238E27FC236}">
                <a16:creationId xmlns:a16="http://schemas.microsoft.com/office/drawing/2014/main" id="{F4B3B20C-7499-4A97-9824-539ACBB3A1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52" name="Rectangle 51">
            <a:extLst>
              <a:ext uri="{FF2B5EF4-FFF2-40B4-BE49-F238E27FC236}">
                <a16:creationId xmlns:a16="http://schemas.microsoft.com/office/drawing/2014/main" id="{49823435-DB03-4A7B-918A-FF2793472550}"/>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53" name="ZoneTexte 52">
            <a:extLst>
              <a:ext uri="{FF2B5EF4-FFF2-40B4-BE49-F238E27FC236}">
                <a16:creationId xmlns:a16="http://schemas.microsoft.com/office/drawing/2014/main" id="{2A4BE432-DA1D-4431-B4E1-2CE828A6E79E}"/>
              </a:ext>
            </a:extLst>
          </p:cNvPr>
          <p:cNvSpPr txBox="1"/>
          <p:nvPr/>
        </p:nvSpPr>
        <p:spPr>
          <a:xfrm>
            <a:off x="1908175"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Methods        </a:t>
            </a:r>
            <a:r>
              <a:rPr lang="fr-FR" sz="1600" b="1" dirty="0" err="1">
                <a:solidFill>
                  <a:schemeClr val="bg1">
                    <a:lumMod val="65000"/>
                  </a:schemeClr>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sp>
        <p:nvSpPr>
          <p:cNvPr id="36" name="Rectangle 35">
            <a:extLst>
              <a:ext uri="{FF2B5EF4-FFF2-40B4-BE49-F238E27FC236}">
                <a16:creationId xmlns:a16="http://schemas.microsoft.com/office/drawing/2014/main" id="{EB95D1EB-E595-428B-8AA3-B4833DF54CE5}"/>
              </a:ext>
            </a:extLst>
          </p:cNvPr>
          <p:cNvSpPr/>
          <p:nvPr/>
        </p:nvSpPr>
        <p:spPr>
          <a:xfrm>
            <a:off x="591393" y="5132535"/>
            <a:ext cx="1998600" cy="954107"/>
          </a:xfrm>
          <a:prstGeom prst="rect">
            <a:avLst/>
          </a:prstGeom>
        </p:spPr>
        <p:txBody>
          <a:bodyPr wrap="square">
            <a:spAutoFit/>
          </a:bodyPr>
          <a:lstStyle/>
          <a:p>
            <a:pPr algn="just"/>
            <a:r>
              <a:rPr lang="en-US" sz="1400" dirty="0"/>
              <a:t>A digital elevation model (DEM) to analyze the micro-topography of the coast /beach </a:t>
            </a:r>
            <a:endParaRPr lang="fr-NC" sz="1400" dirty="0"/>
          </a:p>
        </p:txBody>
      </p:sp>
      <p:sp>
        <p:nvSpPr>
          <p:cNvPr id="57" name="Flèche droite 26">
            <a:extLst>
              <a:ext uri="{FF2B5EF4-FFF2-40B4-BE49-F238E27FC236}">
                <a16:creationId xmlns:a16="http://schemas.microsoft.com/office/drawing/2014/main" id="{9DEDC50A-0ADB-4B88-A60A-E23A984CB0CC}"/>
              </a:ext>
            </a:extLst>
          </p:cNvPr>
          <p:cNvSpPr/>
          <p:nvPr/>
        </p:nvSpPr>
        <p:spPr>
          <a:xfrm>
            <a:off x="246865" y="5229200"/>
            <a:ext cx="270696" cy="183876"/>
          </a:xfrm>
          <a:prstGeom prst="rightArrow">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58" name="Rectangle 28">
            <a:extLst>
              <a:ext uri="{FF2B5EF4-FFF2-40B4-BE49-F238E27FC236}">
                <a16:creationId xmlns:a16="http://schemas.microsoft.com/office/drawing/2014/main" id="{D363DA17-35CF-48AC-A8F9-F933C89504E3}"/>
              </a:ext>
            </a:extLst>
          </p:cNvPr>
          <p:cNvSpPr>
            <a:spLocks noChangeArrowheads="1"/>
          </p:cNvSpPr>
          <p:nvPr/>
        </p:nvSpPr>
        <p:spPr bwMode="auto">
          <a:xfrm>
            <a:off x="5592723" y="4107602"/>
            <a:ext cx="1080120" cy="5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NC" sz="1000" dirty="0" err="1"/>
              <a:t>Kringing</a:t>
            </a:r>
            <a:r>
              <a:rPr lang="fr-FR" altLang="fr-NC" sz="1000" dirty="0"/>
              <a:t> </a:t>
            </a:r>
            <a:r>
              <a:rPr lang="fr-FR" altLang="fr-NC" sz="1000" dirty="0" err="1"/>
              <a:t>method</a:t>
            </a:r>
            <a:r>
              <a:rPr lang="fr-FR" altLang="fr-NC" sz="1000" dirty="0"/>
              <a:t> interpolation to </a:t>
            </a:r>
            <a:r>
              <a:rPr lang="fr-FR" altLang="fr-NC" sz="1000" dirty="0" err="1"/>
              <a:t>obtain</a:t>
            </a:r>
            <a:r>
              <a:rPr lang="fr-FR" altLang="fr-NC" sz="1000" dirty="0"/>
              <a:t> a DEM </a:t>
            </a:r>
          </a:p>
        </p:txBody>
      </p:sp>
      <p:pic>
        <p:nvPicPr>
          <p:cNvPr id="37" name="Image 36" descr="Une image contenant gadget, Appareil électronique, Téléphone mobile, texte&#10;&#10;Description générée automatiquement">
            <a:extLst>
              <a:ext uri="{FF2B5EF4-FFF2-40B4-BE49-F238E27FC236}">
                <a16:creationId xmlns:a16="http://schemas.microsoft.com/office/drawing/2014/main" id="{84403816-31F7-4B37-A877-B1454A96CDA9}"/>
              </a:ext>
            </a:extLst>
          </p:cNvPr>
          <p:cNvPicPr>
            <a:picLocks noChangeAspect="1"/>
          </p:cNvPicPr>
          <p:nvPr/>
        </p:nvPicPr>
        <p:blipFill>
          <a:blip r:embed="rId9"/>
          <a:stretch>
            <a:fillRect/>
          </a:stretch>
        </p:blipFill>
        <p:spPr>
          <a:xfrm>
            <a:off x="2226510" y="3235441"/>
            <a:ext cx="738132" cy="1282837"/>
          </a:xfrm>
          <a:prstGeom prst="rect">
            <a:avLst/>
          </a:prstGeom>
        </p:spPr>
      </p:pic>
      <p:pic>
        <p:nvPicPr>
          <p:cNvPr id="39" name="Image 38" descr="Une image contenant plein air, eau, ciel, personne&#10;&#10;Description générée automatiquement">
            <a:extLst>
              <a:ext uri="{FF2B5EF4-FFF2-40B4-BE49-F238E27FC236}">
                <a16:creationId xmlns:a16="http://schemas.microsoft.com/office/drawing/2014/main" id="{638861BC-F23B-49A9-B1F0-CB6EBBC9A8B9}"/>
              </a:ext>
            </a:extLst>
          </p:cNvPr>
          <p:cNvPicPr>
            <a:picLocks noChangeAspect="1"/>
          </p:cNvPicPr>
          <p:nvPr/>
        </p:nvPicPr>
        <p:blipFill>
          <a:blip r:embed="rId10"/>
          <a:stretch>
            <a:fillRect/>
          </a:stretch>
        </p:blipFill>
        <p:spPr>
          <a:xfrm>
            <a:off x="351701" y="3307807"/>
            <a:ext cx="1606167" cy="1204625"/>
          </a:xfrm>
          <a:prstGeom prst="rect">
            <a:avLst/>
          </a:prstGeom>
        </p:spPr>
      </p:pic>
      <p:pic>
        <p:nvPicPr>
          <p:cNvPr id="23" name="Image 7">
            <a:extLst>
              <a:ext uri="{FF2B5EF4-FFF2-40B4-BE49-F238E27FC236}">
                <a16:creationId xmlns:a16="http://schemas.microsoft.com/office/drawing/2014/main" id="{4513501B-C233-4CC4-8048-FA4438D1A6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8001" y="3164012"/>
            <a:ext cx="1973956" cy="180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A1C0EF19-5CC0-439B-9989-AFC3B8EE3F07}"/>
              </a:ext>
            </a:extLst>
          </p:cNvPr>
          <p:cNvGrpSpPr/>
          <p:nvPr/>
        </p:nvGrpSpPr>
        <p:grpSpPr>
          <a:xfrm>
            <a:off x="6811373" y="3839255"/>
            <a:ext cx="2214303" cy="2952848"/>
            <a:chOff x="6885050" y="3911648"/>
            <a:chExt cx="2214303" cy="2952848"/>
          </a:xfrm>
        </p:grpSpPr>
        <p:pic>
          <p:nvPicPr>
            <p:cNvPr id="24" name="Image 31">
              <a:extLst>
                <a:ext uri="{FF2B5EF4-FFF2-40B4-BE49-F238E27FC236}">
                  <a16:creationId xmlns:a16="http://schemas.microsoft.com/office/drawing/2014/main" id="{3A52F215-7A80-4010-9C13-7980BDF9EC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8217" y="3911648"/>
              <a:ext cx="1654327" cy="294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DBC4765F-61F2-46FF-8208-C5B46D8D7741}"/>
                </a:ext>
              </a:extLst>
            </p:cNvPr>
            <p:cNvSpPr txBox="1"/>
            <p:nvPr/>
          </p:nvSpPr>
          <p:spPr>
            <a:xfrm>
              <a:off x="8375675" y="6065933"/>
              <a:ext cx="608566" cy="246221"/>
            </a:xfrm>
            <a:prstGeom prst="rect">
              <a:avLst/>
            </a:prstGeom>
            <a:solidFill>
              <a:schemeClr val="bg1"/>
            </a:solidFill>
          </p:spPr>
          <p:txBody>
            <a:bodyPr wrap="square" rtlCol="0">
              <a:spAutoFit/>
            </a:bodyPr>
            <a:lstStyle/>
            <a:p>
              <a:r>
                <a:rPr lang="fr-FR" sz="1000" dirty="0"/>
                <a:t>Erosion </a:t>
              </a:r>
              <a:endParaRPr lang="fr-NC" sz="1000" dirty="0"/>
            </a:p>
          </p:txBody>
        </p:sp>
        <p:sp>
          <p:nvSpPr>
            <p:cNvPr id="28" name="ZoneTexte 27">
              <a:extLst>
                <a:ext uri="{FF2B5EF4-FFF2-40B4-BE49-F238E27FC236}">
                  <a16:creationId xmlns:a16="http://schemas.microsoft.com/office/drawing/2014/main" id="{1EBF4417-9818-4AEA-9932-4DB5BA27C03F}"/>
                </a:ext>
              </a:extLst>
            </p:cNvPr>
            <p:cNvSpPr txBox="1"/>
            <p:nvPr/>
          </p:nvSpPr>
          <p:spPr>
            <a:xfrm>
              <a:off x="8362308" y="4231945"/>
              <a:ext cx="737045" cy="246221"/>
            </a:xfrm>
            <a:prstGeom prst="rect">
              <a:avLst/>
            </a:prstGeom>
            <a:solidFill>
              <a:schemeClr val="bg1"/>
            </a:solidFill>
          </p:spPr>
          <p:txBody>
            <a:bodyPr wrap="square" rtlCol="0">
              <a:spAutoFit/>
            </a:bodyPr>
            <a:lstStyle/>
            <a:p>
              <a:r>
                <a:rPr lang="fr-FR" sz="1000" dirty="0" err="1"/>
                <a:t>Accretion</a:t>
              </a:r>
              <a:r>
                <a:rPr lang="fr-FR" sz="1000" dirty="0"/>
                <a:t>  </a:t>
              </a:r>
              <a:endParaRPr lang="fr-NC" sz="1000" dirty="0"/>
            </a:p>
          </p:txBody>
        </p:sp>
        <p:sp>
          <p:nvSpPr>
            <p:cNvPr id="9" name="ZoneTexte 8">
              <a:extLst>
                <a:ext uri="{FF2B5EF4-FFF2-40B4-BE49-F238E27FC236}">
                  <a16:creationId xmlns:a16="http://schemas.microsoft.com/office/drawing/2014/main" id="{1F9C94F8-AF60-49EF-B09E-CCF9D8534B2F}"/>
                </a:ext>
              </a:extLst>
            </p:cNvPr>
            <p:cNvSpPr txBox="1"/>
            <p:nvPr/>
          </p:nvSpPr>
          <p:spPr>
            <a:xfrm>
              <a:off x="6885050" y="6464386"/>
              <a:ext cx="2214303" cy="400110"/>
            </a:xfrm>
            <a:prstGeom prst="rect">
              <a:avLst/>
            </a:prstGeom>
            <a:solidFill>
              <a:schemeClr val="bg1"/>
            </a:solidFill>
          </p:spPr>
          <p:txBody>
            <a:bodyPr wrap="square" rtlCol="0">
              <a:spAutoFit/>
            </a:bodyPr>
            <a:lstStyle/>
            <a:p>
              <a:r>
                <a:rPr lang="fr-FR" sz="1000" dirty="0" err="1"/>
                <a:t>Differential</a:t>
              </a:r>
              <a:r>
                <a:rPr lang="fr-FR" sz="1000" dirty="0"/>
                <a:t> DTM (2021-2022 </a:t>
              </a:r>
              <a:r>
                <a:rPr lang="fr-FR" sz="1000" dirty="0" err="1"/>
                <a:t>above</a:t>
              </a:r>
              <a:r>
                <a:rPr lang="fr-FR" sz="1000" dirty="0"/>
                <a:t>)</a:t>
              </a:r>
            </a:p>
            <a:p>
              <a:r>
                <a:rPr lang="fr-FR" sz="1000" dirty="0" err="1"/>
                <a:t>Differential</a:t>
              </a:r>
              <a:r>
                <a:rPr lang="fr-FR" sz="1000" dirty="0"/>
                <a:t> DTM (2022-2023 </a:t>
              </a:r>
              <a:r>
                <a:rPr lang="fr-FR" sz="1000" dirty="0" err="1"/>
                <a:t>bottom</a:t>
              </a:r>
              <a:r>
                <a:rPr lang="fr-FR" sz="1000" dirty="0"/>
                <a:t>)</a:t>
              </a:r>
              <a:endParaRPr lang="fr-NC" dirty="0"/>
            </a:p>
          </p:txBody>
        </p:sp>
      </p:grpSp>
      <p:sp>
        <p:nvSpPr>
          <p:cNvPr id="35" name="Flèche droite 26">
            <a:extLst>
              <a:ext uri="{FF2B5EF4-FFF2-40B4-BE49-F238E27FC236}">
                <a16:creationId xmlns:a16="http://schemas.microsoft.com/office/drawing/2014/main" id="{A7876F11-76FF-4D16-8C0D-9379738ADD59}"/>
              </a:ext>
            </a:extLst>
          </p:cNvPr>
          <p:cNvSpPr/>
          <p:nvPr/>
        </p:nvSpPr>
        <p:spPr>
          <a:xfrm>
            <a:off x="6481913" y="5220492"/>
            <a:ext cx="270696" cy="183876"/>
          </a:xfrm>
          <a:prstGeom prst="rightArrow">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8" name="ZoneTexte 37">
            <a:extLst>
              <a:ext uri="{FF2B5EF4-FFF2-40B4-BE49-F238E27FC236}">
                <a16:creationId xmlns:a16="http://schemas.microsoft.com/office/drawing/2014/main" id="{741B1191-87BD-49F0-8FBA-2DB3C37B7A71}"/>
              </a:ext>
            </a:extLst>
          </p:cNvPr>
          <p:cNvSpPr txBox="1"/>
          <p:nvPr/>
        </p:nvSpPr>
        <p:spPr>
          <a:xfrm>
            <a:off x="4980862" y="3231851"/>
            <a:ext cx="737045" cy="400110"/>
          </a:xfrm>
          <a:prstGeom prst="rect">
            <a:avLst/>
          </a:prstGeom>
          <a:solidFill>
            <a:schemeClr val="bg1"/>
          </a:solidFill>
        </p:spPr>
        <p:txBody>
          <a:bodyPr wrap="square" rtlCol="0">
            <a:spAutoFit/>
          </a:bodyPr>
          <a:lstStyle/>
          <a:p>
            <a:r>
              <a:rPr lang="fr-FR" sz="1000" dirty="0"/>
              <a:t>Beach profil   </a:t>
            </a:r>
            <a:endParaRPr lang="fr-NC" sz="1000" dirty="0"/>
          </a:p>
        </p:txBody>
      </p:sp>
    </p:spTree>
    <p:extLst>
      <p:ext uri="{BB962C8B-B14F-4D97-AF65-F5344CB8AC3E}">
        <p14:creationId xmlns:p14="http://schemas.microsoft.com/office/powerpoint/2010/main" val="3780553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20D69E2-E49D-4A2E-AE28-2D7FF3EA9512}"/>
              </a:ext>
            </a:extLst>
          </p:cNvPr>
          <p:cNvSpPr>
            <a:spLocks noGrp="1"/>
          </p:cNvSpPr>
          <p:nvPr>
            <p:ph type="sldNum" sz="quarter" idx="12"/>
          </p:nvPr>
        </p:nvSpPr>
        <p:spPr/>
        <p:txBody>
          <a:bodyPr/>
          <a:lstStyle/>
          <a:p>
            <a:pPr>
              <a:defRPr/>
            </a:pPr>
            <a:fld id="{61B07835-A02D-4043-894B-644F086BCC46}" type="slidenum">
              <a:rPr lang="fr-FR" smtClean="0"/>
              <a:pPr>
                <a:defRPr/>
              </a:pPr>
              <a:t>9</a:t>
            </a:fld>
            <a:endParaRPr lang="fr-FR"/>
          </a:p>
        </p:txBody>
      </p:sp>
      <p:sp>
        <p:nvSpPr>
          <p:cNvPr id="18440" name="Rectangle 22">
            <a:extLst>
              <a:ext uri="{FF2B5EF4-FFF2-40B4-BE49-F238E27FC236}">
                <a16:creationId xmlns:a16="http://schemas.microsoft.com/office/drawing/2014/main" id="{4D0DCE75-718F-4260-8A0B-5B0300F3D086}"/>
              </a:ext>
            </a:extLst>
          </p:cNvPr>
          <p:cNvSpPr>
            <a:spLocks noChangeArrowheads="1"/>
          </p:cNvSpPr>
          <p:nvPr/>
        </p:nvSpPr>
        <p:spPr bwMode="auto">
          <a:xfrm>
            <a:off x="250271" y="1412776"/>
            <a:ext cx="59166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NC" sz="1600" b="1" dirty="0"/>
              <a:t>- </a:t>
            </a:r>
            <a:r>
              <a:rPr lang="fr-FR" altLang="fr-NC" sz="1600" b="1" dirty="0" err="1"/>
              <a:t>Photogrammetric</a:t>
            </a:r>
            <a:r>
              <a:rPr lang="fr-FR" altLang="fr-NC" sz="1600" b="1" dirty="0"/>
              <a:t> </a:t>
            </a:r>
            <a:r>
              <a:rPr lang="fr-FR" altLang="fr-NC" sz="1600" b="1" dirty="0" err="1"/>
              <a:t>surveys</a:t>
            </a:r>
            <a:r>
              <a:rPr lang="fr-FR" altLang="fr-NC" sz="1600" b="1" dirty="0"/>
              <a:t> </a:t>
            </a:r>
            <a:r>
              <a:rPr lang="fr-FR" altLang="fr-NC" sz="1600" b="1" dirty="0" err="1"/>
              <a:t>using</a:t>
            </a:r>
            <a:r>
              <a:rPr lang="fr-FR" altLang="fr-NC" sz="1600" b="1" dirty="0"/>
              <a:t> </a:t>
            </a:r>
            <a:r>
              <a:rPr lang="fr-FR" altLang="fr-NC" sz="1600" b="1" dirty="0" err="1"/>
              <a:t>UAVs</a:t>
            </a:r>
            <a:r>
              <a:rPr lang="fr-FR" altLang="fr-NC" sz="1600" b="1" dirty="0"/>
              <a:t> (RTK model)</a:t>
            </a:r>
          </a:p>
        </p:txBody>
      </p:sp>
      <p:pic>
        <p:nvPicPr>
          <p:cNvPr id="18441" name="Image 23">
            <a:extLst>
              <a:ext uri="{FF2B5EF4-FFF2-40B4-BE49-F238E27FC236}">
                <a16:creationId xmlns:a16="http://schemas.microsoft.com/office/drawing/2014/main" id="{375838AB-0E30-4F4C-BE96-3ED6C10CE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689" y="1037704"/>
            <a:ext cx="2401173" cy="230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Rectangle 1">
            <a:extLst>
              <a:ext uri="{FF2B5EF4-FFF2-40B4-BE49-F238E27FC236}">
                <a16:creationId xmlns:a16="http://schemas.microsoft.com/office/drawing/2014/main" id="{1B5280F6-9C5B-40EA-AA1B-B720672EA90E}"/>
              </a:ext>
            </a:extLst>
          </p:cNvPr>
          <p:cNvSpPr>
            <a:spLocks noChangeArrowheads="1"/>
          </p:cNvSpPr>
          <p:nvPr/>
        </p:nvSpPr>
        <p:spPr bwMode="auto">
          <a:xfrm>
            <a:off x="297509" y="1002214"/>
            <a:ext cx="33896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NC" altLang="fr-NC" sz="1600" b="1" u="sng" dirty="0">
                <a:cs typeface="Times New Roman" panose="02020603050405020304" pitchFamily="18" charset="0"/>
              </a:rPr>
              <a:t>How to monitor </a:t>
            </a:r>
            <a:r>
              <a:rPr lang="fr-NC" altLang="fr-NC" sz="1600" b="1" u="sng" dirty="0" err="1">
                <a:cs typeface="Times New Roman" panose="02020603050405020304" pitchFamily="18" charset="0"/>
              </a:rPr>
              <a:t>coastline</a:t>
            </a:r>
            <a:r>
              <a:rPr lang="fr-NC" altLang="fr-NC" sz="1600" b="1" u="sng" dirty="0">
                <a:cs typeface="Times New Roman" panose="02020603050405020304" pitchFamily="18" charset="0"/>
              </a:rPr>
              <a:t> </a:t>
            </a:r>
            <a:r>
              <a:rPr lang="fr-NC" altLang="fr-NC" sz="1600" b="1" u="sng" dirty="0" err="1">
                <a:cs typeface="Times New Roman" panose="02020603050405020304" pitchFamily="18" charset="0"/>
              </a:rPr>
              <a:t>evolution</a:t>
            </a:r>
            <a:r>
              <a:rPr lang="fr-FR" altLang="fr-NC" sz="1600" b="1" u="sng" dirty="0">
                <a:cs typeface="Times New Roman" panose="02020603050405020304" pitchFamily="18" charset="0"/>
              </a:rPr>
              <a:t> </a:t>
            </a:r>
            <a:r>
              <a:rPr lang="fr-FR" altLang="fr-NC" sz="1600" b="1" dirty="0">
                <a:cs typeface="Times New Roman" panose="02020603050405020304" pitchFamily="18" charset="0"/>
              </a:rPr>
              <a:t>? </a:t>
            </a:r>
            <a:endParaRPr lang="fr-NC" altLang="fr-NC" sz="1600" b="1" dirty="0">
              <a:cs typeface="Times New Roman" panose="02020603050405020304" pitchFamily="18" charset="0"/>
            </a:endParaRPr>
          </a:p>
        </p:txBody>
      </p:sp>
      <p:pic>
        <p:nvPicPr>
          <p:cNvPr id="22" name="Image 21" descr="Cadre_montage_final">
            <a:extLst>
              <a:ext uri="{FF2B5EF4-FFF2-40B4-BE49-F238E27FC236}">
                <a16:creationId xmlns:a16="http://schemas.microsoft.com/office/drawing/2014/main" id="{B8CF5E99-BA3C-4A89-94B7-F02E66368CD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557" y="4870369"/>
            <a:ext cx="4464496" cy="1294935"/>
          </a:xfrm>
          <a:prstGeom prst="rect">
            <a:avLst/>
          </a:prstGeom>
          <a:noFill/>
          <a:ln>
            <a:noFill/>
          </a:ln>
        </p:spPr>
      </p:pic>
      <p:sp>
        <p:nvSpPr>
          <p:cNvPr id="21" name="Rectangle 20">
            <a:extLst>
              <a:ext uri="{FF2B5EF4-FFF2-40B4-BE49-F238E27FC236}">
                <a16:creationId xmlns:a16="http://schemas.microsoft.com/office/drawing/2014/main" id="{6329EF98-BDDE-4F59-8CB9-748A26095E2F}"/>
              </a:ext>
            </a:extLst>
          </p:cNvPr>
          <p:cNvSpPr/>
          <p:nvPr/>
        </p:nvSpPr>
        <p:spPr>
          <a:xfrm>
            <a:off x="274231" y="1840150"/>
            <a:ext cx="5916611" cy="523220"/>
          </a:xfrm>
          <a:prstGeom prst="rect">
            <a:avLst/>
          </a:prstGeom>
        </p:spPr>
        <p:txBody>
          <a:bodyPr wrap="square">
            <a:spAutoFit/>
          </a:bodyPr>
          <a:lstStyle/>
          <a:p>
            <a:pPr algn="just"/>
            <a:r>
              <a:rPr lang="en-US" sz="1400" dirty="0"/>
              <a:t>Production of orthophotographs, 3D models and Digital Surface Models (DSM) of the beaches with high topographic accuracy (centimetric resolution)</a:t>
            </a:r>
            <a:endParaRPr lang="fr-FR" sz="1400" dirty="0"/>
          </a:p>
        </p:txBody>
      </p:sp>
      <p:pic>
        <p:nvPicPr>
          <p:cNvPr id="29" name="Image 28">
            <a:extLst>
              <a:ext uri="{FF2B5EF4-FFF2-40B4-BE49-F238E27FC236}">
                <a16:creationId xmlns:a16="http://schemas.microsoft.com/office/drawing/2014/main" id="{FD806D1E-B0BF-4702-AC1C-E0B55D5A89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055" y="-2938"/>
            <a:ext cx="8104945" cy="654186"/>
          </a:xfrm>
          <a:prstGeom prst="rect">
            <a:avLst/>
          </a:prstGeom>
        </p:spPr>
      </p:pic>
      <p:pic>
        <p:nvPicPr>
          <p:cNvPr id="30" name="Image 244">
            <a:extLst>
              <a:ext uri="{FF2B5EF4-FFF2-40B4-BE49-F238E27FC236}">
                <a16:creationId xmlns:a16="http://schemas.microsoft.com/office/drawing/2014/main" id="{77DE3421-CF19-4C84-BDB3-6DB40BFFB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 y="875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31" name="Rectangle 30">
            <a:extLst>
              <a:ext uri="{FF2B5EF4-FFF2-40B4-BE49-F238E27FC236}">
                <a16:creationId xmlns:a16="http://schemas.microsoft.com/office/drawing/2014/main" id="{C19C5E72-74C2-4FC2-B6B6-4FE945763101}"/>
              </a:ext>
            </a:extLst>
          </p:cNvPr>
          <p:cNvSpPr/>
          <p:nvPr/>
        </p:nvSpPr>
        <p:spPr>
          <a:xfrm>
            <a:off x="0" y="652151"/>
            <a:ext cx="9144000" cy="255899"/>
          </a:xfrm>
          <a:prstGeom prst="rect">
            <a:avLst/>
          </a:prstGeom>
          <a:solidFill>
            <a:srgbClr val="3443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itchFamily="34" charset="0"/>
              <a:cs typeface="Arial" pitchFamily="34" charset="0"/>
            </a:endParaRPr>
          </a:p>
        </p:txBody>
      </p:sp>
      <p:sp>
        <p:nvSpPr>
          <p:cNvPr id="32" name="ZoneTexte 31">
            <a:extLst>
              <a:ext uri="{FF2B5EF4-FFF2-40B4-BE49-F238E27FC236}">
                <a16:creationId xmlns:a16="http://schemas.microsoft.com/office/drawing/2014/main" id="{592391C4-0426-4429-978E-3D24F2DA0169}"/>
              </a:ext>
            </a:extLst>
          </p:cNvPr>
          <p:cNvSpPr txBox="1"/>
          <p:nvPr/>
        </p:nvSpPr>
        <p:spPr>
          <a:xfrm>
            <a:off x="1908175" y="590550"/>
            <a:ext cx="5688013" cy="338138"/>
          </a:xfrm>
          <a:prstGeom prst="rect">
            <a:avLst/>
          </a:prstGeom>
          <a:noFill/>
        </p:spPr>
        <p:txBody>
          <a:bodyPr anchor="ctr">
            <a:spAutoFit/>
          </a:bodyPr>
          <a:lstStyle/>
          <a:p>
            <a:pPr algn="ctr">
              <a:defRPr/>
            </a:pPr>
            <a:r>
              <a:rPr lang="fr-FR" sz="1600" b="1" dirty="0" err="1">
                <a:solidFill>
                  <a:schemeClr val="bg1">
                    <a:lumMod val="65000"/>
                  </a:schemeClr>
                </a:solidFill>
                <a:latin typeface="Arial" pitchFamily="34" charset="0"/>
                <a:cs typeface="Arial" pitchFamily="34" charset="0"/>
              </a:rPr>
              <a:t>Context</a:t>
            </a:r>
            <a:r>
              <a:rPr lang="fr-FR" sz="1600" b="1" dirty="0">
                <a:solidFill>
                  <a:schemeClr val="bg1"/>
                </a:solidFill>
                <a:latin typeface="Arial" pitchFamily="34" charset="0"/>
                <a:cs typeface="Arial" pitchFamily="34" charset="0"/>
              </a:rPr>
              <a:t>         Methods        </a:t>
            </a:r>
            <a:r>
              <a:rPr lang="fr-FR" sz="1600" b="1" dirty="0" err="1">
                <a:solidFill>
                  <a:schemeClr val="bg1">
                    <a:lumMod val="65000"/>
                  </a:schemeClr>
                </a:solidFill>
                <a:latin typeface="Arial" pitchFamily="34" charset="0"/>
                <a:cs typeface="Arial" pitchFamily="34" charset="0"/>
              </a:rPr>
              <a:t>Results</a:t>
            </a:r>
            <a:endParaRPr lang="fr-FR" sz="1600" b="1" dirty="0">
              <a:solidFill>
                <a:schemeClr val="bg1"/>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4150B7A0-B50E-4D7E-818E-4AAFC0DDC478}"/>
              </a:ext>
            </a:extLst>
          </p:cNvPr>
          <p:cNvSpPr/>
          <p:nvPr/>
        </p:nvSpPr>
        <p:spPr>
          <a:xfrm>
            <a:off x="251883" y="3971447"/>
            <a:ext cx="4219040" cy="369332"/>
          </a:xfrm>
          <a:prstGeom prst="rect">
            <a:avLst/>
          </a:prstGeom>
        </p:spPr>
        <p:txBody>
          <a:bodyPr wrap="none">
            <a:spAutoFit/>
          </a:bodyPr>
          <a:lstStyle/>
          <a:p>
            <a:r>
              <a:rPr lang="fr-FR" b="1" dirty="0"/>
              <a:t>- </a:t>
            </a:r>
            <a:r>
              <a:rPr lang="fr-NC" sz="1600" b="1" dirty="0" err="1"/>
              <a:t>Using</a:t>
            </a:r>
            <a:r>
              <a:rPr lang="fr-NC" sz="1600" b="1" dirty="0"/>
              <a:t> the Emery frame to </a:t>
            </a:r>
            <a:r>
              <a:rPr lang="fr-NC" sz="1600" b="1" dirty="0" err="1"/>
              <a:t>create</a:t>
            </a:r>
            <a:r>
              <a:rPr lang="fr-NC" sz="1600" b="1" dirty="0"/>
              <a:t> </a:t>
            </a:r>
            <a:r>
              <a:rPr lang="fr-NC" sz="1600" b="1" dirty="0" err="1"/>
              <a:t>beach</a:t>
            </a:r>
            <a:r>
              <a:rPr lang="fr-NC" sz="1600" b="1" dirty="0"/>
              <a:t> profile</a:t>
            </a:r>
          </a:p>
        </p:txBody>
      </p:sp>
      <p:sp>
        <p:nvSpPr>
          <p:cNvPr id="3" name="Rectangle 2">
            <a:extLst>
              <a:ext uri="{FF2B5EF4-FFF2-40B4-BE49-F238E27FC236}">
                <a16:creationId xmlns:a16="http://schemas.microsoft.com/office/drawing/2014/main" id="{A3707446-9010-4259-A502-5E1DFCB57F3C}"/>
              </a:ext>
            </a:extLst>
          </p:cNvPr>
          <p:cNvSpPr/>
          <p:nvPr/>
        </p:nvSpPr>
        <p:spPr>
          <a:xfrm>
            <a:off x="274231" y="4335487"/>
            <a:ext cx="5233873" cy="461665"/>
          </a:xfrm>
          <a:prstGeom prst="rect">
            <a:avLst/>
          </a:prstGeom>
        </p:spPr>
        <p:txBody>
          <a:bodyPr wrap="square">
            <a:spAutoFit/>
          </a:bodyPr>
          <a:lstStyle/>
          <a:p>
            <a:r>
              <a:rPr lang="fr-FR" sz="1200" dirty="0"/>
              <a:t>U</a:t>
            </a:r>
            <a:r>
              <a:rPr lang="fr-NC" sz="1200" dirty="0" err="1"/>
              <a:t>seful</a:t>
            </a:r>
            <a:r>
              <a:rPr lang="fr-NC" sz="1200" dirty="0"/>
              <a:t> instrument for </a:t>
            </a:r>
            <a:r>
              <a:rPr lang="fr-NC" sz="1200" dirty="0" err="1"/>
              <a:t>measuring</a:t>
            </a:r>
            <a:r>
              <a:rPr lang="fr-NC" sz="1200" dirty="0"/>
              <a:t> </a:t>
            </a:r>
            <a:r>
              <a:rPr lang="fr-NC" sz="1200" dirty="0" err="1"/>
              <a:t>beach</a:t>
            </a:r>
            <a:r>
              <a:rPr lang="fr-NC" sz="1200" dirty="0"/>
              <a:t> </a:t>
            </a:r>
            <a:r>
              <a:rPr lang="fr-NC" sz="1200" dirty="0" err="1"/>
              <a:t>topography</a:t>
            </a:r>
            <a:r>
              <a:rPr lang="fr-NC" sz="1200" dirty="0"/>
              <a:t> of the </a:t>
            </a:r>
            <a:r>
              <a:rPr lang="fr-NC" sz="1200" dirty="0" err="1"/>
              <a:t>beach</a:t>
            </a:r>
            <a:r>
              <a:rPr lang="fr-NC" sz="1200" dirty="0"/>
              <a:t> </a:t>
            </a:r>
            <a:r>
              <a:rPr lang="fr-NC" sz="1200" dirty="0" err="1"/>
              <a:t>along</a:t>
            </a:r>
            <a:r>
              <a:rPr lang="fr-NC" sz="1200" dirty="0"/>
              <a:t> a transect: the </a:t>
            </a:r>
            <a:r>
              <a:rPr lang="fr-NC" sz="1200" dirty="0" err="1"/>
              <a:t>measurement</a:t>
            </a:r>
            <a:r>
              <a:rPr lang="fr-NC" sz="1200" dirty="0"/>
              <a:t> </a:t>
            </a:r>
            <a:r>
              <a:rPr lang="fr-NC" sz="1200" dirty="0" err="1"/>
              <a:t>between</a:t>
            </a:r>
            <a:r>
              <a:rPr lang="fr-NC" sz="1200" dirty="0"/>
              <a:t> </a:t>
            </a:r>
            <a:r>
              <a:rPr lang="fr-NC" sz="1200" dirty="0" err="1"/>
              <a:t>two</a:t>
            </a:r>
            <a:r>
              <a:rPr lang="fr-NC" sz="1200" dirty="0"/>
              <a:t> points </a:t>
            </a:r>
            <a:r>
              <a:rPr lang="fr-NC" sz="1200" dirty="0" err="1"/>
              <a:t>separated</a:t>
            </a:r>
            <a:r>
              <a:rPr lang="fr-NC" sz="1200" dirty="0"/>
              <a:t> </a:t>
            </a:r>
            <a:r>
              <a:rPr lang="fr-NC" sz="1200" dirty="0" err="1"/>
              <a:t>separated</a:t>
            </a:r>
            <a:r>
              <a:rPr lang="fr-NC" sz="1200" dirty="0"/>
              <a:t> by </a:t>
            </a:r>
            <a:r>
              <a:rPr lang="fr-FR" sz="1200" dirty="0"/>
              <a:t>1 </a:t>
            </a:r>
            <a:r>
              <a:rPr lang="fr-NC" sz="1200" dirty="0" err="1"/>
              <a:t>meter</a:t>
            </a:r>
            <a:endParaRPr lang="fr-NC" sz="1200" dirty="0"/>
          </a:p>
        </p:txBody>
      </p:sp>
      <p:pic>
        <p:nvPicPr>
          <p:cNvPr id="6" name="Image 5">
            <a:extLst>
              <a:ext uri="{FF2B5EF4-FFF2-40B4-BE49-F238E27FC236}">
                <a16:creationId xmlns:a16="http://schemas.microsoft.com/office/drawing/2014/main" id="{5C9AFEB7-5E41-44E8-BF85-D05BF591A9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509" y="2493748"/>
            <a:ext cx="1659655" cy="1169340"/>
          </a:xfrm>
          <a:prstGeom prst="rect">
            <a:avLst/>
          </a:prstGeom>
        </p:spPr>
      </p:pic>
      <p:pic>
        <p:nvPicPr>
          <p:cNvPr id="10" name="Image 9">
            <a:extLst>
              <a:ext uri="{FF2B5EF4-FFF2-40B4-BE49-F238E27FC236}">
                <a16:creationId xmlns:a16="http://schemas.microsoft.com/office/drawing/2014/main" id="{BE7E8185-9410-46D1-83EA-7A13A21236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5976" y="2480111"/>
            <a:ext cx="1681133" cy="1246196"/>
          </a:xfrm>
          <a:prstGeom prst="rect">
            <a:avLst/>
          </a:prstGeom>
        </p:spPr>
      </p:pic>
      <p:pic>
        <p:nvPicPr>
          <p:cNvPr id="12" name="Image 11">
            <a:extLst>
              <a:ext uri="{FF2B5EF4-FFF2-40B4-BE49-F238E27FC236}">
                <a16:creationId xmlns:a16="http://schemas.microsoft.com/office/drawing/2014/main" id="{604D8BC2-0422-4893-95C0-2607672B52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1720" y="2480111"/>
            <a:ext cx="2061725" cy="1255942"/>
          </a:xfrm>
          <a:prstGeom prst="rect">
            <a:avLst/>
          </a:prstGeom>
        </p:spPr>
      </p:pic>
      <p:sp>
        <p:nvSpPr>
          <p:cNvPr id="41" name="Rectangle 40">
            <a:extLst>
              <a:ext uri="{FF2B5EF4-FFF2-40B4-BE49-F238E27FC236}">
                <a16:creationId xmlns:a16="http://schemas.microsoft.com/office/drawing/2014/main" id="{634AF7AC-4352-45AC-BAE8-1CC9169F4E4A}"/>
              </a:ext>
            </a:extLst>
          </p:cNvPr>
          <p:cNvSpPr/>
          <p:nvPr/>
        </p:nvSpPr>
        <p:spPr>
          <a:xfrm>
            <a:off x="6588224" y="3327956"/>
            <a:ext cx="2401173" cy="646331"/>
          </a:xfrm>
          <a:prstGeom prst="rect">
            <a:avLst/>
          </a:prstGeom>
        </p:spPr>
        <p:txBody>
          <a:bodyPr wrap="square">
            <a:spAutoFit/>
          </a:bodyPr>
          <a:lstStyle/>
          <a:p>
            <a:pPr algn="just"/>
            <a:r>
              <a:rPr lang="en-US" sz="1200" dirty="0"/>
              <a:t>These products are very interesting for monitoring the morpho-sedimentary dynamics of the coast </a:t>
            </a:r>
            <a:endParaRPr lang="fr-FR" sz="1200" dirty="0"/>
          </a:p>
        </p:txBody>
      </p:sp>
      <p:sp>
        <p:nvSpPr>
          <p:cNvPr id="42" name="Flèche droite 24">
            <a:extLst>
              <a:ext uri="{FF2B5EF4-FFF2-40B4-BE49-F238E27FC236}">
                <a16:creationId xmlns:a16="http://schemas.microsoft.com/office/drawing/2014/main" id="{E9BCCE4E-2ADB-4801-85CA-530C154BEE10}"/>
              </a:ext>
            </a:extLst>
          </p:cNvPr>
          <p:cNvSpPr/>
          <p:nvPr/>
        </p:nvSpPr>
        <p:spPr>
          <a:xfrm>
            <a:off x="6265946" y="3576295"/>
            <a:ext cx="178262" cy="160228"/>
          </a:xfrm>
          <a:prstGeom prst="rightArrow">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3" name="Rectangle 12">
            <a:extLst>
              <a:ext uri="{FF2B5EF4-FFF2-40B4-BE49-F238E27FC236}">
                <a16:creationId xmlns:a16="http://schemas.microsoft.com/office/drawing/2014/main" id="{E5DA3D43-E9B5-44E5-8E5D-DC386F7E7F4C}"/>
              </a:ext>
            </a:extLst>
          </p:cNvPr>
          <p:cNvSpPr/>
          <p:nvPr/>
        </p:nvSpPr>
        <p:spPr>
          <a:xfrm>
            <a:off x="274231" y="6207695"/>
            <a:ext cx="4141366" cy="461665"/>
          </a:xfrm>
          <a:prstGeom prst="rect">
            <a:avLst/>
          </a:prstGeom>
        </p:spPr>
        <p:txBody>
          <a:bodyPr wrap="square">
            <a:spAutoFit/>
          </a:bodyPr>
          <a:lstStyle/>
          <a:p>
            <a:pPr algn="just"/>
            <a:r>
              <a:rPr lang="en-US" sz="1200" dirty="0"/>
              <a:t>This instrument is very easy to use, making it possible to set up a participatory approach with local communities </a:t>
            </a:r>
            <a:endParaRPr lang="fr-FR" sz="1200" dirty="0"/>
          </a:p>
        </p:txBody>
      </p:sp>
      <p:sp>
        <p:nvSpPr>
          <p:cNvPr id="14" name="Rectangle 13">
            <a:extLst>
              <a:ext uri="{FF2B5EF4-FFF2-40B4-BE49-F238E27FC236}">
                <a16:creationId xmlns:a16="http://schemas.microsoft.com/office/drawing/2014/main" id="{4D1A97A7-349B-4FEA-893B-0B62E267B7EE}"/>
              </a:ext>
            </a:extLst>
          </p:cNvPr>
          <p:cNvSpPr/>
          <p:nvPr/>
        </p:nvSpPr>
        <p:spPr>
          <a:xfrm>
            <a:off x="5273595" y="6021288"/>
            <a:ext cx="3715802" cy="646331"/>
          </a:xfrm>
          <a:prstGeom prst="rect">
            <a:avLst/>
          </a:prstGeom>
        </p:spPr>
        <p:txBody>
          <a:bodyPr wrap="square">
            <a:spAutoFit/>
          </a:bodyPr>
          <a:lstStyle/>
          <a:p>
            <a:pPr algn="just"/>
            <a:r>
              <a:rPr lang="fr-NC" sz="1200" dirty="0" err="1"/>
              <a:t>With</a:t>
            </a:r>
            <a:r>
              <a:rPr lang="fr-NC" sz="1200" dirty="0"/>
              <a:t> </a:t>
            </a:r>
            <a:r>
              <a:rPr lang="fr-NC" sz="1200" dirty="0" err="1"/>
              <a:t>several</a:t>
            </a:r>
            <a:r>
              <a:rPr lang="fr-NC" sz="1200" dirty="0"/>
              <a:t> profiles of the </a:t>
            </a:r>
            <a:r>
              <a:rPr lang="fr-NC" sz="1200" dirty="0" err="1"/>
              <a:t>same</a:t>
            </a:r>
            <a:r>
              <a:rPr lang="fr-NC" sz="1200" dirty="0"/>
              <a:t> transect at </a:t>
            </a:r>
            <a:r>
              <a:rPr lang="fr-NC" sz="1200" dirty="0" err="1"/>
              <a:t>different</a:t>
            </a:r>
            <a:r>
              <a:rPr lang="fr-NC" sz="1200" dirty="0"/>
              <a:t> dates, </a:t>
            </a:r>
            <a:r>
              <a:rPr lang="fr-NC" sz="1200" dirty="0" err="1"/>
              <a:t>we</a:t>
            </a:r>
            <a:r>
              <a:rPr lang="fr-NC" sz="1200" dirty="0"/>
              <a:t> can </a:t>
            </a:r>
            <a:r>
              <a:rPr lang="fr-FR" sz="1200" dirty="0"/>
              <a:t>have</a:t>
            </a:r>
            <a:r>
              <a:rPr lang="fr-NC" sz="1200" dirty="0"/>
              <a:t> a good </a:t>
            </a:r>
            <a:r>
              <a:rPr lang="fr-NC" sz="1200" dirty="0" err="1"/>
              <a:t>understanding</a:t>
            </a:r>
            <a:r>
              <a:rPr lang="fr-NC" sz="1200" dirty="0"/>
              <a:t> of the </a:t>
            </a:r>
            <a:r>
              <a:rPr lang="fr-NC" sz="1200" dirty="0" err="1"/>
              <a:t>evolution</a:t>
            </a:r>
            <a:r>
              <a:rPr lang="fr-NC" sz="1200" dirty="0"/>
              <a:t> of the </a:t>
            </a:r>
            <a:r>
              <a:rPr lang="fr-NC" sz="1200" dirty="0" err="1"/>
              <a:t>coastline</a:t>
            </a:r>
            <a:r>
              <a:rPr lang="fr-NC" sz="1200" dirty="0"/>
              <a:t> (</a:t>
            </a:r>
            <a:r>
              <a:rPr lang="fr-FR" sz="1200" dirty="0" err="1"/>
              <a:t>beach</a:t>
            </a:r>
            <a:r>
              <a:rPr lang="fr-FR" sz="1200" dirty="0"/>
              <a:t> in </a:t>
            </a:r>
            <a:r>
              <a:rPr lang="fr-NC" sz="1200" dirty="0" err="1"/>
              <a:t>erosion</a:t>
            </a:r>
            <a:r>
              <a:rPr lang="fr-NC" sz="1200" dirty="0"/>
              <a:t> or </a:t>
            </a:r>
            <a:r>
              <a:rPr lang="fr-NC" sz="1200" dirty="0" err="1"/>
              <a:t>accretion</a:t>
            </a:r>
            <a:r>
              <a:rPr lang="fr-NC" sz="1200" dirty="0"/>
              <a:t>)</a:t>
            </a:r>
          </a:p>
        </p:txBody>
      </p:sp>
      <p:pic>
        <p:nvPicPr>
          <p:cNvPr id="19" name="Image 18">
            <a:extLst>
              <a:ext uri="{FF2B5EF4-FFF2-40B4-BE49-F238E27FC236}">
                <a16:creationId xmlns:a16="http://schemas.microsoft.com/office/drawing/2014/main" id="{612E5192-E08B-4EE3-B328-989DF9924B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2255" y="4644050"/>
            <a:ext cx="3137514" cy="1389195"/>
          </a:xfrm>
          <a:prstGeom prst="rect">
            <a:avLst/>
          </a:prstGeom>
        </p:spPr>
      </p:pic>
      <p:sp>
        <p:nvSpPr>
          <p:cNvPr id="34" name="Rectangle 33">
            <a:extLst>
              <a:ext uri="{FF2B5EF4-FFF2-40B4-BE49-F238E27FC236}">
                <a16:creationId xmlns:a16="http://schemas.microsoft.com/office/drawing/2014/main" id="{45BB41DA-2D5F-477B-8FBC-C44161B25D49}"/>
              </a:ext>
            </a:extLst>
          </p:cNvPr>
          <p:cNvSpPr/>
          <p:nvPr/>
        </p:nvSpPr>
        <p:spPr>
          <a:xfrm>
            <a:off x="6166883" y="4263798"/>
            <a:ext cx="2594974" cy="461665"/>
          </a:xfrm>
          <a:prstGeom prst="rect">
            <a:avLst/>
          </a:prstGeom>
          <a:solidFill>
            <a:schemeClr val="bg1"/>
          </a:solidFill>
        </p:spPr>
        <p:txBody>
          <a:bodyPr wrap="square">
            <a:spAutoFit/>
          </a:bodyPr>
          <a:lstStyle/>
          <a:p>
            <a:pPr algn="ctr"/>
            <a:r>
              <a:rPr lang="fr-FR" sz="1200" dirty="0"/>
              <a:t>Beach profil : </a:t>
            </a:r>
            <a:r>
              <a:rPr lang="en-US" sz="1200" dirty="0"/>
              <a:t>Topography from the top of the beach to the bottom </a:t>
            </a:r>
            <a:endParaRPr lang="fr-NC" sz="1200" dirty="0"/>
          </a:p>
        </p:txBody>
      </p:sp>
      <p:sp>
        <p:nvSpPr>
          <p:cNvPr id="35" name="ZoneTexte 34">
            <a:extLst>
              <a:ext uri="{FF2B5EF4-FFF2-40B4-BE49-F238E27FC236}">
                <a16:creationId xmlns:a16="http://schemas.microsoft.com/office/drawing/2014/main" id="{8F949EBF-7330-4470-B229-B31950C11C58}"/>
              </a:ext>
            </a:extLst>
          </p:cNvPr>
          <p:cNvSpPr txBox="1"/>
          <p:nvPr/>
        </p:nvSpPr>
        <p:spPr>
          <a:xfrm>
            <a:off x="6618214" y="4962931"/>
            <a:ext cx="513282" cy="369332"/>
          </a:xfrm>
          <a:prstGeom prst="rect">
            <a:avLst/>
          </a:prstGeom>
          <a:noFill/>
        </p:spPr>
        <p:txBody>
          <a:bodyPr wrap="none" rtlCol="0">
            <a:spAutoFit/>
          </a:bodyPr>
          <a:lstStyle/>
          <a:p>
            <a:pPr algn="r"/>
            <a:r>
              <a:rPr lang="fr-FR" sz="900" dirty="0"/>
              <a:t>March </a:t>
            </a:r>
          </a:p>
          <a:p>
            <a:pPr algn="r"/>
            <a:r>
              <a:rPr lang="fr-FR" sz="900" dirty="0"/>
              <a:t>2023</a:t>
            </a:r>
            <a:endParaRPr lang="fr-NC" sz="900" dirty="0"/>
          </a:p>
        </p:txBody>
      </p:sp>
      <p:sp>
        <p:nvSpPr>
          <p:cNvPr id="52" name="ZoneTexte 51">
            <a:extLst>
              <a:ext uri="{FF2B5EF4-FFF2-40B4-BE49-F238E27FC236}">
                <a16:creationId xmlns:a16="http://schemas.microsoft.com/office/drawing/2014/main" id="{EF6D51DE-6075-40F7-AEAE-6B83B72315E9}"/>
              </a:ext>
            </a:extLst>
          </p:cNvPr>
          <p:cNvSpPr txBox="1"/>
          <p:nvPr/>
        </p:nvSpPr>
        <p:spPr>
          <a:xfrm>
            <a:off x="5967955" y="5458568"/>
            <a:ext cx="952505" cy="230832"/>
          </a:xfrm>
          <a:prstGeom prst="rect">
            <a:avLst/>
          </a:prstGeom>
          <a:noFill/>
        </p:spPr>
        <p:txBody>
          <a:bodyPr wrap="none" rtlCol="0">
            <a:spAutoFit/>
          </a:bodyPr>
          <a:lstStyle/>
          <a:p>
            <a:r>
              <a:rPr lang="fr-FR" sz="900" dirty="0" err="1"/>
              <a:t>December</a:t>
            </a:r>
            <a:r>
              <a:rPr lang="fr-FR" sz="900" dirty="0"/>
              <a:t> 2022 </a:t>
            </a:r>
            <a:endParaRPr lang="fr-NC" sz="900" dirty="0"/>
          </a:p>
        </p:txBody>
      </p:sp>
      <p:sp>
        <p:nvSpPr>
          <p:cNvPr id="53" name="ZoneTexte 52">
            <a:extLst>
              <a:ext uri="{FF2B5EF4-FFF2-40B4-BE49-F238E27FC236}">
                <a16:creationId xmlns:a16="http://schemas.microsoft.com/office/drawing/2014/main" id="{663CF0DA-16D2-4DA2-BB5F-45B873ACF19E}"/>
              </a:ext>
            </a:extLst>
          </p:cNvPr>
          <p:cNvSpPr txBox="1"/>
          <p:nvPr/>
        </p:nvSpPr>
        <p:spPr>
          <a:xfrm>
            <a:off x="7131496" y="4838736"/>
            <a:ext cx="673582" cy="230832"/>
          </a:xfrm>
          <a:prstGeom prst="rect">
            <a:avLst/>
          </a:prstGeom>
          <a:noFill/>
        </p:spPr>
        <p:txBody>
          <a:bodyPr wrap="none" rtlCol="0">
            <a:spAutoFit/>
          </a:bodyPr>
          <a:lstStyle/>
          <a:p>
            <a:r>
              <a:rPr lang="fr-FR" sz="900" dirty="0"/>
              <a:t>May 2023 </a:t>
            </a:r>
            <a:endParaRPr lang="fr-NC" sz="900" dirty="0"/>
          </a:p>
        </p:txBody>
      </p:sp>
    </p:spTree>
    <p:extLst>
      <p:ext uri="{BB962C8B-B14F-4D97-AF65-F5344CB8AC3E}">
        <p14:creationId xmlns:p14="http://schemas.microsoft.com/office/powerpoint/2010/main" val="142606145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0E4727EF2B614BA57FF6D2F834C362" ma:contentTypeVersion="16" ma:contentTypeDescription="Crée un document." ma:contentTypeScope="" ma:versionID="124bfe662ac1f351d684aa2cede8aeca">
  <xsd:schema xmlns:xsd="http://www.w3.org/2001/XMLSchema" xmlns:xs="http://www.w3.org/2001/XMLSchema" xmlns:p="http://schemas.microsoft.com/office/2006/metadata/properties" xmlns:ns3="82681a74-5d63-4ca1-a24b-c34fdcb0c5b5" xmlns:ns4="270e4441-1019-40f5-b124-f5b5cb775bb9" targetNamespace="http://schemas.microsoft.com/office/2006/metadata/properties" ma:root="true" ma:fieldsID="d4a482aae75b91bcdb58968b6366433b" ns3:_="" ns4:_="">
    <xsd:import namespace="82681a74-5d63-4ca1-a24b-c34fdcb0c5b5"/>
    <xsd:import namespace="270e4441-1019-40f5-b124-f5b5cb775bb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681a74-5d63-4ca1-a24b-c34fdcb0c5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0e4441-1019-40f5-b124-f5b5cb775bb9"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SharingHintHash" ma:index="20"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2681a74-5d63-4ca1-a24b-c34fdcb0c5b5" xsi:nil="true"/>
  </documentManagement>
</p:properties>
</file>

<file path=customXml/itemProps1.xml><?xml version="1.0" encoding="utf-8"?>
<ds:datastoreItem xmlns:ds="http://schemas.openxmlformats.org/officeDocument/2006/customXml" ds:itemID="{BD0573B4-D846-4D0C-B8C8-C84660F782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681a74-5d63-4ca1-a24b-c34fdcb0c5b5"/>
    <ds:schemaRef ds:uri="270e4441-1019-40f5-b124-f5b5cb775b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B46947-38D2-4704-9EEF-D677A98AEF06}">
  <ds:schemaRefs>
    <ds:schemaRef ds:uri="http://schemas.microsoft.com/sharepoint/v3/contenttype/forms"/>
  </ds:schemaRefs>
</ds:datastoreItem>
</file>

<file path=customXml/itemProps3.xml><?xml version="1.0" encoding="utf-8"?>
<ds:datastoreItem xmlns:ds="http://schemas.openxmlformats.org/officeDocument/2006/customXml" ds:itemID="{7A9C3005-43EE-448C-9829-77378E13F947}">
  <ds:schemaRefs>
    <ds:schemaRef ds:uri="http://schemas.openxmlformats.org/package/2006/metadata/core-properties"/>
    <ds:schemaRef ds:uri="82681a74-5d63-4ca1-a24b-c34fdcb0c5b5"/>
    <ds:schemaRef ds:uri="http://purl.org/dc/elements/1.1/"/>
    <ds:schemaRef ds:uri="http://schemas.microsoft.com/office/2006/metadata/properties"/>
    <ds:schemaRef ds:uri="http://purl.org/dc/dcmitype/"/>
    <ds:schemaRef ds:uri="http://www.w3.org/XML/1998/namespace"/>
    <ds:schemaRef ds:uri="http://schemas.microsoft.com/office/2006/documentManagement/types"/>
    <ds:schemaRef ds:uri="http://schemas.microsoft.com/office/infopath/2007/PartnerControls"/>
    <ds:schemaRef ds:uri="270e4441-1019-40f5-b124-f5b5cb775bb9"/>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51278</TotalTime>
  <Words>3754</Words>
  <Application>Microsoft Office PowerPoint</Application>
  <PresentationFormat>Affichage à l'écran (4:3)</PresentationFormat>
  <Paragraphs>427</Paragraphs>
  <Slides>16</Slides>
  <Notes>16</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16</vt:i4>
      </vt:variant>
    </vt:vector>
  </HeadingPairs>
  <TitlesOfParts>
    <vt:vector size="24" baseType="lpstr">
      <vt:lpstr>Arial</vt:lpstr>
      <vt:lpstr>Arial Unicode MS</vt:lpstr>
      <vt:lpstr>Calibri</vt:lpstr>
      <vt:lpstr>Open Sans Italics</vt:lpstr>
      <vt:lpstr>Times New Roman</vt:lpstr>
      <vt:lpstr>Wingdings</vt:lpstr>
      <vt:lpstr>WordVisi_MSFontService</vt:lpstr>
      <vt:lpstr>Thème Office</vt:lpstr>
      <vt:lpstr>Shoreline monitoring and management using GIS and remote sensing to improve resilience in the Pacific islands against coastal erosion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Vinaka Vakalevu Merci pour votre attention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COHEN</dc:creator>
  <cp:lastModifiedBy>Pascal DUMAS</cp:lastModifiedBy>
  <cp:revision>933</cp:revision>
  <cp:lastPrinted>2024-11-22T06:24:30Z</cp:lastPrinted>
  <dcterms:created xsi:type="dcterms:W3CDTF">2013-04-17T22:11:32Z</dcterms:created>
  <dcterms:modified xsi:type="dcterms:W3CDTF">2024-11-26T00:59:35Z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0x010100BC0E4727EF2B614BA57FF6D2F834C362</vt:lpwstr>
  </property>
</Properties>
</file>