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5"/>
  </p:notesMasterIdLst>
  <p:sldIdLst>
    <p:sldId id="2559" r:id="rId2"/>
    <p:sldId id="2555" r:id="rId3"/>
    <p:sldId id="2590" r:id="rId4"/>
    <p:sldId id="267" r:id="rId5"/>
    <p:sldId id="2579" r:id="rId6"/>
    <p:sldId id="294" r:id="rId7"/>
    <p:sldId id="2591" r:id="rId8"/>
    <p:sldId id="2560" r:id="rId9"/>
    <p:sldId id="2593" r:id="rId10"/>
    <p:sldId id="268" r:id="rId11"/>
    <p:sldId id="2563" r:id="rId12"/>
    <p:sldId id="2576" r:id="rId13"/>
    <p:sldId id="256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54E"/>
    <a:srgbClr val="DA8310"/>
    <a:srgbClr val="FDF3ED"/>
    <a:srgbClr val="FFFFE7"/>
    <a:srgbClr val="F0DCE9"/>
    <a:srgbClr val="FCE9DC"/>
    <a:srgbClr val="F5F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35" autoAdjust="0"/>
    <p:restoredTop sz="84254" autoAdjust="0"/>
  </p:normalViewPr>
  <p:slideViewPr>
    <p:cSldViewPr snapToGrid="0">
      <p:cViewPr varScale="1">
        <p:scale>
          <a:sx n="72" d="100"/>
          <a:sy n="72" d="100"/>
        </p:scale>
        <p:origin x="398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85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50A1B3-9641-4C84-B5DC-1C2021BC7AF6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6B5F0-6B6A-4BCA-8336-B2412A14A69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10385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6B919-2DE4-4361-A357-DF9848219DFF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47909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6B5F0-6B6A-4BCA-8336-B2412A14A698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63726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little about my background. </a:t>
            </a:r>
          </a:p>
          <a:p>
            <a:r>
              <a:rPr lang="en-US" dirty="0"/>
              <a:t>I currently work on building a data sovereignty tool at Auckland University.</a:t>
            </a:r>
            <a:br>
              <a:rPr lang="en-US" dirty="0"/>
            </a:br>
            <a:r>
              <a:rPr lang="en-US" dirty="0"/>
              <a:t>I completed by PhD at Otago university in 2021. </a:t>
            </a:r>
            <a:br>
              <a:rPr lang="en-US" dirty="0"/>
            </a:br>
            <a:r>
              <a:rPr lang="en-US" dirty="0"/>
              <a:t>I have taught in a similar position at the University of Fiji.</a:t>
            </a:r>
            <a:br>
              <a:rPr lang="en-US" dirty="0"/>
            </a:br>
            <a:r>
              <a:rPr lang="en-US" dirty="0"/>
              <a:t>I also have experience working in the industry as a software developer within public and private sector. </a:t>
            </a:r>
          </a:p>
          <a:p>
            <a:r>
              <a:rPr lang="en-US" dirty="0"/>
              <a:t>There my wife on an </a:t>
            </a:r>
            <a:r>
              <a:rPr lang="en-US" dirty="0" err="1"/>
              <a:t>auckland</a:t>
            </a:r>
            <a:r>
              <a:rPr lang="en-US" dirty="0"/>
              <a:t> </a:t>
            </a:r>
            <a:r>
              <a:rPr lang="en-US" dirty="0" err="1"/>
              <a:t>harbour</a:t>
            </a:r>
            <a:r>
              <a:rPr lang="en-US" dirty="0"/>
              <a:t> boat ride after being released from the lockdown in </a:t>
            </a:r>
            <a:r>
              <a:rPr lang="en-US" dirty="0" err="1"/>
              <a:t>december</a:t>
            </a:r>
            <a:r>
              <a:rPr lang="en-US" dirty="0"/>
              <a:t>. </a:t>
            </a:r>
          </a:p>
          <a:p>
            <a:r>
              <a:rPr lang="en-NZ" dirty="0"/>
              <a:t>There is us on our graduation in Dunedin as yoga teachers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6B5F0-6B6A-4BCA-8336-B2412A14A698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99144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little about my background. </a:t>
            </a:r>
          </a:p>
          <a:p>
            <a:r>
              <a:rPr lang="en-US" dirty="0"/>
              <a:t>I currently work on building a data sovereignty tool at Auckland University.</a:t>
            </a:r>
            <a:br>
              <a:rPr lang="en-US" dirty="0"/>
            </a:br>
            <a:r>
              <a:rPr lang="en-US" dirty="0"/>
              <a:t>I completed by PhD at Otago university in 2021. </a:t>
            </a:r>
            <a:br>
              <a:rPr lang="en-US" dirty="0"/>
            </a:br>
            <a:r>
              <a:rPr lang="en-US" dirty="0"/>
              <a:t>I have taught in a similar position at the University of Fiji.</a:t>
            </a:r>
            <a:br>
              <a:rPr lang="en-US" dirty="0"/>
            </a:br>
            <a:r>
              <a:rPr lang="en-US" dirty="0"/>
              <a:t>I also have experience working in the industry as a software developer within public and private sector. </a:t>
            </a:r>
          </a:p>
          <a:p>
            <a:r>
              <a:rPr lang="en-US" dirty="0"/>
              <a:t>There my wife on an </a:t>
            </a:r>
            <a:r>
              <a:rPr lang="en-US" dirty="0" err="1"/>
              <a:t>auckland</a:t>
            </a:r>
            <a:r>
              <a:rPr lang="en-US" dirty="0"/>
              <a:t> </a:t>
            </a:r>
            <a:r>
              <a:rPr lang="en-US" dirty="0" err="1"/>
              <a:t>harbour</a:t>
            </a:r>
            <a:r>
              <a:rPr lang="en-US" dirty="0"/>
              <a:t> boat ride after being released from the lockdown in </a:t>
            </a:r>
            <a:r>
              <a:rPr lang="en-US" dirty="0" err="1"/>
              <a:t>december</a:t>
            </a:r>
            <a:r>
              <a:rPr lang="en-US" dirty="0"/>
              <a:t>. </a:t>
            </a:r>
          </a:p>
          <a:p>
            <a:r>
              <a:rPr lang="en-NZ" dirty="0"/>
              <a:t>There is us on our graduation in Dunedin as yoga teachers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86B5F0-6B6A-4BCA-8336-B2412A14A698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17606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Data sovereignty aims to ensure data guardians have control over data. 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6B919-2DE4-4361-A357-DF9848219DFF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18181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An alternative to </a:t>
            </a:r>
            <a:r>
              <a:rPr lang="en-US" baseline="0" dirty="0" err="1"/>
              <a:t>geomasking</a:t>
            </a:r>
            <a:r>
              <a:rPr lang="en-US" baseline="0" dirty="0"/>
              <a:t>, Jane can perform hexagonal binning.</a:t>
            </a:r>
          </a:p>
          <a:p>
            <a:r>
              <a:rPr lang="en-US" baseline="0" dirty="0"/>
              <a:t>The Uber’s h3-js hexagonal binning library is used.</a:t>
            </a:r>
          </a:p>
          <a:p>
            <a:r>
              <a:rPr lang="en-US" baseline="0" dirty="0"/>
              <a:t>To balance utility and privacy, binning resolution and buffer radius allows Jane to specify the resolution and coverage</a:t>
            </a:r>
          </a:p>
          <a:p>
            <a:endParaRPr lang="en-NZ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6B919-2DE4-4361-A357-DF9848219DFF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74392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None/>
            </a:pPr>
            <a:r>
              <a:rPr lang="en-US" dirty="0"/>
              <a:t>We propose the </a:t>
            </a:r>
            <a:r>
              <a:rPr lang="en-US" dirty="0" err="1"/>
              <a:t>MapSafe</a:t>
            </a:r>
            <a:r>
              <a:rPr lang="en-US" dirty="0"/>
              <a:t> tool that offers a complete solution to geospatial data sovereignty.</a:t>
            </a:r>
          </a:p>
          <a:p>
            <a:r>
              <a:rPr lang="en-NZ" dirty="0"/>
              <a:t>The </a:t>
            </a:r>
            <a:r>
              <a:rPr lang="en-NZ" dirty="0" err="1"/>
              <a:t>geomasking</a:t>
            </a:r>
            <a:r>
              <a:rPr lang="en-NZ" dirty="0"/>
              <a:t>, encryption and notarisation implemented at the core – the browser. </a:t>
            </a:r>
          </a:p>
          <a:p>
            <a:r>
              <a:rPr lang="en-NZ" dirty="0"/>
              <a:t>This way all necessary sections are carried out in the browser and no data leaves the SDOs computer unprotected.</a:t>
            </a:r>
          </a:p>
          <a:p>
            <a:r>
              <a:rPr lang="en-NZ" dirty="0"/>
              <a:t>SDOs can keep the encrypted data on their computer or share it via the cloud.</a:t>
            </a:r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endParaRPr lang="en-NZ" dirty="0"/>
          </a:p>
          <a:p>
            <a:r>
              <a:rPr lang="en-NZ" dirty="0"/>
              <a:t>Sovereign data parties can first verify the dataset, decrypt and then display the dataset.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6B919-2DE4-4361-A357-DF9848219DFF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11999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 first step is obfuscation. </a:t>
            </a:r>
          </a:p>
          <a:p>
            <a:r>
              <a:rPr lang="en-US" baseline="0" dirty="0"/>
              <a:t>After Jane uploads the dataset, she can perform </a:t>
            </a:r>
            <a:r>
              <a:rPr lang="en-US" baseline="0" dirty="0" err="1"/>
              <a:t>geomasking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We use the Halo masking library offered via the </a:t>
            </a:r>
            <a:r>
              <a:rPr lang="en-US" baseline="0" dirty="0" err="1"/>
              <a:t>maskmy.xyz</a:t>
            </a:r>
            <a:r>
              <a:rPr lang="en-US" baseline="0" dirty="0"/>
              <a:t> tool.</a:t>
            </a:r>
          </a:p>
          <a:p>
            <a:r>
              <a:rPr lang="en-US" baseline="0" dirty="0"/>
              <a:t>Jane can choose the minimum and maximum masking boundaries.</a:t>
            </a:r>
          </a:p>
          <a:p>
            <a:r>
              <a:rPr lang="en-US" baseline="0" dirty="0"/>
              <a:t>In addition, determining if the chosen parameters are adequate, we have included </a:t>
            </a:r>
            <a:r>
              <a:rPr lang="en-US" baseline="0" dirty="0" err="1"/>
              <a:t>Spuirlls</a:t>
            </a:r>
            <a:r>
              <a:rPr lang="en-US" baseline="0" dirty="0"/>
              <a:t> measure.</a:t>
            </a:r>
          </a:p>
          <a:p>
            <a:r>
              <a:rPr lang="en-US" baseline="0" dirty="0"/>
              <a:t>This measure computes …</a:t>
            </a:r>
          </a:p>
          <a:p>
            <a:endParaRPr lang="en-US" baseline="0" dirty="0"/>
          </a:p>
          <a:p>
            <a:r>
              <a:rPr lang="en-US" baseline="0" dirty="0"/>
              <a:t> </a:t>
            </a:r>
            <a:endParaRPr lang="en-NZ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6B919-2DE4-4361-A357-DF9848219DFF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11343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6B919-2DE4-4361-A357-DF9848219DFF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2612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6B919-2DE4-4361-A357-DF9848219DFF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61536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79DF-F044-4054-B091-0256A11E7AD2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6BB98-0253-4FC7-A055-07DCBDCAE8ED}" type="slidenum">
              <a:rPr lang="en-NZ" smtClean="0"/>
              <a:t>‹#›</a:t>
            </a:fld>
            <a:endParaRPr lang="en-N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801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79DF-F044-4054-B091-0256A11E7AD2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6BB98-0253-4FC7-A055-07DCBDCAE8E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83235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79DF-F044-4054-B091-0256A11E7AD2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6BB98-0253-4FC7-A055-07DCBDCAE8E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99876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D0A5E1-B51B-4FE3-BD3B-BAB66961A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79DF-F044-4054-B091-0256A11E7AD2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54C156-6338-423C-A26A-51BBFA082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54DB28-03C9-4E18-AF3C-1C2E7B8D6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6BB98-0253-4FC7-A055-07DCBDCAE8ED}" type="slidenum">
              <a:rPr lang="en-NZ" smtClean="0"/>
              <a:t>‹#›</a:t>
            </a:fld>
            <a:endParaRPr lang="en-NZ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C4C87E-CD01-4F10-9732-06B1BD506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561" y="6388047"/>
            <a:ext cx="1727770" cy="46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52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79DF-F044-4054-B091-0256A11E7AD2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6BB98-0253-4FC7-A055-07DCBDCAE8ED}" type="slidenum">
              <a:rPr lang="en-NZ" smtClean="0"/>
              <a:t>‹#›</a:t>
            </a:fld>
            <a:endParaRPr lang="en-N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717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79DF-F044-4054-B091-0256A11E7AD2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6BB98-0253-4FC7-A055-07DCBDCAE8E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87400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79DF-F044-4054-B091-0256A11E7AD2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6BB98-0253-4FC7-A055-07DCBDCAE8E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80801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79DF-F044-4054-B091-0256A11E7AD2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6BB98-0253-4FC7-A055-07DCBDCAE8E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6645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79DF-F044-4054-B091-0256A11E7AD2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6BB98-0253-4FC7-A055-07DCBDCAE8ED}" type="slidenum">
              <a:rPr lang="en-NZ" smtClean="0"/>
              <a:t>‹#›</a:t>
            </a:fld>
            <a:endParaRPr lang="en-NZ"/>
          </a:p>
        </p:txBody>
      </p:sp>
      <p:pic>
        <p:nvPicPr>
          <p:cNvPr id="10" name="Picture 2" descr="https://pgrsc.org/wp-content/uploads/2023/07/pgrsc_white.png">
            <a:extLst>
              <a:ext uri="{FF2B5EF4-FFF2-40B4-BE49-F238E27FC236}">
                <a16:creationId xmlns:a16="http://schemas.microsoft.com/office/drawing/2014/main" id="{DC2FB527-1090-4C74-83D4-A71D856733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508" y="6475284"/>
            <a:ext cx="1407043" cy="38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675779-BDE5-4420-B1E8-A6D60955A5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17" y="6488174"/>
            <a:ext cx="1565214" cy="35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213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F1379DF-F044-4054-B091-0256A11E7AD2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A6BB98-0253-4FC7-A055-07DCBDCAE8E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95935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379DF-F044-4054-B091-0256A11E7AD2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6BB98-0253-4FC7-A055-07DCBDCAE8E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3634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F1379DF-F044-4054-B091-0256A11E7AD2}" type="datetimeFigureOut">
              <a:rPr lang="en-NZ" smtClean="0"/>
              <a:t>25/11/2024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7A6BB98-0253-4FC7-A055-07DCBDCAE8ED}" type="slidenum">
              <a:rPr lang="en-NZ" smtClean="0"/>
              <a:t>‹#›</a:t>
            </a:fld>
            <a:endParaRPr lang="en-N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C0BBCFE-264E-40F3-B723-0E421A6D0A1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874" y="6457427"/>
            <a:ext cx="1638584" cy="36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4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hyperlink" Target="https://youtu.be/nrB9Jk1OFXo" TargetMode="External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1344" y="626165"/>
            <a:ext cx="5542398" cy="369894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b="1" dirty="0"/>
              <a:t>A Usable Encryption Solution for File-Based Geospatial Data</a:t>
            </a:r>
            <a:br>
              <a:rPr lang="en-US" sz="4800" b="1" dirty="0"/>
            </a:br>
            <a:r>
              <a:rPr lang="en-US" sz="4800" b="1" dirty="0"/>
              <a:t>within a Database File System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ABA516-2B8B-4FE5-959F-9E313EF900AE}"/>
              </a:ext>
            </a:extLst>
          </p:cNvPr>
          <p:cNvSpPr txBox="1"/>
          <p:nvPr/>
        </p:nvSpPr>
        <p:spPr>
          <a:xfrm>
            <a:off x="5961343" y="4455620"/>
            <a:ext cx="5667440" cy="114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</a:pPr>
            <a:r>
              <a:rPr lang="en-US" sz="2100" b="1" cap="all" spc="200" dirty="0">
                <a:solidFill>
                  <a:srgbClr val="C00000"/>
                </a:solidFill>
                <a:latin typeface="+mj-lt"/>
              </a:rPr>
              <a:t>Journal OF CYBERSECURITY AND PRIVACY</a:t>
            </a:r>
            <a:br>
              <a:rPr lang="en-US" sz="2400" b="1" cap="all" spc="200" dirty="0">
                <a:solidFill>
                  <a:srgbClr val="C00000"/>
                </a:solidFill>
                <a:latin typeface="+mj-lt"/>
              </a:rPr>
            </a:br>
            <a:r>
              <a:rPr lang="en-US" sz="2400" b="1" cap="all" spc="200" dirty="0">
                <a:solidFill>
                  <a:srgbClr val="C00000"/>
                </a:solidFill>
                <a:latin typeface="+mj-lt"/>
              </a:rPr>
              <a:t>(APRIL 2024)</a:t>
            </a: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9500D96B-84DF-D6CB-DE3C-8B7149C5EF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71" b="28152"/>
          <a:stretch/>
        </p:blipFill>
        <p:spPr>
          <a:xfrm>
            <a:off x="-1" y="-1"/>
            <a:ext cx="5294376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402" y="2769319"/>
            <a:ext cx="5002973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NZ" sz="2000" dirty="0">
                <a:solidFill>
                  <a:srgbClr val="0070C0"/>
                </a:solidFill>
              </a:rPr>
              <a:t>Pankajeshwara Sharma, </a:t>
            </a:r>
            <a:br>
              <a:rPr lang="en-NZ" sz="2000" dirty="0">
                <a:solidFill>
                  <a:srgbClr val="0070C0"/>
                </a:solidFill>
              </a:rPr>
            </a:br>
            <a:r>
              <a:rPr lang="en-NZ" sz="2000" dirty="0">
                <a:solidFill>
                  <a:srgbClr val="0070C0"/>
                </a:solidFill>
              </a:rPr>
              <a:t>Michael </a:t>
            </a:r>
            <a:r>
              <a:rPr lang="en-NZ" sz="2000" dirty="0" err="1">
                <a:solidFill>
                  <a:srgbClr val="0070C0"/>
                </a:solidFill>
              </a:rPr>
              <a:t>Govorov</a:t>
            </a:r>
            <a:r>
              <a:rPr lang="en-NZ" sz="2000" dirty="0">
                <a:solidFill>
                  <a:srgbClr val="0070C0"/>
                </a:solidFill>
              </a:rPr>
              <a:t>* and Michael Martin </a:t>
            </a:r>
          </a:p>
          <a:p>
            <a:pPr algn="ctr">
              <a:spcAft>
                <a:spcPts val="600"/>
              </a:spcAft>
            </a:pPr>
            <a:r>
              <a:rPr lang="en-NZ" sz="1600" dirty="0">
                <a:solidFill>
                  <a:srgbClr val="0070C0"/>
                </a:solidFill>
              </a:rPr>
              <a:t>Department of Environment, University Of Auckland</a:t>
            </a:r>
            <a:br>
              <a:rPr lang="en-NZ" sz="1600" dirty="0">
                <a:solidFill>
                  <a:srgbClr val="0070C0"/>
                </a:solidFill>
              </a:rPr>
            </a:br>
            <a:r>
              <a:rPr lang="en-NZ" sz="1600" dirty="0">
                <a:solidFill>
                  <a:srgbClr val="0070C0"/>
                </a:solidFill>
              </a:rPr>
              <a:t>*</a:t>
            </a:r>
            <a:r>
              <a:rPr lang="en-US" sz="1600" dirty="0">
                <a:solidFill>
                  <a:srgbClr val="0070C0"/>
                </a:solidFill>
              </a:rPr>
              <a:t>Department of Geography, Vancouver Island University,</a:t>
            </a:r>
            <a:endParaRPr lang="en-NZ" sz="16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ECE2CB-0F3F-4156-BA17-69ACFFC537D3}"/>
              </a:ext>
            </a:extLst>
          </p:cNvPr>
          <p:cNvSpPr txBox="1"/>
          <p:nvPr/>
        </p:nvSpPr>
        <p:spPr>
          <a:xfrm>
            <a:off x="5971282" y="5166266"/>
            <a:ext cx="41574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NZ" sz="1600" dirty="0">
                <a:solidFill>
                  <a:srgbClr val="C00000"/>
                </a:solidFill>
              </a:rPr>
              <a:t>DOI: https://www.mdpi.com/2624-800X/4/2/15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93400-6C29-4AB7-B03E-FAD21D4EC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85" y="5439493"/>
            <a:ext cx="3533940" cy="797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171915-7018-4CBD-AC45-6D9397C18B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145" y="6396386"/>
            <a:ext cx="1697111" cy="4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8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DC68B-4B1B-4BC0-B771-392B22780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50" y="950379"/>
            <a:ext cx="10058400" cy="652511"/>
          </a:xfrm>
        </p:spPr>
        <p:txBody>
          <a:bodyPr>
            <a:normAutofit/>
          </a:bodyPr>
          <a:lstStyle/>
          <a:p>
            <a:endParaRPr lang="en-NZ" sz="36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F1ADF09-D1B6-4097-8D8D-6F4448619A9E}"/>
              </a:ext>
            </a:extLst>
          </p:cNvPr>
          <p:cNvSpPr txBox="1">
            <a:spLocks/>
          </p:cNvSpPr>
          <p:nvPr/>
        </p:nvSpPr>
        <p:spPr>
          <a:xfrm>
            <a:off x="2305050" y="6014026"/>
            <a:ext cx="7315199" cy="4734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Full (3 minute) video of Reasons Miner Tool is on: </a:t>
            </a:r>
            <a:r>
              <a:rPr lang="en-US" sz="1600" dirty="0">
                <a:hlinkClick r:id="rId5"/>
              </a:rPr>
              <a:t>https://youtu.be/nrB9Jk1OFXo</a:t>
            </a:r>
            <a:r>
              <a:rPr lang="en-US" sz="1600" dirty="0"/>
              <a:t> </a:t>
            </a:r>
          </a:p>
        </p:txBody>
      </p:sp>
      <p:pic>
        <p:nvPicPr>
          <p:cNvPr id="3" name="dbfs-filecrypto-implementation-1080-publer.io">
            <a:hlinkClick r:id="" action="ppaction://media"/>
            <a:extLst>
              <a:ext uri="{FF2B5EF4-FFF2-40B4-BE49-F238E27FC236}">
                <a16:creationId xmlns:a16="http://schemas.microsoft.com/office/drawing/2014/main" id="{BD2A2B41-14B7-48B5-9B92-09B1AE965E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7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5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ud shaped hard drive with cables">
            <a:extLst>
              <a:ext uri="{FF2B5EF4-FFF2-40B4-BE49-F238E27FC236}">
                <a16:creationId xmlns:a16="http://schemas.microsoft.com/office/drawing/2014/main" id="{2E6D12DF-8F91-82EB-2641-05A36E590F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t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6800" y="388233"/>
            <a:ext cx="10058400" cy="812633"/>
          </a:xfrm>
        </p:spPr>
        <p:txBody>
          <a:bodyPr>
            <a:normAutofit/>
          </a:bodyPr>
          <a:lstStyle/>
          <a:p>
            <a:r>
              <a:rPr lang="en-NZ" b="1" dirty="0"/>
              <a:t>Summary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36E38AB-AA5D-43AC-8E48-480A612172E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1066800" y="1285081"/>
            <a:ext cx="11095037" cy="428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0070C0"/>
                </a:solidFill>
              </a:rPr>
              <a:t>Key Achievements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FJ" sz="2400" dirty="0">
                <a:solidFill>
                  <a:schemeClr val="tx1"/>
                </a:solidFill>
              </a:rPr>
              <a:t>Open Source solution c</a:t>
            </a:r>
            <a:r>
              <a:rPr lang="en-FJ" altLang="en-FJ" sz="2400" dirty="0" err="1">
                <a:solidFill>
                  <a:schemeClr val="tx1"/>
                </a:solidFill>
              </a:rPr>
              <a:t>onsolidates</a:t>
            </a:r>
            <a:r>
              <a:rPr lang="en-FJ" altLang="en-FJ" sz="2400" dirty="0">
                <a:solidFill>
                  <a:schemeClr val="tx1"/>
                </a:solidFill>
              </a:rPr>
              <a:t> diverse spatial file</a:t>
            </a:r>
            <a:r>
              <a:rPr lang="en-US" altLang="en-FJ" sz="2400" dirty="0">
                <a:solidFill>
                  <a:schemeClr val="tx1"/>
                </a:solidFill>
              </a:rPr>
              <a:t>s</a:t>
            </a:r>
            <a:r>
              <a:rPr lang="en-FJ" altLang="en-FJ" sz="2400" dirty="0">
                <a:solidFill>
                  <a:schemeClr val="tx1"/>
                </a:solidFill>
              </a:rPr>
              <a:t> into a secure, centralized repository. </a:t>
            </a:r>
            <a:endParaRPr lang="en-US" altLang="en-FJ" sz="2400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FJ" altLang="en-FJ" sz="2400" dirty="0">
                <a:solidFill>
                  <a:schemeClr val="tx1"/>
                </a:solidFill>
              </a:rPr>
              <a:t>Implements a practical, user-friendly encryption solution that integrates seamlessly with</a:t>
            </a:r>
            <a:r>
              <a:rPr lang="en-US" altLang="en-FJ" sz="2400" dirty="0">
                <a:solidFill>
                  <a:schemeClr val="tx1"/>
                </a:solidFill>
              </a:rPr>
              <a:t> </a:t>
            </a:r>
            <a:r>
              <a:rPr lang="en-FJ" altLang="en-FJ" sz="2400" dirty="0">
                <a:solidFill>
                  <a:schemeClr val="tx1"/>
                </a:solidFill>
              </a:rPr>
              <a:t>existing GIS workflows.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FJ" altLang="en-FJ" sz="2400" dirty="0">
                <a:solidFill>
                  <a:schemeClr val="tx1"/>
                </a:solidFill>
              </a:rPr>
              <a:t>Balances robust security with usability, ensuring minimal impact on end-user operations.</a:t>
            </a:r>
            <a:endParaRPr lang="en-US" altLang="en-FJ" sz="2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0070C0"/>
                </a:solidFill>
              </a:rPr>
              <a:t>Implications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FJ" altLang="en-FJ" sz="2400" dirty="0">
                <a:solidFill>
                  <a:schemeClr val="tx1"/>
                </a:solidFill>
              </a:rPr>
              <a:t>Promotes safer data sharing and compliance with legal frameworks, enhancing trust in geospatial data management.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FJ" altLang="en-FJ" sz="2400" dirty="0">
                <a:solidFill>
                  <a:schemeClr val="tx1"/>
                </a:solidFill>
              </a:rPr>
              <a:t>Serves as a model for integrating secure, usable encryption in other domains.</a:t>
            </a:r>
            <a:endParaRPr lang="en-US" altLang="en-FJ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1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63089-6760-4D61-A3EB-CF8672230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889997"/>
            <a:ext cx="5977937" cy="910647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1"/>
                </a:solidFill>
              </a:rPr>
              <a:t>Acknowledgements</a:t>
            </a:r>
            <a:endParaRPr lang="en-NZ" sz="4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F4D65-F9CC-40ED-AB22-15D07028F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8683"/>
            <a:ext cx="5977938" cy="3652667"/>
          </a:xfrm>
        </p:spPr>
        <p:txBody>
          <a:bodyPr>
            <a:normAutofit/>
          </a:bodyPr>
          <a:lstStyle/>
          <a:p>
            <a:r>
              <a:rPr lang="en-US" sz="2400" dirty="0"/>
              <a:t>This research was motivated by </a:t>
            </a:r>
            <a:r>
              <a:rPr lang="en-US" sz="2400" dirty="0" err="1"/>
              <a:t>USPNet's</a:t>
            </a:r>
            <a:r>
              <a:rPr lang="en-US" sz="2400" dirty="0"/>
              <a:t> data security concerns for GIS/RS distance education.</a:t>
            </a:r>
            <a:r>
              <a:rPr lang="en-US" sz="2400" dirty="0">
                <a:solidFill>
                  <a:schemeClr val="tx1"/>
                </a:solidFill>
              </a:rPr>
              <a:t> We are very grateful to the University Research Committee at USP for financial support for the project.  </a:t>
            </a:r>
          </a:p>
          <a:p>
            <a:r>
              <a:rPr lang="en-US" sz="2400" dirty="0">
                <a:solidFill>
                  <a:schemeClr val="tx1"/>
                </a:solidFill>
              </a:rPr>
              <a:t>The project began </a:t>
            </a:r>
            <a:r>
              <a:rPr lang="en-US" sz="2400" dirty="0"/>
              <a:t>at USP in 2003, with extensions and experiments conducted at The University of Auckland in 2022</a:t>
            </a:r>
            <a:r>
              <a:rPr lang="en-US" sz="2400" i="1" dirty="0">
                <a:solidFill>
                  <a:schemeClr val="tx1"/>
                </a:solidFill>
              </a:rPr>
              <a:t>.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id="{7E7C0652-EF7C-D83B-F8F2-C7F16025B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399" y="4024360"/>
            <a:ext cx="3306917" cy="1091282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2098415-848B-488E-AA5D-2365D88A2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67398" y="2063426"/>
            <a:ext cx="3306918" cy="154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20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NZ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NZ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E220058-3FCE-496E-ADF2-D8A6961F3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93F809-7E50-4AAD-8E26-878207931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4603" y="4325112"/>
            <a:ext cx="71323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4192BA6-130D-44CA-A638-E5F834CE2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504" y="758952"/>
            <a:ext cx="7319175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Thank you</a:t>
            </a:r>
            <a:endParaRPr 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AB414-83A2-49E2-BB64-3223CD7B2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6504" y="4455620"/>
            <a:ext cx="7321946" cy="1143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cap="all" spc="200">
                <a:solidFill>
                  <a:schemeClr val="tx2"/>
                </a:solidFill>
                <a:latin typeface="+mj-lt"/>
              </a:rPr>
              <a:t>Questions</a:t>
            </a:r>
          </a:p>
        </p:txBody>
      </p:sp>
      <p:pic>
        <p:nvPicPr>
          <p:cNvPr id="7" name="Graphic 6" descr="Help">
            <a:extLst>
              <a:ext uri="{FF2B5EF4-FFF2-40B4-BE49-F238E27FC236}">
                <a16:creationId xmlns:a16="http://schemas.microsoft.com/office/drawing/2014/main" id="{F10AC32B-C7FF-FBDD-886F-002765BB8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9818" y="1944907"/>
            <a:ext cx="2449486" cy="24494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E9C5090-7D25-41E3-A6D3-CCAEE505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NZ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BF8809-0DAC-41E5-A212-ACB4A01BE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2971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A151E-09FE-448C-B40B-B777C076BC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460375"/>
            <a:ext cx="10058400" cy="638175"/>
          </a:xfrm>
        </p:spPr>
        <p:txBody>
          <a:bodyPr>
            <a:normAutofit/>
          </a:bodyPr>
          <a:lstStyle/>
          <a:p>
            <a:r>
              <a:rPr lang="en-US" sz="4000" b="1" dirty="0"/>
              <a:t>About Me</a:t>
            </a:r>
            <a:endParaRPr lang="en-NZ" sz="4000" b="1" dirty="0"/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CFEFFA04-596E-4F8F-81FA-B6A3B5314C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01337" y="1375218"/>
            <a:ext cx="4803775" cy="4022725"/>
          </a:xfrm>
        </p:spPr>
        <p:txBody>
          <a:bodyPr>
            <a:normAutofit/>
          </a:bodyPr>
          <a:lstStyle/>
          <a:p>
            <a:r>
              <a:rPr lang="en-US" dirty="0"/>
              <a:t>Aug 24 – Present, </a:t>
            </a:r>
            <a:r>
              <a:rPr lang="en-US" b="1" dirty="0">
                <a:solidFill>
                  <a:schemeClr val="accent1"/>
                </a:solidFill>
              </a:rPr>
              <a:t>Associate Professor at The University of Fiji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2021 – 23, </a:t>
            </a:r>
            <a:r>
              <a:rPr lang="en-US" b="1" dirty="0">
                <a:solidFill>
                  <a:schemeClr val="accent1"/>
                </a:solidFill>
              </a:rPr>
              <a:t>Research Fellow at the University of Auckland </a:t>
            </a:r>
            <a:r>
              <a:rPr lang="en-US" dirty="0"/>
              <a:t>(</a:t>
            </a:r>
            <a:r>
              <a:rPr lang="en-US" i="1" dirty="0"/>
              <a:t>Indigenous Data Sovereignty project</a:t>
            </a:r>
            <a:r>
              <a:rPr lang="en-US" dirty="0"/>
              <a:t>). </a:t>
            </a:r>
          </a:p>
          <a:p>
            <a:r>
              <a:rPr lang="en-US" dirty="0"/>
              <a:t>2003 – 06, </a:t>
            </a:r>
            <a:r>
              <a:rPr lang="en-US" b="1" i="1" dirty="0">
                <a:solidFill>
                  <a:schemeClr val="accent1"/>
                </a:solidFill>
              </a:rPr>
              <a:t>MSc Computing from USP </a:t>
            </a:r>
            <a:r>
              <a:rPr lang="en-US" dirty="0"/>
              <a:t>(</a:t>
            </a:r>
            <a:r>
              <a:rPr lang="en-US" i="1" dirty="0"/>
              <a:t>Security Solutions for Spatial data in-storage</a:t>
            </a:r>
            <a:r>
              <a:rPr lang="en-US" dirty="0"/>
              <a:t>)</a:t>
            </a:r>
          </a:p>
          <a:p>
            <a:r>
              <a:rPr lang="en-US" dirty="0"/>
              <a:t>Six years as </a:t>
            </a:r>
            <a:r>
              <a:rPr lang="en-US" b="1" dirty="0">
                <a:solidFill>
                  <a:schemeClr val="accent1"/>
                </a:solidFill>
              </a:rPr>
              <a:t>a software developer </a:t>
            </a:r>
            <a:r>
              <a:rPr lang="en-US" dirty="0"/>
              <a:t>in the public &amp; private sector in Fiji and NZ</a:t>
            </a:r>
          </a:p>
        </p:txBody>
      </p:sp>
      <p:pic>
        <p:nvPicPr>
          <p:cNvPr id="16" name="Picture 15" descr="A person taking a selfie with a crowd of people&#10;&#10;Description automatically generated">
            <a:extLst>
              <a:ext uri="{FF2B5EF4-FFF2-40B4-BE49-F238E27FC236}">
                <a16:creationId xmlns:a16="http://schemas.microsoft.com/office/drawing/2014/main" id="{E2190CB6-F26F-92F4-BE41-D8899588A0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5" r="-2" b="-2"/>
          <a:stretch/>
        </p:blipFill>
        <p:spPr>
          <a:xfrm>
            <a:off x="1193398" y="1619678"/>
            <a:ext cx="4507064" cy="313945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813169-BCC8-CBE0-E802-3E3B3ABA78D5}"/>
              </a:ext>
            </a:extLst>
          </p:cNvPr>
          <p:cNvSpPr/>
          <p:nvPr/>
        </p:nvSpPr>
        <p:spPr>
          <a:xfrm>
            <a:off x="1401828" y="4954296"/>
            <a:ext cx="49072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Fijian </a:t>
            </a:r>
            <a:r>
              <a:rPr lang="en-US" sz="1400" dirty="0" err="1">
                <a:solidFill>
                  <a:srgbClr val="0070C0"/>
                </a:solidFill>
              </a:rPr>
              <a:t>Drua’s</a:t>
            </a:r>
            <a:r>
              <a:rPr lang="en-US" sz="1400" dirty="0">
                <a:solidFill>
                  <a:srgbClr val="0070C0"/>
                </a:solidFill>
              </a:rPr>
              <a:t> narrow victory over Crusaders – March, 2023</a:t>
            </a:r>
            <a:endParaRPr lang="en-NZ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49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7" grpId="0" uiExpand="1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A151E-09FE-448C-B40B-B777C076BC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388214"/>
            <a:ext cx="10058400" cy="660400"/>
          </a:xfrm>
        </p:spPr>
        <p:txBody>
          <a:bodyPr>
            <a:normAutofit/>
          </a:bodyPr>
          <a:lstStyle/>
          <a:p>
            <a:r>
              <a:rPr lang="en-US" sz="4000" b="1" dirty="0"/>
              <a:t>Background in GIS data security</a:t>
            </a:r>
            <a:endParaRPr lang="en-NZ" sz="4000" b="1" dirty="0"/>
          </a:p>
        </p:txBody>
      </p:sp>
      <p:pic>
        <p:nvPicPr>
          <p:cNvPr id="6" name="Picture 5" descr="A close up of a name&#10;&#10;Description automatically generated">
            <a:extLst>
              <a:ext uri="{FF2B5EF4-FFF2-40B4-BE49-F238E27FC236}">
                <a16:creationId xmlns:a16="http://schemas.microsoft.com/office/drawing/2014/main" id="{391EBB33-60E5-610B-355C-21C87F0D0B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" r="4405"/>
          <a:stretch/>
        </p:blipFill>
        <p:spPr>
          <a:xfrm>
            <a:off x="7707522" y="1060303"/>
            <a:ext cx="3578087" cy="941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F1EED915-4F1A-A886-9C51-19FB8DE7A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356" y="3411875"/>
            <a:ext cx="3297684" cy="1120859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CCB54A-7E70-0510-862E-1B2193C55570}"/>
              </a:ext>
            </a:extLst>
          </p:cNvPr>
          <p:cNvCxnSpPr/>
          <p:nvPr/>
        </p:nvCxnSpPr>
        <p:spPr>
          <a:xfrm>
            <a:off x="1205035" y="1269777"/>
            <a:ext cx="0" cy="37032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05C1CAA-C496-54C4-A1B3-B96F52F0FC83}"/>
              </a:ext>
            </a:extLst>
          </p:cNvPr>
          <p:cNvSpPr txBox="1"/>
          <p:nvPr/>
        </p:nvSpPr>
        <p:spPr>
          <a:xfrm>
            <a:off x="1191583" y="1208090"/>
            <a:ext cx="1352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2004-7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(MSc USP)</a:t>
            </a:r>
            <a:endParaRPr lang="en-NZ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956C68-7F64-DF5E-93AA-3F3149408FB6}"/>
              </a:ext>
            </a:extLst>
          </p:cNvPr>
          <p:cNvSpPr txBox="1"/>
          <p:nvPr/>
        </p:nvSpPr>
        <p:spPr>
          <a:xfrm>
            <a:off x="1178295" y="3304870"/>
            <a:ext cx="1111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2021-23</a:t>
            </a:r>
            <a:br>
              <a:rPr lang="en-US" b="1" dirty="0">
                <a:solidFill>
                  <a:srgbClr val="C00000"/>
                </a:solidFill>
              </a:rPr>
            </a:br>
            <a:r>
              <a:rPr lang="en-US" b="1" dirty="0">
                <a:solidFill>
                  <a:srgbClr val="C00000"/>
                </a:solidFill>
              </a:rPr>
              <a:t>(</a:t>
            </a:r>
            <a:r>
              <a:rPr lang="en-US" b="1" dirty="0" err="1">
                <a:solidFill>
                  <a:srgbClr val="C00000"/>
                </a:solidFill>
              </a:rPr>
              <a:t>PostDoc</a:t>
            </a:r>
            <a:r>
              <a:rPr lang="en-US" b="1" dirty="0">
                <a:solidFill>
                  <a:srgbClr val="C00000"/>
                </a:solidFill>
              </a:rPr>
              <a:t>)</a:t>
            </a:r>
            <a:endParaRPr lang="en-NZ" b="1" dirty="0">
              <a:solidFill>
                <a:srgbClr val="C00000"/>
              </a:solidFill>
            </a:endParaRPr>
          </a:p>
        </p:txBody>
      </p:sp>
      <p:pic>
        <p:nvPicPr>
          <p:cNvPr id="14" name="Content Placeholder 15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5CC41029-E45C-029F-D945-64645C97AE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2"/>
          <a:stretch/>
        </p:blipFill>
        <p:spPr>
          <a:xfrm>
            <a:off x="2330466" y="1136792"/>
            <a:ext cx="4213764" cy="86109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6BEACA30-5CF7-88CD-5522-0E0C5098DA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238" y="2136485"/>
            <a:ext cx="4465984" cy="833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4FBB22-6C3B-4D0B-8A32-416B183E65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9077" y="4647651"/>
            <a:ext cx="5068570" cy="1103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E684BC-C5A8-49DF-B968-CEA354B3CE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2926" y="3431029"/>
            <a:ext cx="4259218" cy="181125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614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98268" y="1473994"/>
            <a:ext cx="10015537" cy="3910012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</a:rPr>
              <a:t> Spatial data challenges</a:t>
            </a:r>
            <a:r>
              <a:rPr lang="en-US" sz="2400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Data silos: </a:t>
            </a:r>
            <a:r>
              <a:rPr lang="en-US" sz="2400" dirty="0" err="1"/>
              <a:t>Organisational</a:t>
            </a:r>
            <a:r>
              <a:rPr lang="en-US" sz="2400" dirty="0"/>
              <a:t> spatial data scattered data across multiple servers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Cloud service offers data storage and management solutions at a lower cost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0070C0"/>
                </a:solidFill>
              </a:rPr>
              <a:t>Explore alternative robust on-premise data storage solution</a:t>
            </a:r>
            <a:r>
              <a:rPr lang="en-US" sz="2400" dirty="0"/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Centralize spatial files into a secure, accessible </a:t>
            </a:r>
            <a:r>
              <a:rPr lang="en-US" sz="2400" dirty="0" err="1"/>
              <a:t>localised</a:t>
            </a:r>
            <a:r>
              <a:rPr lang="en-US" sz="2400" dirty="0"/>
              <a:t> data repository.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Implement strong data protection mechanisms for files.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Minimize workflow disruptions while enhancing security.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/>
              <a:t>However, security and usability are often in conflict.</a:t>
            </a:r>
          </a:p>
          <a:p>
            <a:pPr marL="201168" lvl="1" indent="0">
              <a:buNone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13207" y="373358"/>
            <a:ext cx="9817063" cy="742950"/>
          </a:xfrm>
        </p:spPr>
        <p:txBody>
          <a:bodyPr anchor="b">
            <a:noAutofit/>
          </a:bodyPr>
          <a:lstStyle/>
          <a:p>
            <a:br>
              <a:rPr lang="en-NZ" sz="4000" b="1" dirty="0"/>
            </a:br>
            <a:br>
              <a:rPr lang="en-NZ" sz="4000" b="1" dirty="0"/>
            </a:br>
            <a:r>
              <a:rPr lang="en-NZ" sz="4000" b="1" dirty="0"/>
              <a:t>Enterprise Geospatial File Data Security</a:t>
            </a:r>
          </a:p>
        </p:txBody>
      </p:sp>
    </p:spTree>
    <p:extLst>
      <p:ext uri="{BB962C8B-B14F-4D97-AF65-F5344CB8AC3E}">
        <p14:creationId xmlns:p14="http://schemas.microsoft.com/office/powerpoint/2010/main" val="68759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96438" y="249420"/>
            <a:ext cx="9445451" cy="692866"/>
          </a:xfrm>
        </p:spPr>
        <p:txBody>
          <a:bodyPr>
            <a:normAutofit fontScale="90000"/>
          </a:bodyPr>
          <a:lstStyle/>
          <a:p>
            <a:r>
              <a:rPr lang="en-NZ" sz="4000" b="1" dirty="0"/>
              <a:t>Enterprise Content Management SDK (ECMSDK)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715684" y="1125415"/>
            <a:ext cx="3176588" cy="491387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NZ" sz="2400" dirty="0"/>
              <a:t> Open Source platform</a:t>
            </a:r>
            <a:r>
              <a:rPr lang="en-NZ" sz="2400" baseline="30000" dirty="0"/>
              <a:t>1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NZ" sz="2400" dirty="0"/>
              <a:t> O:\ Drive: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NZ" sz="2000" dirty="0"/>
              <a:t>Mounts as a logical drive.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NZ" sz="2000" dirty="0"/>
              <a:t>Content stored in the Oracle/PostgreSQL Database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NZ" sz="2400" dirty="0"/>
              <a:t> Features: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NZ" sz="2000" dirty="0"/>
              <a:t>Supports most common protocol services for file access (SMB, HTTP, etc)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NZ" sz="2000" dirty="0"/>
              <a:t>Content management: </a:t>
            </a:r>
            <a:br>
              <a:rPr lang="en-NZ" sz="2000" dirty="0"/>
            </a:br>
            <a:r>
              <a:rPr lang="en-NZ" sz="2000" dirty="0"/>
              <a:t>file versioning, check-in and check-out, indexing and searching</a:t>
            </a:r>
            <a:endParaRPr lang="en-NZ" sz="2800" dirty="0"/>
          </a:p>
          <a:p>
            <a:pPr>
              <a:buFont typeface="Wingdings" panose="05000000000000000000" pitchFamily="2" charset="2"/>
              <a:buChar char="§"/>
            </a:pPr>
            <a:endParaRPr lang="en-NZ" sz="2600" dirty="0"/>
          </a:p>
          <a:p>
            <a:pPr>
              <a:buFont typeface="Wingdings" panose="05000000000000000000" pitchFamily="2" charset="2"/>
              <a:buChar char="§"/>
            </a:pPr>
            <a:endParaRPr lang="en-NZ" sz="2600" dirty="0"/>
          </a:p>
          <a:p>
            <a:pPr marL="0" indent="0">
              <a:buNone/>
            </a:pPr>
            <a:endParaRPr lang="en-NZ" sz="2800" dirty="0"/>
          </a:p>
        </p:txBody>
      </p:sp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3ADBBD34-5AD2-9787-562A-B0192764B00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288" y="1938338"/>
            <a:ext cx="4938712" cy="379888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ECE78A-CE96-4134-87FC-698538D16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937" y="925289"/>
            <a:ext cx="7462578" cy="544955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C77AA8-547D-44EB-943D-F93E2F74BCE4}"/>
              </a:ext>
            </a:extLst>
          </p:cNvPr>
          <p:cNvSpPr txBox="1">
            <a:spLocks/>
          </p:cNvSpPr>
          <p:nvPr/>
        </p:nvSpPr>
        <p:spPr>
          <a:xfrm>
            <a:off x="1050389" y="5968377"/>
            <a:ext cx="2922063" cy="50808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NZ" baseline="30000" dirty="0">
                <a:solidFill>
                  <a:srgbClr val="0070C0"/>
                </a:solidFill>
              </a:rPr>
              <a:t>1</a:t>
            </a:r>
            <a:r>
              <a:rPr lang="en-NZ" dirty="0">
                <a:solidFill>
                  <a:srgbClr val="0070C0"/>
                </a:solidFill>
              </a:rPr>
              <a:t>www.ecmsdk.com</a:t>
            </a:r>
          </a:p>
        </p:txBody>
      </p:sp>
    </p:spTree>
    <p:extLst>
      <p:ext uri="{BB962C8B-B14F-4D97-AF65-F5344CB8AC3E}">
        <p14:creationId xmlns:p14="http://schemas.microsoft.com/office/powerpoint/2010/main" val="328801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86241" y="273530"/>
            <a:ext cx="8439150" cy="76041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b="1" dirty="0"/>
              <a:t>Proposed Security Solution Overview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D2D657-E2FA-4AAC-ADB3-7CCEDD3B512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52366" y="1324277"/>
            <a:ext cx="3870325" cy="3582769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 Database File System (DBFS):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Centralized file storage with advanced DBMS capabilities.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Reduces data silos and enhances data accessibility.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 Core Features: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AES-based encryption for confidentiality.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Automated encryption-decryption for usability. 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7495312-0C84-3DB3-7EF1-4DAD3FEB25A0}"/>
              </a:ext>
            </a:extLst>
          </p:cNvPr>
          <p:cNvSpPr txBox="1">
            <a:spLocks/>
          </p:cNvSpPr>
          <p:nvPr/>
        </p:nvSpPr>
        <p:spPr>
          <a:xfrm>
            <a:off x="1224349" y="1951598"/>
            <a:ext cx="10235468" cy="431327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Char char="•"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A166CD-6049-FC99-404D-3C5B57124F91}"/>
              </a:ext>
            </a:extLst>
          </p:cNvPr>
          <p:cNvSpPr txBox="1"/>
          <p:nvPr/>
        </p:nvSpPr>
        <p:spPr>
          <a:xfrm>
            <a:off x="5521842" y="4137439"/>
            <a:ext cx="50992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7030A0"/>
                </a:solidFill>
              </a:rPr>
              <a:t>GIS files of various formats can be stored centrally within the database and protected using authentication, </a:t>
            </a:r>
            <a:r>
              <a:rPr lang="en-US" sz="1200" dirty="0" err="1">
                <a:solidFill>
                  <a:srgbClr val="7030A0"/>
                </a:solidFill>
              </a:rPr>
              <a:t>authorisation</a:t>
            </a:r>
            <a:r>
              <a:rPr lang="en-US" sz="1200" dirty="0">
                <a:solidFill>
                  <a:srgbClr val="7030A0"/>
                </a:solidFill>
              </a:rPr>
              <a:t>, and encryption without changing how they work with existing GIS applications.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0E100-2446-437E-83DD-613A077BD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262" y="1324277"/>
            <a:ext cx="5989389" cy="265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00382-AB18-422D-8E43-0AA4B73C86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08568" y="492495"/>
            <a:ext cx="10058400" cy="730250"/>
          </a:xfrm>
        </p:spPr>
        <p:txBody>
          <a:bodyPr>
            <a:normAutofit/>
          </a:bodyPr>
          <a:lstStyle/>
          <a:p>
            <a:r>
              <a:rPr lang="en-US" sz="4000" b="1" dirty="0"/>
              <a:t>Automated Encryption-Decryption</a:t>
            </a:r>
            <a:endParaRPr lang="en-FJ" sz="40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2E9A7A-460C-40DF-B09E-9C30540528C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18437" y="1587869"/>
            <a:ext cx="8728075" cy="323931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Automatically encrypted before logoff and decrypted after login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 Single-User Files for encryption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Files to be encrypted can be specified by adding an </a:t>
            </a:r>
            <a:r>
              <a:rPr lang="en-US" sz="2000" b="1" i="1" dirty="0"/>
              <a:t>.enc</a:t>
            </a:r>
            <a:r>
              <a:rPr lang="en-US" sz="2000" dirty="0"/>
              <a:t> file extension.</a:t>
            </a:r>
            <a:endParaRPr lang="en-US" sz="20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b="1" dirty="0"/>
              <a:t>Multi-User Files for encryption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 catalogue has files and the ids of users who should have access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200" dirty="0"/>
              <a:t> </a:t>
            </a:r>
            <a:r>
              <a:rPr lang="en-US" sz="2200" b="1" dirty="0"/>
              <a:t>Prevent</a:t>
            </a:r>
            <a:r>
              <a:rPr lang="en-US" sz="2200" dirty="0"/>
              <a:t> double-encryption and double-decryption by checking for other users’ active sessions</a:t>
            </a:r>
          </a:p>
          <a:p>
            <a:endParaRPr lang="en-FJ" dirty="0"/>
          </a:p>
        </p:txBody>
      </p:sp>
    </p:spTree>
    <p:extLst>
      <p:ext uri="{BB962C8B-B14F-4D97-AF65-F5344CB8AC3E}">
        <p14:creationId xmlns:p14="http://schemas.microsoft.com/office/powerpoint/2010/main" val="38692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97279" y="545085"/>
            <a:ext cx="10058400" cy="795337"/>
          </a:xfrm>
        </p:spPr>
        <p:txBody>
          <a:bodyPr>
            <a:normAutofit/>
          </a:bodyPr>
          <a:lstStyle/>
          <a:p>
            <a:r>
              <a:rPr lang="en-NZ" sz="4000" b="1" dirty="0"/>
              <a:t>Encryption Solution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019907" y="1565385"/>
            <a:ext cx="3276600" cy="402272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70C0"/>
                </a:solidFill>
              </a:rPr>
              <a:t> ECMSDK</a:t>
            </a:r>
            <a:r>
              <a:rPr lang="en-US" dirty="0"/>
              <a:t> enforced user authentication and </a:t>
            </a:r>
            <a:r>
              <a:rPr lang="en-US" dirty="0" err="1"/>
              <a:t>authorisation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70C0"/>
                </a:solidFill>
              </a:rPr>
              <a:t> Session-based Trigger </a:t>
            </a:r>
            <a:r>
              <a:rPr lang="en-US" dirty="0"/>
              <a:t>invokes decryption and encryption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70C0"/>
                </a:solidFill>
              </a:rPr>
              <a:t>Encryption</a:t>
            </a:r>
            <a:r>
              <a:rPr lang="en-US" dirty="0"/>
              <a:t> ensures security during storage and transfer.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NZ" dirty="0"/>
              <a:t> GitHub repo contains code and detailed instructions</a:t>
            </a:r>
            <a:r>
              <a:rPr lang="en-NZ" baseline="30000" dirty="0"/>
              <a:t>2</a:t>
            </a:r>
            <a:r>
              <a:rPr lang="en-NZ" dirty="0"/>
              <a:t> </a:t>
            </a:r>
          </a:p>
          <a:p>
            <a:pPr marL="0" indent="0">
              <a:buNone/>
            </a:pPr>
            <a:endParaRPr lang="en-NZ" sz="2600" dirty="0"/>
          </a:p>
          <a:p>
            <a:pPr>
              <a:buFont typeface="Wingdings" panose="05000000000000000000" pitchFamily="2" charset="2"/>
              <a:buChar char="§"/>
            </a:pPr>
            <a:endParaRPr lang="en-NZ" sz="2600" dirty="0"/>
          </a:p>
          <a:p>
            <a:pPr>
              <a:buFont typeface="Wingdings" panose="05000000000000000000" pitchFamily="2" charset="2"/>
              <a:buChar char="§"/>
            </a:pPr>
            <a:endParaRPr lang="en-NZ" sz="2600" dirty="0"/>
          </a:p>
          <a:p>
            <a:pPr>
              <a:buFont typeface="Wingdings" panose="05000000000000000000" pitchFamily="2" charset="2"/>
              <a:buChar char="§"/>
            </a:pPr>
            <a:endParaRPr lang="en-NZ" sz="2600" dirty="0"/>
          </a:p>
          <a:p>
            <a:pPr marL="0" indent="0">
              <a:buNone/>
            </a:pPr>
            <a:endParaRPr lang="en-NZ" sz="2800" dirty="0"/>
          </a:p>
        </p:txBody>
      </p:sp>
      <p:sp>
        <p:nvSpPr>
          <p:cNvPr id="16" name="Rectangle 15"/>
          <p:cNvSpPr/>
          <p:nvPr/>
        </p:nvSpPr>
        <p:spPr>
          <a:xfrm>
            <a:off x="5192607" y="4805136"/>
            <a:ext cx="54057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70C0"/>
                </a:solidFill>
              </a:rPr>
              <a:t>GIS users authenticate via their DBFS account, decrypt files upon session creation, </a:t>
            </a:r>
          </a:p>
          <a:p>
            <a:r>
              <a:rPr lang="en-US" sz="1200" dirty="0">
                <a:solidFill>
                  <a:srgbClr val="0070C0"/>
                </a:solidFill>
              </a:rPr>
              <a:t>and access them through the DBFS access control model. The bottom region shows </a:t>
            </a:r>
          </a:p>
          <a:p>
            <a:r>
              <a:rPr lang="en-US" sz="1200" dirty="0">
                <a:solidFill>
                  <a:srgbClr val="0070C0"/>
                </a:solidFill>
              </a:rPr>
              <a:t>encryption during user logoff.</a:t>
            </a:r>
            <a:endParaRPr lang="en-NZ" sz="1200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E80679-75D6-4817-8F46-718C0A675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507" y="1469391"/>
            <a:ext cx="6951666" cy="32232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B440325-CB4F-44EF-8D58-B508D1DE6274}"/>
              </a:ext>
            </a:extLst>
          </p:cNvPr>
          <p:cNvSpPr/>
          <p:nvPr/>
        </p:nvSpPr>
        <p:spPr>
          <a:xfrm>
            <a:off x="1097279" y="5915246"/>
            <a:ext cx="36427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aseline="30000" dirty="0">
                <a:solidFill>
                  <a:srgbClr val="7030A0"/>
                </a:solidFill>
              </a:rPr>
              <a:t>2</a:t>
            </a:r>
            <a:r>
              <a:rPr lang="en-FJ" sz="1400" dirty="0">
                <a:solidFill>
                  <a:srgbClr val="7030A0"/>
                </a:solidFill>
              </a:rPr>
              <a:t>https://github.com/sharmapn/DBFSFileCrypto</a:t>
            </a:r>
          </a:p>
        </p:txBody>
      </p:sp>
    </p:spTree>
    <p:extLst>
      <p:ext uri="{BB962C8B-B14F-4D97-AF65-F5344CB8AC3E}">
        <p14:creationId xmlns:p14="http://schemas.microsoft.com/office/powerpoint/2010/main" val="77063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00382-AB18-422D-8E43-0AA4B73C86A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466713"/>
            <a:ext cx="10058400" cy="844550"/>
          </a:xfrm>
        </p:spPr>
        <p:txBody>
          <a:bodyPr>
            <a:normAutofit/>
          </a:bodyPr>
          <a:lstStyle/>
          <a:p>
            <a:r>
              <a:rPr lang="en-US" sz="4000" b="1" dirty="0"/>
              <a:t>Performance Comparison </a:t>
            </a:r>
            <a:endParaRPr lang="en-FJ" sz="4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E8859-9DFB-4706-A4C2-B19DA08059D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177783" y="1577532"/>
            <a:ext cx="4937125" cy="736600"/>
          </a:xfrm>
        </p:spPr>
        <p:txBody>
          <a:bodyPr/>
          <a:lstStyle/>
          <a:p>
            <a:r>
              <a:rPr lang="en-US" dirty="0"/>
              <a:t>Working with files ECMSDK and NTFS</a:t>
            </a:r>
            <a:endParaRPr lang="en-FJ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E59719-C914-41B6-B9FB-EB8FB574321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074121" y="1594994"/>
            <a:ext cx="4937125" cy="736600"/>
          </a:xfrm>
        </p:spPr>
        <p:txBody>
          <a:bodyPr/>
          <a:lstStyle/>
          <a:p>
            <a:r>
              <a:rPr lang="en-US" dirty="0"/>
              <a:t>Encryption-Decryption</a:t>
            </a:r>
            <a:endParaRPr lang="en-FJ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BDCCDC2-FA5E-423C-AF50-2F4DD52A2C79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45" y="2323916"/>
            <a:ext cx="5248275" cy="3084512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68779D6-824E-4F4F-BD1E-1EF38E3D7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1"/>
          <a:stretch/>
        </p:blipFill>
        <p:spPr bwMode="auto">
          <a:xfrm>
            <a:off x="783024" y="2233309"/>
            <a:ext cx="5248297" cy="329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AC4BD3-6642-4562-870B-7B30711A8161}"/>
              </a:ext>
            </a:extLst>
          </p:cNvPr>
          <p:cNvSpPr/>
          <p:nvPr/>
        </p:nvSpPr>
        <p:spPr>
          <a:xfrm>
            <a:off x="1337272" y="5569527"/>
            <a:ext cx="4737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A</a:t>
            </a:r>
            <a:r>
              <a:rPr lang="en-FJ" sz="1400" dirty="0">
                <a:solidFill>
                  <a:srgbClr val="7030A0"/>
                </a:solidFill>
              </a:rPr>
              <a:t> difference of about 1–2 s</a:t>
            </a:r>
            <a:r>
              <a:rPr lang="en-US" sz="1400" dirty="0" err="1">
                <a:solidFill>
                  <a:srgbClr val="7030A0"/>
                </a:solidFill>
              </a:rPr>
              <a:t>econds</a:t>
            </a:r>
            <a:r>
              <a:rPr lang="en-FJ" sz="1400" dirty="0">
                <a:solidFill>
                  <a:srgbClr val="7030A0"/>
                </a:solidFill>
              </a:rPr>
              <a:t> for</a:t>
            </a:r>
            <a:r>
              <a:rPr lang="en-US" sz="1400" dirty="0">
                <a:solidFill>
                  <a:srgbClr val="7030A0"/>
                </a:solidFill>
              </a:rPr>
              <a:t> </a:t>
            </a:r>
            <a:r>
              <a:rPr lang="en-FJ" sz="1400" dirty="0">
                <a:solidFill>
                  <a:srgbClr val="7030A0"/>
                </a:solidFill>
              </a:rPr>
              <a:t>processing </a:t>
            </a:r>
            <a:r>
              <a:rPr lang="en-US" sz="1400" dirty="0">
                <a:solidFill>
                  <a:srgbClr val="7030A0"/>
                </a:solidFill>
              </a:rPr>
              <a:t>GIS</a:t>
            </a:r>
            <a:r>
              <a:rPr lang="en-FJ" sz="1400" dirty="0">
                <a:solidFill>
                  <a:srgbClr val="7030A0"/>
                </a:solidFill>
              </a:rPr>
              <a:t> </a:t>
            </a:r>
            <a:br>
              <a:rPr lang="en-US" sz="1400" dirty="0">
                <a:solidFill>
                  <a:srgbClr val="7030A0"/>
                </a:solidFill>
              </a:rPr>
            </a:br>
            <a:r>
              <a:rPr lang="en-FJ" sz="1400" dirty="0">
                <a:solidFill>
                  <a:srgbClr val="7030A0"/>
                </a:solidFill>
              </a:rPr>
              <a:t>files </a:t>
            </a:r>
            <a:r>
              <a:rPr lang="en-US" sz="1400" dirty="0">
                <a:solidFill>
                  <a:srgbClr val="7030A0"/>
                </a:solidFill>
              </a:rPr>
              <a:t>in ECMSDK</a:t>
            </a:r>
            <a:r>
              <a:rPr lang="en-FJ" sz="1400" dirty="0">
                <a:solidFill>
                  <a:srgbClr val="7030A0"/>
                </a:solidFill>
              </a:rPr>
              <a:t> compared to </a:t>
            </a:r>
            <a:r>
              <a:rPr lang="en-US" sz="1400" dirty="0">
                <a:solidFill>
                  <a:srgbClr val="7030A0"/>
                </a:solidFill>
              </a:rPr>
              <a:t>N</a:t>
            </a:r>
            <a:r>
              <a:rPr lang="en-FJ" sz="1400" dirty="0" err="1">
                <a:solidFill>
                  <a:srgbClr val="7030A0"/>
                </a:solidFill>
              </a:rPr>
              <a:t>ative</a:t>
            </a:r>
            <a:r>
              <a:rPr lang="en-US" sz="1400" dirty="0">
                <a:solidFill>
                  <a:srgbClr val="7030A0"/>
                </a:solidFill>
              </a:rPr>
              <a:t> </a:t>
            </a:r>
            <a:r>
              <a:rPr lang="en-FJ" sz="1400" dirty="0">
                <a:solidFill>
                  <a:srgbClr val="7030A0"/>
                </a:solidFill>
              </a:rPr>
              <a:t>Windows filesystem</a:t>
            </a:r>
            <a:r>
              <a:rPr lang="en-US" sz="1400" dirty="0">
                <a:solidFill>
                  <a:srgbClr val="7030A0"/>
                </a:solidFill>
              </a:rPr>
              <a:t>.</a:t>
            </a:r>
            <a:endParaRPr lang="en-FJ" sz="1400" dirty="0">
              <a:solidFill>
                <a:srgbClr val="7030A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D5ACA0-4A88-4404-80C3-FCEAD7B92E80}"/>
              </a:ext>
            </a:extLst>
          </p:cNvPr>
          <p:cNvSpPr/>
          <p:nvPr/>
        </p:nvSpPr>
        <p:spPr>
          <a:xfrm>
            <a:off x="6454850" y="5569527"/>
            <a:ext cx="47374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OpenSSL on ECMSDK vs OpenSSL on Windows NTFS to encrypt files takes on average, 15 times longer, it still promises as an average time of 8 Mb/sec which is quite reasonable.</a:t>
            </a:r>
            <a:endParaRPr lang="en-FJ" sz="1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62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  <p:bldP spid="4" grpId="0"/>
      <p:bldP spid="9" grpId="0"/>
    </p:bldLst>
  </p:timing>
</p:sld>
</file>

<file path=ppt/theme/theme1.xml><?xml version="1.0" encoding="utf-8"?>
<a:theme xmlns:a="http://schemas.openxmlformats.org/drawingml/2006/main" name="Retrospect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9716</TotalTime>
  <Words>1128</Words>
  <Application>Microsoft Office PowerPoint</Application>
  <PresentationFormat>Widescreen</PresentationFormat>
  <Paragraphs>117</Paragraphs>
  <Slides>13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Retrospect</vt:lpstr>
      <vt:lpstr>A Usable Encryption Solution for File-Based Geospatial Data within a Database File System</vt:lpstr>
      <vt:lpstr>About Me</vt:lpstr>
      <vt:lpstr>Background in GIS data security</vt:lpstr>
      <vt:lpstr>  Enterprise Geospatial File Data Security</vt:lpstr>
      <vt:lpstr>Enterprise Content Management SDK (ECMSDK)</vt:lpstr>
      <vt:lpstr>Proposed Security Solution Overview</vt:lpstr>
      <vt:lpstr>Automated Encryption-Decryption</vt:lpstr>
      <vt:lpstr>Encryption Solution Architecture</vt:lpstr>
      <vt:lpstr>Performance Comparison </vt:lpstr>
      <vt:lpstr>PowerPoint Presentation</vt:lpstr>
      <vt:lpstr>Summary</vt:lpstr>
      <vt:lpstr>Acknowledgements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Pankaj Sharma</dc:creator>
  <cp:lastModifiedBy>Pankajeshwara Sharma</cp:lastModifiedBy>
  <cp:revision>2500</cp:revision>
  <dcterms:created xsi:type="dcterms:W3CDTF">2022-05-11T19:04:28Z</dcterms:created>
  <dcterms:modified xsi:type="dcterms:W3CDTF">2024-11-25T10:39:22Z</dcterms:modified>
</cp:coreProperties>
</file>