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5"/>
  </p:notesMasterIdLst>
  <p:sldIdLst>
    <p:sldId id="256" r:id="rId2"/>
    <p:sldId id="2147482362" r:id="rId3"/>
    <p:sldId id="2147482403" r:id="rId4"/>
    <p:sldId id="2147482341" r:id="rId5"/>
    <p:sldId id="2147482365" r:id="rId6"/>
    <p:sldId id="2147482491" r:id="rId7"/>
    <p:sldId id="2147482501" r:id="rId8"/>
    <p:sldId id="2147482502" r:id="rId9"/>
    <p:sldId id="2147482503" r:id="rId10"/>
    <p:sldId id="2147482476" r:id="rId11"/>
    <p:sldId id="2147482416" r:id="rId12"/>
    <p:sldId id="2147482340" r:id="rId13"/>
    <p:sldId id="21474825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E7C0A4-8984-422D-B577-9D023B361BEA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CA"/>
        </a:p>
      </dgm:t>
    </dgm:pt>
    <dgm:pt modelId="{B7266532-C620-4890-BCA3-6CC6627A7908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Env. </a:t>
          </a:r>
          <a:r>
            <a:rPr lang="en-US" sz="1400" b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Surv</a:t>
          </a:r>
          <a:r>
            <a:rPr lang="en-US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en-CA" sz="1400" b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98442CC-DF38-4D78-A758-9B543ED47F23}" type="parTrans" cxnId="{F98DF87B-0E6D-445B-8AB9-8749D83671D7}">
      <dgm:prSet/>
      <dgm:spPr/>
      <dgm:t>
        <a:bodyPr/>
        <a:lstStyle/>
        <a:p>
          <a:endParaRPr lang="en-CA"/>
        </a:p>
      </dgm:t>
    </dgm:pt>
    <dgm:pt modelId="{8632B4D1-16DA-4239-86F4-0B5D7E799B13}" type="sibTrans" cxnId="{F98DF87B-0E6D-445B-8AB9-8749D83671D7}">
      <dgm:prSet/>
      <dgm:spPr/>
      <dgm:t>
        <a:bodyPr/>
        <a:lstStyle/>
        <a:p>
          <a:endParaRPr lang="en-CA"/>
        </a:p>
      </dgm:t>
    </dgm:pt>
    <dgm:pt modelId="{82C91700-A014-484A-B0F6-AF48270E57F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Vaccination</a:t>
          </a:r>
          <a:endParaRPr lang="en-CA" sz="1400" b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73584E-17A4-40BD-8E8D-5F53472CF4F2}" type="parTrans" cxnId="{911F7310-E212-48B4-9571-360CF48792C9}">
      <dgm:prSet/>
      <dgm:spPr/>
      <dgm:t>
        <a:bodyPr/>
        <a:lstStyle/>
        <a:p>
          <a:endParaRPr lang="en-CA"/>
        </a:p>
      </dgm:t>
    </dgm:pt>
    <dgm:pt modelId="{30A8D675-5FB0-4B8D-A177-3BEA086AA60A}" type="sibTrans" cxnId="{911F7310-E212-48B4-9571-360CF48792C9}">
      <dgm:prSet/>
      <dgm:spPr/>
      <dgm:t>
        <a:bodyPr/>
        <a:lstStyle/>
        <a:p>
          <a:endParaRPr lang="en-CA"/>
        </a:p>
      </dgm:t>
    </dgm:pt>
    <dgm:pt modelId="{AE8C2695-ACCE-49C4-8068-B1FF24A79C03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Clinical </a:t>
          </a:r>
          <a:r>
            <a:rPr lang="en-US" sz="1400" b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Surv</a:t>
          </a:r>
          <a:r>
            <a:rPr lang="en-US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. </a:t>
          </a:r>
          <a:endParaRPr lang="en-CA" sz="1400" b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79B785-B7F1-4D1B-8A53-C5827C072B15}" type="parTrans" cxnId="{CC8FDBD2-AAC4-4A6A-B0CE-4429452BC1F8}">
      <dgm:prSet/>
      <dgm:spPr/>
      <dgm:t>
        <a:bodyPr/>
        <a:lstStyle/>
        <a:p>
          <a:endParaRPr lang="en-CA"/>
        </a:p>
      </dgm:t>
    </dgm:pt>
    <dgm:pt modelId="{3484DAA2-E842-43CE-9D0A-CC84D67CB8EC}" type="sibTrans" cxnId="{CC8FDBD2-AAC4-4A6A-B0CE-4429452BC1F8}">
      <dgm:prSet/>
      <dgm:spPr/>
      <dgm:t>
        <a:bodyPr/>
        <a:lstStyle/>
        <a:p>
          <a:endParaRPr lang="en-CA"/>
        </a:p>
      </dgm:t>
    </dgm:pt>
    <dgm:pt modelId="{22AA8D6B-41DE-47D2-A029-8E4A730DCB78}" type="pres">
      <dgm:prSet presAssocID="{AAE7C0A4-8984-422D-B577-9D023B361BEA}" presName="compositeShape" presStyleCnt="0">
        <dgm:presLayoutVars>
          <dgm:chMax val="7"/>
          <dgm:dir/>
          <dgm:resizeHandles val="exact"/>
        </dgm:presLayoutVars>
      </dgm:prSet>
      <dgm:spPr/>
    </dgm:pt>
    <dgm:pt modelId="{DFCC42B0-A9BF-44D7-9CB1-DFDACDABBA68}" type="pres">
      <dgm:prSet presAssocID="{AAE7C0A4-8984-422D-B577-9D023B361BEA}" presName="wedge1" presStyleLbl="node1" presStyleIdx="0" presStyleCnt="3" custScaleX="100419" custLinFactNeighborX="443" custLinFactNeighborY="406"/>
      <dgm:spPr/>
    </dgm:pt>
    <dgm:pt modelId="{62B929ED-74A0-4E31-9BBD-FB00DF8AEE98}" type="pres">
      <dgm:prSet presAssocID="{AAE7C0A4-8984-422D-B577-9D023B361BEA}" presName="dummy1a" presStyleCnt="0"/>
      <dgm:spPr/>
    </dgm:pt>
    <dgm:pt modelId="{C4E44D67-95F0-4161-8FE1-E1BD95C165B8}" type="pres">
      <dgm:prSet presAssocID="{AAE7C0A4-8984-422D-B577-9D023B361BEA}" presName="dummy1b" presStyleCnt="0"/>
      <dgm:spPr/>
    </dgm:pt>
    <dgm:pt modelId="{079D2BF9-4E4B-4F9B-B28C-085C11C8FE7A}" type="pres">
      <dgm:prSet presAssocID="{AAE7C0A4-8984-422D-B577-9D023B361BE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16247C-F1F1-4F28-A753-60F9C391ED49}" type="pres">
      <dgm:prSet presAssocID="{AAE7C0A4-8984-422D-B577-9D023B361BEA}" presName="wedge2" presStyleLbl="node1" presStyleIdx="1" presStyleCnt="3"/>
      <dgm:spPr/>
    </dgm:pt>
    <dgm:pt modelId="{F90D413B-C25D-4A6A-A929-3201E606F070}" type="pres">
      <dgm:prSet presAssocID="{AAE7C0A4-8984-422D-B577-9D023B361BEA}" presName="dummy2a" presStyleCnt="0"/>
      <dgm:spPr/>
    </dgm:pt>
    <dgm:pt modelId="{D5E43E52-2195-457A-883A-CFC7E276233A}" type="pres">
      <dgm:prSet presAssocID="{AAE7C0A4-8984-422D-B577-9D023B361BEA}" presName="dummy2b" presStyleCnt="0"/>
      <dgm:spPr/>
    </dgm:pt>
    <dgm:pt modelId="{5FB92911-E075-47F7-8721-F5181D52375B}" type="pres">
      <dgm:prSet presAssocID="{AAE7C0A4-8984-422D-B577-9D023B361BE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0BEA370-1B89-4CC6-8A33-BBC7208DCA35}" type="pres">
      <dgm:prSet presAssocID="{AAE7C0A4-8984-422D-B577-9D023B361BEA}" presName="wedge3" presStyleLbl="node1" presStyleIdx="2" presStyleCnt="3"/>
      <dgm:spPr/>
    </dgm:pt>
    <dgm:pt modelId="{D01B25DA-E927-4B43-82CB-1617A3990565}" type="pres">
      <dgm:prSet presAssocID="{AAE7C0A4-8984-422D-B577-9D023B361BEA}" presName="dummy3a" presStyleCnt="0"/>
      <dgm:spPr/>
    </dgm:pt>
    <dgm:pt modelId="{5EFA562C-DA59-4854-8BCD-74E6BD1556A2}" type="pres">
      <dgm:prSet presAssocID="{AAE7C0A4-8984-422D-B577-9D023B361BEA}" presName="dummy3b" presStyleCnt="0"/>
      <dgm:spPr/>
    </dgm:pt>
    <dgm:pt modelId="{040C68DF-15A2-4092-B7BC-4951ABDEE5FF}" type="pres">
      <dgm:prSet presAssocID="{AAE7C0A4-8984-422D-B577-9D023B361BE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5513BDD-F093-4F5E-9572-E2C262CE88D0}" type="pres">
      <dgm:prSet presAssocID="{8632B4D1-16DA-4239-86F4-0B5D7E799B13}" presName="arrowWedge1" presStyleLbl="fgSibTrans2D1" presStyleIdx="0" presStyleCnt="3"/>
      <dgm:spPr>
        <a:solidFill>
          <a:srgbClr val="0070C0"/>
        </a:solidFill>
      </dgm:spPr>
    </dgm:pt>
    <dgm:pt modelId="{1BA7448F-A832-4FC4-9FDA-850F9BAB7E98}" type="pres">
      <dgm:prSet presAssocID="{30A8D675-5FB0-4B8D-A177-3BEA086AA60A}" presName="arrowWedge2" presStyleLbl="fgSibTrans2D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341DA702-3DE8-45E7-A3A1-2D0CED4942DB}" type="pres">
      <dgm:prSet presAssocID="{3484DAA2-E842-43CE-9D0A-CC84D67CB8EC}" presName="arrowWedge3" presStyleLbl="fgSibTrans2D1" presStyleIdx="2" presStyleCnt="3"/>
      <dgm:spPr>
        <a:solidFill>
          <a:schemeClr val="accent3">
            <a:lumMod val="60000"/>
            <a:lumOff val="40000"/>
          </a:schemeClr>
        </a:solidFill>
      </dgm:spPr>
    </dgm:pt>
  </dgm:ptLst>
  <dgm:cxnLst>
    <dgm:cxn modelId="{911F7310-E212-48B4-9571-360CF48792C9}" srcId="{AAE7C0A4-8984-422D-B577-9D023B361BEA}" destId="{82C91700-A014-484A-B0F6-AF48270E57FE}" srcOrd="1" destOrd="0" parTransId="{8473584E-17A4-40BD-8E8D-5F53472CF4F2}" sibTransId="{30A8D675-5FB0-4B8D-A177-3BEA086AA60A}"/>
    <dgm:cxn modelId="{578BCE64-E387-41EC-8937-666943DF4FB0}" type="presOf" srcId="{82C91700-A014-484A-B0F6-AF48270E57FE}" destId="{5FB92911-E075-47F7-8721-F5181D52375B}" srcOrd="1" destOrd="0" presId="urn:microsoft.com/office/officeart/2005/8/layout/cycle8"/>
    <dgm:cxn modelId="{7388A97B-99EE-4104-AC71-30EE87F8BE49}" type="presOf" srcId="{B7266532-C620-4890-BCA3-6CC6627A7908}" destId="{079D2BF9-4E4B-4F9B-B28C-085C11C8FE7A}" srcOrd="1" destOrd="0" presId="urn:microsoft.com/office/officeart/2005/8/layout/cycle8"/>
    <dgm:cxn modelId="{F98DF87B-0E6D-445B-8AB9-8749D83671D7}" srcId="{AAE7C0A4-8984-422D-B577-9D023B361BEA}" destId="{B7266532-C620-4890-BCA3-6CC6627A7908}" srcOrd="0" destOrd="0" parTransId="{398442CC-DF38-4D78-A758-9B543ED47F23}" sibTransId="{8632B4D1-16DA-4239-86F4-0B5D7E799B13}"/>
    <dgm:cxn modelId="{0D644584-3A7F-48ED-9F5E-B58338F44EF5}" type="presOf" srcId="{82C91700-A014-484A-B0F6-AF48270E57FE}" destId="{7D16247C-F1F1-4F28-A753-60F9C391ED49}" srcOrd="0" destOrd="0" presId="urn:microsoft.com/office/officeart/2005/8/layout/cycle8"/>
    <dgm:cxn modelId="{8D43018D-DFE7-4958-BFF8-4465122A00A3}" type="presOf" srcId="{AE8C2695-ACCE-49C4-8068-B1FF24A79C03}" destId="{E0BEA370-1B89-4CC6-8A33-BBC7208DCA35}" srcOrd="0" destOrd="0" presId="urn:microsoft.com/office/officeart/2005/8/layout/cycle8"/>
    <dgm:cxn modelId="{915A0EA9-8894-4D0D-B210-841269CCC405}" type="presOf" srcId="{AE8C2695-ACCE-49C4-8068-B1FF24A79C03}" destId="{040C68DF-15A2-4092-B7BC-4951ABDEE5FF}" srcOrd="1" destOrd="0" presId="urn:microsoft.com/office/officeart/2005/8/layout/cycle8"/>
    <dgm:cxn modelId="{BDABE6CE-9952-43E6-803F-DA31CFCD9CF5}" type="presOf" srcId="{AAE7C0A4-8984-422D-B577-9D023B361BEA}" destId="{22AA8D6B-41DE-47D2-A029-8E4A730DCB78}" srcOrd="0" destOrd="0" presId="urn:microsoft.com/office/officeart/2005/8/layout/cycle8"/>
    <dgm:cxn modelId="{CC8FDBD2-AAC4-4A6A-B0CE-4429452BC1F8}" srcId="{AAE7C0A4-8984-422D-B577-9D023B361BEA}" destId="{AE8C2695-ACCE-49C4-8068-B1FF24A79C03}" srcOrd="2" destOrd="0" parTransId="{A279B785-B7F1-4D1B-8A53-C5827C072B15}" sibTransId="{3484DAA2-E842-43CE-9D0A-CC84D67CB8EC}"/>
    <dgm:cxn modelId="{C83270F3-7965-42DA-B23F-BAE7AC3867F4}" type="presOf" srcId="{B7266532-C620-4890-BCA3-6CC6627A7908}" destId="{DFCC42B0-A9BF-44D7-9CB1-DFDACDABBA68}" srcOrd="0" destOrd="0" presId="urn:microsoft.com/office/officeart/2005/8/layout/cycle8"/>
    <dgm:cxn modelId="{4899266A-2AE9-48A4-BD96-D2FC000E5CE6}" type="presParOf" srcId="{22AA8D6B-41DE-47D2-A029-8E4A730DCB78}" destId="{DFCC42B0-A9BF-44D7-9CB1-DFDACDABBA68}" srcOrd="0" destOrd="0" presId="urn:microsoft.com/office/officeart/2005/8/layout/cycle8"/>
    <dgm:cxn modelId="{BC27182D-EC4E-4B59-9616-F0C020542490}" type="presParOf" srcId="{22AA8D6B-41DE-47D2-A029-8E4A730DCB78}" destId="{62B929ED-74A0-4E31-9BBD-FB00DF8AEE98}" srcOrd="1" destOrd="0" presId="urn:microsoft.com/office/officeart/2005/8/layout/cycle8"/>
    <dgm:cxn modelId="{D069856F-1C51-4C1B-AE3B-938BE25B884F}" type="presParOf" srcId="{22AA8D6B-41DE-47D2-A029-8E4A730DCB78}" destId="{C4E44D67-95F0-4161-8FE1-E1BD95C165B8}" srcOrd="2" destOrd="0" presId="urn:microsoft.com/office/officeart/2005/8/layout/cycle8"/>
    <dgm:cxn modelId="{07F2B723-ACAA-41AF-8531-20079E36EE48}" type="presParOf" srcId="{22AA8D6B-41DE-47D2-A029-8E4A730DCB78}" destId="{079D2BF9-4E4B-4F9B-B28C-085C11C8FE7A}" srcOrd="3" destOrd="0" presId="urn:microsoft.com/office/officeart/2005/8/layout/cycle8"/>
    <dgm:cxn modelId="{098C1E11-608F-4D50-A21E-EDDF9DDD2D94}" type="presParOf" srcId="{22AA8D6B-41DE-47D2-A029-8E4A730DCB78}" destId="{7D16247C-F1F1-4F28-A753-60F9C391ED49}" srcOrd="4" destOrd="0" presId="urn:microsoft.com/office/officeart/2005/8/layout/cycle8"/>
    <dgm:cxn modelId="{D81913DC-4A45-41B8-A42F-B368746148A3}" type="presParOf" srcId="{22AA8D6B-41DE-47D2-A029-8E4A730DCB78}" destId="{F90D413B-C25D-4A6A-A929-3201E606F070}" srcOrd="5" destOrd="0" presId="urn:microsoft.com/office/officeart/2005/8/layout/cycle8"/>
    <dgm:cxn modelId="{6A1398A0-0328-4559-8F1F-DFFC9DDDE88B}" type="presParOf" srcId="{22AA8D6B-41DE-47D2-A029-8E4A730DCB78}" destId="{D5E43E52-2195-457A-883A-CFC7E276233A}" srcOrd="6" destOrd="0" presId="urn:microsoft.com/office/officeart/2005/8/layout/cycle8"/>
    <dgm:cxn modelId="{41C03D89-3F2E-42B8-81CE-D7530319CCB4}" type="presParOf" srcId="{22AA8D6B-41DE-47D2-A029-8E4A730DCB78}" destId="{5FB92911-E075-47F7-8721-F5181D52375B}" srcOrd="7" destOrd="0" presId="urn:microsoft.com/office/officeart/2005/8/layout/cycle8"/>
    <dgm:cxn modelId="{04AF2C72-2F22-4892-BE8E-B910499ADD27}" type="presParOf" srcId="{22AA8D6B-41DE-47D2-A029-8E4A730DCB78}" destId="{E0BEA370-1B89-4CC6-8A33-BBC7208DCA35}" srcOrd="8" destOrd="0" presId="urn:microsoft.com/office/officeart/2005/8/layout/cycle8"/>
    <dgm:cxn modelId="{5CBA034C-91F6-45D3-B094-303A5422726A}" type="presParOf" srcId="{22AA8D6B-41DE-47D2-A029-8E4A730DCB78}" destId="{D01B25DA-E927-4B43-82CB-1617A3990565}" srcOrd="9" destOrd="0" presId="urn:microsoft.com/office/officeart/2005/8/layout/cycle8"/>
    <dgm:cxn modelId="{83B446EB-ECB3-4D82-A469-2D9003459E0D}" type="presParOf" srcId="{22AA8D6B-41DE-47D2-A029-8E4A730DCB78}" destId="{5EFA562C-DA59-4854-8BCD-74E6BD1556A2}" srcOrd="10" destOrd="0" presId="urn:microsoft.com/office/officeart/2005/8/layout/cycle8"/>
    <dgm:cxn modelId="{F3BD168E-77DF-4DA7-8A5F-B29CD9F00DDB}" type="presParOf" srcId="{22AA8D6B-41DE-47D2-A029-8E4A730DCB78}" destId="{040C68DF-15A2-4092-B7BC-4951ABDEE5FF}" srcOrd="11" destOrd="0" presId="urn:microsoft.com/office/officeart/2005/8/layout/cycle8"/>
    <dgm:cxn modelId="{F9C91BE5-B085-4A7D-87C2-F1944AB57B96}" type="presParOf" srcId="{22AA8D6B-41DE-47D2-A029-8E4A730DCB78}" destId="{F5513BDD-F093-4F5E-9572-E2C262CE88D0}" srcOrd="12" destOrd="0" presId="urn:microsoft.com/office/officeart/2005/8/layout/cycle8"/>
    <dgm:cxn modelId="{E952FBD5-34F1-449B-92CB-1E72D0A80C2E}" type="presParOf" srcId="{22AA8D6B-41DE-47D2-A029-8E4A730DCB78}" destId="{1BA7448F-A832-4FC4-9FDA-850F9BAB7E98}" srcOrd="13" destOrd="0" presId="urn:microsoft.com/office/officeart/2005/8/layout/cycle8"/>
    <dgm:cxn modelId="{B85451CB-F27D-4CE5-8438-B8DBF4E26C3A}" type="presParOf" srcId="{22AA8D6B-41DE-47D2-A029-8E4A730DCB78}" destId="{341DA702-3DE8-45E7-A3A1-2D0CED4942D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52791E-9307-4BFF-A55A-623D122D899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BDC890F-4587-407E-BD3E-F0C20092E4E3}">
      <dgm:prSet custT="1"/>
      <dgm:spPr>
        <a:ln>
          <a:solidFill>
            <a:srgbClr val="16398A"/>
          </a:solidFill>
        </a:ln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Monthly sampling of 35 points to detect Salmonella DNA and collect </a:t>
          </a:r>
          <a:r>
            <a:rPr lang="en-US" sz="2000" kern="1200" dirty="0" err="1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physico</a:t>
          </a:r>
          <a:r>
            <a:rPr lang="en-US" sz="2000" kern="12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-chemical properties of water</a:t>
          </a:r>
        </a:p>
      </dgm:t>
    </dgm:pt>
    <dgm:pt modelId="{FDA2CA62-AAB2-4692-94AD-1239E4269E71}" type="sibTrans" cxnId="{B658523C-FB6A-41C8-9625-042368F9B3E1}">
      <dgm:prSet/>
      <dgm:spPr/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9A8FB3-D569-43E2-BA54-A3129212D7BB}" type="parTrans" cxnId="{B658523C-FB6A-41C8-9625-042368F9B3E1}">
      <dgm:prSet/>
      <dgm:spPr/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360165-3B4B-4369-AE55-B0EA53F90AE4}">
      <dgm:prSet phldrT="[Text]" custT="1"/>
      <dgm:spPr>
        <a:ln>
          <a:solidFill>
            <a:srgbClr val="16398A"/>
          </a:solidFill>
        </a:ln>
      </dgm:spPr>
      <dgm:t>
        <a:bodyPr/>
        <a:lstStyle/>
        <a:p>
          <a:r>
            <a:rPr lang="en-US" sz="2000" dirty="0">
              <a:solidFill>
                <a:schemeClr val="bg1"/>
              </a:solidFill>
              <a:latin typeface="+mj-lt"/>
              <a:cs typeface="Calibri" panose="020F0502020204030204" pitchFamily="34" charset="0"/>
            </a:rPr>
            <a:t>Designed and installed a laboratory to process water samples and detect DNA (PCR)</a:t>
          </a:r>
        </a:p>
      </dgm:t>
    </dgm:pt>
    <dgm:pt modelId="{5B7E50E2-E76D-454D-A930-5340FF1CAA25}" type="sibTrans" cxnId="{EEFF7CA8-8D29-450A-A240-14B02CA7BC14}">
      <dgm:prSet/>
      <dgm:spPr/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A962DD-DEE3-43E9-91A5-6D501EB410E8}" type="parTrans" cxnId="{EEFF7CA8-8D29-450A-A240-14B02CA7BC14}">
      <dgm:prSet/>
      <dgm:spPr/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4CA097-ED5F-4ED6-AB8D-D4DEF133CBA7}">
      <dgm:prSet phldrT="[Text]" custT="1"/>
      <dgm:spPr>
        <a:ln>
          <a:solidFill>
            <a:srgbClr val="16398A"/>
          </a:solidFill>
        </a:ln>
      </dgm:spPr>
      <dgm:t>
        <a:bodyPr/>
        <a:lstStyle/>
        <a:p>
          <a:r>
            <a:rPr lang="en-US" sz="20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Able to monitor presence of Salmonella DNA in the environment</a:t>
          </a:r>
          <a:endParaRPr lang="en-US" sz="2000" dirty="0">
            <a:solidFill>
              <a:schemeClr val="bg1"/>
            </a:solidFill>
            <a:latin typeface="+mj-lt"/>
            <a:cs typeface="Calibri" panose="020F0502020204030204" pitchFamily="34" charset="0"/>
          </a:endParaRPr>
        </a:p>
      </dgm:t>
    </dgm:pt>
    <dgm:pt modelId="{F4C8FB7E-706C-4DFE-B3CF-A5A34EEE4DCB}" type="sibTrans" cxnId="{2D5264F2-4882-4B1C-BD00-E1FA96C6C017}">
      <dgm:prSet/>
      <dgm:spPr/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121325-CF74-4352-8449-DDF4D8946DAC}" type="parTrans" cxnId="{2D5264F2-4882-4B1C-BD00-E1FA96C6C017}">
      <dgm:prSet/>
      <dgm:spPr/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E216BD-ACDE-414E-A102-37F8B491976E}">
      <dgm:prSet phldrT="[Text]" custT="1"/>
      <dgm:spPr>
        <a:ln>
          <a:solidFill>
            <a:srgbClr val="16398A"/>
          </a:solidFill>
        </a:ln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Generated a map of sampling points across the island based on remote sensing and GIS data</a:t>
          </a:r>
        </a:p>
      </dgm:t>
    </dgm:pt>
    <dgm:pt modelId="{370C7EFA-A14F-45BB-9A35-CC0FB0A976EB}" type="sibTrans" cxnId="{F7CF74E6-1EA9-479B-B2C0-3D17480D0FB1}">
      <dgm:prSet/>
      <dgm:spPr>
        <a:ln>
          <a:solidFill>
            <a:srgbClr val="16398A"/>
          </a:solidFill>
        </a:ln>
      </dgm:spPr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A9C09A-3DD7-46B6-9D02-33B460CE90B1}" type="parTrans" cxnId="{F7CF74E6-1EA9-479B-B2C0-3D17480D0FB1}">
      <dgm:prSet/>
      <dgm:spPr/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E5C8ED-DEA8-4957-9FFA-369B960F259E}">
      <dgm:prSet phldrT="[Text]" custT="1"/>
      <dgm:spPr>
        <a:ln>
          <a:solidFill>
            <a:srgbClr val="16398A"/>
          </a:solidFill>
        </a:ln>
      </dgm:spPr>
      <dgm:t>
        <a:bodyPr/>
        <a:lstStyle/>
        <a:p>
          <a:r>
            <a:rPr lang="en-US" sz="20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Trained the team in molecular detection of Salmonella DNA</a:t>
          </a:r>
          <a:endParaRPr lang="en-US" sz="2000" dirty="0">
            <a:solidFill>
              <a:schemeClr val="bg1"/>
            </a:solidFill>
            <a:latin typeface="+mj-lt"/>
            <a:cs typeface="Calibri" panose="020F0502020204030204" pitchFamily="34" charset="0"/>
          </a:endParaRPr>
        </a:p>
      </dgm:t>
    </dgm:pt>
    <dgm:pt modelId="{34B4935F-9BFD-4D64-90B4-8822724C50AB}" type="sibTrans" cxnId="{4EA7FDA6-C987-4ADC-90E9-43602F75E779}">
      <dgm:prSet/>
      <dgm:spPr/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5D54EF-0E3E-4666-BF0E-CE90CC89FC8E}" type="parTrans" cxnId="{4EA7FDA6-C987-4ADC-90E9-43602F75E779}">
      <dgm:prSet/>
      <dgm:spPr/>
      <dgm:t>
        <a:bodyPr/>
        <a:lstStyle/>
        <a:p>
          <a:endParaRPr lang="en-US" sz="160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426DBC-6BD1-432F-88E4-267C50A90F7C}" type="pres">
      <dgm:prSet presAssocID="{8152791E-9307-4BFF-A55A-623D122D8991}" presName="Name0" presStyleCnt="0">
        <dgm:presLayoutVars>
          <dgm:chMax val="7"/>
          <dgm:chPref val="7"/>
          <dgm:dir/>
        </dgm:presLayoutVars>
      </dgm:prSet>
      <dgm:spPr/>
    </dgm:pt>
    <dgm:pt modelId="{5DACB98D-A37E-4FF2-992C-F5AD0CFBC35A}" type="pres">
      <dgm:prSet presAssocID="{8152791E-9307-4BFF-A55A-623D122D8991}" presName="Name1" presStyleCnt="0"/>
      <dgm:spPr/>
    </dgm:pt>
    <dgm:pt modelId="{183A07B5-39FA-4000-827F-2552E22E6FF4}" type="pres">
      <dgm:prSet presAssocID="{8152791E-9307-4BFF-A55A-623D122D8991}" presName="cycle" presStyleCnt="0"/>
      <dgm:spPr/>
    </dgm:pt>
    <dgm:pt modelId="{FF630083-98B8-4B6F-990C-A56ED74B8196}" type="pres">
      <dgm:prSet presAssocID="{8152791E-9307-4BFF-A55A-623D122D8991}" presName="srcNode" presStyleLbl="node1" presStyleIdx="0" presStyleCnt="5"/>
      <dgm:spPr/>
    </dgm:pt>
    <dgm:pt modelId="{D69DDF54-3361-4DB2-B8D9-10C4405857A5}" type="pres">
      <dgm:prSet presAssocID="{8152791E-9307-4BFF-A55A-623D122D8991}" presName="conn" presStyleLbl="parChTrans1D2" presStyleIdx="0" presStyleCnt="1"/>
      <dgm:spPr/>
    </dgm:pt>
    <dgm:pt modelId="{F50184CE-7EA0-4590-9264-B0C311B70AD2}" type="pres">
      <dgm:prSet presAssocID="{8152791E-9307-4BFF-A55A-623D122D8991}" presName="extraNode" presStyleLbl="node1" presStyleIdx="0" presStyleCnt="5"/>
      <dgm:spPr/>
    </dgm:pt>
    <dgm:pt modelId="{B321C9DD-D90C-4C18-918B-9C7A3FDCC49F}" type="pres">
      <dgm:prSet presAssocID="{8152791E-9307-4BFF-A55A-623D122D8991}" presName="dstNode" presStyleLbl="node1" presStyleIdx="0" presStyleCnt="5"/>
      <dgm:spPr/>
    </dgm:pt>
    <dgm:pt modelId="{50F7834A-9AEB-4178-88C4-A40922EB4CBA}" type="pres">
      <dgm:prSet presAssocID="{D7E216BD-ACDE-414E-A102-37F8B491976E}" presName="text_1" presStyleLbl="node1" presStyleIdx="0" presStyleCnt="5">
        <dgm:presLayoutVars>
          <dgm:bulletEnabled val="1"/>
        </dgm:presLayoutVars>
      </dgm:prSet>
      <dgm:spPr/>
    </dgm:pt>
    <dgm:pt modelId="{20F903EF-0AC2-44D5-9FD7-06647354DE40}" type="pres">
      <dgm:prSet presAssocID="{D7E216BD-ACDE-414E-A102-37F8B491976E}" presName="accent_1" presStyleCnt="0"/>
      <dgm:spPr/>
    </dgm:pt>
    <dgm:pt modelId="{A35C6D71-6E5A-411A-A07F-3C88561BC2F0}" type="pres">
      <dgm:prSet presAssocID="{D7E216BD-ACDE-414E-A102-37F8B491976E}" presName="accentRepeatNode" presStyleLbl="solidFgAcc1" presStyleIdx="0" presStyleCnt="5"/>
      <dgm:spPr>
        <a:ln>
          <a:solidFill>
            <a:srgbClr val="16398A"/>
          </a:solidFill>
        </a:ln>
      </dgm:spPr>
    </dgm:pt>
    <dgm:pt modelId="{866427C4-10D0-410C-9DA5-7611A443A35A}" type="pres">
      <dgm:prSet presAssocID="{1BDC890F-4587-407E-BD3E-F0C20092E4E3}" presName="text_2" presStyleLbl="node1" presStyleIdx="1" presStyleCnt="5">
        <dgm:presLayoutVars>
          <dgm:bulletEnabled val="1"/>
        </dgm:presLayoutVars>
      </dgm:prSet>
      <dgm:spPr/>
    </dgm:pt>
    <dgm:pt modelId="{A804B28D-CCB8-4028-A87A-C3B9F5CF31FD}" type="pres">
      <dgm:prSet presAssocID="{1BDC890F-4587-407E-BD3E-F0C20092E4E3}" presName="accent_2" presStyleCnt="0"/>
      <dgm:spPr/>
    </dgm:pt>
    <dgm:pt modelId="{F56F12A4-8542-49C2-9547-5A19D6DD32CE}" type="pres">
      <dgm:prSet presAssocID="{1BDC890F-4587-407E-BD3E-F0C20092E4E3}" presName="accentRepeatNode" presStyleLbl="solidFgAcc1" presStyleIdx="1" presStyleCnt="5"/>
      <dgm:spPr>
        <a:ln>
          <a:solidFill>
            <a:srgbClr val="16398A"/>
          </a:solidFill>
        </a:ln>
      </dgm:spPr>
    </dgm:pt>
    <dgm:pt modelId="{75A772DA-48F2-4C1B-804F-07078C6A2816}" type="pres">
      <dgm:prSet presAssocID="{1E360165-3B4B-4369-AE55-B0EA53F90AE4}" presName="text_3" presStyleLbl="node1" presStyleIdx="2" presStyleCnt="5">
        <dgm:presLayoutVars>
          <dgm:bulletEnabled val="1"/>
        </dgm:presLayoutVars>
      </dgm:prSet>
      <dgm:spPr/>
    </dgm:pt>
    <dgm:pt modelId="{7D285661-7B86-40EE-8D43-A2ACEE4BCF27}" type="pres">
      <dgm:prSet presAssocID="{1E360165-3B4B-4369-AE55-B0EA53F90AE4}" presName="accent_3" presStyleCnt="0"/>
      <dgm:spPr/>
    </dgm:pt>
    <dgm:pt modelId="{6FFA7C1E-C4A3-4BA0-9C0A-46782695847A}" type="pres">
      <dgm:prSet presAssocID="{1E360165-3B4B-4369-AE55-B0EA53F90AE4}" presName="accentRepeatNode" presStyleLbl="solidFgAcc1" presStyleIdx="2" presStyleCnt="5"/>
      <dgm:spPr>
        <a:ln>
          <a:solidFill>
            <a:srgbClr val="16398A"/>
          </a:solidFill>
        </a:ln>
      </dgm:spPr>
    </dgm:pt>
    <dgm:pt modelId="{C5E84B5A-6EF3-4373-B595-BEFE01232B8D}" type="pres">
      <dgm:prSet presAssocID="{20E5C8ED-DEA8-4957-9FFA-369B960F259E}" presName="text_4" presStyleLbl="node1" presStyleIdx="3" presStyleCnt="5">
        <dgm:presLayoutVars>
          <dgm:bulletEnabled val="1"/>
        </dgm:presLayoutVars>
      </dgm:prSet>
      <dgm:spPr/>
    </dgm:pt>
    <dgm:pt modelId="{62AEAAD9-D99E-41A8-B942-298E08CD81F7}" type="pres">
      <dgm:prSet presAssocID="{20E5C8ED-DEA8-4957-9FFA-369B960F259E}" presName="accent_4" presStyleCnt="0"/>
      <dgm:spPr/>
    </dgm:pt>
    <dgm:pt modelId="{771BC156-652B-43FA-BA5E-D87DBA93CFEA}" type="pres">
      <dgm:prSet presAssocID="{20E5C8ED-DEA8-4957-9FFA-369B960F259E}" presName="accentRepeatNode" presStyleLbl="solidFgAcc1" presStyleIdx="3" presStyleCnt="5"/>
      <dgm:spPr>
        <a:ln>
          <a:solidFill>
            <a:srgbClr val="16398A"/>
          </a:solidFill>
        </a:ln>
      </dgm:spPr>
    </dgm:pt>
    <dgm:pt modelId="{2F27F7A6-1C92-45F1-A4F7-393B1DA30B35}" type="pres">
      <dgm:prSet presAssocID="{C14CA097-ED5F-4ED6-AB8D-D4DEF133CBA7}" presName="text_5" presStyleLbl="node1" presStyleIdx="4" presStyleCnt="5">
        <dgm:presLayoutVars>
          <dgm:bulletEnabled val="1"/>
        </dgm:presLayoutVars>
      </dgm:prSet>
      <dgm:spPr/>
    </dgm:pt>
    <dgm:pt modelId="{74D03B66-3FAA-49C3-A877-0148F0C4BC13}" type="pres">
      <dgm:prSet presAssocID="{C14CA097-ED5F-4ED6-AB8D-D4DEF133CBA7}" presName="accent_5" presStyleCnt="0"/>
      <dgm:spPr/>
    </dgm:pt>
    <dgm:pt modelId="{97F95C15-0D4F-47D8-A8C4-56ED96931711}" type="pres">
      <dgm:prSet presAssocID="{C14CA097-ED5F-4ED6-AB8D-D4DEF133CBA7}" presName="accentRepeatNode" presStyleLbl="solidFgAcc1" presStyleIdx="4" presStyleCnt="5"/>
      <dgm:spPr>
        <a:ln>
          <a:solidFill>
            <a:srgbClr val="16398A"/>
          </a:solidFill>
        </a:ln>
      </dgm:spPr>
    </dgm:pt>
  </dgm:ptLst>
  <dgm:cxnLst>
    <dgm:cxn modelId="{B658523C-FB6A-41C8-9625-042368F9B3E1}" srcId="{8152791E-9307-4BFF-A55A-623D122D8991}" destId="{1BDC890F-4587-407E-BD3E-F0C20092E4E3}" srcOrd="1" destOrd="0" parTransId="{FA9A8FB3-D569-43E2-BA54-A3129212D7BB}" sibTransId="{FDA2CA62-AAB2-4692-94AD-1239E4269E71}"/>
    <dgm:cxn modelId="{B4AC9F7C-BC37-4601-9DAD-9E358DCF6A17}" type="presOf" srcId="{C14CA097-ED5F-4ED6-AB8D-D4DEF133CBA7}" destId="{2F27F7A6-1C92-45F1-A4F7-393B1DA30B35}" srcOrd="0" destOrd="0" presId="urn:microsoft.com/office/officeart/2008/layout/VerticalCurvedList"/>
    <dgm:cxn modelId="{2905D38C-9D73-464D-9EF0-6BD7DFB719F9}" type="presOf" srcId="{D7E216BD-ACDE-414E-A102-37F8B491976E}" destId="{50F7834A-9AEB-4178-88C4-A40922EB4CBA}" srcOrd="0" destOrd="0" presId="urn:microsoft.com/office/officeart/2008/layout/VerticalCurvedList"/>
    <dgm:cxn modelId="{FACABF99-B039-4144-B962-1CDB52F11C49}" type="presOf" srcId="{370C7EFA-A14F-45BB-9A35-CC0FB0A976EB}" destId="{D69DDF54-3361-4DB2-B8D9-10C4405857A5}" srcOrd="0" destOrd="0" presId="urn:microsoft.com/office/officeart/2008/layout/VerticalCurvedList"/>
    <dgm:cxn modelId="{52D06A9C-EFEA-4F5D-8746-0D9874EAF66D}" type="presOf" srcId="{8152791E-9307-4BFF-A55A-623D122D8991}" destId="{6D426DBC-6BD1-432F-88E4-267C50A90F7C}" srcOrd="0" destOrd="0" presId="urn:microsoft.com/office/officeart/2008/layout/VerticalCurvedList"/>
    <dgm:cxn modelId="{4EA7FDA6-C987-4ADC-90E9-43602F75E779}" srcId="{8152791E-9307-4BFF-A55A-623D122D8991}" destId="{20E5C8ED-DEA8-4957-9FFA-369B960F259E}" srcOrd="3" destOrd="0" parTransId="{A35D54EF-0E3E-4666-BF0E-CE90CC89FC8E}" sibTransId="{34B4935F-9BFD-4D64-90B4-8822724C50AB}"/>
    <dgm:cxn modelId="{EEFF7CA8-8D29-450A-A240-14B02CA7BC14}" srcId="{8152791E-9307-4BFF-A55A-623D122D8991}" destId="{1E360165-3B4B-4369-AE55-B0EA53F90AE4}" srcOrd="2" destOrd="0" parTransId="{C0A962DD-DEE3-43E9-91A5-6D501EB410E8}" sibTransId="{5B7E50E2-E76D-454D-A930-5340FF1CAA25}"/>
    <dgm:cxn modelId="{C9060CC6-F733-463E-AEC8-7E2414688F31}" type="presOf" srcId="{20E5C8ED-DEA8-4957-9FFA-369B960F259E}" destId="{C5E84B5A-6EF3-4373-B595-BEFE01232B8D}" srcOrd="0" destOrd="0" presId="urn:microsoft.com/office/officeart/2008/layout/VerticalCurvedList"/>
    <dgm:cxn modelId="{F7CF74E6-1EA9-479B-B2C0-3D17480D0FB1}" srcId="{8152791E-9307-4BFF-A55A-623D122D8991}" destId="{D7E216BD-ACDE-414E-A102-37F8B491976E}" srcOrd="0" destOrd="0" parTransId="{DBA9C09A-3DD7-46B6-9D02-33B460CE90B1}" sibTransId="{370C7EFA-A14F-45BB-9A35-CC0FB0A976EB}"/>
    <dgm:cxn modelId="{6AAD3AED-2DBE-4611-999E-6D735907AD98}" type="presOf" srcId="{1BDC890F-4587-407E-BD3E-F0C20092E4E3}" destId="{866427C4-10D0-410C-9DA5-7611A443A35A}" srcOrd="0" destOrd="0" presId="urn:microsoft.com/office/officeart/2008/layout/VerticalCurvedList"/>
    <dgm:cxn modelId="{2D5264F2-4882-4B1C-BD00-E1FA96C6C017}" srcId="{8152791E-9307-4BFF-A55A-623D122D8991}" destId="{C14CA097-ED5F-4ED6-AB8D-D4DEF133CBA7}" srcOrd="4" destOrd="0" parTransId="{17121325-CF74-4352-8449-DDF4D8946DAC}" sibTransId="{F4C8FB7E-706C-4DFE-B3CF-A5A34EEE4DCB}"/>
    <dgm:cxn modelId="{DE7DFFF9-40C6-4857-9C5E-8DB202E98FBE}" type="presOf" srcId="{1E360165-3B4B-4369-AE55-B0EA53F90AE4}" destId="{75A772DA-48F2-4C1B-804F-07078C6A2816}" srcOrd="0" destOrd="0" presId="urn:microsoft.com/office/officeart/2008/layout/VerticalCurvedList"/>
    <dgm:cxn modelId="{9D461626-9B88-4B92-A935-AF606C344445}" type="presParOf" srcId="{6D426DBC-6BD1-432F-88E4-267C50A90F7C}" destId="{5DACB98D-A37E-4FF2-992C-F5AD0CFBC35A}" srcOrd="0" destOrd="0" presId="urn:microsoft.com/office/officeart/2008/layout/VerticalCurvedList"/>
    <dgm:cxn modelId="{483E8EEE-E42F-4771-9C17-7175ABE3E569}" type="presParOf" srcId="{5DACB98D-A37E-4FF2-992C-F5AD0CFBC35A}" destId="{183A07B5-39FA-4000-827F-2552E22E6FF4}" srcOrd="0" destOrd="0" presId="urn:microsoft.com/office/officeart/2008/layout/VerticalCurvedList"/>
    <dgm:cxn modelId="{67557633-DF07-4F9A-AFE3-B8EDCD0632BD}" type="presParOf" srcId="{183A07B5-39FA-4000-827F-2552E22E6FF4}" destId="{FF630083-98B8-4B6F-990C-A56ED74B8196}" srcOrd="0" destOrd="0" presId="urn:microsoft.com/office/officeart/2008/layout/VerticalCurvedList"/>
    <dgm:cxn modelId="{464833A5-C884-4389-A725-A7A7C0EA780A}" type="presParOf" srcId="{183A07B5-39FA-4000-827F-2552E22E6FF4}" destId="{D69DDF54-3361-4DB2-B8D9-10C4405857A5}" srcOrd="1" destOrd="0" presId="urn:microsoft.com/office/officeart/2008/layout/VerticalCurvedList"/>
    <dgm:cxn modelId="{D79281BE-8B2B-4B00-B9BF-C91CD97F5CC4}" type="presParOf" srcId="{183A07B5-39FA-4000-827F-2552E22E6FF4}" destId="{F50184CE-7EA0-4590-9264-B0C311B70AD2}" srcOrd="2" destOrd="0" presId="urn:microsoft.com/office/officeart/2008/layout/VerticalCurvedList"/>
    <dgm:cxn modelId="{5D53FB07-2624-4ED6-9791-87CE2883815E}" type="presParOf" srcId="{183A07B5-39FA-4000-827F-2552E22E6FF4}" destId="{B321C9DD-D90C-4C18-918B-9C7A3FDCC49F}" srcOrd="3" destOrd="0" presId="urn:microsoft.com/office/officeart/2008/layout/VerticalCurvedList"/>
    <dgm:cxn modelId="{E650D034-88CE-42EB-B69A-A06A2B07DFDF}" type="presParOf" srcId="{5DACB98D-A37E-4FF2-992C-F5AD0CFBC35A}" destId="{50F7834A-9AEB-4178-88C4-A40922EB4CBA}" srcOrd="1" destOrd="0" presId="urn:microsoft.com/office/officeart/2008/layout/VerticalCurvedList"/>
    <dgm:cxn modelId="{D1423500-45FD-4E53-9661-1D4F0B44FB5D}" type="presParOf" srcId="{5DACB98D-A37E-4FF2-992C-F5AD0CFBC35A}" destId="{20F903EF-0AC2-44D5-9FD7-06647354DE40}" srcOrd="2" destOrd="0" presId="urn:microsoft.com/office/officeart/2008/layout/VerticalCurvedList"/>
    <dgm:cxn modelId="{059969DF-6BCB-46AE-8353-B4C1E00FDA4A}" type="presParOf" srcId="{20F903EF-0AC2-44D5-9FD7-06647354DE40}" destId="{A35C6D71-6E5A-411A-A07F-3C88561BC2F0}" srcOrd="0" destOrd="0" presId="urn:microsoft.com/office/officeart/2008/layout/VerticalCurvedList"/>
    <dgm:cxn modelId="{BEB24C7F-1D43-4453-8020-B5B5FD135D97}" type="presParOf" srcId="{5DACB98D-A37E-4FF2-992C-F5AD0CFBC35A}" destId="{866427C4-10D0-410C-9DA5-7611A443A35A}" srcOrd="3" destOrd="0" presId="urn:microsoft.com/office/officeart/2008/layout/VerticalCurvedList"/>
    <dgm:cxn modelId="{31E2D3F1-78F1-4BD0-A047-DDD4AA7E16F5}" type="presParOf" srcId="{5DACB98D-A37E-4FF2-992C-F5AD0CFBC35A}" destId="{A804B28D-CCB8-4028-A87A-C3B9F5CF31FD}" srcOrd="4" destOrd="0" presId="urn:microsoft.com/office/officeart/2008/layout/VerticalCurvedList"/>
    <dgm:cxn modelId="{252C074B-0B32-471D-B164-88FFE218C3B6}" type="presParOf" srcId="{A804B28D-CCB8-4028-A87A-C3B9F5CF31FD}" destId="{F56F12A4-8542-49C2-9547-5A19D6DD32CE}" srcOrd="0" destOrd="0" presId="urn:microsoft.com/office/officeart/2008/layout/VerticalCurvedList"/>
    <dgm:cxn modelId="{F5B9A364-B6BD-45F7-8F49-34B4C2B0E83E}" type="presParOf" srcId="{5DACB98D-A37E-4FF2-992C-F5AD0CFBC35A}" destId="{75A772DA-48F2-4C1B-804F-07078C6A2816}" srcOrd="5" destOrd="0" presId="urn:microsoft.com/office/officeart/2008/layout/VerticalCurvedList"/>
    <dgm:cxn modelId="{1F5206D9-8267-40A2-B0F1-E9141DB9D6F4}" type="presParOf" srcId="{5DACB98D-A37E-4FF2-992C-F5AD0CFBC35A}" destId="{7D285661-7B86-40EE-8D43-A2ACEE4BCF27}" srcOrd="6" destOrd="0" presId="urn:microsoft.com/office/officeart/2008/layout/VerticalCurvedList"/>
    <dgm:cxn modelId="{B96206AA-4BF4-424A-A152-44F12112A418}" type="presParOf" srcId="{7D285661-7B86-40EE-8D43-A2ACEE4BCF27}" destId="{6FFA7C1E-C4A3-4BA0-9C0A-46782695847A}" srcOrd="0" destOrd="0" presId="urn:microsoft.com/office/officeart/2008/layout/VerticalCurvedList"/>
    <dgm:cxn modelId="{BFD39610-07B4-4548-8C2C-5F0255CC223F}" type="presParOf" srcId="{5DACB98D-A37E-4FF2-992C-F5AD0CFBC35A}" destId="{C5E84B5A-6EF3-4373-B595-BEFE01232B8D}" srcOrd="7" destOrd="0" presId="urn:microsoft.com/office/officeart/2008/layout/VerticalCurvedList"/>
    <dgm:cxn modelId="{BBD9E253-177A-479A-BAA7-56CEC047BF0B}" type="presParOf" srcId="{5DACB98D-A37E-4FF2-992C-F5AD0CFBC35A}" destId="{62AEAAD9-D99E-41A8-B942-298E08CD81F7}" srcOrd="8" destOrd="0" presId="urn:microsoft.com/office/officeart/2008/layout/VerticalCurvedList"/>
    <dgm:cxn modelId="{99182316-8EF8-422E-ADB4-6D171192B94B}" type="presParOf" srcId="{62AEAAD9-D99E-41A8-B942-298E08CD81F7}" destId="{771BC156-652B-43FA-BA5E-D87DBA93CFEA}" srcOrd="0" destOrd="0" presId="urn:microsoft.com/office/officeart/2008/layout/VerticalCurvedList"/>
    <dgm:cxn modelId="{87EE9F03-9361-4D62-9347-8E8218B6EE7E}" type="presParOf" srcId="{5DACB98D-A37E-4FF2-992C-F5AD0CFBC35A}" destId="{2F27F7A6-1C92-45F1-A4F7-393B1DA30B35}" srcOrd="9" destOrd="0" presId="urn:microsoft.com/office/officeart/2008/layout/VerticalCurvedList"/>
    <dgm:cxn modelId="{D42ED504-BE75-40A4-B160-E1FEDD31EB33}" type="presParOf" srcId="{5DACB98D-A37E-4FF2-992C-F5AD0CFBC35A}" destId="{74D03B66-3FAA-49C3-A877-0148F0C4BC13}" srcOrd="10" destOrd="0" presId="urn:microsoft.com/office/officeart/2008/layout/VerticalCurvedList"/>
    <dgm:cxn modelId="{E15F251C-321A-44DA-9FBD-177E4740BC34}" type="presParOf" srcId="{74D03B66-3FAA-49C3-A877-0148F0C4BC13}" destId="{97F95C15-0D4F-47D8-A8C4-56ED96931711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E7C0A4-8984-422D-B577-9D023B361BEA}" type="doc">
      <dgm:prSet loTypeId="urn:microsoft.com/office/officeart/2005/8/layout/cycle8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B7266532-C620-4890-BCA3-6CC6627A7908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Environmental Surveillance</a:t>
          </a:r>
          <a:endParaRPr lang="en-CA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98442CC-DF38-4D78-A758-9B543ED47F23}" type="parTrans" cxnId="{F98DF87B-0E6D-445B-8AB9-8749D83671D7}">
      <dgm:prSet/>
      <dgm:spPr/>
      <dgm:t>
        <a:bodyPr/>
        <a:lstStyle/>
        <a:p>
          <a:endParaRPr lang="en-CA"/>
        </a:p>
      </dgm:t>
    </dgm:pt>
    <dgm:pt modelId="{8632B4D1-16DA-4239-86F4-0B5D7E799B13}" type="sibTrans" cxnId="{F98DF87B-0E6D-445B-8AB9-8749D83671D7}">
      <dgm:prSet/>
      <dgm:spPr/>
      <dgm:t>
        <a:bodyPr/>
        <a:lstStyle/>
        <a:p>
          <a:endParaRPr lang="en-CA"/>
        </a:p>
      </dgm:t>
    </dgm:pt>
    <dgm:pt modelId="{82C91700-A014-484A-B0F6-AF48270E57FE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Typhoid Vaccination</a:t>
          </a:r>
          <a:endParaRPr lang="en-C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73584E-17A4-40BD-8E8D-5F53472CF4F2}" type="parTrans" cxnId="{911F7310-E212-48B4-9571-360CF48792C9}">
      <dgm:prSet/>
      <dgm:spPr/>
      <dgm:t>
        <a:bodyPr/>
        <a:lstStyle/>
        <a:p>
          <a:endParaRPr lang="en-CA"/>
        </a:p>
      </dgm:t>
    </dgm:pt>
    <dgm:pt modelId="{30A8D675-5FB0-4B8D-A177-3BEA086AA60A}" type="sibTrans" cxnId="{911F7310-E212-48B4-9571-360CF48792C9}">
      <dgm:prSet/>
      <dgm:spPr/>
      <dgm:t>
        <a:bodyPr/>
        <a:lstStyle/>
        <a:p>
          <a:endParaRPr lang="en-CA"/>
        </a:p>
      </dgm:t>
    </dgm:pt>
    <dgm:pt modelId="{AE8C2695-ACCE-49C4-8068-B1FF24A79C03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Clinical Surveillance </a:t>
          </a:r>
          <a:endParaRPr lang="en-C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79B785-B7F1-4D1B-8A53-C5827C072B15}" type="parTrans" cxnId="{CC8FDBD2-AAC4-4A6A-B0CE-4429452BC1F8}">
      <dgm:prSet/>
      <dgm:spPr/>
      <dgm:t>
        <a:bodyPr/>
        <a:lstStyle/>
        <a:p>
          <a:endParaRPr lang="en-CA"/>
        </a:p>
      </dgm:t>
    </dgm:pt>
    <dgm:pt modelId="{3484DAA2-E842-43CE-9D0A-CC84D67CB8EC}" type="sibTrans" cxnId="{CC8FDBD2-AAC4-4A6A-B0CE-4429452BC1F8}">
      <dgm:prSet/>
      <dgm:spPr/>
      <dgm:t>
        <a:bodyPr/>
        <a:lstStyle/>
        <a:p>
          <a:endParaRPr lang="en-CA"/>
        </a:p>
      </dgm:t>
    </dgm:pt>
    <dgm:pt modelId="{22AA8D6B-41DE-47D2-A029-8E4A730DCB78}" type="pres">
      <dgm:prSet presAssocID="{AAE7C0A4-8984-422D-B577-9D023B361BEA}" presName="compositeShape" presStyleCnt="0">
        <dgm:presLayoutVars>
          <dgm:chMax val="7"/>
          <dgm:dir/>
          <dgm:resizeHandles val="exact"/>
        </dgm:presLayoutVars>
      </dgm:prSet>
      <dgm:spPr/>
    </dgm:pt>
    <dgm:pt modelId="{DFCC42B0-A9BF-44D7-9CB1-DFDACDABBA68}" type="pres">
      <dgm:prSet presAssocID="{AAE7C0A4-8984-422D-B577-9D023B361BEA}" presName="wedge1" presStyleLbl="node1" presStyleIdx="0" presStyleCnt="3" custScaleX="100419" custLinFactNeighborX="443" custLinFactNeighborY="406"/>
      <dgm:spPr/>
    </dgm:pt>
    <dgm:pt modelId="{62B929ED-74A0-4E31-9BBD-FB00DF8AEE98}" type="pres">
      <dgm:prSet presAssocID="{AAE7C0A4-8984-422D-B577-9D023B361BEA}" presName="dummy1a" presStyleCnt="0"/>
      <dgm:spPr/>
    </dgm:pt>
    <dgm:pt modelId="{C4E44D67-95F0-4161-8FE1-E1BD95C165B8}" type="pres">
      <dgm:prSet presAssocID="{AAE7C0A4-8984-422D-B577-9D023B361BEA}" presName="dummy1b" presStyleCnt="0"/>
      <dgm:spPr/>
    </dgm:pt>
    <dgm:pt modelId="{079D2BF9-4E4B-4F9B-B28C-085C11C8FE7A}" type="pres">
      <dgm:prSet presAssocID="{AAE7C0A4-8984-422D-B577-9D023B361BE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16247C-F1F1-4F28-A753-60F9C391ED49}" type="pres">
      <dgm:prSet presAssocID="{AAE7C0A4-8984-422D-B577-9D023B361BEA}" presName="wedge2" presStyleLbl="node1" presStyleIdx="1" presStyleCnt="3"/>
      <dgm:spPr/>
    </dgm:pt>
    <dgm:pt modelId="{F90D413B-C25D-4A6A-A929-3201E606F070}" type="pres">
      <dgm:prSet presAssocID="{AAE7C0A4-8984-422D-B577-9D023B361BEA}" presName="dummy2a" presStyleCnt="0"/>
      <dgm:spPr/>
    </dgm:pt>
    <dgm:pt modelId="{D5E43E52-2195-457A-883A-CFC7E276233A}" type="pres">
      <dgm:prSet presAssocID="{AAE7C0A4-8984-422D-B577-9D023B361BEA}" presName="dummy2b" presStyleCnt="0"/>
      <dgm:spPr/>
    </dgm:pt>
    <dgm:pt modelId="{5FB92911-E075-47F7-8721-F5181D52375B}" type="pres">
      <dgm:prSet presAssocID="{AAE7C0A4-8984-422D-B577-9D023B361BE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0BEA370-1B89-4CC6-8A33-BBC7208DCA35}" type="pres">
      <dgm:prSet presAssocID="{AAE7C0A4-8984-422D-B577-9D023B361BEA}" presName="wedge3" presStyleLbl="node1" presStyleIdx="2" presStyleCnt="3"/>
      <dgm:spPr/>
    </dgm:pt>
    <dgm:pt modelId="{D01B25DA-E927-4B43-82CB-1617A3990565}" type="pres">
      <dgm:prSet presAssocID="{AAE7C0A4-8984-422D-B577-9D023B361BEA}" presName="dummy3a" presStyleCnt="0"/>
      <dgm:spPr/>
    </dgm:pt>
    <dgm:pt modelId="{5EFA562C-DA59-4854-8BCD-74E6BD1556A2}" type="pres">
      <dgm:prSet presAssocID="{AAE7C0A4-8984-422D-B577-9D023B361BEA}" presName="dummy3b" presStyleCnt="0"/>
      <dgm:spPr/>
    </dgm:pt>
    <dgm:pt modelId="{040C68DF-15A2-4092-B7BC-4951ABDEE5FF}" type="pres">
      <dgm:prSet presAssocID="{AAE7C0A4-8984-422D-B577-9D023B361BE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5513BDD-F093-4F5E-9572-E2C262CE88D0}" type="pres">
      <dgm:prSet presAssocID="{8632B4D1-16DA-4239-86F4-0B5D7E799B13}" presName="arrowWedge1" presStyleLbl="fgSibTrans2D1" presStyleIdx="0" presStyleCnt="3"/>
      <dgm:spPr>
        <a:solidFill>
          <a:srgbClr val="0070C0"/>
        </a:solidFill>
      </dgm:spPr>
    </dgm:pt>
    <dgm:pt modelId="{1BA7448F-A832-4FC4-9FDA-850F9BAB7E98}" type="pres">
      <dgm:prSet presAssocID="{30A8D675-5FB0-4B8D-A177-3BEA086AA60A}" presName="arrowWedge2" presStyleLbl="fgSibTrans2D1" presStyleIdx="1" presStyleCnt="3"/>
      <dgm:spPr>
        <a:solidFill>
          <a:schemeClr val="accent1">
            <a:lumMod val="60000"/>
            <a:lumOff val="40000"/>
          </a:schemeClr>
        </a:solidFill>
      </dgm:spPr>
    </dgm:pt>
    <dgm:pt modelId="{341DA702-3DE8-45E7-A3A1-2D0CED4942DB}" type="pres">
      <dgm:prSet presAssocID="{3484DAA2-E842-43CE-9D0A-CC84D67CB8EC}" presName="arrowWedge3" presStyleLbl="fgSibTrans2D1" presStyleIdx="2" presStyleCnt="3"/>
      <dgm:spPr>
        <a:solidFill>
          <a:schemeClr val="accent4">
            <a:lumMod val="75000"/>
          </a:schemeClr>
        </a:solidFill>
      </dgm:spPr>
    </dgm:pt>
  </dgm:ptLst>
  <dgm:cxnLst>
    <dgm:cxn modelId="{911F7310-E212-48B4-9571-360CF48792C9}" srcId="{AAE7C0A4-8984-422D-B577-9D023B361BEA}" destId="{82C91700-A014-484A-B0F6-AF48270E57FE}" srcOrd="1" destOrd="0" parTransId="{8473584E-17A4-40BD-8E8D-5F53472CF4F2}" sibTransId="{30A8D675-5FB0-4B8D-A177-3BEA086AA60A}"/>
    <dgm:cxn modelId="{578BCE64-E387-41EC-8937-666943DF4FB0}" type="presOf" srcId="{82C91700-A014-484A-B0F6-AF48270E57FE}" destId="{5FB92911-E075-47F7-8721-F5181D52375B}" srcOrd="1" destOrd="0" presId="urn:microsoft.com/office/officeart/2005/8/layout/cycle8"/>
    <dgm:cxn modelId="{7388A97B-99EE-4104-AC71-30EE87F8BE49}" type="presOf" srcId="{B7266532-C620-4890-BCA3-6CC6627A7908}" destId="{079D2BF9-4E4B-4F9B-B28C-085C11C8FE7A}" srcOrd="1" destOrd="0" presId="urn:microsoft.com/office/officeart/2005/8/layout/cycle8"/>
    <dgm:cxn modelId="{F98DF87B-0E6D-445B-8AB9-8749D83671D7}" srcId="{AAE7C0A4-8984-422D-B577-9D023B361BEA}" destId="{B7266532-C620-4890-BCA3-6CC6627A7908}" srcOrd="0" destOrd="0" parTransId="{398442CC-DF38-4D78-A758-9B543ED47F23}" sibTransId="{8632B4D1-16DA-4239-86F4-0B5D7E799B13}"/>
    <dgm:cxn modelId="{0D644584-3A7F-48ED-9F5E-B58338F44EF5}" type="presOf" srcId="{82C91700-A014-484A-B0F6-AF48270E57FE}" destId="{7D16247C-F1F1-4F28-A753-60F9C391ED49}" srcOrd="0" destOrd="0" presId="urn:microsoft.com/office/officeart/2005/8/layout/cycle8"/>
    <dgm:cxn modelId="{8D43018D-DFE7-4958-BFF8-4465122A00A3}" type="presOf" srcId="{AE8C2695-ACCE-49C4-8068-B1FF24A79C03}" destId="{E0BEA370-1B89-4CC6-8A33-BBC7208DCA35}" srcOrd="0" destOrd="0" presId="urn:microsoft.com/office/officeart/2005/8/layout/cycle8"/>
    <dgm:cxn modelId="{915A0EA9-8894-4D0D-B210-841269CCC405}" type="presOf" srcId="{AE8C2695-ACCE-49C4-8068-B1FF24A79C03}" destId="{040C68DF-15A2-4092-B7BC-4951ABDEE5FF}" srcOrd="1" destOrd="0" presId="urn:microsoft.com/office/officeart/2005/8/layout/cycle8"/>
    <dgm:cxn modelId="{BDABE6CE-9952-43E6-803F-DA31CFCD9CF5}" type="presOf" srcId="{AAE7C0A4-8984-422D-B577-9D023B361BEA}" destId="{22AA8D6B-41DE-47D2-A029-8E4A730DCB78}" srcOrd="0" destOrd="0" presId="urn:microsoft.com/office/officeart/2005/8/layout/cycle8"/>
    <dgm:cxn modelId="{CC8FDBD2-AAC4-4A6A-B0CE-4429452BC1F8}" srcId="{AAE7C0A4-8984-422D-B577-9D023B361BEA}" destId="{AE8C2695-ACCE-49C4-8068-B1FF24A79C03}" srcOrd="2" destOrd="0" parTransId="{A279B785-B7F1-4D1B-8A53-C5827C072B15}" sibTransId="{3484DAA2-E842-43CE-9D0A-CC84D67CB8EC}"/>
    <dgm:cxn modelId="{C83270F3-7965-42DA-B23F-BAE7AC3867F4}" type="presOf" srcId="{B7266532-C620-4890-BCA3-6CC6627A7908}" destId="{DFCC42B0-A9BF-44D7-9CB1-DFDACDABBA68}" srcOrd="0" destOrd="0" presId="urn:microsoft.com/office/officeart/2005/8/layout/cycle8"/>
    <dgm:cxn modelId="{4899266A-2AE9-48A4-BD96-D2FC000E5CE6}" type="presParOf" srcId="{22AA8D6B-41DE-47D2-A029-8E4A730DCB78}" destId="{DFCC42B0-A9BF-44D7-9CB1-DFDACDABBA68}" srcOrd="0" destOrd="0" presId="urn:microsoft.com/office/officeart/2005/8/layout/cycle8"/>
    <dgm:cxn modelId="{BC27182D-EC4E-4B59-9616-F0C020542490}" type="presParOf" srcId="{22AA8D6B-41DE-47D2-A029-8E4A730DCB78}" destId="{62B929ED-74A0-4E31-9BBD-FB00DF8AEE98}" srcOrd="1" destOrd="0" presId="urn:microsoft.com/office/officeart/2005/8/layout/cycle8"/>
    <dgm:cxn modelId="{D069856F-1C51-4C1B-AE3B-938BE25B884F}" type="presParOf" srcId="{22AA8D6B-41DE-47D2-A029-8E4A730DCB78}" destId="{C4E44D67-95F0-4161-8FE1-E1BD95C165B8}" srcOrd="2" destOrd="0" presId="urn:microsoft.com/office/officeart/2005/8/layout/cycle8"/>
    <dgm:cxn modelId="{07F2B723-ACAA-41AF-8531-20079E36EE48}" type="presParOf" srcId="{22AA8D6B-41DE-47D2-A029-8E4A730DCB78}" destId="{079D2BF9-4E4B-4F9B-B28C-085C11C8FE7A}" srcOrd="3" destOrd="0" presId="urn:microsoft.com/office/officeart/2005/8/layout/cycle8"/>
    <dgm:cxn modelId="{098C1E11-608F-4D50-A21E-EDDF9DDD2D94}" type="presParOf" srcId="{22AA8D6B-41DE-47D2-A029-8E4A730DCB78}" destId="{7D16247C-F1F1-4F28-A753-60F9C391ED49}" srcOrd="4" destOrd="0" presId="urn:microsoft.com/office/officeart/2005/8/layout/cycle8"/>
    <dgm:cxn modelId="{D81913DC-4A45-41B8-A42F-B368746148A3}" type="presParOf" srcId="{22AA8D6B-41DE-47D2-A029-8E4A730DCB78}" destId="{F90D413B-C25D-4A6A-A929-3201E606F070}" srcOrd="5" destOrd="0" presId="urn:microsoft.com/office/officeart/2005/8/layout/cycle8"/>
    <dgm:cxn modelId="{6A1398A0-0328-4559-8F1F-DFFC9DDDE88B}" type="presParOf" srcId="{22AA8D6B-41DE-47D2-A029-8E4A730DCB78}" destId="{D5E43E52-2195-457A-883A-CFC7E276233A}" srcOrd="6" destOrd="0" presId="urn:microsoft.com/office/officeart/2005/8/layout/cycle8"/>
    <dgm:cxn modelId="{41C03D89-3F2E-42B8-81CE-D7530319CCB4}" type="presParOf" srcId="{22AA8D6B-41DE-47D2-A029-8E4A730DCB78}" destId="{5FB92911-E075-47F7-8721-F5181D52375B}" srcOrd="7" destOrd="0" presId="urn:microsoft.com/office/officeart/2005/8/layout/cycle8"/>
    <dgm:cxn modelId="{04AF2C72-2F22-4892-BE8E-B910499ADD27}" type="presParOf" srcId="{22AA8D6B-41DE-47D2-A029-8E4A730DCB78}" destId="{E0BEA370-1B89-4CC6-8A33-BBC7208DCA35}" srcOrd="8" destOrd="0" presId="urn:microsoft.com/office/officeart/2005/8/layout/cycle8"/>
    <dgm:cxn modelId="{5CBA034C-91F6-45D3-B094-303A5422726A}" type="presParOf" srcId="{22AA8D6B-41DE-47D2-A029-8E4A730DCB78}" destId="{D01B25DA-E927-4B43-82CB-1617A3990565}" srcOrd="9" destOrd="0" presId="urn:microsoft.com/office/officeart/2005/8/layout/cycle8"/>
    <dgm:cxn modelId="{83B446EB-ECB3-4D82-A469-2D9003459E0D}" type="presParOf" srcId="{22AA8D6B-41DE-47D2-A029-8E4A730DCB78}" destId="{5EFA562C-DA59-4854-8BCD-74E6BD1556A2}" srcOrd="10" destOrd="0" presId="urn:microsoft.com/office/officeart/2005/8/layout/cycle8"/>
    <dgm:cxn modelId="{F3BD168E-77DF-4DA7-8A5F-B29CD9F00DDB}" type="presParOf" srcId="{22AA8D6B-41DE-47D2-A029-8E4A730DCB78}" destId="{040C68DF-15A2-4092-B7BC-4951ABDEE5FF}" srcOrd="11" destOrd="0" presId="urn:microsoft.com/office/officeart/2005/8/layout/cycle8"/>
    <dgm:cxn modelId="{F9C91BE5-B085-4A7D-87C2-F1944AB57B96}" type="presParOf" srcId="{22AA8D6B-41DE-47D2-A029-8E4A730DCB78}" destId="{F5513BDD-F093-4F5E-9572-E2C262CE88D0}" srcOrd="12" destOrd="0" presId="urn:microsoft.com/office/officeart/2005/8/layout/cycle8"/>
    <dgm:cxn modelId="{E952FBD5-34F1-449B-92CB-1E72D0A80C2E}" type="presParOf" srcId="{22AA8D6B-41DE-47D2-A029-8E4A730DCB78}" destId="{1BA7448F-A832-4FC4-9FDA-850F9BAB7E98}" srcOrd="13" destOrd="0" presId="urn:microsoft.com/office/officeart/2005/8/layout/cycle8"/>
    <dgm:cxn modelId="{B85451CB-F27D-4CE5-8438-B8DBF4E26C3A}" type="presParOf" srcId="{22AA8D6B-41DE-47D2-A029-8E4A730DCB78}" destId="{341DA702-3DE8-45E7-A3A1-2D0CED4942D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13B37F-CD04-4635-BDEF-179A075DDBF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1F4DA0-74F8-4D1C-9FB9-CCD62821FA86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IVI team in Fiji</a:t>
          </a:r>
        </a:p>
      </dgm:t>
    </dgm:pt>
    <dgm:pt modelId="{98A86942-C562-44ED-B140-E2DB8A40211E}" type="parTrans" cxnId="{933E887D-A419-44FC-8BE9-C08A790324DA}">
      <dgm:prSet/>
      <dgm:spPr/>
      <dgm:t>
        <a:bodyPr/>
        <a:lstStyle/>
        <a:p>
          <a:endParaRPr lang="en-US"/>
        </a:p>
      </dgm:t>
    </dgm:pt>
    <dgm:pt modelId="{FF05BE76-A0ED-4B48-87B0-D7AFB9BB82A9}" type="sibTrans" cxnId="{933E887D-A419-44FC-8BE9-C08A790324DA}">
      <dgm:prSet/>
      <dgm:spPr/>
      <dgm:t>
        <a:bodyPr/>
        <a:lstStyle/>
        <a:p>
          <a:endParaRPr lang="en-US"/>
        </a:p>
      </dgm:t>
    </dgm:pt>
    <dgm:pt modelId="{26E72D98-25B9-4ED1-B351-704A79658097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Dr Alumita Vuakanisakea  (Project Lead)</a:t>
          </a:r>
          <a:endParaRPr lang="en-US">
            <a:solidFill>
              <a:schemeClr val="bg1"/>
            </a:solidFill>
          </a:endParaRPr>
        </a:p>
      </dgm:t>
    </dgm:pt>
    <dgm:pt modelId="{3D587137-482F-43A4-934B-C3104F0F2D65}" type="parTrans" cxnId="{A1492FF8-D16F-4E39-B5CA-D6963262FBE7}">
      <dgm:prSet/>
      <dgm:spPr/>
      <dgm:t>
        <a:bodyPr/>
        <a:lstStyle/>
        <a:p>
          <a:endParaRPr lang="en-US"/>
        </a:p>
      </dgm:t>
    </dgm:pt>
    <dgm:pt modelId="{1C046664-D676-4069-BD04-6275520DB796}" type="sibTrans" cxnId="{A1492FF8-D16F-4E39-B5CA-D6963262FBE7}">
      <dgm:prSet/>
      <dgm:spPr/>
      <dgm:t>
        <a:bodyPr/>
        <a:lstStyle/>
        <a:p>
          <a:endParaRPr lang="en-US"/>
        </a:p>
      </dgm:t>
    </dgm:pt>
    <dgm:pt modelId="{EB172C5D-B9A1-4224-9D35-4FF35F51277F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Orisi Cabenatabua (Laboratory Officer)</a:t>
          </a:r>
          <a:endParaRPr lang="en-US" dirty="0">
            <a:solidFill>
              <a:schemeClr val="bg1"/>
            </a:solidFill>
          </a:endParaRPr>
        </a:p>
      </dgm:t>
    </dgm:pt>
    <dgm:pt modelId="{8CFBA45A-4562-4511-AD53-E58504888B3E}" type="parTrans" cxnId="{13CF28EB-08EF-49DA-9D9A-D8D48724E6BD}">
      <dgm:prSet/>
      <dgm:spPr/>
      <dgm:t>
        <a:bodyPr/>
        <a:lstStyle/>
        <a:p>
          <a:endParaRPr lang="en-US"/>
        </a:p>
      </dgm:t>
    </dgm:pt>
    <dgm:pt modelId="{718924E8-227B-4609-8B4D-85AC8595E1A3}" type="sibTrans" cxnId="{13CF28EB-08EF-49DA-9D9A-D8D48724E6BD}">
      <dgm:prSet/>
      <dgm:spPr/>
      <dgm:t>
        <a:bodyPr/>
        <a:lstStyle/>
        <a:p>
          <a:endParaRPr lang="en-US"/>
        </a:p>
      </dgm:t>
    </dgm:pt>
    <dgm:pt modelId="{E6B6BA0F-9B98-499E-8E50-3677E0ECF7AA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Komal </a:t>
          </a:r>
          <a:r>
            <a:rPr lang="en-US" b="0" dirty="0" err="1">
              <a:solidFill>
                <a:schemeClr val="bg1"/>
              </a:solidFill>
            </a:rPr>
            <a:t>Aswhini</a:t>
          </a:r>
          <a:r>
            <a:rPr lang="en-US" b="0" dirty="0">
              <a:solidFill>
                <a:schemeClr val="bg1"/>
              </a:solidFill>
            </a:rPr>
            <a:t> (Project Administrator)</a:t>
          </a:r>
          <a:endParaRPr lang="en-US" dirty="0">
            <a:solidFill>
              <a:schemeClr val="bg1"/>
            </a:solidFill>
          </a:endParaRPr>
        </a:p>
      </dgm:t>
    </dgm:pt>
    <dgm:pt modelId="{422CCBB7-A9E0-4A74-ADF6-60AD2FA15D57}" type="parTrans" cxnId="{19B63102-E88B-4597-941C-7BE2ACC7834D}">
      <dgm:prSet/>
      <dgm:spPr/>
      <dgm:t>
        <a:bodyPr/>
        <a:lstStyle/>
        <a:p>
          <a:endParaRPr lang="en-US"/>
        </a:p>
      </dgm:t>
    </dgm:pt>
    <dgm:pt modelId="{C769A7B7-797D-4C2F-B214-A2033E6061F4}" type="sibTrans" cxnId="{19B63102-E88B-4597-941C-7BE2ACC7834D}">
      <dgm:prSet/>
      <dgm:spPr/>
      <dgm:t>
        <a:bodyPr/>
        <a:lstStyle/>
        <a:p>
          <a:endParaRPr lang="en-US"/>
        </a:p>
      </dgm:t>
    </dgm:pt>
    <dgm:pt modelId="{4FA754BC-3827-4B6D-8011-8C192F316CC1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Aseri Bale (Laboratory Officer)</a:t>
          </a:r>
          <a:endParaRPr lang="en-US" dirty="0">
            <a:solidFill>
              <a:schemeClr val="bg1"/>
            </a:solidFill>
          </a:endParaRPr>
        </a:p>
      </dgm:t>
    </dgm:pt>
    <dgm:pt modelId="{B9ADA1D5-CFC0-4127-A5FF-0875A5661439}" type="parTrans" cxnId="{CA544808-200F-4F78-99FC-9BBE5E2F4BE0}">
      <dgm:prSet/>
      <dgm:spPr/>
      <dgm:t>
        <a:bodyPr/>
        <a:lstStyle/>
        <a:p>
          <a:endParaRPr lang="en-US"/>
        </a:p>
      </dgm:t>
    </dgm:pt>
    <dgm:pt modelId="{B6031834-58C0-421E-9174-FB7FC4098876}" type="sibTrans" cxnId="{CA544808-200F-4F78-99FC-9BBE5E2F4BE0}">
      <dgm:prSet/>
      <dgm:spPr/>
      <dgm:t>
        <a:bodyPr/>
        <a:lstStyle/>
        <a:p>
          <a:endParaRPr lang="en-US"/>
        </a:p>
      </dgm:t>
    </dgm:pt>
    <dgm:pt modelId="{D33D44C7-C4C8-4329-A8BD-762372FBDF0E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Ashweeni Kumar (Vaccination Nurse)</a:t>
          </a:r>
          <a:endParaRPr lang="en-US">
            <a:solidFill>
              <a:schemeClr val="bg1"/>
            </a:solidFill>
          </a:endParaRPr>
        </a:p>
      </dgm:t>
    </dgm:pt>
    <dgm:pt modelId="{48115C23-0754-4ACE-A16E-9417BB89529A}" type="parTrans" cxnId="{186743D3-D52F-45E1-8A5A-D9C0792D3096}">
      <dgm:prSet/>
      <dgm:spPr/>
      <dgm:t>
        <a:bodyPr/>
        <a:lstStyle/>
        <a:p>
          <a:endParaRPr lang="en-US"/>
        </a:p>
      </dgm:t>
    </dgm:pt>
    <dgm:pt modelId="{5140CA18-7AA5-44F3-9163-D760F9D24550}" type="sibTrans" cxnId="{186743D3-D52F-45E1-8A5A-D9C0792D3096}">
      <dgm:prSet/>
      <dgm:spPr/>
      <dgm:t>
        <a:bodyPr/>
        <a:lstStyle/>
        <a:p>
          <a:endParaRPr lang="en-US"/>
        </a:p>
      </dgm:t>
    </dgm:pt>
    <dgm:pt modelId="{D4C540DA-804D-4D8C-873A-2C3C82A8CA01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Sikeli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Gavidi</a:t>
          </a:r>
          <a:r>
            <a:rPr lang="en-US" b="0" dirty="0">
              <a:solidFill>
                <a:schemeClr val="bg1"/>
              </a:solidFill>
            </a:rPr>
            <a:t> (Laboratory Assistant)</a:t>
          </a:r>
          <a:endParaRPr lang="en-US" dirty="0">
            <a:solidFill>
              <a:schemeClr val="bg1"/>
            </a:solidFill>
          </a:endParaRPr>
        </a:p>
      </dgm:t>
    </dgm:pt>
    <dgm:pt modelId="{E4099E7E-9481-4C2A-815C-95E9A713F0E7}" type="parTrans" cxnId="{20EF56B5-EC8C-4EC9-9D0B-CCD29A085707}">
      <dgm:prSet/>
      <dgm:spPr/>
      <dgm:t>
        <a:bodyPr/>
        <a:lstStyle/>
        <a:p>
          <a:endParaRPr lang="en-US"/>
        </a:p>
      </dgm:t>
    </dgm:pt>
    <dgm:pt modelId="{F8AEF2FC-78AA-4463-BF2E-EBCB2FE98899}" type="sibTrans" cxnId="{20EF56B5-EC8C-4EC9-9D0B-CCD29A085707}">
      <dgm:prSet/>
      <dgm:spPr/>
      <dgm:t>
        <a:bodyPr/>
        <a:lstStyle/>
        <a:p>
          <a:endParaRPr lang="en-US"/>
        </a:p>
      </dgm:t>
    </dgm:pt>
    <dgm:pt modelId="{39CBCADB-C8B6-4D56-8991-9CE37037182E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Merewairita</a:t>
          </a:r>
          <a:r>
            <a:rPr lang="en-US" b="0" dirty="0">
              <a:solidFill>
                <a:schemeClr val="bg1"/>
              </a:solidFill>
            </a:rPr>
            <a:t> Kau (Surveillance Officer</a:t>
          </a:r>
          <a:endParaRPr lang="en-US" dirty="0">
            <a:solidFill>
              <a:schemeClr val="bg1"/>
            </a:solidFill>
          </a:endParaRPr>
        </a:p>
      </dgm:t>
    </dgm:pt>
    <dgm:pt modelId="{AA87EC1F-5C7E-42E4-A793-E5E79D6D815D}" type="parTrans" cxnId="{3A4E3F00-BDE5-4DA2-A4E2-A9721ACE3F5D}">
      <dgm:prSet/>
      <dgm:spPr/>
      <dgm:t>
        <a:bodyPr/>
        <a:lstStyle/>
        <a:p>
          <a:endParaRPr lang="en-US"/>
        </a:p>
      </dgm:t>
    </dgm:pt>
    <dgm:pt modelId="{21AA79C5-0FBA-4850-B43E-4D5801BDD0B9}" type="sibTrans" cxnId="{3A4E3F00-BDE5-4DA2-A4E2-A9721ACE3F5D}">
      <dgm:prSet/>
      <dgm:spPr/>
      <dgm:t>
        <a:bodyPr/>
        <a:lstStyle/>
        <a:p>
          <a:endParaRPr lang="en-US"/>
        </a:p>
      </dgm:t>
    </dgm:pt>
    <dgm:pt modelId="{5AA2442A-8C0C-4D30-BAE6-5C0684BBEB75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Neha Naidu (GIS officer)</a:t>
          </a:r>
          <a:endParaRPr lang="en-US" dirty="0">
            <a:solidFill>
              <a:schemeClr val="bg1"/>
            </a:solidFill>
          </a:endParaRPr>
        </a:p>
      </dgm:t>
    </dgm:pt>
    <dgm:pt modelId="{03E369CC-43FA-4DDF-9A4D-086E10EE648E}" type="parTrans" cxnId="{6048ED2F-2DB3-4648-8547-73AC634F3250}">
      <dgm:prSet/>
      <dgm:spPr/>
      <dgm:t>
        <a:bodyPr/>
        <a:lstStyle/>
        <a:p>
          <a:endParaRPr lang="en-US"/>
        </a:p>
      </dgm:t>
    </dgm:pt>
    <dgm:pt modelId="{02FB316D-A7BD-4186-95EC-CA743EFC1EDB}" type="sibTrans" cxnId="{6048ED2F-2DB3-4648-8547-73AC634F3250}">
      <dgm:prSet/>
      <dgm:spPr/>
      <dgm:t>
        <a:bodyPr/>
        <a:lstStyle/>
        <a:p>
          <a:endParaRPr lang="en-US"/>
        </a:p>
      </dgm:t>
    </dgm:pt>
    <dgm:pt modelId="{CDFEA715-971F-4E1D-87A6-E1E35AB9EF09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IVI team in Seoul</a:t>
          </a:r>
        </a:p>
      </dgm:t>
    </dgm:pt>
    <dgm:pt modelId="{23B6100F-8FFE-4F0E-8FE8-6C755891E639}" type="parTrans" cxnId="{04FBCF8D-FFE0-4AC5-8A05-36B50E317731}">
      <dgm:prSet/>
      <dgm:spPr/>
      <dgm:t>
        <a:bodyPr/>
        <a:lstStyle/>
        <a:p>
          <a:endParaRPr lang="en-US"/>
        </a:p>
      </dgm:t>
    </dgm:pt>
    <dgm:pt modelId="{7947AE6B-EA3D-4390-AE75-0305B859EDD7}" type="sibTrans" cxnId="{04FBCF8D-FFE0-4AC5-8A05-36B50E317731}">
      <dgm:prSet/>
      <dgm:spPr/>
      <dgm:t>
        <a:bodyPr/>
        <a:lstStyle/>
        <a:p>
          <a:endParaRPr lang="en-US"/>
        </a:p>
      </dgm:t>
    </dgm:pt>
    <dgm:pt modelId="{67BEF57D-9C2E-4474-ACB8-5EAE243CD0BD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Dr. Florian Marks (co-Principal Investigator)</a:t>
          </a:r>
          <a:endParaRPr lang="en-US" dirty="0">
            <a:solidFill>
              <a:schemeClr val="bg1"/>
            </a:solidFill>
          </a:endParaRPr>
        </a:p>
      </dgm:t>
    </dgm:pt>
    <dgm:pt modelId="{553830BC-C2A6-449D-9D4A-E419E9AA4686}" type="parTrans" cxnId="{90535755-C368-4C4A-9ED4-030744150963}">
      <dgm:prSet/>
      <dgm:spPr/>
      <dgm:t>
        <a:bodyPr/>
        <a:lstStyle/>
        <a:p>
          <a:endParaRPr lang="en-US"/>
        </a:p>
      </dgm:t>
    </dgm:pt>
    <dgm:pt modelId="{17DE4278-81E2-47BD-933F-B7EA4101899A}" type="sibTrans" cxnId="{90535755-C368-4C4A-9ED4-030744150963}">
      <dgm:prSet/>
      <dgm:spPr/>
      <dgm:t>
        <a:bodyPr/>
        <a:lstStyle/>
        <a:p>
          <a:endParaRPr lang="en-US"/>
        </a:p>
      </dgm:t>
    </dgm:pt>
    <dgm:pt modelId="{E727E6FF-A050-41BA-AD3D-D320F747C3AB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Dr. Raphael ‘Rafi’ Zellweger (IVI lead, Principal Investigator for Environmental Surveillance)</a:t>
          </a:r>
          <a:endParaRPr lang="en-US" dirty="0">
            <a:solidFill>
              <a:schemeClr val="bg1"/>
            </a:solidFill>
          </a:endParaRPr>
        </a:p>
      </dgm:t>
    </dgm:pt>
    <dgm:pt modelId="{895BA311-9EED-4137-8E04-14B9F8E693B8}" type="parTrans" cxnId="{1D9861C9-0D94-4CBF-B71F-78D56C352C0E}">
      <dgm:prSet/>
      <dgm:spPr/>
      <dgm:t>
        <a:bodyPr/>
        <a:lstStyle/>
        <a:p>
          <a:endParaRPr lang="en-US"/>
        </a:p>
      </dgm:t>
    </dgm:pt>
    <dgm:pt modelId="{A5020210-8566-4837-97D6-D5483E5C2AD9}" type="sibTrans" cxnId="{1D9861C9-0D94-4CBF-B71F-78D56C352C0E}">
      <dgm:prSet/>
      <dgm:spPr/>
      <dgm:t>
        <a:bodyPr/>
        <a:lstStyle/>
        <a:p>
          <a:endParaRPr lang="en-US"/>
        </a:p>
      </dgm:t>
    </dgm:pt>
    <dgm:pt modelId="{4C7E7F28-A2A6-4AED-9369-10BEDD776901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Hea Sun Jenny Joh (Researcher)</a:t>
          </a:r>
          <a:endParaRPr lang="en-US" dirty="0">
            <a:solidFill>
              <a:schemeClr val="bg1"/>
            </a:solidFill>
          </a:endParaRPr>
        </a:p>
      </dgm:t>
    </dgm:pt>
    <dgm:pt modelId="{A1062958-7DCD-48EC-88C3-884674C0F596}" type="parTrans" cxnId="{D0E78681-C2DF-4963-9A75-07EC0C227629}">
      <dgm:prSet/>
      <dgm:spPr/>
      <dgm:t>
        <a:bodyPr/>
        <a:lstStyle/>
        <a:p>
          <a:endParaRPr lang="en-US"/>
        </a:p>
      </dgm:t>
    </dgm:pt>
    <dgm:pt modelId="{46CBF2A7-58C1-4BFF-82CD-886D5D07D687}" type="sibTrans" cxnId="{D0E78681-C2DF-4963-9A75-07EC0C227629}">
      <dgm:prSet/>
      <dgm:spPr/>
      <dgm:t>
        <a:bodyPr/>
        <a:lstStyle/>
        <a:p>
          <a:endParaRPr lang="en-US"/>
        </a:p>
      </dgm:t>
    </dgm:pt>
    <dgm:pt modelId="{0C855C36-E023-46B0-A65B-BC0E8C5906DB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Hwayoung</a:t>
          </a:r>
          <a:r>
            <a:rPr lang="en-US" b="0" dirty="0">
              <a:solidFill>
                <a:schemeClr val="bg1"/>
              </a:solidFill>
            </a:rPr>
            <a:t> Kim (Project Administrator)</a:t>
          </a:r>
          <a:endParaRPr lang="en-US" dirty="0">
            <a:solidFill>
              <a:schemeClr val="bg1"/>
            </a:solidFill>
          </a:endParaRPr>
        </a:p>
      </dgm:t>
    </dgm:pt>
    <dgm:pt modelId="{48ADEF5D-F39F-42A2-B303-2C1AB3BA9A3E}" type="parTrans" cxnId="{2CB52BC6-CF96-4D3F-8B60-290A170B23E3}">
      <dgm:prSet/>
      <dgm:spPr/>
      <dgm:t>
        <a:bodyPr/>
        <a:lstStyle/>
        <a:p>
          <a:endParaRPr lang="en-US"/>
        </a:p>
      </dgm:t>
    </dgm:pt>
    <dgm:pt modelId="{3E9E1E1B-1FAB-4546-B818-1A278ED3CA34}" type="sibTrans" cxnId="{2CB52BC6-CF96-4D3F-8B60-290A170B23E3}">
      <dgm:prSet/>
      <dgm:spPr/>
      <dgm:t>
        <a:bodyPr/>
        <a:lstStyle/>
        <a:p>
          <a:endParaRPr lang="en-US"/>
        </a:p>
      </dgm:t>
    </dgm:pt>
    <dgm:pt modelId="{15D7CEB0-FC29-48D9-82A9-5B09C67C8530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Juyeon</a:t>
          </a:r>
          <a:r>
            <a:rPr lang="en-US" b="0" dirty="0">
              <a:solidFill>
                <a:schemeClr val="bg1"/>
              </a:solidFill>
            </a:rPr>
            <a:t> Park (Statistician)</a:t>
          </a:r>
          <a:endParaRPr lang="en-US" dirty="0">
            <a:solidFill>
              <a:schemeClr val="bg1"/>
            </a:solidFill>
          </a:endParaRPr>
        </a:p>
      </dgm:t>
    </dgm:pt>
    <dgm:pt modelId="{BF6EEC6D-7F72-4448-A650-A6D089147C1E}" type="parTrans" cxnId="{3BE6B50F-8402-46DF-BBA0-05ABB260249C}">
      <dgm:prSet/>
      <dgm:spPr/>
      <dgm:t>
        <a:bodyPr/>
        <a:lstStyle/>
        <a:p>
          <a:endParaRPr lang="en-US"/>
        </a:p>
      </dgm:t>
    </dgm:pt>
    <dgm:pt modelId="{91DD555F-4B64-4CD8-A39B-3AF5D6F24C14}" type="sibTrans" cxnId="{3BE6B50F-8402-46DF-BBA0-05ABB260249C}">
      <dgm:prSet/>
      <dgm:spPr/>
      <dgm:t>
        <a:bodyPr/>
        <a:lstStyle/>
        <a:p>
          <a:endParaRPr lang="en-US"/>
        </a:p>
      </dgm:t>
    </dgm:pt>
    <dgm:pt modelId="{9D07A757-FBA9-4230-B084-80D8103BD4A1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Young Ae You (Statistician)</a:t>
          </a:r>
          <a:endParaRPr lang="en-US" dirty="0">
            <a:solidFill>
              <a:schemeClr val="bg1"/>
            </a:solidFill>
          </a:endParaRPr>
        </a:p>
      </dgm:t>
    </dgm:pt>
    <dgm:pt modelId="{130AAC53-6E6C-498F-952B-6BBAF117F3CB}" type="parTrans" cxnId="{1FFE91C3-6896-47F4-AD71-CB4D0ACBCCA5}">
      <dgm:prSet/>
      <dgm:spPr/>
      <dgm:t>
        <a:bodyPr/>
        <a:lstStyle/>
        <a:p>
          <a:endParaRPr lang="en-US"/>
        </a:p>
      </dgm:t>
    </dgm:pt>
    <dgm:pt modelId="{157CB346-4CE1-4718-9F91-20AC8069809A}" type="sibTrans" cxnId="{1FFE91C3-6896-47F4-AD71-CB4D0ACBCCA5}">
      <dgm:prSet/>
      <dgm:spPr/>
      <dgm:t>
        <a:bodyPr/>
        <a:lstStyle/>
        <a:p>
          <a:endParaRPr lang="en-US"/>
        </a:p>
      </dgm:t>
    </dgm:pt>
    <dgm:pt modelId="{474CF8E7-C5BD-44B6-981C-B571EE968BF7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Esther Lee (Data Management)</a:t>
          </a:r>
          <a:endParaRPr lang="en-US" dirty="0">
            <a:solidFill>
              <a:schemeClr val="bg1"/>
            </a:solidFill>
          </a:endParaRPr>
        </a:p>
      </dgm:t>
    </dgm:pt>
    <dgm:pt modelId="{5E7C6AA6-0517-45C6-85FB-8A780074033C}" type="parTrans" cxnId="{9215D5F8-47CD-4A1A-97BC-55538065CFF5}">
      <dgm:prSet/>
      <dgm:spPr/>
      <dgm:t>
        <a:bodyPr/>
        <a:lstStyle/>
        <a:p>
          <a:endParaRPr lang="en-US"/>
        </a:p>
      </dgm:t>
    </dgm:pt>
    <dgm:pt modelId="{C888CDA3-1D55-445E-9B06-C7369DD76864}" type="sibTrans" cxnId="{9215D5F8-47CD-4A1A-97BC-55538065CFF5}">
      <dgm:prSet/>
      <dgm:spPr/>
      <dgm:t>
        <a:bodyPr/>
        <a:lstStyle/>
        <a:p>
          <a:endParaRPr lang="en-US"/>
        </a:p>
      </dgm:t>
    </dgm:pt>
    <dgm:pt modelId="{EB0BBC06-94AC-4B26-B1EB-ABF30942B2C3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Jae-</a:t>
          </a:r>
          <a:r>
            <a:rPr lang="en-US" b="0" dirty="0" err="1">
              <a:solidFill>
                <a:schemeClr val="bg1"/>
              </a:solidFill>
            </a:rPr>
            <a:t>woong</a:t>
          </a:r>
          <a:r>
            <a:rPr lang="en-US" b="0" dirty="0">
              <a:solidFill>
                <a:schemeClr val="bg1"/>
              </a:solidFill>
            </a:rPr>
            <a:t> Lee (Data Management)</a:t>
          </a:r>
          <a:endParaRPr lang="en-US" dirty="0">
            <a:solidFill>
              <a:schemeClr val="bg1"/>
            </a:solidFill>
          </a:endParaRPr>
        </a:p>
      </dgm:t>
    </dgm:pt>
    <dgm:pt modelId="{762632DC-A81A-4C70-B9E1-5C4DFED07E84}" type="parTrans" cxnId="{5152B096-9AD8-4E9A-9FF9-AB3FD51BC07E}">
      <dgm:prSet/>
      <dgm:spPr/>
      <dgm:t>
        <a:bodyPr/>
        <a:lstStyle/>
        <a:p>
          <a:endParaRPr lang="en-US"/>
        </a:p>
      </dgm:t>
    </dgm:pt>
    <dgm:pt modelId="{DFCEA12C-C986-4D99-BE22-54E5F3F093E5}" type="sibTrans" cxnId="{5152B096-9AD8-4E9A-9FF9-AB3FD51BC07E}">
      <dgm:prSet/>
      <dgm:spPr/>
      <dgm:t>
        <a:bodyPr/>
        <a:lstStyle/>
        <a:p>
          <a:endParaRPr lang="en-US"/>
        </a:p>
      </dgm:t>
    </dgm:pt>
    <dgm:pt modelId="{80D10E8D-6E20-49DA-AF89-AF4B74AA5C96}">
      <dgm:prSet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Alyssa Cho (Associate Researcher)</a:t>
          </a:r>
          <a:endParaRPr lang="en-US" dirty="0">
            <a:solidFill>
              <a:schemeClr val="bg1"/>
            </a:solidFill>
          </a:endParaRPr>
        </a:p>
      </dgm:t>
    </dgm:pt>
    <dgm:pt modelId="{AE4153E6-9FAD-45A2-BF95-3E1576A15015}" type="parTrans" cxnId="{055686B9-A99A-4A73-ADD8-D6E4E668DF39}">
      <dgm:prSet/>
      <dgm:spPr/>
      <dgm:t>
        <a:bodyPr/>
        <a:lstStyle/>
        <a:p>
          <a:endParaRPr lang="en-US"/>
        </a:p>
      </dgm:t>
    </dgm:pt>
    <dgm:pt modelId="{B9F440E7-DE7C-4F8F-878F-4D9A77F3FC1C}" type="sibTrans" cxnId="{055686B9-A99A-4A73-ADD8-D6E4E668DF39}">
      <dgm:prSet/>
      <dgm:spPr/>
      <dgm:t>
        <a:bodyPr/>
        <a:lstStyle/>
        <a:p>
          <a:endParaRPr lang="en-US"/>
        </a:p>
      </dgm:t>
    </dgm:pt>
    <dgm:pt modelId="{CAA1AA9B-47E3-4638-8727-60269F9639D7}" type="pres">
      <dgm:prSet presAssocID="{2013B37F-CD04-4635-BDEF-179A075DDBF5}" presName="diagram" presStyleCnt="0">
        <dgm:presLayoutVars>
          <dgm:dir/>
          <dgm:resizeHandles val="exact"/>
        </dgm:presLayoutVars>
      </dgm:prSet>
      <dgm:spPr/>
    </dgm:pt>
    <dgm:pt modelId="{FA8B1E1F-6171-44FA-9DA9-F261F4A0CFA9}" type="pres">
      <dgm:prSet presAssocID="{4B1F4DA0-74F8-4D1C-9FB9-CCD62821FA86}" presName="node" presStyleLbl="node1" presStyleIdx="0" presStyleCnt="2" custScaleX="100000" custLinFactNeighborX="1290" custLinFactNeighborY="-33041">
        <dgm:presLayoutVars>
          <dgm:bulletEnabled val="1"/>
        </dgm:presLayoutVars>
      </dgm:prSet>
      <dgm:spPr/>
    </dgm:pt>
    <dgm:pt modelId="{7A4DE6D0-48B6-4B9B-B50B-977568377590}" type="pres">
      <dgm:prSet presAssocID="{FF05BE76-A0ED-4B48-87B0-D7AFB9BB82A9}" presName="sibTrans" presStyleCnt="0"/>
      <dgm:spPr/>
    </dgm:pt>
    <dgm:pt modelId="{96C6C8F4-A06B-4736-99C1-C01797E3A322}" type="pres">
      <dgm:prSet presAssocID="{CDFEA715-971F-4E1D-87A6-E1E35AB9EF09}" presName="node" presStyleLbl="node1" presStyleIdx="1" presStyleCnt="2" custLinFactNeighborX="-1044" custLinFactNeighborY="-22587">
        <dgm:presLayoutVars>
          <dgm:bulletEnabled val="1"/>
        </dgm:presLayoutVars>
      </dgm:prSet>
      <dgm:spPr/>
    </dgm:pt>
  </dgm:ptLst>
  <dgm:cxnLst>
    <dgm:cxn modelId="{3A4E3F00-BDE5-4DA2-A4E2-A9721ACE3F5D}" srcId="{4B1F4DA0-74F8-4D1C-9FB9-CCD62821FA86}" destId="{39CBCADB-C8B6-4D56-8991-9CE37037182E}" srcOrd="6" destOrd="0" parTransId="{AA87EC1F-5C7E-42E4-A793-E5E79D6D815D}" sibTransId="{21AA79C5-0FBA-4850-B43E-4D5801BDD0B9}"/>
    <dgm:cxn modelId="{19B63102-E88B-4597-941C-7BE2ACC7834D}" srcId="{4B1F4DA0-74F8-4D1C-9FB9-CCD62821FA86}" destId="{E6B6BA0F-9B98-499E-8E50-3677E0ECF7AA}" srcOrd="2" destOrd="0" parTransId="{422CCBB7-A9E0-4A74-ADF6-60AD2FA15D57}" sibTransId="{C769A7B7-797D-4C2F-B214-A2033E6061F4}"/>
    <dgm:cxn modelId="{CA544808-200F-4F78-99FC-9BBE5E2F4BE0}" srcId="{4B1F4DA0-74F8-4D1C-9FB9-CCD62821FA86}" destId="{4FA754BC-3827-4B6D-8011-8C192F316CC1}" srcOrd="3" destOrd="0" parTransId="{B9ADA1D5-CFC0-4127-A5FF-0875A5661439}" sibTransId="{B6031834-58C0-421E-9174-FB7FC4098876}"/>
    <dgm:cxn modelId="{629DC309-4B13-4F3A-B967-397386047FAD}" type="presOf" srcId="{9D07A757-FBA9-4230-B084-80D8103BD4A1}" destId="{96C6C8F4-A06B-4736-99C1-C01797E3A322}" srcOrd="0" destOrd="6" presId="urn:microsoft.com/office/officeart/2005/8/layout/default"/>
    <dgm:cxn modelId="{3FA6FD09-AE7F-42EA-95D4-03E4AD7A5FF0}" type="presOf" srcId="{EB172C5D-B9A1-4224-9D35-4FF35F51277F}" destId="{FA8B1E1F-6171-44FA-9DA9-F261F4A0CFA9}" srcOrd="0" destOrd="2" presId="urn:microsoft.com/office/officeart/2005/8/layout/default"/>
    <dgm:cxn modelId="{3BE6B50F-8402-46DF-BBA0-05ABB260249C}" srcId="{CDFEA715-971F-4E1D-87A6-E1E35AB9EF09}" destId="{15D7CEB0-FC29-48D9-82A9-5B09C67C8530}" srcOrd="4" destOrd="0" parTransId="{BF6EEC6D-7F72-4448-A650-A6D089147C1E}" sibTransId="{91DD555F-4B64-4CD8-A39B-3AF5D6F24C14}"/>
    <dgm:cxn modelId="{0D318821-81BF-453B-A09E-EBAAD20A49BF}" type="presOf" srcId="{80D10E8D-6E20-49DA-AF89-AF4B74AA5C96}" destId="{96C6C8F4-A06B-4736-99C1-C01797E3A322}" srcOrd="0" destOrd="9" presId="urn:microsoft.com/office/officeart/2005/8/layout/default"/>
    <dgm:cxn modelId="{5AC98C21-47B8-4E25-82B8-849209BD5A5C}" type="presOf" srcId="{EB0BBC06-94AC-4B26-B1EB-ABF30942B2C3}" destId="{96C6C8F4-A06B-4736-99C1-C01797E3A322}" srcOrd="0" destOrd="8" presId="urn:microsoft.com/office/officeart/2005/8/layout/default"/>
    <dgm:cxn modelId="{6048ED2F-2DB3-4648-8547-73AC634F3250}" srcId="{4B1F4DA0-74F8-4D1C-9FB9-CCD62821FA86}" destId="{5AA2442A-8C0C-4D30-BAE6-5C0684BBEB75}" srcOrd="7" destOrd="0" parTransId="{03E369CC-43FA-4DDF-9A4D-086E10EE648E}" sibTransId="{02FB316D-A7BD-4186-95EC-CA743EFC1EDB}"/>
    <dgm:cxn modelId="{8268DB30-5979-4D06-A3A3-FE93B8CA34B1}" type="presOf" srcId="{4FA754BC-3827-4B6D-8011-8C192F316CC1}" destId="{FA8B1E1F-6171-44FA-9DA9-F261F4A0CFA9}" srcOrd="0" destOrd="4" presId="urn:microsoft.com/office/officeart/2005/8/layout/default"/>
    <dgm:cxn modelId="{D2585A3B-EE17-419D-BACD-E3151FC2C598}" type="presOf" srcId="{E6B6BA0F-9B98-499E-8E50-3677E0ECF7AA}" destId="{FA8B1E1F-6171-44FA-9DA9-F261F4A0CFA9}" srcOrd="0" destOrd="3" presId="urn:microsoft.com/office/officeart/2005/8/layout/default"/>
    <dgm:cxn modelId="{F36FDD5F-45F2-4D3C-9DB8-DFFA856B03F9}" type="presOf" srcId="{2013B37F-CD04-4635-BDEF-179A075DDBF5}" destId="{CAA1AA9B-47E3-4638-8727-60269F9639D7}" srcOrd="0" destOrd="0" presId="urn:microsoft.com/office/officeart/2005/8/layout/default"/>
    <dgm:cxn modelId="{935F7265-8CA7-4B8C-8667-46F994D0B6A9}" type="presOf" srcId="{E727E6FF-A050-41BA-AD3D-D320F747C3AB}" destId="{96C6C8F4-A06B-4736-99C1-C01797E3A322}" srcOrd="0" destOrd="2" presId="urn:microsoft.com/office/officeart/2005/8/layout/default"/>
    <dgm:cxn modelId="{D1143D47-9924-48DA-915D-77F228237F3C}" type="presOf" srcId="{D4C540DA-804D-4D8C-873A-2C3C82A8CA01}" destId="{FA8B1E1F-6171-44FA-9DA9-F261F4A0CFA9}" srcOrd="0" destOrd="6" presId="urn:microsoft.com/office/officeart/2005/8/layout/default"/>
    <dgm:cxn modelId="{D9157B48-A3EB-4EF4-8362-E3BB56B7A70A}" type="presOf" srcId="{15D7CEB0-FC29-48D9-82A9-5B09C67C8530}" destId="{96C6C8F4-A06B-4736-99C1-C01797E3A322}" srcOrd="0" destOrd="5" presId="urn:microsoft.com/office/officeart/2005/8/layout/default"/>
    <dgm:cxn modelId="{B2762B6B-59F4-4528-93BA-2879CE887991}" type="presOf" srcId="{67BEF57D-9C2E-4474-ACB8-5EAE243CD0BD}" destId="{96C6C8F4-A06B-4736-99C1-C01797E3A322}" srcOrd="0" destOrd="1" presId="urn:microsoft.com/office/officeart/2005/8/layout/default"/>
    <dgm:cxn modelId="{4687A44D-A614-437E-84C5-FF77D2FDEFC1}" type="presOf" srcId="{0C855C36-E023-46B0-A65B-BC0E8C5906DB}" destId="{96C6C8F4-A06B-4736-99C1-C01797E3A322}" srcOrd="0" destOrd="4" presId="urn:microsoft.com/office/officeart/2005/8/layout/default"/>
    <dgm:cxn modelId="{7032176F-7E0F-4963-BFC7-C8ED1D5F516E}" type="presOf" srcId="{D33D44C7-C4C8-4329-A8BD-762372FBDF0E}" destId="{FA8B1E1F-6171-44FA-9DA9-F261F4A0CFA9}" srcOrd="0" destOrd="5" presId="urn:microsoft.com/office/officeart/2005/8/layout/default"/>
    <dgm:cxn modelId="{2EE24573-797C-41C6-B545-55E84CB647A6}" type="presOf" srcId="{26E72D98-25B9-4ED1-B351-704A79658097}" destId="{FA8B1E1F-6171-44FA-9DA9-F261F4A0CFA9}" srcOrd="0" destOrd="1" presId="urn:microsoft.com/office/officeart/2005/8/layout/default"/>
    <dgm:cxn modelId="{90535755-C368-4C4A-9ED4-030744150963}" srcId="{CDFEA715-971F-4E1D-87A6-E1E35AB9EF09}" destId="{67BEF57D-9C2E-4474-ACB8-5EAE243CD0BD}" srcOrd="0" destOrd="0" parTransId="{553830BC-C2A6-449D-9D4A-E419E9AA4686}" sibTransId="{17DE4278-81E2-47BD-933F-B7EA4101899A}"/>
    <dgm:cxn modelId="{58CD8175-4EC9-4408-B7D9-0205B9EAE002}" type="presOf" srcId="{39CBCADB-C8B6-4D56-8991-9CE37037182E}" destId="{FA8B1E1F-6171-44FA-9DA9-F261F4A0CFA9}" srcOrd="0" destOrd="7" presId="urn:microsoft.com/office/officeart/2005/8/layout/default"/>
    <dgm:cxn modelId="{9CB34657-3D8D-4C8D-90B5-CDF5AF958441}" type="presOf" srcId="{4B1F4DA0-74F8-4D1C-9FB9-CCD62821FA86}" destId="{FA8B1E1F-6171-44FA-9DA9-F261F4A0CFA9}" srcOrd="0" destOrd="0" presId="urn:microsoft.com/office/officeart/2005/8/layout/default"/>
    <dgm:cxn modelId="{933E887D-A419-44FC-8BE9-C08A790324DA}" srcId="{2013B37F-CD04-4635-BDEF-179A075DDBF5}" destId="{4B1F4DA0-74F8-4D1C-9FB9-CCD62821FA86}" srcOrd="0" destOrd="0" parTransId="{98A86942-C562-44ED-B140-E2DB8A40211E}" sibTransId="{FF05BE76-A0ED-4B48-87B0-D7AFB9BB82A9}"/>
    <dgm:cxn modelId="{D0E78681-C2DF-4963-9A75-07EC0C227629}" srcId="{CDFEA715-971F-4E1D-87A6-E1E35AB9EF09}" destId="{4C7E7F28-A2A6-4AED-9369-10BEDD776901}" srcOrd="2" destOrd="0" parTransId="{A1062958-7DCD-48EC-88C3-884674C0F596}" sibTransId="{46CBF2A7-58C1-4BFF-82CD-886D5D07D687}"/>
    <dgm:cxn modelId="{04FBCF8D-FFE0-4AC5-8A05-36B50E317731}" srcId="{2013B37F-CD04-4635-BDEF-179A075DDBF5}" destId="{CDFEA715-971F-4E1D-87A6-E1E35AB9EF09}" srcOrd="1" destOrd="0" parTransId="{23B6100F-8FFE-4F0E-8FE8-6C755891E639}" sibTransId="{7947AE6B-EA3D-4390-AE75-0305B859EDD7}"/>
    <dgm:cxn modelId="{5152B096-9AD8-4E9A-9FF9-AB3FD51BC07E}" srcId="{CDFEA715-971F-4E1D-87A6-E1E35AB9EF09}" destId="{EB0BBC06-94AC-4B26-B1EB-ABF30942B2C3}" srcOrd="7" destOrd="0" parTransId="{762632DC-A81A-4C70-B9E1-5C4DFED07E84}" sibTransId="{DFCEA12C-C986-4D99-BE22-54E5F3F093E5}"/>
    <dgm:cxn modelId="{109D969A-94B4-4194-90A3-A3996912E22D}" type="presOf" srcId="{474CF8E7-C5BD-44B6-981C-B571EE968BF7}" destId="{96C6C8F4-A06B-4736-99C1-C01797E3A322}" srcOrd="0" destOrd="7" presId="urn:microsoft.com/office/officeart/2005/8/layout/default"/>
    <dgm:cxn modelId="{5B513B9D-41D6-4363-9916-A9E0AFE93594}" type="presOf" srcId="{5AA2442A-8C0C-4D30-BAE6-5C0684BBEB75}" destId="{FA8B1E1F-6171-44FA-9DA9-F261F4A0CFA9}" srcOrd="0" destOrd="8" presId="urn:microsoft.com/office/officeart/2005/8/layout/default"/>
    <dgm:cxn modelId="{EEBC2AAD-2E48-434A-983F-185876E58BA1}" type="presOf" srcId="{4C7E7F28-A2A6-4AED-9369-10BEDD776901}" destId="{96C6C8F4-A06B-4736-99C1-C01797E3A322}" srcOrd="0" destOrd="3" presId="urn:microsoft.com/office/officeart/2005/8/layout/default"/>
    <dgm:cxn modelId="{20EF56B5-EC8C-4EC9-9D0B-CCD29A085707}" srcId="{4B1F4DA0-74F8-4D1C-9FB9-CCD62821FA86}" destId="{D4C540DA-804D-4D8C-873A-2C3C82A8CA01}" srcOrd="5" destOrd="0" parTransId="{E4099E7E-9481-4C2A-815C-95E9A713F0E7}" sibTransId="{F8AEF2FC-78AA-4463-BF2E-EBCB2FE98899}"/>
    <dgm:cxn modelId="{055686B9-A99A-4A73-ADD8-D6E4E668DF39}" srcId="{CDFEA715-971F-4E1D-87A6-E1E35AB9EF09}" destId="{80D10E8D-6E20-49DA-AF89-AF4B74AA5C96}" srcOrd="8" destOrd="0" parTransId="{AE4153E6-9FAD-45A2-BF95-3E1576A15015}" sibTransId="{B9F440E7-DE7C-4F8F-878F-4D9A77F3FC1C}"/>
    <dgm:cxn modelId="{1FFE91C3-6896-47F4-AD71-CB4D0ACBCCA5}" srcId="{CDFEA715-971F-4E1D-87A6-E1E35AB9EF09}" destId="{9D07A757-FBA9-4230-B084-80D8103BD4A1}" srcOrd="5" destOrd="0" parTransId="{130AAC53-6E6C-498F-952B-6BBAF117F3CB}" sibTransId="{157CB346-4CE1-4718-9F91-20AC8069809A}"/>
    <dgm:cxn modelId="{2CB52BC6-CF96-4D3F-8B60-290A170B23E3}" srcId="{CDFEA715-971F-4E1D-87A6-E1E35AB9EF09}" destId="{0C855C36-E023-46B0-A65B-BC0E8C5906DB}" srcOrd="3" destOrd="0" parTransId="{48ADEF5D-F39F-42A2-B303-2C1AB3BA9A3E}" sibTransId="{3E9E1E1B-1FAB-4546-B818-1A278ED3CA34}"/>
    <dgm:cxn modelId="{1D9861C9-0D94-4CBF-B71F-78D56C352C0E}" srcId="{CDFEA715-971F-4E1D-87A6-E1E35AB9EF09}" destId="{E727E6FF-A050-41BA-AD3D-D320F747C3AB}" srcOrd="1" destOrd="0" parTransId="{895BA311-9EED-4137-8E04-14B9F8E693B8}" sibTransId="{A5020210-8566-4837-97D6-D5483E5C2AD9}"/>
    <dgm:cxn modelId="{186743D3-D52F-45E1-8A5A-D9C0792D3096}" srcId="{4B1F4DA0-74F8-4D1C-9FB9-CCD62821FA86}" destId="{D33D44C7-C4C8-4329-A8BD-762372FBDF0E}" srcOrd="4" destOrd="0" parTransId="{48115C23-0754-4ACE-A16E-9417BB89529A}" sibTransId="{5140CA18-7AA5-44F3-9163-D760F9D24550}"/>
    <dgm:cxn modelId="{13CF28EB-08EF-49DA-9D9A-D8D48724E6BD}" srcId="{4B1F4DA0-74F8-4D1C-9FB9-CCD62821FA86}" destId="{EB172C5D-B9A1-4224-9D35-4FF35F51277F}" srcOrd="1" destOrd="0" parTransId="{8CFBA45A-4562-4511-AD53-E58504888B3E}" sibTransId="{718924E8-227B-4609-8B4D-85AC8595E1A3}"/>
    <dgm:cxn modelId="{A1492FF8-D16F-4E39-B5CA-D6963262FBE7}" srcId="{4B1F4DA0-74F8-4D1C-9FB9-CCD62821FA86}" destId="{26E72D98-25B9-4ED1-B351-704A79658097}" srcOrd="0" destOrd="0" parTransId="{3D587137-482F-43A4-934B-C3104F0F2D65}" sibTransId="{1C046664-D676-4069-BD04-6275520DB796}"/>
    <dgm:cxn modelId="{9215D5F8-47CD-4A1A-97BC-55538065CFF5}" srcId="{CDFEA715-971F-4E1D-87A6-E1E35AB9EF09}" destId="{474CF8E7-C5BD-44B6-981C-B571EE968BF7}" srcOrd="6" destOrd="0" parTransId="{5E7C6AA6-0517-45C6-85FB-8A780074033C}" sibTransId="{C888CDA3-1D55-445E-9B06-C7369DD76864}"/>
    <dgm:cxn modelId="{B62749FB-5FD7-4224-85FB-C2BAEDA5ECF4}" type="presOf" srcId="{CDFEA715-971F-4E1D-87A6-E1E35AB9EF09}" destId="{96C6C8F4-A06B-4736-99C1-C01797E3A322}" srcOrd="0" destOrd="0" presId="urn:microsoft.com/office/officeart/2005/8/layout/default"/>
    <dgm:cxn modelId="{ABD76E42-E762-41F8-8000-6F0E45AE1BB3}" type="presParOf" srcId="{CAA1AA9B-47E3-4638-8727-60269F9639D7}" destId="{FA8B1E1F-6171-44FA-9DA9-F261F4A0CFA9}" srcOrd="0" destOrd="0" presId="urn:microsoft.com/office/officeart/2005/8/layout/default"/>
    <dgm:cxn modelId="{8416F3C9-DECD-4219-B01A-EAB5B8D1787B}" type="presParOf" srcId="{CAA1AA9B-47E3-4638-8727-60269F9639D7}" destId="{7A4DE6D0-48B6-4B9B-B50B-977568377590}" srcOrd="1" destOrd="0" presId="urn:microsoft.com/office/officeart/2005/8/layout/default"/>
    <dgm:cxn modelId="{4211D8E7-6A3F-4B59-9457-DC5D49439F71}" type="presParOf" srcId="{CAA1AA9B-47E3-4638-8727-60269F9639D7}" destId="{96C6C8F4-A06B-4736-99C1-C01797E3A32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C42B0-A9BF-44D7-9CB1-DFDACDABBA68}">
      <dsp:nvSpPr>
        <dsp:cNvPr id="0" name=""/>
        <dsp:cNvSpPr/>
      </dsp:nvSpPr>
      <dsp:spPr>
        <a:xfrm>
          <a:off x="439975" y="154944"/>
          <a:ext cx="1910513" cy="1902542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Env. </a:t>
          </a:r>
          <a:r>
            <a:rPr lang="en-US" sz="1400" b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Surv</a:t>
          </a:r>
          <a:r>
            <a:rPr lang="en-US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en-CA" sz="1400" b="1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46862" y="558102"/>
        <a:ext cx="682326" cy="566232"/>
      </dsp:txXfrm>
    </dsp:sp>
    <dsp:sp modelId="{7D16247C-F1F1-4F28-A753-60F9C391ED49}">
      <dsp:nvSpPr>
        <dsp:cNvPr id="0" name=""/>
        <dsp:cNvSpPr/>
      </dsp:nvSpPr>
      <dsp:spPr>
        <a:xfrm>
          <a:off x="396350" y="215168"/>
          <a:ext cx="1902542" cy="1902542"/>
        </a:xfrm>
        <a:prstGeom prst="pie">
          <a:avLst>
            <a:gd name="adj1" fmla="val 1800000"/>
            <a:gd name="adj2" fmla="val 900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Vaccination</a:t>
          </a:r>
          <a:endParaRPr lang="en-CA" sz="1400" b="1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49336" y="1449555"/>
        <a:ext cx="1019218" cy="498284"/>
      </dsp:txXfrm>
    </dsp:sp>
    <dsp:sp modelId="{E0BEA370-1B89-4CC6-8A33-BBC7208DCA35}">
      <dsp:nvSpPr>
        <dsp:cNvPr id="0" name=""/>
        <dsp:cNvSpPr/>
      </dsp:nvSpPr>
      <dsp:spPr>
        <a:xfrm>
          <a:off x="357166" y="147220"/>
          <a:ext cx="1902542" cy="1902542"/>
        </a:xfrm>
        <a:prstGeom prst="pie">
          <a:avLst>
            <a:gd name="adj1" fmla="val 9000000"/>
            <a:gd name="adj2" fmla="val 1620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Clinical </a:t>
          </a:r>
          <a:r>
            <a:rPr lang="en-US" sz="1400" b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Surv</a:t>
          </a:r>
          <a:r>
            <a:rPr lang="en-US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. </a:t>
          </a:r>
          <a:endParaRPr lang="en-CA" sz="1400" b="1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7544" y="550378"/>
        <a:ext cx="679479" cy="566232"/>
      </dsp:txXfrm>
    </dsp:sp>
    <dsp:sp modelId="{F5513BDD-F093-4F5E-9572-E2C262CE88D0}">
      <dsp:nvSpPr>
        <dsp:cNvPr id="0" name=""/>
        <dsp:cNvSpPr/>
      </dsp:nvSpPr>
      <dsp:spPr>
        <a:xfrm>
          <a:off x="326266" y="37168"/>
          <a:ext cx="2138094" cy="213809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7448F-A832-4FC4-9FDA-850F9BAB7E98}">
      <dsp:nvSpPr>
        <dsp:cNvPr id="0" name=""/>
        <dsp:cNvSpPr/>
      </dsp:nvSpPr>
      <dsp:spPr>
        <a:xfrm>
          <a:off x="278573" y="97271"/>
          <a:ext cx="2138094" cy="213809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DA702-3DE8-45E7-A3A1-2D0CED4942DB}">
      <dsp:nvSpPr>
        <dsp:cNvPr id="0" name=""/>
        <dsp:cNvSpPr/>
      </dsp:nvSpPr>
      <dsp:spPr>
        <a:xfrm>
          <a:off x="239233" y="29444"/>
          <a:ext cx="2138094" cy="213809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DDF54-3361-4DB2-B8D9-10C4405857A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7834A-9AEB-4178-88C4-A40922EB4CBA}">
      <dsp:nvSpPr>
        <dsp:cNvPr id="0" name=""/>
        <dsp:cNvSpPr/>
      </dsp:nvSpPr>
      <dsp:spPr>
        <a:xfrm>
          <a:off x="509717" y="338558"/>
          <a:ext cx="7291423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Generated a map of sampling points across the island based on remote sensing and GIS data</a:t>
          </a:r>
        </a:p>
      </dsp:txBody>
      <dsp:txXfrm>
        <a:off x="509717" y="338558"/>
        <a:ext cx="7291423" cy="677550"/>
      </dsp:txXfrm>
    </dsp:sp>
    <dsp:sp modelId="{A35C6D71-6E5A-411A-A07F-3C88561BC2F0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427C4-10D0-410C-9DA5-7611A443A35A}">
      <dsp:nvSpPr>
        <dsp:cNvPr id="0" name=""/>
        <dsp:cNvSpPr/>
      </dsp:nvSpPr>
      <dsp:spPr>
        <a:xfrm>
          <a:off x="995230" y="1354558"/>
          <a:ext cx="6805910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Monthly sampling of 35 points to detect Salmonella DNA and collect </a:t>
          </a:r>
          <a:r>
            <a:rPr lang="en-US" sz="2000" kern="1200" dirty="0" err="1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physico</a:t>
          </a:r>
          <a:r>
            <a:rPr lang="en-US" sz="2000" kern="12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-chemical properties of water</a:t>
          </a:r>
        </a:p>
      </dsp:txBody>
      <dsp:txXfrm>
        <a:off x="995230" y="1354558"/>
        <a:ext cx="6805910" cy="677550"/>
      </dsp:txXfrm>
    </dsp:sp>
    <dsp:sp modelId="{F56F12A4-8542-49C2-9547-5A19D6DD32CE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772DA-48F2-4C1B-804F-07078C6A2816}">
      <dsp:nvSpPr>
        <dsp:cNvPr id="0" name=""/>
        <dsp:cNvSpPr/>
      </dsp:nvSpPr>
      <dsp:spPr>
        <a:xfrm>
          <a:off x="1144243" y="2370558"/>
          <a:ext cx="6656897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+mj-lt"/>
              <a:cs typeface="Calibri" panose="020F0502020204030204" pitchFamily="34" charset="0"/>
            </a:rPr>
            <a:t>Designed and installed a laboratory to process water samples and detect DNA (PCR)</a:t>
          </a:r>
        </a:p>
      </dsp:txBody>
      <dsp:txXfrm>
        <a:off x="1144243" y="2370558"/>
        <a:ext cx="6656897" cy="677550"/>
      </dsp:txXfrm>
    </dsp:sp>
    <dsp:sp modelId="{6FFA7C1E-C4A3-4BA0-9C0A-46782695847A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84B5A-6EF3-4373-B595-BEFE01232B8D}">
      <dsp:nvSpPr>
        <dsp:cNvPr id="0" name=""/>
        <dsp:cNvSpPr/>
      </dsp:nvSpPr>
      <dsp:spPr>
        <a:xfrm>
          <a:off x="995230" y="3386558"/>
          <a:ext cx="6805910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Trained the team in molecular detection of Salmonella DNA</a:t>
          </a:r>
          <a:endParaRPr lang="en-US" sz="2000" kern="1200" dirty="0">
            <a:solidFill>
              <a:schemeClr val="bg1"/>
            </a:solidFill>
            <a:latin typeface="+mj-lt"/>
            <a:cs typeface="Calibri" panose="020F0502020204030204" pitchFamily="34" charset="0"/>
          </a:endParaRPr>
        </a:p>
      </dsp:txBody>
      <dsp:txXfrm>
        <a:off x="995230" y="3386558"/>
        <a:ext cx="6805910" cy="677550"/>
      </dsp:txXfrm>
    </dsp:sp>
    <dsp:sp modelId="{771BC156-652B-43FA-BA5E-D87DBA93CFEA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7F7A6-1C92-45F1-A4F7-393B1DA30B35}">
      <dsp:nvSpPr>
        <dsp:cNvPr id="0" name=""/>
        <dsp:cNvSpPr/>
      </dsp:nvSpPr>
      <dsp:spPr>
        <a:xfrm>
          <a:off x="509717" y="4402558"/>
          <a:ext cx="7291423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+mj-lt"/>
              <a:ea typeface="맑은 고딕"/>
              <a:cs typeface="Calibri" panose="020F0502020204030204" pitchFamily="34" charset="0"/>
            </a:rPr>
            <a:t>Able to monitor presence of Salmonella DNA in the environment</a:t>
          </a:r>
          <a:endParaRPr lang="en-US" sz="2000" kern="1200" dirty="0">
            <a:solidFill>
              <a:schemeClr val="bg1"/>
            </a:solidFill>
            <a:latin typeface="+mj-lt"/>
            <a:cs typeface="Calibri" panose="020F0502020204030204" pitchFamily="34" charset="0"/>
          </a:endParaRPr>
        </a:p>
      </dsp:txBody>
      <dsp:txXfrm>
        <a:off x="509717" y="4402558"/>
        <a:ext cx="7291423" cy="677550"/>
      </dsp:txXfrm>
    </dsp:sp>
    <dsp:sp modelId="{97F95C15-0D4F-47D8-A8C4-56ED96931711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98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C42B0-A9BF-44D7-9CB1-DFDACDABBA68}">
      <dsp:nvSpPr>
        <dsp:cNvPr id="0" name=""/>
        <dsp:cNvSpPr/>
      </dsp:nvSpPr>
      <dsp:spPr>
        <a:xfrm>
          <a:off x="648937" y="259625"/>
          <a:ext cx="3201253" cy="3187896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Environmental Surveillance</a:t>
          </a:r>
          <a:endParaRPr lang="en-CA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36074" y="935155"/>
        <a:ext cx="1143304" cy="948778"/>
      </dsp:txXfrm>
    </dsp:sp>
    <dsp:sp modelId="{7D16247C-F1F1-4F28-A753-60F9C391ED49}">
      <dsp:nvSpPr>
        <dsp:cNvPr id="0" name=""/>
        <dsp:cNvSpPr/>
      </dsp:nvSpPr>
      <dsp:spPr>
        <a:xfrm>
          <a:off x="575838" y="360535"/>
          <a:ext cx="3187896" cy="3187896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Typhoid Vaccination</a:t>
          </a:r>
          <a:endParaRPr lang="en-C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4861" y="2428873"/>
        <a:ext cx="1707801" cy="834925"/>
      </dsp:txXfrm>
    </dsp:sp>
    <dsp:sp modelId="{E0BEA370-1B89-4CC6-8A33-BBC7208DCA35}">
      <dsp:nvSpPr>
        <dsp:cNvPr id="0" name=""/>
        <dsp:cNvSpPr/>
      </dsp:nvSpPr>
      <dsp:spPr>
        <a:xfrm>
          <a:off x="510182" y="246682"/>
          <a:ext cx="3187896" cy="3187896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Clinical Surveillance </a:t>
          </a:r>
          <a:endParaRPr lang="en-C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79447" y="922212"/>
        <a:ext cx="1138534" cy="948778"/>
      </dsp:txXfrm>
    </dsp:sp>
    <dsp:sp modelId="{F5513BDD-F093-4F5E-9572-E2C262CE88D0}">
      <dsp:nvSpPr>
        <dsp:cNvPr id="0" name=""/>
        <dsp:cNvSpPr/>
      </dsp:nvSpPr>
      <dsp:spPr>
        <a:xfrm>
          <a:off x="458457" y="62279"/>
          <a:ext cx="3582588" cy="358258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A7448F-A832-4FC4-9FDA-850F9BAB7E98}">
      <dsp:nvSpPr>
        <dsp:cNvPr id="0" name=""/>
        <dsp:cNvSpPr/>
      </dsp:nvSpPr>
      <dsp:spPr>
        <a:xfrm>
          <a:off x="378492" y="162988"/>
          <a:ext cx="3582588" cy="358258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41DA702-3DE8-45E7-A3A1-2D0CED4942DB}">
      <dsp:nvSpPr>
        <dsp:cNvPr id="0" name=""/>
        <dsp:cNvSpPr/>
      </dsp:nvSpPr>
      <dsp:spPr>
        <a:xfrm>
          <a:off x="312573" y="49336"/>
          <a:ext cx="3582588" cy="358258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B1E1F-6171-44FA-9DA9-F261F4A0CFA9}">
      <dsp:nvSpPr>
        <dsp:cNvPr id="0" name=""/>
        <dsp:cNvSpPr/>
      </dsp:nvSpPr>
      <dsp:spPr>
        <a:xfrm>
          <a:off x="0" y="0"/>
          <a:ext cx="3531249" cy="2118749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IVI team in Fiji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solidFill>
                <a:schemeClr val="bg1"/>
              </a:solidFill>
            </a:rPr>
            <a:t>Dr Alumita Vuakanisakea  (Project Lead)</a:t>
          </a:r>
          <a:endParaRPr lang="en-US" sz="1200" kern="120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Orisi Cabenatabua (Laboratory Officer)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Komal </a:t>
          </a:r>
          <a:r>
            <a:rPr lang="en-US" sz="1200" b="0" kern="1200" dirty="0" err="1">
              <a:solidFill>
                <a:schemeClr val="bg1"/>
              </a:solidFill>
            </a:rPr>
            <a:t>Aswhini</a:t>
          </a:r>
          <a:r>
            <a:rPr lang="en-US" sz="1200" b="0" kern="1200" dirty="0">
              <a:solidFill>
                <a:schemeClr val="bg1"/>
              </a:solidFill>
            </a:rPr>
            <a:t> (Project Administrator)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Aseri Bale (Laboratory Officer)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solidFill>
                <a:schemeClr val="bg1"/>
              </a:solidFill>
            </a:rPr>
            <a:t>Ashweeni Kumar (Vaccination Nurse)</a:t>
          </a:r>
          <a:endParaRPr lang="en-US" sz="1200" kern="120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 err="1">
              <a:solidFill>
                <a:schemeClr val="bg1"/>
              </a:solidFill>
            </a:rPr>
            <a:t>Sikeli</a:t>
          </a:r>
          <a:r>
            <a:rPr lang="en-US" sz="1200" b="0" kern="1200" dirty="0">
              <a:solidFill>
                <a:schemeClr val="bg1"/>
              </a:solidFill>
            </a:rPr>
            <a:t> </a:t>
          </a:r>
          <a:r>
            <a:rPr lang="en-US" sz="1200" b="0" kern="1200" dirty="0" err="1">
              <a:solidFill>
                <a:schemeClr val="bg1"/>
              </a:solidFill>
            </a:rPr>
            <a:t>Gavidi</a:t>
          </a:r>
          <a:r>
            <a:rPr lang="en-US" sz="1200" b="0" kern="1200" dirty="0">
              <a:solidFill>
                <a:schemeClr val="bg1"/>
              </a:solidFill>
            </a:rPr>
            <a:t> (Laboratory Assistant)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 err="1">
              <a:solidFill>
                <a:schemeClr val="bg1"/>
              </a:solidFill>
            </a:rPr>
            <a:t>Merewairita</a:t>
          </a:r>
          <a:r>
            <a:rPr lang="en-US" sz="1200" b="0" kern="1200" dirty="0">
              <a:solidFill>
                <a:schemeClr val="bg1"/>
              </a:solidFill>
            </a:rPr>
            <a:t> Kau (Surveillance Officer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Neha Naidu (GIS officer)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0" y="0"/>
        <a:ext cx="3531249" cy="2118749"/>
      </dsp:txXfrm>
    </dsp:sp>
    <dsp:sp modelId="{96C6C8F4-A06B-4736-99C1-C01797E3A322}">
      <dsp:nvSpPr>
        <dsp:cNvPr id="0" name=""/>
        <dsp:cNvSpPr/>
      </dsp:nvSpPr>
      <dsp:spPr>
        <a:xfrm>
          <a:off x="0" y="2050893"/>
          <a:ext cx="3531249" cy="2118749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IVI team in Seoul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Dr. Florian Marks (co-Principal Investigator)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Dr. Raphael ‘Rafi’ Zellweger (IVI lead, Principal Investigator for Environmental Surveillance)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Hea Sun Jenny Joh (Researcher)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 err="1">
              <a:solidFill>
                <a:schemeClr val="bg1"/>
              </a:solidFill>
            </a:rPr>
            <a:t>Hwayoung</a:t>
          </a:r>
          <a:r>
            <a:rPr lang="en-US" sz="1200" b="0" kern="1200" dirty="0">
              <a:solidFill>
                <a:schemeClr val="bg1"/>
              </a:solidFill>
            </a:rPr>
            <a:t> Kim (Project Administrator)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 err="1">
              <a:solidFill>
                <a:schemeClr val="bg1"/>
              </a:solidFill>
            </a:rPr>
            <a:t>Juyeon</a:t>
          </a:r>
          <a:r>
            <a:rPr lang="en-US" sz="1200" b="0" kern="1200" dirty="0">
              <a:solidFill>
                <a:schemeClr val="bg1"/>
              </a:solidFill>
            </a:rPr>
            <a:t> Park (Statistician)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Young Ae You (Statistician)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Esther Lee (Data Management)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Jae-</a:t>
          </a:r>
          <a:r>
            <a:rPr lang="en-US" sz="1200" b="0" kern="1200" dirty="0" err="1">
              <a:solidFill>
                <a:schemeClr val="bg1"/>
              </a:solidFill>
            </a:rPr>
            <a:t>woong</a:t>
          </a:r>
          <a:r>
            <a:rPr lang="en-US" sz="1200" b="0" kern="1200" dirty="0">
              <a:solidFill>
                <a:schemeClr val="bg1"/>
              </a:solidFill>
            </a:rPr>
            <a:t> Lee (Data Management)</a:t>
          </a:r>
          <a:endParaRPr lang="en-US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>
              <a:solidFill>
                <a:schemeClr val="bg1"/>
              </a:solidFill>
            </a:rPr>
            <a:t>Alyssa Cho (Associate Researcher)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0" y="2050893"/>
        <a:ext cx="3531249" cy="2118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94F7D-DFA8-49CF-8F81-6811306E264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040B7-3223-4883-A3D2-7B31A5B77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C575A-FA3C-4170-BDE2-E20A38399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60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C575A-FA3C-4170-BDE2-E20A38399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60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40B7-3223-4883-A3D2-7B31A5B770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82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97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40B7-3223-4883-A3D2-7B31A5B770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5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96" y="1122363"/>
            <a:ext cx="7276733" cy="3381398"/>
          </a:xfrm>
        </p:spPr>
        <p:txBody>
          <a:bodyPr anchor="b">
            <a:normAutofit/>
          </a:bodyPr>
          <a:lstStyle>
            <a:lvl1pPr algn="l">
              <a:defRPr sz="480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94" y="4612942"/>
            <a:ext cx="7276733" cy="1181683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76299"/>
            <a:ext cx="2628900" cy="5181601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76299"/>
            <a:ext cx="7734300" cy="51816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MJIN\Desktop\12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개체 틀 3"/>
          <p:cNvSpPr>
            <a:spLocks noGrp="1"/>
          </p:cNvSpPr>
          <p:nvPr>
            <p:ph type="title" hasCustomPrompt="1"/>
          </p:nvPr>
        </p:nvSpPr>
        <p:spPr>
          <a:xfrm>
            <a:off x="317499" y="95684"/>
            <a:ext cx="11539140" cy="630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 altLang="ko-KR" dirty="0"/>
              <a:t>Click to edit Master text styles</a:t>
            </a:r>
            <a:endParaRPr lang="ko-KR" altLang="en-US" dirty="0"/>
          </a:p>
        </p:txBody>
      </p:sp>
      <p:sp>
        <p:nvSpPr>
          <p:cNvPr id="13" name="텍스트 개체 틀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1149127"/>
            <a:ext cx="11137237" cy="5160193"/>
          </a:xfrm>
        </p:spPr>
        <p:txBody>
          <a:bodyPr/>
          <a:lstStyle>
            <a:lvl1pPr marL="0" indent="0" latinLnBrk="0">
              <a:lnSpc>
                <a:spcPct val="80000"/>
              </a:lnSpc>
              <a:buNone/>
              <a:defRPr sz="2400" b="1" baseline="0"/>
            </a:lvl1pPr>
            <a:lvl2pPr marL="180975" indent="-180975" latinLnBrk="0">
              <a:lnSpc>
                <a:spcPct val="80000"/>
              </a:lnSpc>
              <a:buFont typeface="Arial" pitchFamily="34" charset="0"/>
              <a:buChar char="•"/>
              <a:defRPr sz="1800" baseline="0"/>
            </a:lvl2pPr>
            <a:lvl3pPr marL="538163" indent="-182563" latinLnBrk="0">
              <a:lnSpc>
                <a:spcPct val="80000"/>
              </a:lnSpc>
              <a:buFont typeface="Wingdings" pitchFamily="2" charset="2"/>
              <a:buChar char="§"/>
              <a:defRPr sz="1600" baseline="0"/>
            </a:lvl3pPr>
            <a:lvl4pPr marL="893763" indent="-174625" latinLnBrk="0">
              <a:lnSpc>
                <a:spcPct val="80000"/>
              </a:lnSpc>
              <a:defRPr sz="1400" baseline="0"/>
            </a:lvl4pPr>
            <a:lvl5pPr marL="1257300" indent="-180975" latinLnBrk="0">
              <a:lnSpc>
                <a:spcPct val="80000"/>
              </a:lnSpc>
              <a:defRPr sz="1200"/>
            </a:lvl5pPr>
          </a:lstStyle>
          <a:p>
            <a:pPr lvl="0"/>
            <a:r>
              <a:rPr lang="en-US" altLang="ko-KR" dirty="0"/>
              <a:t>Click to edit Master text styles</a:t>
            </a:r>
            <a:endParaRPr lang="ko-KR" altLang="en-US" dirty="0"/>
          </a:p>
          <a:p>
            <a:pPr lvl="1"/>
            <a:r>
              <a:rPr lang="en-US" altLang="ko-KR" dirty="0" err="1"/>
              <a:t>Lorem</a:t>
            </a:r>
            <a:r>
              <a:rPr lang="en-US" altLang="ko-KR" dirty="0"/>
              <a:t> </a:t>
            </a:r>
            <a:r>
              <a:rPr lang="en-US" altLang="ko-KR" dirty="0" err="1"/>
              <a:t>Ipsum</a:t>
            </a:r>
            <a:endParaRPr lang="ko-KR" altLang="en-US" dirty="0"/>
          </a:p>
          <a:p>
            <a:pPr lvl="2"/>
            <a:r>
              <a:rPr lang="en-US" altLang="ko-KR" dirty="0" err="1"/>
              <a:t>Lorem</a:t>
            </a:r>
            <a:r>
              <a:rPr lang="en-US" altLang="ko-KR" dirty="0"/>
              <a:t> </a:t>
            </a:r>
            <a:r>
              <a:rPr lang="en-US" altLang="ko-KR" dirty="0" err="1"/>
              <a:t>Ipsum</a:t>
            </a:r>
            <a:endParaRPr lang="en-US" altLang="ko-KR" dirty="0"/>
          </a:p>
          <a:p>
            <a:pPr lvl="3"/>
            <a:r>
              <a:rPr lang="en-US" altLang="ko-KR" dirty="0" err="1"/>
              <a:t>Lorem</a:t>
            </a:r>
            <a:r>
              <a:rPr lang="en-US" altLang="ko-KR" dirty="0"/>
              <a:t> </a:t>
            </a:r>
            <a:r>
              <a:rPr lang="en-US" altLang="ko-KR" dirty="0" err="1"/>
              <a:t>Ipsum</a:t>
            </a:r>
            <a:endParaRPr lang="en-US" altLang="ko-KR" dirty="0"/>
          </a:p>
          <a:p>
            <a:pPr lvl="4"/>
            <a:r>
              <a:rPr lang="en-US" altLang="ko-KR" dirty="0" err="1"/>
              <a:t>Lorem</a:t>
            </a:r>
            <a:r>
              <a:rPr lang="en-US" altLang="ko-KR" dirty="0"/>
              <a:t> </a:t>
            </a:r>
            <a:r>
              <a:rPr lang="en-US" altLang="ko-KR" dirty="0" err="1"/>
              <a:t>Ipsum</a:t>
            </a:r>
            <a:endParaRPr lang="en-US" altLang="ko-KR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21836F1-570E-4F6C-8CAC-12C4E2FE5B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52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7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76299"/>
            <a:ext cx="7876722" cy="37131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6170"/>
            <a:ext cx="6781301" cy="10484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4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080517"/>
            <a:ext cx="4970124" cy="3977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99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3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1955"/>
            <a:ext cx="10441236" cy="13983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6" y="1983242"/>
            <a:ext cx="5007110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63" y="2813959"/>
            <a:ext cx="5007110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255" y="1983242"/>
            <a:ext cx="5031769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255" y="2813959"/>
            <a:ext cx="5031769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4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59" y="895440"/>
            <a:ext cx="10138451" cy="1832349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0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39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6948"/>
            <a:ext cx="3046410" cy="1479551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96" y="876300"/>
            <a:ext cx="5758235" cy="5181599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4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3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9314"/>
            <a:ext cx="3046409" cy="1487185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4" y="876300"/>
            <a:ext cx="5943596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3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40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758" y="2065984"/>
            <a:ext cx="10427841" cy="39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2838" y="6356350"/>
            <a:ext cx="3361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7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56350"/>
            <a:ext cx="61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53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01" r:id="rId4"/>
    <p:sldLayoutId id="2147483702" r:id="rId5"/>
    <p:sldLayoutId id="2147483707" r:id="rId6"/>
    <p:sldLayoutId id="2147483703" r:id="rId7"/>
    <p:sldLayoutId id="2147483704" r:id="rId8"/>
    <p:sldLayoutId id="2147483705" r:id="rId9"/>
    <p:sldLayoutId id="2147483706" r:id="rId10"/>
    <p:sldLayoutId id="2147483708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Tx/>
        <a:buNone/>
        <a:defRPr sz="18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0292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diagramData" Target="../diagrams/data3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8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4.png"/><Relationship Id="rId4" Type="http://schemas.openxmlformats.org/officeDocument/2006/relationships/image" Target="../media/image69.pn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emf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26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32.svg"/><Relationship Id="rId7" Type="http://schemas.openxmlformats.org/officeDocument/2006/relationships/diagramData" Target="../diagrams/data2.xml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36.svg"/><Relationship Id="rId2" Type="http://schemas.openxmlformats.org/officeDocument/2006/relationships/diagramData" Target="../diagrams/data1.xml"/><Relationship Id="rId16" Type="http://schemas.openxmlformats.org/officeDocument/2006/relationships/image" Target="../media/image2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image" Target="../media/image3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7.svg"/><Relationship Id="rId23" Type="http://schemas.openxmlformats.org/officeDocument/2006/relationships/image" Target="../media/image34.svg"/><Relationship Id="rId10" Type="http://schemas.openxmlformats.org/officeDocument/2006/relationships/diagramColors" Target="../diagrams/colors2.xml"/><Relationship Id="rId19" Type="http://schemas.openxmlformats.org/officeDocument/2006/relationships/image" Target="../media/image31.svg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8A565D8-E642-4598-BD4F-7ED84917B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drawing a map of the world&#10;&#10;Description automatically generated">
            <a:extLst>
              <a:ext uri="{FF2B5EF4-FFF2-40B4-BE49-F238E27FC236}">
                <a16:creationId xmlns:a16="http://schemas.microsoft.com/office/drawing/2014/main" id="{AFE52667-302B-6B3E-74C1-41A1E5C2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4" b="22387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F93C9B-4254-4EB2-1CC4-EFCBC47A6E30}"/>
              </a:ext>
            </a:extLst>
          </p:cNvPr>
          <p:cNvSpPr txBox="1"/>
          <p:nvPr/>
        </p:nvSpPr>
        <p:spPr>
          <a:xfrm>
            <a:off x="4472489" y="2164683"/>
            <a:ext cx="3247022" cy="646331"/>
          </a:xfrm>
          <a:prstGeom prst="rect">
            <a:avLst/>
          </a:prstGeom>
          <a:solidFill>
            <a:schemeClr val="tx1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spc="50" dirty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Women in GIS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2B7470-C4DB-F1FC-E65B-131912F2E448}"/>
              </a:ext>
            </a:extLst>
          </p:cNvPr>
          <p:cNvSpPr txBox="1"/>
          <p:nvPr/>
        </p:nvSpPr>
        <p:spPr>
          <a:xfrm>
            <a:off x="0" y="5165219"/>
            <a:ext cx="12192000" cy="16927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Elevating Public Health Solutions through Spatial Analysis</a:t>
            </a:r>
          </a:p>
          <a:p>
            <a:r>
              <a:rPr lang="en-US" sz="2400" dirty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Subtitle: </a:t>
            </a:r>
            <a:r>
              <a:rPr lang="en-US" sz="2400" dirty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Spatial Insights for Public Health and Empowering Women in GIS</a:t>
            </a:r>
          </a:p>
          <a:p>
            <a:r>
              <a:rPr lang="en-US" sz="28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Presenter : Neha Naidu</a:t>
            </a:r>
          </a:p>
          <a:p>
            <a:r>
              <a:rPr lang="en-US" sz="2400" b="0" i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Pacific Islands GIS &amp; Remote Sensing Conference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303FFC-52B9-3C47-4E84-A187AF1A0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155" y="6143627"/>
            <a:ext cx="3007846" cy="714363"/>
          </a:xfrm>
          <a:prstGeom prst="rect">
            <a:avLst/>
          </a:prstGeom>
          <a:gradFill>
            <a:gsLst>
              <a:gs pos="93750">
                <a:schemeClr val="tx1"/>
              </a:gs>
              <a:gs pos="87500">
                <a:schemeClr val="tx1"/>
              </a:gs>
              <a:gs pos="75000">
                <a:schemeClr val="tx1"/>
              </a:gs>
              <a:gs pos="50000">
                <a:schemeClr val="tx1"/>
              </a:gs>
              <a:gs pos="0">
                <a:schemeClr val="tx1"/>
              </a:gs>
              <a:gs pos="69000">
                <a:schemeClr val="tx1">
                  <a:alpha val="99000"/>
                </a:schemeClr>
              </a:gs>
            </a:gsLst>
            <a:lin ang="5400000" scaled="1"/>
          </a:gra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DD0AD4-8F5E-C9D7-A232-915446036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3575" y="5588838"/>
            <a:ext cx="658425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97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9394-6D10-6147-AA80-0D5AE1C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Ty-FIVE summary and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4FB07-E7EE-234C-99B8-63CC56509A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1836F1-570E-4F6C-8CAC-12C4E2FE5BB7}" type="slidenum">
              <a:rPr lang="ko-KR" altLang="en-US" smtClean="0"/>
              <a:pPr/>
              <a:t>10</a:t>
            </a:fld>
            <a:endParaRPr lang="ko-KR" alt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81761E8-618A-3248-B459-A39195523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0716751"/>
              </p:ext>
            </p:extLst>
          </p:nvPr>
        </p:nvGraphicFramePr>
        <p:xfrm>
          <a:off x="3932921" y="879602"/>
          <a:ext cx="4346252" cy="3795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Graphic 15" descr="DNA">
            <a:extLst>
              <a:ext uri="{FF2B5EF4-FFF2-40B4-BE49-F238E27FC236}">
                <a16:creationId xmlns:a16="http://schemas.microsoft.com/office/drawing/2014/main" id="{5269914F-33D0-BE4E-8964-2C084EDDBD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30353" y="1499465"/>
            <a:ext cx="755703" cy="755703"/>
          </a:xfrm>
          <a:prstGeom prst="rect">
            <a:avLst/>
          </a:prstGeom>
        </p:spPr>
      </p:pic>
      <p:pic>
        <p:nvPicPr>
          <p:cNvPr id="17" name="Graphic 16" descr="Fever with solid fill">
            <a:extLst>
              <a:ext uri="{FF2B5EF4-FFF2-40B4-BE49-F238E27FC236}">
                <a16:creationId xmlns:a16="http://schemas.microsoft.com/office/drawing/2014/main" id="{F5ED7AB5-6D33-234B-B603-1F201F1DB5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15480" y="1454408"/>
            <a:ext cx="769485" cy="780150"/>
          </a:xfrm>
          <a:prstGeom prst="rect">
            <a:avLst/>
          </a:prstGeom>
        </p:spPr>
      </p:pic>
      <p:pic>
        <p:nvPicPr>
          <p:cNvPr id="18" name="Graphic 17" descr="Hospital">
            <a:extLst>
              <a:ext uri="{FF2B5EF4-FFF2-40B4-BE49-F238E27FC236}">
                <a16:creationId xmlns:a16="http://schemas.microsoft.com/office/drawing/2014/main" id="{813EEC53-A41D-AF4E-BA51-AC399E4EDF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5955" y="1340768"/>
            <a:ext cx="1005840" cy="1005840"/>
          </a:xfrm>
          <a:prstGeom prst="rect">
            <a:avLst/>
          </a:prstGeom>
        </p:spPr>
      </p:pic>
      <p:pic>
        <p:nvPicPr>
          <p:cNvPr id="19" name="Graphic 18" descr="Rainy scene">
            <a:extLst>
              <a:ext uri="{FF2B5EF4-FFF2-40B4-BE49-F238E27FC236}">
                <a16:creationId xmlns:a16="http://schemas.microsoft.com/office/drawing/2014/main" id="{41F608AB-A2D6-6342-8E1D-C992664F67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86056" y="1340768"/>
            <a:ext cx="914400" cy="914400"/>
          </a:xfrm>
          <a:prstGeom prst="rect">
            <a:avLst/>
          </a:prstGeom>
        </p:spPr>
      </p:pic>
      <p:pic>
        <p:nvPicPr>
          <p:cNvPr id="20" name="Graphic 19" descr="Needle">
            <a:extLst>
              <a:ext uri="{FF2B5EF4-FFF2-40B4-BE49-F238E27FC236}">
                <a16:creationId xmlns:a16="http://schemas.microsoft.com/office/drawing/2014/main" id="{3CDB5BC2-FD1F-214E-94E7-96B24F2773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37322" y="4259080"/>
            <a:ext cx="831273" cy="831273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9B6AAC1-8228-3A4A-9F40-D0683CAA2593}"/>
              </a:ext>
            </a:extLst>
          </p:cNvPr>
          <p:cNvSpPr txBox="1">
            <a:spLocks/>
          </p:cNvSpPr>
          <p:nvPr/>
        </p:nvSpPr>
        <p:spPr>
          <a:xfrm>
            <a:off x="7352959" y="5286527"/>
            <a:ext cx="4389845" cy="138283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2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~70,000 doses of TCV given to 9 months to 65 years old</a:t>
            </a:r>
          </a:p>
          <a:p>
            <a:pPr marL="342900" indent="-342900">
              <a:lnSpc>
                <a:spcPct val="11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2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52.7% coverage of target population</a:t>
            </a:r>
          </a:p>
          <a:p>
            <a:pPr marL="342900" indent="-342900">
              <a:lnSpc>
                <a:spcPct val="11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2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reduction &amp; no cases in vaccinated</a:t>
            </a:r>
          </a:p>
          <a:p>
            <a:pPr marL="285750" indent="-285750">
              <a:lnSpc>
                <a:spcPct val="11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38A7C8-92BC-4842-BBAE-7C2AFE209116}"/>
              </a:ext>
            </a:extLst>
          </p:cNvPr>
          <p:cNvGrpSpPr/>
          <p:nvPr/>
        </p:nvGrpSpPr>
        <p:grpSpPr>
          <a:xfrm>
            <a:off x="5074083" y="4625763"/>
            <a:ext cx="2104922" cy="2095713"/>
            <a:chOff x="1562304" y="3853567"/>
            <a:chExt cx="1604126" cy="1597108"/>
          </a:xfrm>
        </p:grpSpPr>
        <p:pic>
          <p:nvPicPr>
            <p:cNvPr id="32" name="Graphic 31" descr="Group of people">
              <a:extLst>
                <a:ext uri="{FF2B5EF4-FFF2-40B4-BE49-F238E27FC236}">
                  <a16:creationId xmlns:a16="http://schemas.microsoft.com/office/drawing/2014/main" id="{8D392904-0E92-EB44-A599-36C561ABF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7" t="-554" b="554"/>
            <a:stretch/>
          </p:blipFill>
          <p:spPr>
            <a:xfrm>
              <a:off x="1562304" y="3853567"/>
              <a:ext cx="1604126" cy="1597108"/>
            </a:xfrm>
            <a:prstGeom prst="rect">
              <a:avLst/>
            </a:prstGeom>
          </p:spPr>
        </p:pic>
        <p:pic>
          <p:nvPicPr>
            <p:cNvPr id="33" name="Graphic 32" descr="Group of people">
              <a:extLst>
                <a:ext uri="{FF2B5EF4-FFF2-40B4-BE49-F238E27FC236}">
                  <a16:creationId xmlns:a16="http://schemas.microsoft.com/office/drawing/2014/main" id="{A27453AC-D0D2-1E41-99AC-DA8C24772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51013" t="-554" b="554"/>
            <a:stretch/>
          </p:blipFill>
          <p:spPr>
            <a:xfrm>
              <a:off x="2372830" y="3853567"/>
              <a:ext cx="785861" cy="1597108"/>
            </a:xfrm>
            <a:prstGeom prst="rect">
              <a:avLst/>
            </a:prstGeom>
          </p:spPr>
        </p:pic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54D4B06-D3EB-F140-871D-1414FC8F1DF3}"/>
              </a:ext>
            </a:extLst>
          </p:cNvPr>
          <p:cNvSpPr txBox="1">
            <a:spLocks/>
          </p:cNvSpPr>
          <p:nvPr/>
        </p:nvSpPr>
        <p:spPr>
          <a:xfrm>
            <a:off x="623392" y="2372826"/>
            <a:ext cx="3456384" cy="11997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Streamlined clinical surveillance</a:t>
            </a: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testing</a:t>
            </a: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case &amp; outbreak detection</a:t>
            </a: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Case-control study ongoing</a:t>
            </a:r>
          </a:p>
          <a:p>
            <a:pPr marL="342900" indent="-342900">
              <a:lnSpc>
                <a:spcPct val="110000"/>
              </a:lnSpc>
              <a:buClr>
                <a:srgbClr val="00B0F0"/>
              </a:buClr>
              <a:buFont typeface="Wingdings" pitchFamily="2" charset="2"/>
              <a:buChar char="ü"/>
            </a:pPr>
            <a:endParaRPr lang="en-US" sz="21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4B3E5EB-F3DC-6D4C-9F88-BE8D5D969A45}"/>
              </a:ext>
            </a:extLst>
          </p:cNvPr>
          <p:cNvSpPr txBox="1">
            <a:spLocks/>
          </p:cNvSpPr>
          <p:nvPr/>
        </p:nvSpPr>
        <p:spPr>
          <a:xfrm>
            <a:off x="7968208" y="2420888"/>
            <a:ext cx="4104457" cy="183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2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environmental surveillance system (de novo)</a:t>
            </a:r>
          </a:p>
          <a:p>
            <a:pPr marL="342900" indent="-342900">
              <a:lnSpc>
                <a:spcPct val="11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2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to detect Salmonella DNA in the environment</a:t>
            </a:r>
          </a:p>
          <a:p>
            <a:pPr marL="342900" indent="-342900">
              <a:lnSpc>
                <a:spcPct val="11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2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Showed that environmental prevalence decreased similarly to clinical cases after vaccination (proxy?)</a:t>
            </a:r>
          </a:p>
          <a:p>
            <a:pPr marL="342900" indent="-342900">
              <a:lnSpc>
                <a:spcPct val="110000"/>
              </a:lnSpc>
              <a:buClr>
                <a:srgbClr val="00B0F0"/>
              </a:buClr>
              <a:buFont typeface="Wingdings" pitchFamily="2" charset="2"/>
              <a:buChar char="ü"/>
            </a:pPr>
            <a:endParaRPr lang="en-US" sz="21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095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C93E2-2347-5DB0-9BB1-81628BC35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64"/>
            <a:ext cx="12192000" cy="736144"/>
          </a:xfrm>
          <a:prstGeom prst="rect">
            <a:avLst/>
          </a:prstGeom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D1042448-8B7C-A926-5430-43E2542244BB}"/>
              </a:ext>
            </a:extLst>
          </p:cNvPr>
          <p:cNvSpPr>
            <a:spLocks noGrp="1"/>
          </p:cNvSpPr>
          <p:nvPr/>
        </p:nvSpPr>
        <p:spPr>
          <a:xfrm>
            <a:off x="261821" y="-62396"/>
            <a:ext cx="11850037" cy="813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endParaRPr lang="zh-CN" altLang="en-US" b="1" dirty="0">
              <a:solidFill>
                <a:srgbClr val="16398A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标题 3">
            <a:extLst>
              <a:ext uri="{FF2B5EF4-FFF2-40B4-BE49-F238E27FC236}">
                <a16:creationId xmlns:a16="http://schemas.microsoft.com/office/drawing/2014/main" id="{E9E07CB2-BD82-1C53-F8D4-92CDF79FA143}"/>
              </a:ext>
            </a:extLst>
          </p:cNvPr>
          <p:cNvSpPr>
            <a:spLocks noGrp="1"/>
          </p:cNvSpPr>
          <p:nvPr/>
        </p:nvSpPr>
        <p:spPr>
          <a:xfrm>
            <a:off x="570866" y="129540"/>
            <a:ext cx="11352498" cy="1112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endParaRPr lang="en-US" altLang="zh-CN" b="1" dirty="0">
              <a:solidFill>
                <a:prstClr val="black"/>
              </a:solidFill>
              <a:latin typeface="Calibri"/>
              <a:ea typeface="Calibri" panose="020F0502020204030204" charset="0"/>
              <a:cs typeface="Calibri"/>
              <a:sym typeface="+mn-ea"/>
            </a:endParaRPr>
          </a:p>
        </p:txBody>
      </p:sp>
      <p:sp>
        <p:nvSpPr>
          <p:cNvPr id="7" name="标题 3">
            <a:extLst>
              <a:ext uri="{FF2B5EF4-FFF2-40B4-BE49-F238E27FC236}">
                <a16:creationId xmlns:a16="http://schemas.microsoft.com/office/drawing/2014/main" id="{699DE5AF-8FF5-60F9-BAAA-8A9E588D60B1}"/>
              </a:ext>
            </a:extLst>
          </p:cNvPr>
          <p:cNvSpPr>
            <a:spLocks noGrp="1"/>
          </p:cNvSpPr>
          <p:nvPr/>
        </p:nvSpPr>
        <p:spPr>
          <a:xfrm>
            <a:off x="341964" y="52460"/>
            <a:ext cx="11581400" cy="813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endParaRPr lang="en-US" altLang="zh-CN" b="1" dirty="0">
              <a:solidFill>
                <a:srgbClr val="16398A"/>
              </a:solidFill>
              <a:latin typeface="Calibri"/>
              <a:cs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E6E1BE-C920-0568-2994-433D585E3235}"/>
              </a:ext>
            </a:extLst>
          </p:cNvPr>
          <p:cNvSpPr txBox="1">
            <a:spLocks/>
          </p:cNvSpPr>
          <p:nvPr/>
        </p:nvSpPr>
        <p:spPr>
          <a:xfrm>
            <a:off x="250375" y="80002"/>
            <a:ext cx="11539140" cy="630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24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Calibri" panose="020F0502020204030204" charset="0"/>
                <a:cs typeface="Calibri"/>
              </a:rPr>
              <a:t>Where</a:t>
            </a:r>
            <a:r>
              <a:rPr lang="fr-CH" sz="24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Calibri" panose="020F0502020204030204" charset="0"/>
                <a:cs typeface="Calibri"/>
              </a:rPr>
              <a:t> are </a:t>
            </a:r>
            <a:r>
              <a:rPr lang="fr-CH" sz="24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Calibri" panose="020F0502020204030204" charset="0"/>
                <a:cs typeface="Calibri"/>
              </a:rPr>
              <a:t>we</a:t>
            </a:r>
            <a:r>
              <a:rPr lang="fr-CH" sz="24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Calibri" panose="020F0502020204030204" charset="0"/>
                <a:cs typeface="Calibri"/>
              </a:rPr>
              <a:t> </a:t>
            </a:r>
            <a:r>
              <a:rPr lang="fr-CH" sz="24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Calibri" panose="020F0502020204030204" charset="0"/>
                <a:cs typeface="Calibri"/>
              </a:rPr>
              <a:t>now</a:t>
            </a:r>
            <a:r>
              <a:rPr lang="fr-CH" sz="24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Calibri" panose="020F0502020204030204" charset="0"/>
                <a:cs typeface="Calibri"/>
              </a:rPr>
              <a:t>?</a:t>
            </a:r>
            <a:endParaRPr lang="en-KR" sz="24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ea typeface="Calibri" panose="020F0502020204030204" charset="0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43831F-9E52-E6E1-91C2-91FD3AAFCF87}"/>
              </a:ext>
            </a:extLst>
          </p:cNvPr>
          <p:cNvSpPr txBox="1">
            <a:spLocks/>
          </p:cNvSpPr>
          <p:nvPr/>
        </p:nvSpPr>
        <p:spPr>
          <a:xfrm>
            <a:off x="1720290" y="1242060"/>
            <a:ext cx="10114092" cy="5160193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맑은 고딕"/>
                <a:cs typeface="Calibri"/>
              </a:rPr>
              <a:t>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맑은 고딕"/>
                <a:cs typeface="Calibri"/>
              </a:rPr>
              <a:t>ontinuing vaccination data analyses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맑은 고딕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맑은 고딕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00B0F0"/>
              </a:buClr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맑은 고딕"/>
                <a:cs typeface="Calibri"/>
              </a:rPr>
              <a:t>Continuing Clinical and Environmental Surveillance of Typhoid in the Northern Division</a:t>
            </a:r>
            <a:r>
              <a:rPr lang="en-US" sz="2200" b="0" dirty="0">
                <a:solidFill>
                  <a:srgbClr val="002060"/>
                </a:solidFill>
                <a:latin typeface="+mj-lt"/>
                <a:ea typeface="맑은 고딕"/>
                <a:cs typeface="Calibri"/>
              </a:rPr>
              <a:t> </a:t>
            </a:r>
          </a:p>
          <a:p>
            <a:pPr>
              <a:lnSpc>
                <a:spcPct val="100000"/>
              </a:lnSpc>
              <a:buClr>
                <a:srgbClr val="00B0F0"/>
              </a:buClr>
              <a:defRPr/>
            </a:pPr>
            <a:endParaRPr lang="en-US" sz="2200" b="0" dirty="0">
              <a:solidFill>
                <a:srgbClr val="002060"/>
              </a:solidFill>
              <a:latin typeface="+mj-lt"/>
              <a:ea typeface="맑은 고딕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맑은 고딕"/>
                <a:cs typeface="Calibri"/>
              </a:rPr>
              <a:t>Offering vaccine in health centers for those who may have missed during the campaign</a:t>
            </a:r>
            <a:r>
              <a:rPr lang="en-US" sz="2200" b="0" dirty="0">
                <a:solidFill>
                  <a:srgbClr val="002060"/>
                </a:solidFill>
                <a:latin typeface="+mj-lt"/>
                <a:ea typeface="맑은 고딕"/>
                <a:cs typeface="Calibri"/>
              </a:rPr>
              <a:t>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맑은 고딕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맑은 고딕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맑은 고딕"/>
                <a:cs typeface="Calibri"/>
              </a:rPr>
              <a:t>Birth cohort vaccination (9 months to 5 years old at MCH clinic)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맑은 고딕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맑은 고딕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맑은 고딕"/>
                <a:cs typeface="Calibri"/>
              </a:rPr>
              <a:t>Implementing a case-control study for vaccination effectiveness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맑은 고딕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맑은 고딕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2" name="标题 3">
            <a:extLst>
              <a:ext uri="{FF2B5EF4-FFF2-40B4-BE49-F238E27FC236}">
                <a16:creationId xmlns:a16="http://schemas.microsoft.com/office/drawing/2014/main" id="{94747725-6C8F-CCC4-E758-686B57C959AE}"/>
              </a:ext>
            </a:extLst>
          </p:cNvPr>
          <p:cNvSpPr>
            <a:spLocks noGrp="1"/>
          </p:cNvSpPr>
          <p:nvPr/>
        </p:nvSpPr>
        <p:spPr>
          <a:xfrm>
            <a:off x="341963" y="52460"/>
            <a:ext cx="11850037" cy="813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endParaRPr lang="en-US" altLang="zh-CN" b="1" dirty="0">
              <a:solidFill>
                <a:srgbClr val="16398A"/>
              </a:solidFill>
              <a:latin typeface="Calibri"/>
              <a:ea typeface="Calibri" panose="020F0502020204030204" charset="0"/>
              <a:cs typeface="Calibri"/>
            </a:endParaRPr>
          </a:p>
        </p:txBody>
      </p:sp>
      <p:sp>
        <p:nvSpPr>
          <p:cNvPr id="14" name="标题 3">
            <a:extLst>
              <a:ext uri="{FF2B5EF4-FFF2-40B4-BE49-F238E27FC236}">
                <a16:creationId xmlns:a16="http://schemas.microsoft.com/office/drawing/2014/main" id="{E929948D-0C8E-A446-F0DC-AF22F3B046A4}"/>
              </a:ext>
            </a:extLst>
          </p:cNvPr>
          <p:cNvSpPr>
            <a:spLocks noGrp="1"/>
          </p:cNvSpPr>
          <p:nvPr/>
        </p:nvSpPr>
        <p:spPr>
          <a:xfrm>
            <a:off x="296169" y="-10414"/>
            <a:ext cx="11850037" cy="813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endParaRPr lang="en-US" altLang="zh-CN" b="1" dirty="0">
              <a:solidFill>
                <a:srgbClr val="16398A"/>
              </a:solidFill>
              <a:latin typeface="Calibri"/>
              <a:ea typeface="Calibri" panose="020F0502020204030204" charset="0"/>
              <a:cs typeface="Calibri"/>
            </a:endParaRPr>
          </a:p>
        </p:txBody>
      </p:sp>
      <p:pic>
        <p:nvPicPr>
          <p:cNvPr id="15" name="Graphic 14" descr="Woman with baby outline">
            <a:extLst>
              <a:ext uri="{FF2B5EF4-FFF2-40B4-BE49-F238E27FC236}">
                <a16:creationId xmlns:a16="http://schemas.microsoft.com/office/drawing/2014/main" id="{D4F28E90-D128-F2C5-A4BD-1147838C8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158" y="4154151"/>
            <a:ext cx="702301" cy="702301"/>
          </a:xfrm>
          <a:prstGeom prst="rect">
            <a:avLst/>
          </a:prstGeom>
        </p:spPr>
      </p:pic>
      <p:pic>
        <p:nvPicPr>
          <p:cNvPr id="16" name="Graphic 15" descr="Medical outline">
            <a:extLst>
              <a:ext uri="{FF2B5EF4-FFF2-40B4-BE49-F238E27FC236}">
                <a16:creationId xmlns:a16="http://schemas.microsoft.com/office/drawing/2014/main" id="{C810FE16-13DF-1A40-FD38-0972A8597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468" y="3221888"/>
            <a:ext cx="702300" cy="702300"/>
          </a:xfrm>
          <a:prstGeom prst="rect">
            <a:avLst/>
          </a:prstGeom>
        </p:spPr>
      </p:pic>
      <p:pic>
        <p:nvPicPr>
          <p:cNvPr id="17" name="Graphic 16" descr="Bar chart outline">
            <a:extLst>
              <a:ext uri="{FF2B5EF4-FFF2-40B4-BE49-F238E27FC236}">
                <a16:creationId xmlns:a16="http://schemas.microsoft.com/office/drawing/2014/main" id="{39105CF2-0D8D-CFF8-28E2-F630E697B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0431" y="1119264"/>
            <a:ext cx="780374" cy="780374"/>
          </a:xfrm>
          <a:prstGeom prst="rect">
            <a:avLst/>
          </a:prstGeom>
        </p:spPr>
      </p:pic>
      <p:pic>
        <p:nvPicPr>
          <p:cNvPr id="18" name="Graphic 17" descr="Social network outline">
            <a:extLst>
              <a:ext uri="{FF2B5EF4-FFF2-40B4-BE49-F238E27FC236}">
                <a16:creationId xmlns:a16="http://schemas.microsoft.com/office/drawing/2014/main" id="{60A79C30-09B3-74D9-EB21-EECA822AF7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7863" y="4958363"/>
            <a:ext cx="805312" cy="805312"/>
          </a:xfrm>
          <a:prstGeom prst="rect">
            <a:avLst/>
          </a:prstGeom>
        </p:spPr>
      </p:pic>
      <p:pic>
        <p:nvPicPr>
          <p:cNvPr id="19" name="Graphic 18" descr="Microscope outline">
            <a:extLst>
              <a:ext uri="{FF2B5EF4-FFF2-40B4-BE49-F238E27FC236}">
                <a16:creationId xmlns:a16="http://schemas.microsoft.com/office/drawing/2014/main" id="{8CB8DDC5-473F-9C2F-04CB-12CF591C4C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0431" y="2245208"/>
            <a:ext cx="702301" cy="702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42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0AB0-B0CB-C149-A56C-69610681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Ty-FIVE consortium – a major team effort with Fiji MOH!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B5461FA-2378-BC41-9A82-93091A4B0294}"/>
              </a:ext>
            </a:extLst>
          </p:cNvPr>
          <p:cNvSpPr txBox="1">
            <a:spLocks/>
          </p:cNvSpPr>
          <p:nvPr/>
        </p:nvSpPr>
        <p:spPr>
          <a:xfrm>
            <a:off x="8308933" y="832307"/>
            <a:ext cx="4033704" cy="38565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B0F0"/>
              </a:buClr>
            </a:pPr>
            <a:r>
              <a:rPr lang="en-US" sz="5200" dirty="0">
                <a:solidFill>
                  <a:schemeClr val="bg1"/>
                </a:solidFill>
                <a:latin typeface="+mj-lt"/>
              </a:rPr>
              <a:t>Murdoch Children’s Research Institute (Melbourne)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Prof. Kim Mulholland (co-Principal Investigator)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sz="5200" b="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buClr>
                <a:srgbClr val="00B0F0"/>
              </a:buClr>
            </a:pPr>
            <a:r>
              <a:rPr lang="en-US" sz="5200" dirty="0">
                <a:solidFill>
                  <a:schemeClr val="bg1"/>
                </a:solidFill>
                <a:latin typeface="+mj-lt"/>
              </a:rPr>
              <a:t>Peter Doherty/University of Melbourne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Prof. Richard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Strugnell</a:t>
            </a:r>
            <a:endParaRPr lang="en-US" sz="5200" b="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Dr.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Aneley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Getahun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</a:t>
            </a:r>
          </a:p>
          <a:p>
            <a:pPr>
              <a:lnSpc>
                <a:spcPct val="100000"/>
              </a:lnSpc>
              <a:buClr>
                <a:srgbClr val="00B0F0"/>
              </a:buClr>
            </a:pPr>
            <a:endParaRPr lang="en-US" sz="5200" b="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buClr>
                <a:srgbClr val="00B0F0"/>
              </a:buClr>
            </a:pPr>
            <a:r>
              <a:rPr lang="en-US" sz="5200" dirty="0">
                <a:solidFill>
                  <a:schemeClr val="bg1"/>
                </a:solidFill>
                <a:latin typeface="+mj-lt"/>
              </a:rPr>
              <a:t>Fiji Ministry of Health and Medical Services</a:t>
            </a:r>
            <a:endParaRPr lang="en-US" sz="5200" b="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Dr. Rachel Devi, Head of Family Health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Sr.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Litiana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Volavola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, EPI Coordinator, Fiji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Dr. Tiko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Saumalua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, Divisional Medical Officer Northern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Dr.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Jemesa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Tudravu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, Permanent Secretary for Health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Dr. Daniel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Faktaufon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, Principal Medical Officer, FCDC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Mr. Vimal Deo, Chief Health Inspector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Dr.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Aalisha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Sahukhan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, Head of Health Protection</a:t>
            </a:r>
          </a:p>
          <a:p>
            <a:pPr>
              <a:lnSpc>
                <a:spcPct val="100000"/>
              </a:lnSpc>
              <a:buClr>
                <a:srgbClr val="00B0F0"/>
              </a:buClr>
            </a:pPr>
            <a:endParaRPr lang="en-US" sz="52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buClr>
                <a:srgbClr val="00B0F0"/>
              </a:buClr>
            </a:pPr>
            <a:r>
              <a:rPr lang="en-US" sz="5200" dirty="0">
                <a:solidFill>
                  <a:schemeClr val="bg1"/>
                </a:solidFill>
                <a:latin typeface="+mj-lt"/>
              </a:rPr>
              <a:t>Imperial College London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Prof. Nicholas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Grassly</a:t>
            </a:r>
            <a:endParaRPr lang="en-US" sz="5200" b="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Dr. Christopher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Uzzell</a:t>
            </a:r>
            <a:endParaRPr lang="en-US" sz="5200" b="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buClr>
                <a:srgbClr val="00B0F0"/>
              </a:buClr>
            </a:pPr>
            <a:endParaRPr lang="en-US" sz="5200" b="0" dirty="0">
              <a:solidFill>
                <a:schemeClr val="bg1"/>
              </a:solidFill>
              <a:highlight>
                <a:srgbClr val="FFFF00"/>
              </a:highlight>
              <a:latin typeface="+mj-lt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buClr>
                <a:srgbClr val="00B0F0"/>
              </a:buClr>
            </a:pPr>
            <a:r>
              <a:rPr lang="en-US" sz="5200" dirty="0">
                <a:solidFill>
                  <a:schemeClr val="bg1"/>
                </a:solidFill>
                <a:latin typeface="+mj-lt"/>
              </a:rPr>
              <a:t>University of Washington, Seattle, USA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Prof. J. Scott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Meschke</a:t>
            </a:r>
            <a:endParaRPr lang="en-US" sz="5200" b="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Mr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Jeff Shirai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Dr. Nicolette Zhou</a:t>
            </a:r>
          </a:p>
          <a:p>
            <a:pPr marL="285750" indent="-28575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52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Ms</a:t>
            </a:r>
            <a:r>
              <a:rPr lang="en-US" sz="5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Nicola Beck</a:t>
            </a:r>
          </a:p>
          <a:p>
            <a:pPr>
              <a:lnSpc>
                <a:spcPct val="100000"/>
              </a:lnSpc>
              <a:buClr>
                <a:srgbClr val="00B0F0"/>
              </a:buClr>
            </a:pPr>
            <a:r>
              <a:rPr lang="en-US" sz="5400" dirty="0">
                <a:solidFill>
                  <a:schemeClr val="bg1"/>
                </a:solidFill>
                <a:latin typeface="+mj-lt"/>
              </a:rPr>
              <a:t>UNICEF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5400" b="0" dirty="0" err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Mr</a:t>
            </a:r>
            <a:r>
              <a:rPr lang="en-US" sz="54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James Robertson</a:t>
            </a:r>
          </a:p>
          <a:p>
            <a:pPr>
              <a:lnSpc>
                <a:spcPct val="100000"/>
              </a:lnSpc>
              <a:buClr>
                <a:srgbClr val="00B0F0"/>
              </a:buClr>
            </a:pPr>
            <a:endParaRPr lang="en-US" sz="52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buClr>
                <a:srgbClr val="00B0F0"/>
              </a:buClr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E5AF5-A96D-8B4D-AA99-A963E15B3276}"/>
              </a:ext>
            </a:extLst>
          </p:cNvPr>
          <p:cNvSpPr txBox="1"/>
          <p:nvPr/>
        </p:nvSpPr>
        <p:spPr>
          <a:xfrm>
            <a:off x="1534719" y="4794507"/>
            <a:ext cx="3240360" cy="148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>
                <a:srgbClr val="00B0F0"/>
              </a:buClr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Funding:</a:t>
            </a:r>
          </a:p>
          <a:p>
            <a:pPr latinLnBrk="0">
              <a:lnSpc>
                <a:spcPct val="80000"/>
              </a:lnSpc>
              <a:spcBef>
                <a:spcPct val="20000"/>
              </a:spcBef>
              <a:buClr>
                <a:srgbClr val="00B0F0"/>
              </a:buClr>
            </a:pPr>
            <a:r>
              <a:rPr lang="en-US" sz="15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Korean Support Committee (KSC)</a:t>
            </a:r>
          </a:p>
          <a:p>
            <a:pPr latinLnBrk="0">
              <a:lnSpc>
                <a:spcPct val="80000"/>
              </a:lnSpc>
              <a:spcBef>
                <a:spcPct val="20000"/>
              </a:spcBef>
              <a:buClr>
                <a:srgbClr val="00B0F0"/>
              </a:buClr>
            </a:pPr>
            <a:endParaRPr lang="en-US" sz="150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latinLnBrk="0">
              <a:lnSpc>
                <a:spcPct val="80000"/>
              </a:lnSpc>
              <a:spcBef>
                <a:spcPct val="20000"/>
              </a:spcBef>
              <a:buClr>
                <a:srgbClr val="00B0F0"/>
              </a:buClr>
            </a:pPr>
            <a:r>
              <a:rPr lang="en-US" sz="15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Bill &amp; Melinda Gates Foundation</a:t>
            </a:r>
          </a:p>
          <a:p>
            <a:pPr latinLnBrk="0">
              <a:lnSpc>
                <a:spcPct val="80000"/>
              </a:lnSpc>
              <a:spcBef>
                <a:spcPct val="20000"/>
              </a:spcBef>
              <a:buClr>
                <a:srgbClr val="00B0F0"/>
              </a:buClr>
            </a:pPr>
            <a:endParaRPr lang="en-US" sz="150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latinLnBrk="0">
              <a:lnSpc>
                <a:spcPct val="80000"/>
              </a:lnSpc>
              <a:spcBef>
                <a:spcPct val="20000"/>
              </a:spcBef>
              <a:buClr>
                <a:srgbClr val="00B0F0"/>
              </a:buClr>
            </a:pPr>
            <a:r>
              <a:rPr lang="en-US" sz="15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UNICEF (in kind): ES lab containers</a:t>
            </a:r>
            <a:endParaRPr lang="en-KR" sz="150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DAFD13F-944D-1444-8A0D-94E84BEA6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" y="1292412"/>
            <a:ext cx="4429106" cy="3353347"/>
          </a:xfrm>
          <a:prstGeom prst="rect">
            <a:avLst/>
          </a:prstGeom>
        </p:spPr>
      </p:pic>
      <p:pic>
        <p:nvPicPr>
          <p:cNvPr id="8" name="그림 17" descr="A logo of a health service&#10;&#10;Description automatically generated with medium confidence">
            <a:extLst>
              <a:ext uri="{FF2B5EF4-FFF2-40B4-BE49-F238E27FC236}">
                <a16:creationId xmlns:a16="http://schemas.microsoft.com/office/drawing/2014/main" id="{EA52D003-935D-714E-8F7C-B699F0BDB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4840176"/>
            <a:ext cx="1390606" cy="1390606"/>
          </a:xfrm>
          <a:prstGeom prst="rect">
            <a:avLst/>
          </a:prstGeom>
        </p:spPr>
      </p:pic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6BC08FE0-A2A4-5F2F-BC31-E63266DEA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360475"/>
              </p:ext>
            </p:extLst>
          </p:nvPr>
        </p:nvGraphicFramePr>
        <p:xfrm>
          <a:off x="4727848" y="1292412"/>
          <a:ext cx="3531249" cy="4705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5042721-D01D-B0F9-13E1-0F1F1B07D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27426" y="6276451"/>
            <a:ext cx="658425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15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80140-9E48-76F7-A74C-CACCB7ED4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6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C91F1-14B0-A44D-D9C8-FDF489F52E2C}"/>
              </a:ext>
            </a:extLst>
          </p:cNvPr>
          <p:cNvSpPr txBox="1"/>
          <p:nvPr/>
        </p:nvSpPr>
        <p:spPr>
          <a:xfrm flipH="1">
            <a:off x="4632960" y="3429000"/>
            <a:ext cx="2926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THANK YOU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5584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43158" y="320240"/>
          <a:ext cx="143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158" y="320240"/>
                        <a:ext cx="143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i="1" u="none" strike="noStrike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Background – Typhoid in Northern Division of Fiji</a:t>
            </a:r>
            <a:r>
              <a:rPr lang="en-US" sz="2400" b="0" i="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​</a:t>
            </a:r>
            <a:endParaRPr lang="en-US" sz="24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A82DDE-ABE1-6947-B117-0F4D59516362}"/>
              </a:ext>
            </a:extLst>
          </p:cNvPr>
          <p:cNvSpPr/>
          <p:nvPr/>
        </p:nvSpPr>
        <p:spPr>
          <a:xfrm>
            <a:off x="8436259" y="1924625"/>
            <a:ext cx="2980443" cy="1504375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9C9C5-4E65-2F60-F078-68BBD0075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8000" y="6303216"/>
            <a:ext cx="658425" cy="554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DE77F4-E064-B7CD-05A8-C45BD0C83FEF}"/>
              </a:ext>
            </a:extLst>
          </p:cNvPr>
          <p:cNvSpPr txBox="1"/>
          <p:nvPr/>
        </p:nvSpPr>
        <p:spPr>
          <a:xfrm>
            <a:off x="653143" y="1433251"/>
            <a:ext cx="10482943" cy="1298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200"/>
              </a:lnSpc>
            </a:pPr>
            <a:r>
              <a:rPr lang="en-GB" sz="2400" b="1" i="0" u="none" strike="noStrike" dirty="0">
                <a:solidFill>
                  <a:srgbClr val="00B0F0"/>
                </a:solidFill>
                <a:effectLst/>
              </a:rPr>
              <a:t>Goal of the project: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342900" indent="-342900" algn="l" rtl="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000000"/>
                </a:solidFill>
              </a:rPr>
              <a:t>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trengthen typhoid surveillance in Northern Division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342900" indent="-342900" algn="l" rtl="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000000"/>
                </a:solidFill>
              </a:rPr>
              <a:t>V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accinate the whole Northern Division against typhoid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50D30-9AAB-EAA4-A4C0-70BBCD1E1726}"/>
              </a:ext>
            </a:extLst>
          </p:cNvPr>
          <p:cNvSpPr txBox="1"/>
          <p:nvPr/>
        </p:nvSpPr>
        <p:spPr>
          <a:xfrm>
            <a:off x="547204" y="3060958"/>
            <a:ext cx="1164479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Impact of Typhoid Vaccination on Public Health Using GIS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This study explores the transformative role of </a:t>
            </a:r>
            <a:r>
              <a:rPr lang="en-US" sz="2000" b="1" dirty="0">
                <a:solidFill>
                  <a:schemeClr val="bg1"/>
                </a:solidFill>
              </a:rPr>
              <a:t>typhoid vaccination</a:t>
            </a:r>
            <a:r>
              <a:rPr lang="en-US" sz="2000" dirty="0">
                <a:solidFill>
                  <a:schemeClr val="bg1"/>
                </a:solidFill>
              </a:rPr>
              <a:t> in enhancing public health by integrating diverse data sources—</a:t>
            </a:r>
            <a:r>
              <a:rPr lang="en-US" sz="2000" b="1" dirty="0">
                <a:solidFill>
                  <a:schemeClr val="bg1"/>
                </a:solidFill>
              </a:rPr>
              <a:t>clinical, environmental, and vaccination data</a:t>
            </a:r>
            <a:r>
              <a:rPr lang="en-US" sz="2000" dirty="0">
                <a:solidFill>
                  <a:schemeClr val="bg1"/>
                </a:solidFill>
              </a:rPr>
              <a:t>—through the power of </a:t>
            </a:r>
            <a:r>
              <a:rPr lang="en-US" sz="2000" b="1" dirty="0">
                <a:solidFill>
                  <a:schemeClr val="bg1"/>
                </a:solidFill>
              </a:rPr>
              <a:t>Geographic Information Systems (GIS)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Objective:</a:t>
            </a:r>
            <a:r>
              <a:rPr lang="en-US" sz="2000" dirty="0">
                <a:solidFill>
                  <a:schemeClr val="bg1"/>
                </a:solidFill>
              </a:rPr>
              <a:t> To visualize and analyze the relationships between vaccination coverage, disease prevalence, and environmental factors such as elevation and water access.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Approach:</a:t>
            </a:r>
            <a:r>
              <a:rPr lang="en-US" sz="2000" dirty="0">
                <a:solidFill>
                  <a:schemeClr val="bg1"/>
                </a:solidFill>
              </a:rPr>
              <a:t> Using GIS, we combine demographic and spatial data to identify patterns, risks, and areas for targeted intervention.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Outcome:</a:t>
            </a:r>
            <a:r>
              <a:rPr lang="en-US" sz="2000" dirty="0">
                <a:solidFill>
                  <a:schemeClr val="bg1"/>
                </a:solidFill>
              </a:rPr>
              <a:t> The analysis provides actionable insights to improve vaccination strategies, reduce typhoid incidence, and address socio-environmental challenges, particularly those affecting vulnerable populations.</a:t>
            </a:r>
          </a:p>
        </p:txBody>
      </p:sp>
    </p:spTree>
    <p:extLst>
      <p:ext uri="{BB962C8B-B14F-4D97-AF65-F5344CB8AC3E}">
        <p14:creationId xmlns:p14="http://schemas.microsoft.com/office/powerpoint/2010/main" val="361937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43158" y="320240"/>
          <a:ext cx="143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158" y="320240"/>
                        <a:ext cx="143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Environmental sampling principle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9A29FC6-CF40-C642-94F1-62672407DFCF}"/>
              </a:ext>
            </a:extLst>
          </p:cNvPr>
          <p:cNvSpPr/>
          <p:nvPr/>
        </p:nvSpPr>
        <p:spPr>
          <a:xfrm>
            <a:off x="7901886" y="2420888"/>
            <a:ext cx="3852077" cy="345638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90000"/>
                  </a:schemeClr>
                </a:solidFill>
              </a:ln>
            </a:endParaRPr>
          </a:p>
        </p:txBody>
      </p:sp>
      <p:pic>
        <p:nvPicPr>
          <p:cNvPr id="25" name="Graphic 24" descr="Target">
            <a:extLst>
              <a:ext uri="{FF2B5EF4-FFF2-40B4-BE49-F238E27FC236}">
                <a16:creationId xmlns:a16="http://schemas.microsoft.com/office/drawing/2014/main" id="{8BD33030-6A20-6E47-BC35-0FB608CDF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0238" y="4890864"/>
            <a:ext cx="914400" cy="914400"/>
          </a:xfrm>
          <a:prstGeom prst="rect">
            <a:avLst/>
          </a:prstGeom>
        </p:spPr>
      </p:pic>
      <p:pic>
        <p:nvPicPr>
          <p:cNvPr id="26" name="Graphic 25" descr="Map with pin">
            <a:extLst>
              <a:ext uri="{FF2B5EF4-FFF2-40B4-BE49-F238E27FC236}">
                <a16:creationId xmlns:a16="http://schemas.microsoft.com/office/drawing/2014/main" id="{EB95883B-1A29-6148-A3EB-32E259C7C2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2790" y="2996952"/>
            <a:ext cx="1217066" cy="1217066"/>
          </a:xfrm>
          <a:prstGeom prst="rect">
            <a:avLst/>
          </a:prstGeom>
        </p:spPr>
      </p:pic>
      <p:pic>
        <p:nvPicPr>
          <p:cNvPr id="27" name="Graphic 26" descr="Laptop">
            <a:extLst>
              <a:ext uri="{FF2B5EF4-FFF2-40B4-BE49-F238E27FC236}">
                <a16:creationId xmlns:a16="http://schemas.microsoft.com/office/drawing/2014/main" id="{3EE636D6-04FA-AA49-83A4-A9D6DF0D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10238" y="1506488"/>
            <a:ext cx="914400" cy="914400"/>
          </a:xfrm>
          <a:prstGeom prst="rect">
            <a:avLst/>
          </a:prstGeom>
        </p:spPr>
      </p:pic>
      <p:pic>
        <p:nvPicPr>
          <p:cNvPr id="28" name="Graphic 27" descr="DNA">
            <a:extLst>
              <a:ext uri="{FF2B5EF4-FFF2-40B4-BE49-F238E27FC236}">
                <a16:creationId xmlns:a16="http://schemas.microsoft.com/office/drawing/2014/main" id="{28D71C6D-3CC0-D241-A62C-1554EABB79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34041" y="3368417"/>
            <a:ext cx="687003" cy="687003"/>
          </a:xfrm>
          <a:prstGeom prst="rect">
            <a:avLst/>
          </a:prstGeom>
        </p:spPr>
      </p:pic>
      <p:pic>
        <p:nvPicPr>
          <p:cNvPr id="29" name="Graphic 28" descr="Microscope">
            <a:extLst>
              <a:ext uri="{FF2B5EF4-FFF2-40B4-BE49-F238E27FC236}">
                <a16:creationId xmlns:a16="http://schemas.microsoft.com/office/drawing/2014/main" id="{B5D0FA34-5C4A-114B-A096-043AAF026E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24459" y="2991839"/>
            <a:ext cx="1106424" cy="1106424"/>
          </a:xfrm>
          <a:prstGeom prst="rect">
            <a:avLst/>
          </a:prstGeom>
        </p:spPr>
      </p:pic>
      <p:pic>
        <p:nvPicPr>
          <p:cNvPr id="31" name="Graphic 30" descr="Customer review">
            <a:extLst>
              <a:ext uri="{FF2B5EF4-FFF2-40B4-BE49-F238E27FC236}">
                <a16:creationId xmlns:a16="http://schemas.microsoft.com/office/drawing/2014/main" id="{20E801B6-350A-034E-9DD5-8A99222BD7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16296" y="4890864"/>
            <a:ext cx="914400" cy="914400"/>
          </a:xfrm>
          <a:prstGeom prst="rect">
            <a:avLst/>
          </a:prstGeom>
        </p:spPr>
      </p:pic>
      <p:pic>
        <p:nvPicPr>
          <p:cNvPr id="32" name="Graphic 31" descr="Earth globe Asia and Australia">
            <a:extLst>
              <a:ext uri="{FF2B5EF4-FFF2-40B4-BE49-F238E27FC236}">
                <a16:creationId xmlns:a16="http://schemas.microsoft.com/office/drawing/2014/main" id="{92272174-7C4F-8E45-A755-6AA1A871E3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6296" y="1506488"/>
            <a:ext cx="914400" cy="914400"/>
          </a:xfrm>
          <a:prstGeom prst="rect">
            <a:avLst/>
          </a:prstGeom>
        </p:spPr>
      </p:pic>
      <p:pic>
        <p:nvPicPr>
          <p:cNvPr id="33" name="Graphic 32" descr="Eye dropper">
            <a:extLst>
              <a:ext uri="{FF2B5EF4-FFF2-40B4-BE49-F238E27FC236}">
                <a16:creationId xmlns:a16="http://schemas.microsoft.com/office/drawing/2014/main" id="{92DC08E9-C7D2-B948-8A7A-C090DB377A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74734" y="3148285"/>
            <a:ext cx="914400" cy="914400"/>
          </a:xfrm>
          <a:prstGeom prst="rect">
            <a:avLst/>
          </a:prstGeom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3772E57-6014-CB49-BB99-2751BED8BF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390" y="2348880"/>
            <a:ext cx="2580625" cy="1008112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buClr>
                <a:srgbClr val="00B0F0"/>
              </a:buClr>
            </a:pPr>
            <a:r>
              <a:rPr lang="en-GB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Modelling based on GIS elevation, waterways and population data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25B8034-3B20-A344-A2C0-3EC563A95778}"/>
              </a:ext>
            </a:extLst>
          </p:cNvPr>
          <p:cNvSpPr txBox="1">
            <a:spLocks/>
          </p:cNvSpPr>
          <p:nvPr/>
        </p:nvSpPr>
        <p:spPr>
          <a:xfrm>
            <a:off x="792390" y="4077072"/>
            <a:ext cx="2580625" cy="74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00B0F0"/>
              </a:buClr>
            </a:pPr>
            <a:r>
              <a:rPr lang="en-GB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 knowledge of historical hotspots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4EF82A0E-E0B8-344A-B8D9-79967C266DFF}"/>
              </a:ext>
            </a:extLst>
          </p:cNvPr>
          <p:cNvSpPr/>
          <p:nvPr/>
        </p:nvSpPr>
        <p:spPr>
          <a:xfrm>
            <a:off x="3096646" y="1484784"/>
            <a:ext cx="1041479" cy="4392488"/>
          </a:xfrm>
          <a:prstGeom prst="righ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ED1C466-B077-A841-9175-488194D6C129}"/>
              </a:ext>
            </a:extLst>
          </p:cNvPr>
          <p:cNvSpPr txBox="1">
            <a:spLocks/>
          </p:cNvSpPr>
          <p:nvPr/>
        </p:nvSpPr>
        <p:spPr>
          <a:xfrm>
            <a:off x="4104759" y="4154196"/>
            <a:ext cx="1872208" cy="1584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00B0F0"/>
              </a:buClr>
            </a:pPr>
            <a:r>
              <a:rPr lang="en-GB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Map of 35 sampling spots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1EA1B4E-1C65-1140-A500-2197F7FCC985}"/>
              </a:ext>
            </a:extLst>
          </p:cNvPr>
          <p:cNvSpPr txBox="1">
            <a:spLocks/>
          </p:cNvSpPr>
          <p:nvPr/>
        </p:nvSpPr>
        <p:spPr>
          <a:xfrm>
            <a:off x="5976966" y="4154196"/>
            <a:ext cx="1966261" cy="1584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00B0F0"/>
              </a:buClr>
            </a:pPr>
            <a:r>
              <a:rPr lang="en-GB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Monthly sampling</a:t>
            </a:r>
          </a:p>
          <a:p>
            <a:pPr algn="ctr">
              <a:lnSpc>
                <a:spcPct val="110000"/>
              </a:lnSpc>
              <a:buClr>
                <a:srgbClr val="00B0F0"/>
              </a:buClr>
            </a:pPr>
            <a:r>
              <a:rPr lang="en-GB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(Moore swab)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48F8D87-3D35-0849-A5DE-C95140E9F0F1}"/>
              </a:ext>
            </a:extLst>
          </p:cNvPr>
          <p:cNvSpPr txBox="1">
            <a:spLocks/>
          </p:cNvSpPr>
          <p:nvPr/>
        </p:nvSpPr>
        <p:spPr>
          <a:xfrm>
            <a:off x="8616280" y="4149083"/>
            <a:ext cx="2422647" cy="1512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00B0F0"/>
              </a:buClr>
            </a:pPr>
            <a:r>
              <a:rPr lang="en-GB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DNA extraction &amp; qPCR detection of</a:t>
            </a:r>
          </a:p>
          <a:p>
            <a:pPr algn="ctr">
              <a:lnSpc>
                <a:spcPct val="110000"/>
              </a:lnSpc>
              <a:buClr>
                <a:srgbClr val="00B0F0"/>
              </a:buClr>
            </a:pPr>
            <a:r>
              <a:rPr lang="en-GB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Salmonella Typhi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8469852-632B-0748-BEAF-FC91A970EEB4}"/>
              </a:ext>
            </a:extLst>
          </p:cNvPr>
          <p:cNvCxnSpPr>
            <a:cxnSpLocks/>
          </p:cNvCxnSpPr>
          <p:nvPr/>
        </p:nvCxnSpPr>
        <p:spPr>
          <a:xfrm>
            <a:off x="5713916" y="3681028"/>
            <a:ext cx="83911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A09F76C-4117-1646-89D7-8767B7889977}"/>
              </a:ext>
            </a:extLst>
          </p:cNvPr>
          <p:cNvCxnSpPr>
            <a:cxnSpLocks/>
          </p:cNvCxnSpPr>
          <p:nvPr/>
        </p:nvCxnSpPr>
        <p:spPr>
          <a:xfrm>
            <a:off x="7417126" y="3717032"/>
            <a:ext cx="83911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5D90A48-E345-494F-B353-EFE373FA183F}"/>
              </a:ext>
            </a:extLst>
          </p:cNvPr>
          <p:cNvSpPr txBox="1">
            <a:spLocks/>
          </p:cNvSpPr>
          <p:nvPr/>
        </p:nvSpPr>
        <p:spPr>
          <a:xfrm>
            <a:off x="792390" y="3415913"/>
            <a:ext cx="2580625" cy="661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462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180975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00B0F0"/>
              </a:buClr>
            </a:pPr>
            <a:r>
              <a:rPr lang="en-GB" sz="32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73269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AC86AB-A0D9-E346-783B-2C25FCE63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097" y="115993"/>
            <a:ext cx="5046101" cy="6626013"/>
          </a:xfrm>
          <a:prstGeom prst="rect">
            <a:avLst/>
          </a:prstGeom>
        </p:spPr>
      </p:pic>
      <p:pic>
        <p:nvPicPr>
          <p:cNvPr id="2050" name="Picture 2" descr="Map&#10;&#10;Description automatically generated">
            <a:extLst>
              <a:ext uri="{FF2B5EF4-FFF2-40B4-BE49-F238E27FC236}">
                <a16:creationId xmlns:a16="http://schemas.microsoft.com/office/drawing/2014/main" id="{576C0060-1353-B756-7715-05153B97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15993"/>
            <a:ext cx="4953000" cy="662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70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85B7-EE69-9348-989C-A8521F97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Environmental Surveillance – what did we do?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2EC3D48-1F13-6C4F-9DDA-90014C687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9844803"/>
              </p:ext>
            </p:extLst>
          </p:nvPr>
        </p:nvGraphicFramePr>
        <p:xfrm>
          <a:off x="283458" y="2383741"/>
          <a:ext cx="2699228" cy="2264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365FA45-55E4-D64F-83C3-126A23860C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310166"/>
              </p:ext>
            </p:extLst>
          </p:nvPr>
        </p:nvGraphicFramePr>
        <p:xfrm>
          <a:off x="2783632" y="1054931"/>
          <a:ext cx="787772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Graphic 10" descr="Map with pin">
            <a:extLst>
              <a:ext uri="{FF2B5EF4-FFF2-40B4-BE49-F238E27FC236}">
                <a16:creationId xmlns:a16="http://schemas.microsoft.com/office/drawing/2014/main" id="{1F347FFF-E055-4941-8D24-2CDBDC0706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83632" y="1299747"/>
            <a:ext cx="755703" cy="755703"/>
          </a:xfrm>
          <a:prstGeom prst="rect">
            <a:avLst/>
          </a:prstGeom>
        </p:spPr>
      </p:pic>
      <p:pic>
        <p:nvPicPr>
          <p:cNvPr id="12" name="Graphic 11" descr="Laptop">
            <a:extLst>
              <a:ext uri="{FF2B5EF4-FFF2-40B4-BE49-F238E27FC236}">
                <a16:creationId xmlns:a16="http://schemas.microsoft.com/office/drawing/2014/main" id="{43304574-060E-AB43-AA18-94E4C159B2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87688" y="4398181"/>
            <a:ext cx="687003" cy="687003"/>
          </a:xfrm>
          <a:prstGeom prst="rect">
            <a:avLst/>
          </a:prstGeom>
        </p:spPr>
      </p:pic>
      <p:pic>
        <p:nvPicPr>
          <p:cNvPr id="13" name="Graphic 12" descr="Eye dropper">
            <a:extLst>
              <a:ext uri="{FF2B5EF4-FFF2-40B4-BE49-F238E27FC236}">
                <a16:creationId xmlns:a16="http://schemas.microsoft.com/office/drawing/2014/main" id="{67D9CF21-705B-794D-B55B-CC8A19BE9C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8801" y="2409316"/>
            <a:ext cx="624548" cy="624548"/>
          </a:xfrm>
          <a:prstGeom prst="rect">
            <a:avLst/>
          </a:prstGeom>
        </p:spPr>
      </p:pic>
      <p:pic>
        <p:nvPicPr>
          <p:cNvPr id="15" name="Graphic 14" descr="Rainy scene">
            <a:extLst>
              <a:ext uri="{FF2B5EF4-FFF2-40B4-BE49-F238E27FC236}">
                <a16:creationId xmlns:a16="http://schemas.microsoft.com/office/drawing/2014/main" id="{46849187-BB83-5345-8537-EE170A0ACB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821253" y="5445224"/>
            <a:ext cx="624548" cy="624548"/>
          </a:xfrm>
          <a:prstGeom prst="rect">
            <a:avLst/>
          </a:prstGeom>
        </p:spPr>
      </p:pic>
      <p:pic>
        <p:nvPicPr>
          <p:cNvPr id="14" name="Graphic 13" descr="DNA">
            <a:extLst>
              <a:ext uri="{FF2B5EF4-FFF2-40B4-BE49-F238E27FC236}">
                <a16:creationId xmlns:a16="http://schemas.microsoft.com/office/drawing/2014/main" id="{0D7166E2-2592-5146-82E5-3998752E86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6200000">
            <a:off x="3088011" y="5830548"/>
            <a:ext cx="240790" cy="240790"/>
          </a:xfrm>
          <a:prstGeom prst="rect">
            <a:avLst/>
          </a:prstGeom>
        </p:spPr>
      </p:pic>
      <p:pic>
        <p:nvPicPr>
          <p:cNvPr id="18" name="Graphic 17" descr="Beaker">
            <a:extLst>
              <a:ext uri="{FF2B5EF4-FFF2-40B4-BE49-F238E27FC236}">
                <a16:creationId xmlns:a16="http://schemas.microsoft.com/office/drawing/2014/main" id="{610DD23B-79C1-FC4A-9D22-89932C4A4F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39257" y="3366742"/>
            <a:ext cx="687003" cy="687003"/>
          </a:xfrm>
          <a:prstGeom prst="rect">
            <a:avLst/>
          </a:prstGeom>
        </p:spPr>
      </p:pic>
      <p:pic>
        <p:nvPicPr>
          <p:cNvPr id="16" name="Graphic 15" descr="Pandemic exponential curve line graph with solid fill">
            <a:extLst>
              <a:ext uri="{FF2B5EF4-FFF2-40B4-BE49-F238E27FC236}">
                <a16:creationId xmlns:a16="http://schemas.microsoft.com/office/drawing/2014/main" id="{68EA6B3F-C227-8E9C-DA45-BD944B229A3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71252" y="4548668"/>
            <a:ext cx="320492" cy="320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6B535-476D-D8D4-D5CA-972C05FD4019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r="58149"/>
          <a:stretch/>
        </p:blipFill>
        <p:spPr>
          <a:xfrm>
            <a:off x="11527583" y="6246879"/>
            <a:ext cx="65811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8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BD25-BF76-8F4D-856B-3125B6D1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Map of clinical cases and ES positivity, pre-campaign (preliminary)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925AC-33F6-764C-AC72-1E83194E8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1836F1-570E-4F6C-8CAC-12C4E2FE5BB7}" type="slidenum">
              <a:rPr lang="ko-KR" altLang="en-US" smtClean="0"/>
              <a:pPr/>
              <a:t>6</a:t>
            </a:fld>
            <a:endParaRPr lang="ko-KR" alt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370F77-FF75-25C6-426B-7BB7E75BFB02}"/>
              </a:ext>
            </a:extLst>
          </p:cNvPr>
          <p:cNvCxnSpPr>
            <a:cxnSpLocks/>
          </p:cNvCxnSpPr>
          <p:nvPr/>
        </p:nvCxnSpPr>
        <p:spPr>
          <a:xfrm>
            <a:off x="2209800" y="1046540"/>
            <a:ext cx="7762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FAA0CA4-ED73-FF89-79FD-FF96AF868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04" y="900700"/>
            <a:ext cx="10543765" cy="59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4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BD25-BF76-8F4D-856B-3125B6D1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Map of clinical cases and ES positivity, post-campaign (preliminary)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925AC-33F6-764C-AC72-1E83194E8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1836F1-570E-4F6C-8CAC-12C4E2FE5BB7}" type="slidenum">
              <a:rPr lang="ko-KR" altLang="en-US" smtClean="0"/>
              <a:pPr/>
              <a:t>7</a:t>
            </a:fld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75CAF1-72AA-F67E-72F8-3E3640DD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46" y="905797"/>
            <a:ext cx="11102708" cy="59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21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4E52492-8507-4736-A7FC-89D7D9E3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42FC9-058A-9CC0-5C34-A0628743A7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32"/>
          <a:stretch/>
        </p:blipFill>
        <p:spPr>
          <a:xfrm>
            <a:off x="0" y="1"/>
            <a:ext cx="12191999" cy="71058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A12866-1D23-2457-F83A-CCFF54904875}"/>
              </a:ext>
            </a:extLst>
          </p:cNvPr>
          <p:cNvSpPr txBox="1"/>
          <p:nvPr/>
        </p:nvSpPr>
        <p:spPr>
          <a:xfrm>
            <a:off x="1023257" y="105166"/>
            <a:ext cx="9568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 ‎Instant App</a:t>
            </a:r>
            <a:endParaRPr lang="en-US" sz="24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50AFC9-281E-ED2D-E801-DFC385013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6" y="815748"/>
            <a:ext cx="11898086" cy="59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37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E52492-8507-4736-A7FC-89D7D9E3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and holding a blood sample&#10;&#10;Description automatically generated">
            <a:extLst>
              <a:ext uri="{FF2B5EF4-FFF2-40B4-BE49-F238E27FC236}">
                <a16:creationId xmlns:a16="http://schemas.microsoft.com/office/drawing/2014/main" id="{6346CEFB-35E4-5D77-E13B-39D0AED7E1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65" b="-1"/>
          <a:stretch/>
        </p:blipFill>
        <p:spPr>
          <a:xfrm>
            <a:off x="617670" y="976899"/>
            <a:ext cx="10956660" cy="5602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25C8D-24FD-A634-5B40-4C94F60F2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32"/>
          <a:stretch/>
        </p:blipFill>
        <p:spPr>
          <a:xfrm>
            <a:off x="1" y="-76345"/>
            <a:ext cx="12191999" cy="71058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15FCF-023E-D654-707D-E23483E794DA}"/>
              </a:ext>
            </a:extLst>
          </p:cNvPr>
          <p:cNvSpPr txBox="1"/>
          <p:nvPr/>
        </p:nvSpPr>
        <p:spPr>
          <a:xfrm>
            <a:off x="2656115" y="28575"/>
            <a:ext cx="635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1" dirty="0">
                <a:solidFill>
                  <a:srgbClr val="4A4A4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Story Map</a:t>
            </a:r>
            <a:endParaRPr lang="en-US" sz="24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28935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VaultVTI">
  <a:themeElements>
    <a:clrScheme name="AnalogousFromLightSeedLeftStep">
      <a:dk1>
        <a:srgbClr val="000000"/>
      </a:dk1>
      <a:lt1>
        <a:srgbClr val="FFFFFF"/>
      </a:lt1>
      <a:dk2>
        <a:srgbClr val="3B213A"/>
      </a:dk2>
      <a:lt2>
        <a:srgbClr val="E3E2E8"/>
      </a:lt2>
      <a:accent1>
        <a:srgbClr val="93A94E"/>
      </a:accent1>
      <a:accent2>
        <a:srgbClr val="B6A03C"/>
      </a:accent2>
      <a:accent3>
        <a:srgbClr val="EA8946"/>
      </a:accent3>
      <a:accent4>
        <a:srgbClr val="EB4E4F"/>
      </a:accent4>
      <a:accent5>
        <a:srgbClr val="EE6EA5"/>
      </a:accent5>
      <a:accent6>
        <a:srgbClr val="EB4ED2"/>
      </a:accent6>
      <a:hlink>
        <a:srgbClr val="7A69AE"/>
      </a:hlink>
      <a:folHlink>
        <a:srgbClr val="7F7F7F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773</Words>
  <Application>Microsoft Office PowerPoint</Application>
  <PresentationFormat>Widescreen</PresentationFormat>
  <Paragraphs>125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Georgia Pro Light</vt:lpstr>
      <vt:lpstr>Times New Roman</vt:lpstr>
      <vt:lpstr>Wingdings</vt:lpstr>
      <vt:lpstr>VaultVTI</vt:lpstr>
      <vt:lpstr>think-cell Slide</vt:lpstr>
      <vt:lpstr>PowerPoint Presentation</vt:lpstr>
      <vt:lpstr>Background – Typhoid in Northern Division of Fiji​</vt:lpstr>
      <vt:lpstr>Environmental sampling principle</vt:lpstr>
      <vt:lpstr>PowerPoint Presentation</vt:lpstr>
      <vt:lpstr>Environmental Surveillance – what did we do?</vt:lpstr>
      <vt:lpstr>Map of clinical cases and ES positivity, pre-campaign (preliminary)</vt:lpstr>
      <vt:lpstr>Map of clinical cases and ES positivity, post-campaign (preliminary)</vt:lpstr>
      <vt:lpstr>PowerPoint Presentation</vt:lpstr>
      <vt:lpstr>PowerPoint Presentation</vt:lpstr>
      <vt:lpstr>Ty-FIVE summary and impact</vt:lpstr>
      <vt:lpstr>PowerPoint Presentation</vt:lpstr>
      <vt:lpstr>The Ty-FIVE consortium – a major team effort with Fiji MOH!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Neha Naidu</dc:creator>
  <cp:lastModifiedBy>Neha Naidu</cp:lastModifiedBy>
  <cp:revision>15</cp:revision>
  <dcterms:created xsi:type="dcterms:W3CDTF">2024-11-20T01:32:01Z</dcterms:created>
  <dcterms:modified xsi:type="dcterms:W3CDTF">2024-11-21T04:02:00Z</dcterms:modified>
</cp:coreProperties>
</file>