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72" r:id="rId3"/>
    <p:sldId id="257" r:id="rId4"/>
    <p:sldId id="259" r:id="rId5"/>
    <p:sldId id="258" r:id="rId6"/>
    <p:sldId id="273" r:id="rId7"/>
    <p:sldId id="263" r:id="rId8"/>
    <p:sldId id="264" r:id="rId9"/>
    <p:sldId id="268" r:id="rId10"/>
    <p:sldId id="262" r:id="rId11"/>
    <p:sldId id="270" r:id="rId12"/>
    <p:sldId id="271" r:id="rId13"/>
    <p:sldId id="266" r:id="rId14"/>
    <p:sldId id="269" r:id="rId15"/>
    <p:sldId id="260" r:id="rId16"/>
    <p:sldId id="265"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7" autoAdjust="0"/>
    <p:restoredTop sz="86327" autoAdjust="0"/>
  </p:normalViewPr>
  <p:slideViewPr>
    <p:cSldViewPr snapToGrid="0">
      <p:cViewPr varScale="1">
        <p:scale>
          <a:sx n="75" d="100"/>
          <a:sy n="75" d="100"/>
        </p:scale>
        <p:origin x="11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35891-BA40-4F70-9C46-8E3050132B06}" type="datetimeFigureOut">
              <a:rPr lang="en-GB" smtClean="0"/>
              <a:t>30/11/2023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BD674-D683-40B2-B3B3-F5E5BF44299B}" type="slidenum">
              <a:rPr lang="en-GB" smtClean="0"/>
              <a:t>‹#›</a:t>
            </a:fld>
            <a:endParaRPr lang="en-GB"/>
          </a:p>
        </p:txBody>
      </p:sp>
    </p:spTree>
    <p:extLst>
      <p:ext uri="{BB962C8B-B14F-4D97-AF65-F5344CB8AC3E}">
        <p14:creationId xmlns:p14="http://schemas.microsoft.com/office/powerpoint/2010/main" val="278401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Title</a:t>
            </a:r>
          </a:p>
          <a:p>
            <a:pPr marL="171450" indent="-171450">
              <a:buFont typeface="Arial" panose="020B0604020202020204" pitchFamily="34" charset="0"/>
              <a:buChar char="•"/>
            </a:pPr>
            <a:r>
              <a:rPr lang="en-US" dirty="0"/>
              <a:t>Before diverge to the  slide I would like acknowledge my sponsors  Fiji National Higher Degree by Research (HDR) for the opportunity to share  my knowledge and skills in this platform</a:t>
            </a:r>
          </a:p>
          <a:p>
            <a:pPr marL="171450" indent="-171450">
              <a:buFont typeface="Arial" panose="020B0604020202020204" pitchFamily="34" charset="0"/>
              <a:buChar char="•"/>
            </a:pPr>
            <a:r>
              <a:rPr lang="en-US" dirty="0"/>
              <a:t>Not forgetting all the related supervisors bearing with me with my study and  field data collection and tireless supervision middle of the night for guidance and motivation</a:t>
            </a:r>
          </a:p>
          <a:p>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1</a:t>
            </a:fld>
            <a:endParaRPr lang="en-GB"/>
          </a:p>
        </p:txBody>
      </p:sp>
    </p:spTree>
    <p:extLst>
      <p:ext uri="{BB962C8B-B14F-4D97-AF65-F5344CB8AC3E}">
        <p14:creationId xmlns:p14="http://schemas.microsoft.com/office/powerpoint/2010/main" val="234228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400" b="1" dirty="0"/>
              <a:t>Discuss about  outline of the presentation devised into 2 categories </a:t>
            </a:r>
          </a:p>
          <a:p>
            <a:pPr marL="0" indent="0">
              <a:buFont typeface="Arial" panose="020B0604020202020204" pitchFamily="34" charset="0"/>
              <a:buNone/>
            </a:pPr>
            <a:r>
              <a:rPr lang="en-GB" dirty="0"/>
              <a:t>  1</a:t>
            </a:r>
            <a:r>
              <a:rPr lang="en-GB" baseline="30000" dirty="0"/>
              <a:t>st</a:t>
            </a:r>
            <a:r>
              <a:rPr lang="en-GB" dirty="0"/>
              <a:t> Category ( background report  and literature findings methods &amp; methodology, Summary, Limitations, References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  2</a:t>
            </a:r>
            <a:r>
              <a:rPr lang="en-GB" baseline="30000" dirty="0"/>
              <a:t>nd</a:t>
            </a:r>
            <a:r>
              <a:rPr lang="en-GB" dirty="0"/>
              <a:t> Category ( The practicability -  Geospatial techniques and GWPZ)</a:t>
            </a:r>
          </a:p>
        </p:txBody>
      </p:sp>
      <p:sp>
        <p:nvSpPr>
          <p:cNvPr id="4" name="Slide Number Placeholder 3"/>
          <p:cNvSpPr>
            <a:spLocks noGrp="1"/>
          </p:cNvSpPr>
          <p:nvPr>
            <p:ph type="sldNum" sz="quarter" idx="5"/>
          </p:nvPr>
        </p:nvSpPr>
        <p:spPr/>
        <p:txBody>
          <a:bodyPr/>
          <a:lstStyle/>
          <a:p>
            <a:fld id="{72FBD674-D683-40B2-B3B3-F5E5BF44299B}" type="slidenum">
              <a:rPr lang="en-GB" smtClean="0"/>
              <a:t>2</a:t>
            </a:fld>
            <a:endParaRPr lang="en-GB"/>
          </a:p>
        </p:txBody>
      </p:sp>
    </p:spTree>
    <p:extLst>
      <p:ext uri="{BB962C8B-B14F-4D97-AF65-F5344CB8AC3E}">
        <p14:creationId xmlns:p14="http://schemas.microsoft.com/office/powerpoint/2010/main" val="80081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Decline of  Transboundary Water  Courses (Lakes, Rivers, Streams) shared among 2-3 continents – River Nile, Aral Sea, and the Euphrates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Increase in water related conflicts (Gaza and Israel) causing geopolitical tension.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Political sanctioned of Trade, Good &amp; Services  for instances the River Nile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Decline in surface water 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3</a:t>
            </a:fld>
            <a:endParaRPr lang="en-GB"/>
          </a:p>
        </p:txBody>
      </p:sp>
    </p:spTree>
    <p:extLst>
      <p:ext uri="{BB962C8B-B14F-4D97-AF65-F5344CB8AC3E}">
        <p14:creationId xmlns:p14="http://schemas.microsoft.com/office/powerpoint/2010/main" val="233998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rPr>
              <a:t>Considering the said strange phenomenon of natural disasters,  crisis is inevitable process to ignore. But, with all hope humanity must embrace resilient strategies  with strong political will that are able cope with its social -economic well-being mainly on the minimum  natural and mineral resources at their disposal. </a:t>
            </a:r>
          </a:p>
          <a:p>
            <a:pPr marL="285750" indent="-285750">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In Fiji Most communities of farmers must resort boreholes hence, is quite difficult for farmers and village communities to locate groundwater availability. Therefore, had to resort to  water diviners, private groundwater exploration drillers and Ministry of Lands and Mineral Resources Department of Fiji, but sometimes deemed a failure and is a costly exercise. Therefore, the application of  low costs methods  using  the art of remote sensing and GIS under the influenced  of the open and closed softwares.  The study focuses on the art of Remote Sensing and GIS Geospatial Artificial Intelligence (Machine Learning) to underpinned low-negligible groundwater potential in the said Nadi, Viti Levu Island.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endParaRPr>
          </a:p>
          <a:p>
            <a:endParaRPr lang="en-GB" sz="1800" dirty="0">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4</a:t>
            </a:fld>
            <a:endParaRPr lang="en-GB"/>
          </a:p>
        </p:txBody>
      </p:sp>
    </p:spTree>
    <p:extLst>
      <p:ext uri="{BB962C8B-B14F-4D97-AF65-F5344CB8AC3E}">
        <p14:creationId xmlns:p14="http://schemas.microsoft.com/office/powerpoint/2010/main" val="212536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Study Area 178 kilometers to understand the dimension of groundwater characteristics collecting bore-wells, information datasets</a:t>
            </a:r>
          </a:p>
          <a:p>
            <a:pPr marL="171450" indent="-171450">
              <a:buFont typeface="Arial" panose="020B0604020202020204" pitchFamily="34" charset="0"/>
              <a:buChar char="•"/>
            </a:pPr>
            <a:r>
              <a:rPr lang="en-GB" dirty="0"/>
              <a:t>Located in the study area of W Viti Levu Island</a:t>
            </a:r>
          </a:p>
          <a:p>
            <a:pPr marL="171450" indent="-171450">
              <a:buFont typeface="Arial" panose="020B0604020202020204" pitchFamily="34" charset="0"/>
              <a:buChar char="•"/>
            </a:pPr>
            <a:r>
              <a:rPr lang="en-GB" dirty="0"/>
              <a:t>Early 1980s  1990s PWD was exhausted with intermittent water supply whereby </a:t>
            </a:r>
          </a:p>
          <a:p>
            <a:pPr marL="171450" indent="-171450">
              <a:buFont typeface="Arial" panose="020B0604020202020204" pitchFamily="34" charset="0"/>
              <a:buChar char="•"/>
            </a:pPr>
            <a:r>
              <a:rPr lang="en-GB" dirty="0"/>
              <a:t>Karstic Nadi Group expected less in the low-localised groundwater potential </a:t>
            </a:r>
          </a:p>
        </p:txBody>
      </p:sp>
      <p:sp>
        <p:nvSpPr>
          <p:cNvPr id="4" name="Slide Number Placeholder 3"/>
          <p:cNvSpPr>
            <a:spLocks noGrp="1"/>
          </p:cNvSpPr>
          <p:nvPr>
            <p:ph type="sldNum" sz="quarter" idx="5"/>
          </p:nvPr>
        </p:nvSpPr>
        <p:spPr/>
        <p:txBody>
          <a:bodyPr/>
          <a:lstStyle/>
          <a:p>
            <a:fld id="{72FBD674-D683-40B2-B3B3-F5E5BF44299B}" type="slidenum">
              <a:rPr lang="en-GB" smtClean="0"/>
              <a:t>5</a:t>
            </a:fld>
            <a:endParaRPr lang="en-GB"/>
          </a:p>
        </p:txBody>
      </p:sp>
    </p:spTree>
    <p:extLst>
      <p:ext uri="{BB962C8B-B14F-4D97-AF65-F5344CB8AC3E}">
        <p14:creationId xmlns:p14="http://schemas.microsoft.com/office/powerpoint/2010/main" val="364713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800"/>
              </a:spcAft>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Meta datasets, collected and collated from the following open and closed sourced platform, institutions, and organisation below:</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50000"/>
              </a:lnSpc>
              <a:buFont typeface="+mj-lt"/>
              <a:buAutoNum type="arabicPeriod"/>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Open-source datasets from the -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OpenStreetMap Data Pacific Basefiles - </a:t>
            </a:r>
            <a:r>
              <a:rPr lang="en-GB" sz="12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(http://download.geofabrik.de/australia-oceania/fiji-latest-free.shp.zip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Diva GIS</a:t>
            </a:r>
            <a:r>
              <a:rPr lang="en-GB" sz="1200" b="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2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(https://www.diva-gis.org/gdata)</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50000"/>
              </a:lnSpc>
              <a:buFont typeface="+mj-lt"/>
              <a:buAutoNum type="arabicPeriod"/>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Closed source datasets from the conventional methods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Arc GIS 10.8.2 – Paid platform using ArcGIS online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Google Earth Engine -Paid platform </a:t>
            </a:r>
            <a:r>
              <a:rPr lang="en-GB" sz="12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Sentinel 2A, Landsat 8, SRTM, GRACE 2.2);</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Authorised datasets from the  </a:t>
            </a:r>
            <a:r>
              <a:rPr lang="en-GB" sz="12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Mineral Resources Department, USP, and relevant institutions and organisation.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Font typeface="+mj-lt"/>
              <a:buAutoNum type="arabicPeriod"/>
            </a:pPr>
            <a:r>
              <a:rPr lang="en-GB" sz="1200" b="1" kern="100" dirty="0">
                <a:effectLst/>
                <a:latin typeface="Times New Roman" panose="02020603050405020304" pitchFamily="18" charset="0"/>
                <a:ea typeface="Calibri" panose="020F0502020204030204" pitchFamily="34" charset="0"/>
                <a:cs typeface="Times New Roman" panose="02020603050405020304" pitchFamily="18" charset="0"/>
              </a:rPr>
              <a:t>Softwares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Analysis of datasets thoroughly prepared using the following open-closed softwares below:</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Arc GIS 10.8.2;</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ArcGIS Pro 3.2.2;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Geomatica 2010;</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Rockworks 2022;</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Excel (Frequency Ratio and AHP calculation);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R Studio + GEE  for numerical modelling  ANN (Opensource) python and java scripting;</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Google Earth Engine (GEE) python or java scripting.</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7</a:t>
            </a:fld>
            <a:endParaRPr lang="en-GB"/>
          </a:p>
        </p:txBody>
      </p:sp>
    </p:spTree>
    <p:extLst>
      <p:ext uri="{BB962C8B-B14F-4D97-AF65-F5344CB8AC3E}">
        <p14:creationId xmlns:p14="http://schemas.microsoft.com/office/powerpoint/2010/main" val="47118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50000"/>
              </a:lnSpc>
              <a:spcAft>
                <a:spcPts val="600"/>
              </a:spcAft>
              <a:buFont typeface="Arial" panose="020B0604020202020204" pitchFamily="34" charset="0"/>
              <a:buNone/>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Surface datasets are:</a:t>
            </a:r>
          </a:p>
          <a:p>
            <a:pPr marL="0" indent="0" algn="just">
              <a:lnSpc>
                <a:spcPct val="150000"/>
              </a:lnSpc>
              <a:spcAft>
                <a:spcPts val="600"/>
              </a:spcAft>
              <a:buFont typeface="Arial" panose="020B0604020202020204" pitchFamily="34" charset="0"/>
              <a:buNone/>
              <a:tabLst>
                <a:tab pos="180340" algn="l"/>
              </a:tabLst>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a slope, elevation, aspect, roughness, and contour map from DEM- SRTM raster continuous to vector discrete;</a:t>
            </a: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rainfall from raster continuous to vector discrete</a:t>
            </a: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a geomorphological map from raster continuous to vector discrete;</a:t>
            </a: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a land use land cover map from raster continuous to vector discrete.;</a:t>
            </a: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NDVI map from raster continuous to vector discrete;</a:t>
            </a:r>
          </a:p>
          <a:p>
            <a:pPr marL="0" indent="0" algn="just">
              <a:lnSpc>
                <a:spcPct val="150000"/>
              </a:lnSpc>
              <a:spcAft>
                <a:spcPts val="600"/>
              </a:spcAft>
              <a:buFont typeface="Arial" panose="020B0604020202020204" pitchFamily="34" charset="0"/>
              <a:buNone/>
              <a:tabLst>
                <a:tab pos="180340" algn="l"/>
              </a:tabLst>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600"/>
              </a:spcAft>
              <a:buFont typeface="Arial" panose="020B0604020202020204" pitchFamily="34" charset="0"/>
              <a:buNone/>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Subsurface datasets are</a:t>
            </a:r>
          </a:p>
          <a:p>
            <a:pPr marL="0" indent="0" algn="just">
              <a:lnSpc>
                <a:spcPct val="150000"/>
              </a:lnSpc>
              <a:spcAft>
                <a:spcPts val="600"/>
              </a:spcAft>
              <a:buFont typeface="Arial" panose="020B0604020202020204" pitchFamily="34" charset="0"/>
              <a:buNone/>
              <a:tabLst>
                <a:tab pos="180340" algn="l"/>
              </a:tabLst>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tab pos="180340" algn="l"/>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a soil map from raster continuous to vector discrete;</a:t>
            </a:r>
          </a:p>
          <a:p>
            <a:pPr marL="171450" indent="-171450" algn="just">
              <a:lnSpc>
                <a:spcPct val="150000"/>
              </a:lnSpc>
              <a:spcAft>
                <a:spcPts val="600"/>
              </a:spcAft>
              <a:buFont typeface="Arial" panose="020B0604020202020204" pitchFamily="34" charset="0"/>
              <a:buChar char="•"/>
              <a:tabLst>
                <a:tab pos="180340" algn="l"/>
              </a:tabLs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borehole (locations, specific conductivity, transmissivity, borehole-log and flow rates) map from raster continuous to vector discrete.</a:t>
            </a:r>
          </a:p>
          <a:p>
            <a:pPr marL="171450" marR="0" lvl="0" indent="-17145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tab pos="180340" algn="l"/>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To develop a geological map from raster continuous to vector discrete (lineament density, fault, and lithology)</a:t>
            </a:r>
          </a:p>
          <a:p>
            <a:pPr marL="0" indent="0" algn="just">
              <a:lnSpc>
                <a:spcPct val="150000"/>
              </a:lnSpc>
              <a:spcAft>
                <a:spcPts val="600"/>
              </a:spcAft>
              <a:buFont typeface="Arial" panose="020B0604020202020204" pitchFamily="34" charset="0"/>
              <a:buNone/>
              <a:tabLst>
                <a:tab pos="180340" algn="l"/>
              </a:tabLst>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9</a:t>
            </a:fld>
            <a:endParaRPr lang="en-GB"/>
          </a:p>
        </p:txBody>
      </p:sp>
    </p:spTree>
    <p:extLst>
      <p:ext uri="{BB962C8B-B14F-4D97-AF65-F5344CB8AC3E}">
        <p14:creationId xmlns:p14="http://schemas.microsoft.com/office/powerpoint/2010/main" val="74749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CHIRPS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Derived Thematic Layers  -ArcGIS Pro 3.2.2  QA &amp; QC analysis using clipping, digitisation and standardised grouping of classes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2FBD674-D683-40B2-B3B3-F5E5BF44299B}" type="slidenum">
              <a:rPr lang="en-GB" smtClean="0"/>
              <a:t>10</a:t>
            </a:fld>
            <a:endParaRPr lang="en-GB"/>
          </a:p>
        </p:txBody>
      </p:sp>
    </p:spTree>
    <p:extLst>
      <p:ext uri="{BB962C8B-B14F-4D97-AF65-F5344CB8AC3E}">
        <p14:creationId xmlns:p14="http://schemas.microsoft.com/office/powerpoint/2010/main" val="214184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A785C3-200D-4D6E-9155-B12E227E36F7}"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8656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785C3-200D-4D6E-9155-B12E227E36F7}"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54524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785C3-200D-4D6E-9155-B12E227E36F7}"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388026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785C3-200D-4D6E-9155-B12E227E36F7}"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24209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785C3-200D-4D6E-9155-B12E227E36F7}"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347965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A785C3-200D-4D6E-9155-B12E227E36F7}" type="datetimeFigureOut">
              <a:rPr lang="en-GB" smtClean="0"/>
              <a:t>30/11/2023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404647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A785C3-200D-4D6E-9155-B12E227E36F7}" type="datetimeFigureOut">
              <a:rPr lang="en-GB" smtClean="0"/>
              <a:t>30/11/2023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48384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A785C3-200D-4D6E-9155-B12E227E36F7}" type="datetimeFigureOut">
              <a:rPr lang="en-GB" smtClean="0"/>
              <a:t>30/11/2023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38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785C3-200D-4D6E-9155-B12E227E36F7}" type="datetimeFigureOut">
              <a:rPr lang="en-GB" smtClean="0"/>
              <a:t>30/11/2023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168053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85C3-200D-4D6E-9155-B12E227E36F7}" type="datetimeFigureOut">
              <a:rPr lang="en-GB" smtClean="0"/>
              <a:t>30/11/2023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295542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85C3-200D-4D6E-9155-B12E227E36F7}" type="datetimeFigureOut">
              <a:rPr lang="en-GB" smtClean="0"/>
              <a:t>30/11/2023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4A1C54-A4FD-4E3C-A178-A489F0E4908E}" type="slidenum">
              <a:rPr lang="en-GB" smtClean="0"/>
              <a:t>‹#›</a:t>
            </a:fld>
            <a:endParaRPr lang="en-GB"/>
          </a:p>
        </p:txBody>
      </p:sp>
    </p:spTree>
    <p:extLst>
      <p:ext uri="{BB962C8B-B14F-4D97-AF65-F5344CB8AC3E}">
        <p14:creationId xmlns:p14="http://schemas.microsoft.com/office/powerpoint/2010/main" val="319417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785C3-200D-4D6E-9155-B12E227E36F7}" type="datetimeFigureOut">
              <a:rPr lang="en-GB" smtClean="0"/>
              <a:t>30/11/2023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A1C54-A4FD-4E3C-A178-A489F0E4908E}" type="slidenum">
              <a:rPr lang="en-GB" smtClean="0"/>
              <a:t>‹#›</a:t>
            </a:fld>
            <a:endParaRPr lang="en-GB"/>
          </a:p>
        </p:txBody>
      </p:sp>
    </p:spTree>
    <p:extLst>
      <p:ext uri="{BB962C8B-B14F-4D97-AF65-F5344CB8AC3E}">
        <p14:creationId xmlns:p14="http://schemas.microsoft.com/office/powerpoint/2010/main" val="38392229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666250-A636-E6A3-CE2D-921822847E59}"/>
              </a:ext>
            </a:extLst>
          </p:cNvPr>
          <p:cNvSpPr txBox="1">
            <a:spLocks/>
          </p:cNvSpPr>
          <p:nvPr/>
        </p:nvSpPr>
        <p:spPr>
          <a:xfrm>
            <a:off x="523240" y="-182838"/>
            <a:ext cx="11440160" cy="197049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7000"/>
              </a:lnSpc>
              <a:spcAft>
                <a:spcPts val="800"/>
              </a:spcAft>
            </a:pPr>
            <a:r>
              <a:rPr lang="en-GB" sz="32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Resilient Mapping of Low-Localised Groundwater Resources Potential in Nadi, Viti Levu Island, Fiji using The Art of Remote Sensing, Geospatial Techniques  and GIS-Artificial Intelligence (Machine Learning)</a:t>
            </a:r>
            <a:endParaRPr lang="en-GB"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98AF98-A83B-7CB7-97D8-F7C26CEB09B2}"/>
              </a:ext>
            </a:extLst>
          </p:cNvPr>
          <p:cNvSpPr txBox="1"/>
          <p:nvPr/>
        </p:nvSpPr>
        <p:spPr>
          <a:xfrm>
            <a:off x="2248581" y="4534276"/>
            <a:ext cx="8260080" cy="2311980"/>
          </a:xfrm>
          <a:prstGeom prst="rect">
            <a:avLst/>
          </a:prstGeom>
          <a:noFill/>
        </p:spPr>
        <p:txBody>
          <a:bodyPr wrap="square">
            <a:spAutoFit/>
          </a:bodyPr>
          <a:lstStyle/>
          <a:p>
            <a:pPr>
              <a:lnSpc>
                <a:spcPct val="107000"/>
              </a:lnSpc>
              <a:spcAft>
                <a:spcPts val="800"/>
              </a:spcAft>
            </a:pPr>
            <a:r>
              <a:rPr lang="en-GB" sz="12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Malakai T Tadulala</a:t>
            </a:r>
            <a:r>
              <a:rPr lang="en-GB" sz="1200" b="1" kern="1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  Satyanarayan N Shashtri</a:t>
            </a:r>
            <a:r>
              <a:rPr lang="en-GB" sz="12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 Nichollas Rollings</a:t>
            </a:r>
            <a:r>
              <a:rPr lang="en-GB" sz="1200" kern="1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Ronesh Sharma</a:t>
            </a:r>
            <a:r>
              <a:rPr lang="en-GB" sz="1200" kern="1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GB" sz="1200"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2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Joeli Varo</a:t>
            </a:r>
            <a:r>
              <a:rPr lang="en-GB" sz="1200" b="1" kern="1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GB" sz="12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Todd E Dennis</a:t>
            </a:r>
            <a:r>
              <a:rPr lang="en-GB" sz="1200" b="1" kern="1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1</a:t>
            </a:r>
          </a:p>
          <a:p>
            <a:pPr>
              <a:lnSpc>
                <a:spcPct val="107000"/>
              </a:lnSpc>
              <a:spcAft>
                <a:spcPts val="800"/>
              </a:spcAft>
            </a:pPr>
            <a:endParaRPr lang="en-GB" sz="1200" b="1" kern="100"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GB" b="1" u="sng" kern="100" baseline="30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malakaittadulala@gmail.com</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b="1" kern="0" baseline="30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Collage of Engineering, Science, and Technology, Fiji National University, Samabula Derrick Campus, Suva, Fiji</a:t>
            </a:r>
            <a:endParaRPr lang="en-GB" sz="11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b="1" kern="0" baseline="30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GB" sz="12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School of Ecology and Environment Studies, Nalanda University, Rajgir Nalanda Bihar, India.</a:t>
            </a:r>
            <a:endParaRPr lang="en-GB" sz="11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b="1" kern="0" baseline="30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2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School of Geography, Earth Science and Environment, Laucala Campus, The University of the South Pacific. Suva, Fiji.</a:t>
            </a:r>
            <a:endParaRPr lang="en-GB" sz="11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b="1" kern="0" baseline="30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2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School of Business Management, Mathematics and Engineering, Geomatics, Land Management, Laucala Campus, The University of the South Pacific, Laucala Campus, Suva, Fiji</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7B7BC44-23E7-FD34-D12F-F0E6AF28680B}"/>
              </a:ext>
            </a:extLst>
          </p:cNvPr>
          <p:cNvPicPr>
            <a:picLocks noChangeAspect="1"/>
          </p:cNvPicPr>
          <p:nvPr/>
        </p:nvPicPr>
        <p:blipFill>
          <a:blip r:embed="rId3"/>
          <a:stretch>
            <a:fillRect/>
          </a:stretch>
        </p:blipFill>
        <p:spPr>
          <a:xfrm>
            <a:off x="8045934" y="2996505"/>
            <a:ext cx="1712277" cy="991407"/>
          </a:xfrm>
          <a:prstGeom prst="rect">
            <a:avLst/>
          </a:prstGeom>
        </p:spPr>
      </p:pic>
      <p:pic>
        <p:nvPicPr>
          <p:cNvPr id="8" name="Picture 7">
            <a:extLst>
              <a:ext uri="{FF2B5EF4-FFF2-40B4-BE49-F238E27FC236}">
                <a16:creationId xmlns:a16="http://schemas.microsoft.com/office/drawing/2014/main" id="{7A4F41DE-54E4-54AC-A419-DB40E240A728}"/>
              </a:ext>
            </a:extLst>
          </p:cNvPr>
          <p:cNvPicPr>
            <a:picLocks noChangeAspect="1"/>
          </p:cNvPicPr>
          <p:nvPr/>
        </p:nvPicPr>
        <p:blipFill rotWithShape="1">
          <a:blip r:embed="rId4"/>
          <a:srcRect b="13873"/>
          <a:stretch/>
        </p:blipFill>
        <p:spPr>
          <a:xfrm>
            <a:off x="5684361" y="3057853"/>
            <a:ext cx="1117918" cy="963321"/>
          </a:xfrm>
          <a:prstGeom prst="rect">
            <a:avLst/>
          </a:prstGeom>
        </p:spPr>
      </p:pic>
      <p:sp>
        <p:nvSpPr>
          <p:cNvPr id="12" name="Title 1">
            <a:extLst>
              <a:ext uri="{FF2B5EF4-FFF2-40B4-BE49-F238E27FC236}">
                <a16:creationId xmlns:a16="http://schemas.microsoft.com/office/drawing/2014/main" id="{235F36A9-BD17-60CB-CAA2-0608D309CBA1}"/>
              </a:ext>
            </a:extLst>
          </p:cNvPr>
          <p:cNvSpPr txBox="1">
            <a:spLocks/>
          </p:cNvSpPr>
          <p:nvPr/>
        </p:nvSpPr>
        <p:spPr>
          <a:xfrm>
            <a:off x="685800" y="3918954"/>
            <a:ext cx="10820400" cy="58206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7000"/>
              </a:lnSpc>
              <a:spcAft>
                <a:spcPts val="800"/>
              </a:spcAft>
            </a:pP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Masters by Research T</a:t>
            </a:r>
            <a:r>
              <a:rPr lang="en-GB"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hesis in Engineering Science and Technology Synopsis</a:t>
            </a:r>
            <a:endParaRPr lang="en-GB" sz="2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0042A0B0-40DC-862F-D3B8-D56D25147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640" y="2996505"/>
            <a:ext cx="2434302" cy="826149"/>
          </a:xfrm>
          <a:prstGeom prst="rect">
            <a:avLst/>
          </a:prstGeom>
        </p:spPr>
      </p:pic>
      <p:pic>
        <p:nvPicPr>
          <p:cNvPr id="15" name="Picture 14">
            <a:extLst>
              <a:ext uri="{FF2B5EF4-FFF2-40B4-BE49-F238E27FC236}">
                <a16:creationId xmlns:a16="http://schemas.microsoft.com/office/drawing/2014/main" id="{CB69E76C-962D-24E3-6C85-58431F9EE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601" y="1852441"/>
            <a:ext cx="2824798" cy="913565"/>
          </a:xfrm>
          <a:prstGeom prst="rect">
            <a:avLst/>
          </a:prstGeom>
        </p:spPr>
      </p:pic>
    </p:spTree>
    <p:extLst>
      <p:ext uri="{BB962C8B-B14F-4D97-AF65-F5344CB8AC3E}">
        <p14:creationId xmlns:p14="http://schemas.microsoft.com/office/powerpoint/2010/main" val="1289674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0DB3C8-6C32-3DC7-600E-ECAFB6290922}"/>
              </a:ext>
            </a:extLst>
          </p:cNvPr>
          <p:cNvSpPr>
            <a:spLocks noGrp="1"/>
          </p:cNvSpPr>
          <p:nvPr>
            <p:ph type="title"/>
          </p:nvPr>
        </p:nvSpPr>
        <p:spPr>
          <a:xfrm>
            <a:off x="76200" y="600"/>
            <a:ext cx="51765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[3.0] Findings</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0A64C3C-DFA8-C711-BC9E-8AFDB9D646F0}"/>
              </a:ext>
            </a:extLst>
          </p:cNvPr>
          <p:cNvSpPr txBox="1"/>
          <p:nvPr/>
        </p:nvSpPr>
        <p:spPr>
          <a:xfrm>
            <a:off x="8783322" y="153000"/>
            <a:ext cx="3301998" cy="7448193"/>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[3.2]GEE Analysis: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GEE Paid Source derived</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CHIRPS –rainfall (1983-2023) Graphs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Derived Thematic Layers  -ArcGIS Pro 3.2.2  QA &amp; QC analysis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10" name="TextBox 9">
            <a:extLst>
              <a:ext uri="{FF2B5EF4-FFF2-40B4-BE49-F238E27FC236}">
                <a16:creationId xmlns:a16="http://schemas.microsoft.com/office/drawing/2014/main" id="{CCC0FE1D-F4E9-6DAA-66D6-716DBFED60B3}"/>
              </a:ext>
            </a:extLst>
          </p:cNvPr>
          <p:cNvSpPr txBox="1"/>
          <p:nvPr/>
        </p:nvSpPr>
        <p:spPr>
          <a:xfrm>
            <a:off x="893128" y="3443878"/>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8 GEE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CHIRPS</a:t>
            </a: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 script analysis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for graph of rainfall (1983-2023)</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086A672-5B42-799B-1F8D-6A8D17AB033B}"/>
              </a:ext>
            </a:extLst>
          </p:cNvPr>
          <p:cNvSpPr txBox="1"/>
          <p:nvPr/>
        </p:nvSpPr>
        <p:spPr>
          <a:xfrm>
            <a:off x="896621" y="6581187"/>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9 GEE</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LULC </a:t>
            </a: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script analysis using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Sentinel 2A (2010-2020)</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CD28580-5E7F-8AE1-DF5C-CCC61FD3B8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 y="458907"/>
            <a:ext cx="5562600" cy="2965570"/>
          </a:xfrm>
          <a:prstGeom prst="rect">
            <a:avLst/>
          </a:prstGeom>
          <a:noFill/>
          <a:ln>
            <a:solidFill>
              <a:schemeClr val="tx1"/>
            </a:solidFill>
          </a:ln>
        </p:spPr>
      </p:pic>
      <p:pic>
        <p:nvPicPr>
          <p:cNvPr id="13" name="Picture 12">
            <a:extLst>
              <a:ext uri="{FF2B5EF4-FFF2-40B4-BE49-F238E27FC236}">
                <a16:creationId xmlns:a16="http://schemas.microsoft.com/office/drawing/2014/main" id="{19270A87-F4DE-E72F-BB87-8F0BE660F3E7}"/>
              </a:ext>
            </a:extLst>
          </p:cNvPr>
          <p:cNvPicPr>
            <a:picLocks noChangeAspect="1"/>
          </p:cNvPicPr>
          <p:nvPr/>
        </p:nvPicPr>
        <p:blipFill rotWithShape="1">
          <a:blip r:embed="rId4"/>
          <a:srcRect r="1461"/>
          <a:stretch/>
        </p:blipFill>
        <p:spPr bwMode="auto">
          <a:xfrm>
            <a:off x="76200" y="3644495"/>
            <a:ext cx="5647690" cy="30130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9500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0DB3C8-6C32-3DC7-600E-ECAFB6290922}"/>
              </a:ext>
            </a:extLst>
          </p:cNvPr>
          <p:cNvSpPr>
            <a:spLocks noGrp="1"/>
          </p:cNvSpPr>
          <p:nvPr>
            <p:ph type="title"/>
          </p:nvPr>
        </p:nvSpPr>
        <p:spPr>
          <a:xfrm>
            <a:off x="76200" y="600"/>
            <a:ext cx="51765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[3.0] Findings</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0A64C3C-DFA8-C711-BC9E-8AFDB9D646F0}"/>
              </a:ext>
            </a:extLst>
          </p:cNvPr>
          <p:cNvSpPr txBox="1"/>
          <p:nvPr/>
        </p:nvSpPr>
        <p:spPr>
          <a:xfrm>
            <a:off x="8783322" y="153000"/>
            <a:ext cx="3301998" cy="8925520"/>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[3.2]GEE Analysis: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GEE Paid Source derived</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GRACE 2.2 </a:t>
            </a:r>
          </a:p>
          <a:p>
            <a:pPr lvl="1"/>
            <a:r>
              <a:rPr lang="en-US" sz="2400" dirty="0">
                <a:latin typeface="Times New Roman" panose="02020603050405020304" pitchFamily="18" charset="0"/>
                <a:cs typeface="Times New Roman" panose="02020603050405020304" pitchFamily="18" charset="0"/>
              </a:rPr>
              <a:t>- Groundwater Storage Changes (1983-2023) for Nadi, Viti Levu Island</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ECOLAB Google Earth  or ArcGIS analysis for understanding Groundwater Characteristics</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10" name="TextBox 9">
            <a:extLst>
              <a:ext uri="{FF2B5EF4-FFF2-40B4-BE49-F238E27FC236}">
                <a16:creationId xmlns:a16="http://schemas.microsoft.com/office/drawing/2014/main" id="{CCC0FE1D-F4E9-6DAA-66D6-716DBFED60B3}"/>
              </a:ext>
            </a:extLst>
          </p:cNvPr>
          <p:cNvSpPr txBox="1"/>
          <p:nvPr/>
        </p:nvSpPr>
        <p:spPr>
          <a:xfrm>
            <a:off x="893128" y="3443878"/>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10 GEE GRACE script analysis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for graph of rainfall (1983-2023)</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086A672-5B42-799B-1F8D-6A8D17AB033B}"/>
              </a:ext>
            </a:extLst>
          </p:cNvPr>
          <p:cNvSpPr txBox="1"/>
          <p:nvPr/>
        </p:nvSpPr>
        <p:spPr>
          <a:xfrm>
            <a:off x="896621" y="6581187"/>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11 GEE</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GRACE scrip</a:t>
            </a: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t analysis using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Sentinel 2A (1983-2023)</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F4323C5-9F35-1938-4B06-07608B891BC1}"/>
              </a:ext>
            </a:extLst>
          </p:cNvPr>
          <p:cNvPicPr>
            <a:picLocks noChangeAspect="1"/>
          </p:cNvPicPr>
          <p:nvPr/>
        </p:nvPicPr>
        <p:blipFill>
          <a:blip r:embed="rId2"/>
          <a:stretch>
            <a:fillRect/>
          </a:stretch>
        </p:blipFill>
        <p:spPr>
          <a:xfrm>
            <a:off x="495299" y="436076"/>
            <a:ext cx="5641817" cy="3007802"/>
          </a:xfrm>
          <a:prstGeom prst="rect">
            <a:avLst/>
          </a:prstGeom>
          <a:ln>
            <a:solidFill>
              <a:schemeClr val="tx1"/>
            </a:solidFill>
          </a:ln>
        </p:spPr>
      </p:pic>
      <p:pic>
        <p:nvPicPr>
          <p:cNvPr id="3" name="Picture 2">
            <a:extLst>
              <a:ext uri="{FF2B5EF4-FFF2-40B4-BE49-F238E27FC236}">
                <a16:creationId xmlns:a16="http://schemas.microsoft.com/office/drawing/2014/main" id="{65D73495-CC29-0C44-24BD-636B996CA768}"/>
              </a:ext>
            </a:extLst>
          </p:cNvPr>
          <p:cNvPicPr>
            <a:picLocks noChangeAspect="1"/>
          </p:cNvPicPr>
          <p:nvPr/>
        </p:nvPicPr>
        <p:blipFill>
          <a:blip r:embed="rId3"/>
          <a:stretch>
            <a:fillRect/>
          </a:stretch>
        </p:blipFill>
        <p:spPr>
          <a:xfrm>
            <a:off x="635620" y="3841796"/>
            <a:ext cx="5271482" cy="2771238"/>
          </a:xfrm>
          <a:prstGeom prst="rect">
            <a:avLst/>
          </a:prstGeom>
          <a:ln>
            <a:solidFill>
              <a:schemeClr val="tx1"/>
            </a:solidFill>
          </a:ln>
        </p:spPr>
      </p:pic>
    </p:spTree>
    <p:extLst>
      <p:ext uri="{BB962C8B-B14F-4D97-AF65-F5344CB8AC3E}">
        <p14:creationId xmlns:p14="http://schemas.microsoft.com/office/powerpoint/2010/main" val="3587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23A58F-5957-5AC2-D967-38A2CF865368}"/>
              </a:ext>
            </a:extLst>
          </p:cNvPr>
          <p:cNvSpPr txBox="1"/>
          <p:nvPr/>
        </p:nvSpPr>
        <p:spPr>
          <a:xfrm>
            <a:off x="2219325" y="1504950"/>
            <a:ext cx="6096000" cy="1569660"/>
          </a:xfrm>
          <a:prstGeom prst="rect">
            <a:avLst/>
          </a:prstGeom>
          <a:noFill/>
        </p:spPr>
        <p:txBody>
          <a:bodyPr wrap="square">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Part B (Practicalities – How?)</a:t>
            </a:r>
          </a:p>
          <a:p>
            <a:pPr algn="ctr"/>
            <a:endParaRPr lang="en-US" sz="32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Open ArcGIS Pro  3.2.2</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8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2B23DB-3BF9-22CC-9B09-A8C7BC03F459}"/>
              </a:ext>
            </a:extLst>
          </p:cNvPr>
          <p:cNvSpPr>
            <a:spLocks noGrp="1"/>
          </p:cNvSpPr>
          <p:nvPr>
            <p:ph type="title"/>
          </p:nvPr>
        </p:nvSpPr>
        <p:spPr>
          <a:xfrm>
            <a:off x="76200" y="600"/>
            <a:ext cx="5176520" cy="528955"/>
          </a:xfrm>
        </p:spPr>
        <p:txBody>
          <a:bodyPr>
            <a:noAutofit/>
          </a:bodyPr>
          <a:lstStyle/>
          <a:p>
            <a:r>
              <a:rPr lang="en-US" sz="2800" b="1" u="sng" dirty="0">
                <a:solidFill>
                  <a:srgbClr val="FFFF00"/>
                </a:solidFill>
                <a:latin typeface="Times New Roman" panose="02020603050405020304" pitchFamily="18" charset="0"/>
                <a:cs typeface="Times New Roman" panose="02020603050405020304" pitchFamily="18" charset="0"/>
              </a:rPr>
              <a:t>[4.0] Findings &amp; Discussions</a:t>
            </a:r>
            <a:endParaRPr lang="en-GB" sz="2800" b="1" u="sng"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11138BE-DE7A-69BE-95BD-A824051DE7CA}"/>
              </a:ext>
            </a:extLst>
          </p:cNvPr>
          <p:cNvSpPr txBox="1"/>
          <p:nvPr/>
        </p:nvSpPr>
        <p:spPr>
          <a:xfrm>
            <a:off x="8783322" y="153000"/>
            <a:ext cx="3301998" cy="9541073"/>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[4.2]GWZP:</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AHP, FR, WOA </a:t>
            </a:r>
          </a:p>
          <a:p>
            <a:r>
              <a:rPr lang="en-US" sz="2400" dirty="0">
                <a:latin typeface="Times New Roman" panose="02020603050405020304" pitchFamily="18" charset="0"/>
                <a:cs typeface="Times New Roman" panose="02020603050405020304" pitchFamily="18" charset="0"/>
              </a:rPr>
              <a:t>(AHP-FR Fusion) model sync perfectly</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GWZP = </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WOA %(AHP-FR Fusion) = Rf</a:t>
            </a:r>
            <a:r>
              <a:rPr lang="en-GB" sz="24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  LD</a:t>
            </a:r>
            <a:r>
              <a:rPr lang="en-GB" sz="24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Li</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 DEM</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+As</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+Rn</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+Geom</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+DD</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+FS</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+LULC</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+NDVI</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+PWB</a:t>
            </a:r>
            <a:r>
              <a:rPr lang="en-GB" sz="2000"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pic>
        <p:nvPicPr>
          <p:cNvPr id="8" name="Picture 7">
            <a:extLst>
              <a:ext uri="{FF2B5EF4-FFF2-40B4-BE49-F238E27FC236}">
                <a16:creationId xmlns:a16="http://schemas.microsoft.com/office/drawing/2014/main" id="{B25BC9E0-2FD3-CC14-2530-97AD74913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77" y="646984"/>
            <a:ext cx="8452835" cy="5977336"/>
          </a:xfrm>
          <a:prstGeom prst="rect">
            <a:avLst/>
          </a:prstGeom>
        </p:spPr>
      </p:pic>
    </p:spTree>
    <p:extLst>
      <p:ext uri="{BB962C8B-B14F-4D97-AF65-F5344CB8AC3E}">
        <p14:creationId xmlns:p14="http://schemas.microsoft.com/office/powerpoint/2010/main" val="3086745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DF324A-B87C-CAB3-7C09-47D463E19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939" y="635000"/>
            <a:ext cx="4781562" cy="6035040"/>
          </a:xfrm>
          <a:prstGeom prst="rect">
            <a:avLst/>
          </a:prstGeom>
        </p:spPr>
      </p:pic>
      <p:sp>
        <p:nvSpPr>
          <p:cNvPr id="6" name="Title 1">
            <a:extLst>
              <a:ext uri="{FF2B5EF4-FFF2-40B4-BE49-F238E27FC236}">
                <a16:creationId xmlns:a16="http://schemas.microsoft.com/office/drawing/2014/main" id="{ABC03772-B69C-3991-0E77-EB14CCEAE03B}"/>
              </a:ext>
            </a:extLst>
          </p:cNvPr>
          <p:cNvSpPr>
            <a:spLocks noGrp="1"/>
          </p:cNvSpPr>
          <p:nvPr>
            <p:ph type="title"/>
          </p:nvPr>
        </p:nvSpPr>
        <p:spPr>
          <a:xfrm>
            <a:off x="76200" y="600"/>
            <a:ext cx="5176520" cy="528955"/>
          </a:xfrm>
        </p:spPr>
        <p:txBody>
          <a:bodyPr>
            <a:noAutofit/>
          </a:bodyPr>
          <a:lstStyle/>
          <a:p>
            <a:r>
              <a:rPr lang="en-US" sz="2800" b="1" u="sng" dirty="0">
                <a:solidFill>
                  <a:srgbClr val="FFFF00"/>
                </a:solidFill>
                <a:latin typeface="Times New Roman" panose="02020603050405020304" pitchFamily="18" charset="0"/>
                <a:cs typeface="Times New Roman" panose="02020603050405020304" pitchFamily="18" charset="0"/>
              </a:rPr>
              <a:t>[4.0] Findings &amp; Discussions</a:t>
            </a:r>
            <a:endParaRPr lang="en-GB" sz="2800" b="1" u="sng"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28407B6-3202-8F64-84A0-CC4966F5E867}"/>
              </a:ext>
            </a:extLst>
          </p:cNvPr>
          <p:cNvSpPr txBox="1"/>
          <p:nvPr/>
        </p:nvSpPr>
        <p:spPr>
          <a:xfrm>
            <a:off x="8290560" y="153000"/>
            <a:ext cx="3794760" cy="10033516"/>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[4.2]GWZP:</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Completed Field datasets the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Field Work</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Used ArcGIS Field Map (Android Upload)</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Real time datasets upload</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Collect GPS Points</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Collect GW Information</a:t>
            </a: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Supervisor monitor your fieldwork:</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Dashboard (ESRI)</a:t>
            </a:r>
          </a:p>
          <a:p>
            <a:pPr marL="342900" indent="-342900">
              <a:buFont typeface="Arial" panose="020B0604020202020204" pitchFamily="34" charset="0"/>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8811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CC135-CD60-AA08-65E3-70FD4108D101}"/>
              </a:ext>
            </a:extLst>
          </p:cNvPr>
          <p:cNvPicPr>
            <a:picLocks noChangeAspect="1"/>
          </p:cNvPicPr>
          <p:nvPr/>
        </p:nvPicPr>
        <p:blipFill>
          <a:blip r:embed="rId2"/>
          <a:stretch>
            <a:fillRect/>
          </a:stretch>
        </p:blipFill>
        <p:spPr>
          <a:xfrm>
            <a:off x="0" y="428974"/>
            <a:ext cx="11707859" cy="6601746"/>
          </a:xfrm>
          <a:prstGeom prst="rect">
            <a:avLst/>
          </a:prstGeom>
        </p:spPr>
      </p:pic>
      <p:sp>
        <p:nvSpPr>
          <p:cNvPr id="6" name="Title 1">
            <a:extLst>
              <a:ext uri="{FF2B5EF4-FFF2-40B4-BE49-F238E27FC236}">
                <a16:creationId xmlns:a16="http://schemas.microsoft.com/office/drawing/2014/main" id="{7898EF6B-43FA-0BE0-1D7E-FD888C506B6B}"/>
              </a:ext>
            </a:extLst>
          </p:cNvPr>
          <p:cNvSpPr>
            <a:spLocks noGrp="1"/>
          </p:cNvSpPr>
          <p:nvPr>
            <p:ph type="title"/>
          </p:nvPr>
        </p:nvSpPr>
        <p:spPr>
          <a:xfrm>
            <a:off x="0" y="0"/>
            <a:ext cx="10515600" cy="528955"/>
          </a:xfrm>
        </p:spPr>
        <p:txBody>
          <a:bodyPr>
            <a:noAutofit/>
          </a:bodyPr>
          <a:lstStyle/>
          <a:p>
            <a:r>
              <a:rPr lang="en-US" sz="2800" b="1" dirty="0">
                <a:solidFill>
                  <a:srgbClr val="FFFF00"/>
                </a:solidFill>
                <a:latin typeface="Times New Roman" panose="02020603050405020304" pitchFamily="18" charset="0"/>
                <a:cs typeface="Times New Roman" panose="02020603050405020304" pitchFamily="18" charset="0"/>
              </a:rPr>
              <a:t>[5.0] Summary</a:t>
            </a:r>
            <a:endParaRPr lang="en-GB"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00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14744F-899D-6EAA-F1FE-0DB0CE7DCDA3}"/>
              </a:ext>
            </a:extLst>
          </p:cNvPr>
          <p:cNvSpPr>
            <a:spLocks noGrp="1"/>
          </p:cNvSpPr>
          <p:nvPr>
            <p:ph type="title"/>
          </p:nvPr>
        </p:nvSpPr>
        <p:spPr>
          <a:xfrm>
            <a:off x="76200" y="600"/>
            <a:ext cx="5176520" cy="528955"/>
          </a:xfrm>
        </p:spPr>
        <p:txBody>
          <a:bodyPr>
            <a:noAutofit/>
          </a:bodyPr>
          <a:lstStyle/>
          <a:p>
            <a:r>
              <a:rPr lang="en-US" sz="2800" b="1" u="sng" dirty="0">
                <a:solidFill>
                  <a:srgbClr val="FFFF00"/>
                </a:solidFill>
                <a:latin typeface="Times New Roman" panose="02020603050405020304" pitchFamily="18" charset="0"/>
                <a:cs typeface="Times New Roman" panose="02020603050405020304" pitchFamily="18" charset="0"/>
              </a:rPr>
              <a:t>[6.0] References</a:t>
            </a:r>
            <a:endParaRPr lang="en-GB" sz="2800" b="1" u="sng" dirty="0">
              <a:solidFill>
                <a:srgbClr val="FFFF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6CB3AE-8CE8-5BBB-5923-CE9B9DF1FFF3}"/>
              </a:ext>
            </a:extLst>
          </p:cNvPr>
          <p:cNvSpPr txBox="1"/>
          <p:nvPr/>
        </p:nvSpPr>
        <p:spPr>
          <a:xfrm>
            <a:off x="934720" y="701897"/>
            <a:ext cx="8806180" cy="6246646"/>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AQUASTAT (2012)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The Aral Sea transboundary river basin</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Gale, I.N. (1988)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Hydrogeological map of Vanua Levu and Taveuni / this map has been compiled by I.N. Gale MSc DUC as part of the series of reports and maps produced by the Groundwater Resources Assessment and Development Unit (GRADU), cartographer in charge: S. Nand ; cart</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Edited by D. Sami et al. Fiji: -Mineral Resources Dept. Available at: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https://catalogue.nla.gov.au/Record/5977346/Details</a:t>
            </a:r>
            <a:r>
              <a:rPr lang="en-GB" sz="1200" kern="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Gale, I.N. (1991) ‘Hydrogeological map of Viti Levu’. [Suva]: Mineral Resources Dept.</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García, L.E. (2008) ‘Integrated water resources management: A “small” step for conceptualists, a giant step for practitioners’,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Water Resources Development</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24(1), pp. 23–36. doi:10.1080/07900620701723141.</a:t>
            </a:r>
          </a:p>
          <a:p>
            <a:pPr marL="171450" indent="-171450">
              <a:lnSpc>
                <a:spcPct val="107000"/>
              </a:lnSpc>
              <a:spcAft>
                <a:spcPts val="800"/>
              </a:spcAft>
              <a:buFont typeface="Arial" panose="020B0604020202020204" pitchFamily="34" charset="0"/>
              <a:buChar char="•"/>
            </a:pP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IGRAC (International Groundwater Resources Assessment Centre), 2021. Transboundary Aquifers of the World [map]. Edition 2021. Scale 1 : 50 000 000. Delft, Netherlands: IGRAC, 2021.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IPCC (2021)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Sixth Assessment Report</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ARC 6</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Available at: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https://www.ipcc.ch/report/ar6/wg1/ (Accessed: 7 October 2021).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Rodda, P. (Peter) (1966)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Geology of Viti Levu, Fiji. Geology compiled by P. Rodda ... and R. B. Band. Drawn by R. Narayan. 1st ed. [Suva] Geological Survey of Fiji, 1966. Scale 1:250,000</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Library of Congress</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Available at: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https://catalog.loc.gov/vwebv/citeRecord?searchId=4318&amp;recPointer=0&amp;recCount=25&amp;searchType=1&amp;bibId=5438249 (Accessed: 3 December 2021).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err="1">
                <a:effectLst/>
                <a:latin typeface="Times New Roman" panose="02020603050405020304" pitchFamily="18" charset="0"/>
                <a:ea typeface="Calibri" panose="020F0502020204030204" pitchFamily="34" charset="0"/>
                <a:cs typeface="Times New Roman" panose="02020603050405020304" pitchFamily="18" charset="0"/>
              </a:rPr>
              <a:t>Schmeier</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S. (2015) ‘The institutional design of river basin organizations – empirical findings from around the world’,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International Journal of River Basin Management</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13(1), pp. 51–72.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doi:10.1080/15715124.2014.963862.</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Simons, C. (2014)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GEF Pacific IWRM Demonstration Project Environmental and Socio-Economic Protection in Fiji: Integrated Flood Risk Management in the Nadi River Basin Final Report An Initiative of the Global Environment Facility Supported Project: "Implementing Sustainable</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UN Watercourses Convention (2014) </a:t>
            </a:r>
            <a:r>
              <a:rPr lang="en-GB" sz="1200" i="1" kern="0" dirty="0">
                <a:effectLst/>
                <a:latin typeface="Times New Roman" panose="02020603050405020304" pitchFamily="18" charset="0"/>
                <a:ea typeface="Calibri" panose="020F0502020204030204" pitchFamily="34" charset="0"/>
                <a:cs typeface="Times New Roman" panose="02020603050405020304" pitchFamily="18" charset="0"/>
              </a:rPr>
              <a:t>South and East Asia - UN Watercourses Convention</a:t>
            </a: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 Available at: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https://www.unwatercoursesconvention.org/global-relevance/south-and-east-asia/ (Accessed: 20 August 2021).</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kern="0" dirty="0">
                <a:effectLst/>
                <a:latin typeface="Times New Roman" panose="02020603050405020304" pitchFamily="18" charset="0"/>
                <a:ea typeface="Calibri" panose="020F0502020204030204" pitchFamily="34" charset="0"/>
                <a:cs typeface="Times New Roman" panose="02020603050405020304" pitchFamily="18" charset="0"/>
              </a:rPr>
              <a:t>Watson, B., Smith, M. and Simmons, C. (2012) ‘Mid-Term Report of the Fiji GEF Pacific IWRM Demonstration Project : “ Environmental and Socio-Economic Protection in Fiji : Integrated Flood Risk Management in the Nadi River Basin ”’, pp. 1–73. Available at: </a:t>
            </a:r>
            <a:r>
              <a:rPr lang="en-GB" sz="1200"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http://www.pacific-iwrm.org/mid-term-reports/GEF-Pacific-IWRM-Fiji-Draft-Mid-Term-Report.pdf (Accessed: 25 August 2017).</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611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B191-448E-DAFA-0194-9B947CF2208E}"/>
              </a:ext>
            </a:extLst>
          </p:cNvPr>
          <p:cNvSpPr>
            <a:spLocks noGrp="1"/>
          </p:cNvSpPr>
          <p:nvPr>
            <p:ph type="title"/>
          </p:nvPr>
        </p:nvSpPr>
        <p:spPr>
          <a:xfrm>
            <a:off x="762000" y="2766218"/>
            <a:ext cx="1103630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 MALO – THANK  YOU FOR LISTENING</a:t>
            </a:r>
          </a:p>
        </p:txBody>
      </p:sp>
    </p:spTree>
    <p:extLst>
      <p:ext uri="{BB962C8B-B14F-4D97-AF65-F5344CB8AC3E}">
        <p14:creationId xmlns:p14="http://schemas.microsoft.com/office/powerpoint/2010/main" val="34157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94F313-B3C3-9E11-36F8-25F41B8E413E}"/>
              </a:ext>
            </a:extLst>
          </p:cNvPr>
          <p:cNvSpPr txBox="1"/>
          <p:nvPr/>
        </p:nvSpPr>
        <p:spPr>
          <a:xfrm>
            <a:off x="2580560" y="-291500"/>
            <a:ext cx="9268540" cy="10341293"/>
          </a:xfrm>
          <a:prstGeom prst="rect">
            <a:avLst/>
          </a:prstGeom>
          <a:noFill/>
        </p:spPr>
        <p:txBody>
          <a:bodyPr wrap="square" rtlCol="0">
            <a:spAutoFit/>
          </a:bodyPr>
          <a:lstStyle/>
          <a:p>
            <a:endParaRPr lang="en-US" sz="2400" b="1" dirty="0">
              <a:solidFill>
                <a:srgbClr val="FFFF00"/>
              </a:solidFill>
              <a:latin typeface="Times New Roman" panose="02020603050405020304" pitchFamily="18" charset="0"/>
              <a:cs typeface="Times New Roman" panose="02020603050405020304" pitchFamily="18" charset="0"/>
            </a:endParaRPr>
          </a:p>
          <a:p>
            <a:r>
              <a:rPr lang="en-US" sz="2400" b="1" dirty="0">
                <a:solidFill>
                  <a:srgbClr val="FFFF00"/>
                </a:solidFill>
                <a:latin typeface="Times New Roman" panose="02020603050405020304" pitchFamily="18" charset="0"/>
                <a:cs typeface="Times New Roman" panose="02020603050405020304" pitchFamily="18" charset="0"/>
              </a:rPr>
              <a:t>Part A (Why, What, How and Where?)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Introduction &amp; Background</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Research Design, Methods &amp; Methodology</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Findings &amp; Discussion</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Summary</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References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a:solidFill>
                  <a:srgbClr val="FFFF00"/>
                </a:solidFill>
                <a:latin typeface="Times New Roman" panose="02020603050405020304" pitchFamily="18" charset="0"/>
                <a:cs typeface="Times New Roman" panose="02020603050405020304" pitchFamily="18" charset="0"/>
              </a:rPr>
              <a:t>Part B (Practicalities – How?)</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ArcGIS Pro 3.2.2</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Final Ground Resources Potential Zones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5" name="Title 1">
            <a:extLst>
              <a:ext uri="{FF2B5EF4-FFF2-40B4-BE49-F238E27FC236}">
                <a16:creationId xmlns:a16="http://schemas.microsoft.com/office/drawing/2014/main" id="{33855F80-A35D-490E-946F-3972DDD0926A}"/>
              </a:ext>
            </a:extLst>
          </p:cNvPr>
          <p:cNvSpPr>
            <a:spLocks noGrp="1"/>
          </p:cNvSpPr>
          <p:nvPr>
            <p:ph type="title"/>
          </p:nvPr>
        </p:nvSpPr>
        <p:spPr>
          <a:xfrm>
            <a:off x="0" y="213325"/>
            <a:ext cx="37541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[1.0] Prelude</a:t>
            </a:r>
            <a:endParaRPr lang="en-GB" sz="3200" b="1" u="sng" dirty="0">
              <a:solidFill>
                <a:srgbClr val="FFFF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6043D7F-C5B5-E3FA-C582-E702F8B64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9601" y="6277240"/>
            <a:ext cx="1412399" cy="547745"/>
          </a:xfrm>
          <a:prstGeom prst="rect">
            <a:avLst/>
          </a:prstGeom>
        </p:spPr>
      </p:pic>
    </p:spTree>
    <p:extLst>
      <p:ext uri="{BB962C8B-B14F-4D97-AF65-F5344CB8AC3E}">
        <p14:creationId xmlns:p14="http://schemas.microsoft.com/office/powerpoint/2010/main" val="201721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F80E-EC1E-C76B-1ADC-CD583F942B8F}"/>
              </a:ext>
            </a:extLst>
          </p:cNvPr>
          <p:cNvSpPr>
            <a:spLocks noGrp="1"/>
          </p:cNvSpPr>
          <p:nvPr>
            <p:ph type="title"/>
          </p:nvPr>
        </p:nvSpPr>
        <p:spPr>
          <a:xfrm>
            <a:off x="-5080" y="51400"/>
            <a:ext cx="37541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[1.0] Introduction</a:t>
            </a:r>
            <a:endParaRPr lang="en-GB" sz="3200" b="1" u="sng"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3055AC-055D-EB7B-1B11-D50CB0B9B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525662"/>
            <a:ext cx="3522136" cy="2641602"/>
          </a:xfrm>
          <a:prstGeom prst="rect">
            <a:avLst/>
          </a:prstGeom>
        </p:spPr>
      </p:pic>
      <p:sp>
        <p:nvSpPr>
          <p:cNvPr id="8" name="TextBox 7">
            <a:extLst>
              <a:ext uri="{FF2B5EF4-FFF2-40B4-BE49-F238E27FC236}">
                <a16:creationId xmlns:a16="http://schemas.microsoft.com/office/drawing/2014/main" id="{6F0862F4-DA7D-1083-1DB8-6D86C9F1CE29}"/>
              </a:ext>
            </a:extLst>
          </p:cNvPr>
          <p:cNvSpPr txBox="1"/>
          <p:nvPr/>
        </p:nvSpPr>
        <p:spPr>
          <a:xfrm>
            <a:off x="0" y="3059668"/>
            <a:ext cx="4089400" cy="369332"/>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Fig 1 Aral Sea - https://www.planeta.com/aral-sea</a:t>
            </a:r>
            <a:r>
              <a:rPr lang="en-GB"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4A8D63F-9D16-8C01-30BD-E5C7DF750A08}"/>
              </a:ext>
            </a:extLst>
          </p:cNvPr>
          <p:cNvSpPr txBox="1"/>
          <p:nvPr/>
        </p:nvSpPr>
        <p:spPr>
          <a:xfrm>
            <a:off x="8783322" y="153000"/>
            <a:ext cx="3301998" cy="8186857"/>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[1.2]Climate Crisis: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&lt;Transboundary Water  Courses</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&gt;Water related conflicts</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&gt;Political sanctioned of Trade, Goods &amp; Services</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Diminishing of surface water table</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pic>
        <p:nvPicPr>
          <p:cNvPr id="13" name="Picture 12">
            <a:extLst>
              <a:ext uri="{FF2B5EF4-FFF2-40B4-BE49-F238E27FC236}">
                <a16:creationId xmlns:a16="http://schemas.microsoft.com/office/drawing/2014/main" id="{55570FDB-4B9E-C14E-5187-9B6FE2DF7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 y="3385270"/>
            <a:ext cx="2246206" cy="2856315"/>
          </a:xfrm>
          <a:prstGeom prst="rect">
            <a:avLst/>
          </a:prstGeom>
        </p:spPr>
      </p:pic>
      <p:sp>
        <p:nvSpPr>
          <p:cNvPr id="15" name="TextBox 14">
            <a:extLst>
              <a:ext uri="{FF2B5EF4-FFF2-40B4-BE49-F238E27FC236}">
                <a16:creationId xmlns:a16="http://schemas.microsoft.com/office/drawing/2014/main" id="{CDE5D393-1981-E8BA-957E-33F5642099B7}"/>
              </a:ext>
            </a:extLst>
          </p:cNvPr>
          <p:cNvSpPr txBox="1"/>
          <p:nvPr/>
        </p:nvSpPr>
        <p:spPr>
          <a:xfrm>
            <a:off x="0" y="6285315"/>
            <a:ext cx="3408680" cy="646331"/>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Fig 2 Nile River https://earthobservatory.nasa.gov/images/1718/nile-river-fluctuations-near-khartoum-sudan</a:t>
            </a:r>
          </a:p>
        </p:txBody>
      </p:sp>
      <p:pic>
        <p:nvPicPr>
          <p:cNvPr id="16" name="Picture 15">
            <a:extLst>
              <a:ext uri="{FF2B5EF4-FFF2-40B4-BE49-F238E27FC236}">
                <a16:creationId xmlns:a16="http://schemas.microsoft.com/office/drawing/2014/main" id="{AB6B2593-80C7-2497-E04E-3CB367B1D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9601" y="6277240"/>
            <a:ext cx="1412399" cy="547745"/>
          </a:xfrm>
          <a:prstGeom prst="rect">
            <a:avLst/>
          </a:prstGeom>
        </p:spPr>
      </p:pic>
      <p:sp>
        <p:nvSpPr>
          <p:cNvPr id="18" name="TextBox 17">
            <a:extLst>
              <a:ext uri="{FF2B5EF4-FFF2-40B4-BE49-F238E27FC236}">
                <a16:creationId xmlns:a16="http://schemas.microsoft.com/office/drawing/2014/main" id="{1E40037F-B143-0956-F827-03F891B63CE6}"/>
              </a:ext>
            </a:extLst>
          </p:cNvPr>
          <p:cNvSpPr txBox="1"/>
          <p:nvPr/>
        </p:nvSpPr>
        <p:spPr>
          <a:xfrm>
            <a:off x="3811269" y="4505650"/>
            <a:ext cx="5551594" cy="307777"/>
          </a:xfrm>
          <a:prstGeom prst="rect">
            <a:avLst/>
          </a:prstGeom>
          <a:noFill/>
        </p:spPr>
        <p:txBody>
          <a:bodyPr wrap="square">
            <a:spAutoFit/>
          </a:bodyPr>
          <a:lstStyle/>
          <a:p>
            <a:r>
              <a:rPr lang="en-GB" sz="1200" i="1" dirty="0">
                <a:latin typeface="Times New Roman" panose="02020603050405020304" pitchFamily="18" charset="0"/>
                <a:cs typeface="Times New Roman" panose="02020603050405020304" pitchFamily="18" charset="0"/>
              </a:rPr>
              <a:t>Fig 3. Euphrates River (https://www.youtube.com/watch?v=9Bv7at-rc6Y</a:t>
            </a:r>
            <a:r>
              <a:rPr lang="en-GB" sz="1400" i="1" dirty="0">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A9E30184-09F9-34D4-4488-03761370D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888" y="1939794"/>
            <a:ext cx="4638362" cy="2609079"/>
          </a:xfrm>
          <a:prstGeom prst="rect">
            <a:avLst/>
          </a:prstGeom>
        </p:spPr>
      </p:pic>
    </p:spTree>
    <p:extLst>
      <p:ext uri="{BB962C8B-B14F-4D97-AF65-F5344CB8AC3E}">
        <p14:creationId xmlns:p14="http://schemas.microsoft.com/office/powerpoint/2010/main" val="249357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A69F67-937D-1BED-25A6-0F4A49E98518}"/>
              </a:ext>
            </a:extLst>
          </p:cNvPr>
          <p:cNvPicPr>
            <a:picLocks noChangeAspect="1"/>
          </p:cNvPicPr>
          <p:nvPr/>
        </p:nvPicPr>
        <p:blipFill>
          <a:blip r:embed="rId3"/>
          <a:stretch>
            <a:fillRect/>
          </a:stretch>
        </p:blipFill>
        <p:spPr>
          <a:xfrm>
            <a:off x="213361" y="563395"/>
            <a:ext cx="8724728" cy="5963919"/>
          </a:xfrm>
          <a:prstGeom prst="rect">
            <a:avLst/>
          </a:prstGeom>
        </p:spPr>
      </p:pic>
      <p:sp>
        <p:nvSpPr>
          <p:cNvPr id="6" name="TextBox 5">
            <a:extLst>
              <a:ext uri="{FF2B5EF4-FFF2-40B4-BE49-F238E27FC236}">
                <a16:creationId xmlns:a16="http://schemas.microsoft.com/office/drawing/2014/main" id="{A502245D-A156-7BDB-1BEE-0C8492AC16CF}"/>
              </a:ext>
            </a:extLst>
          </p:cNvPr>
          <p:cNvSpPr txBox="1"/>
          <p:nvPr/>
        </p:nvSpPr>
        <p:spPr>
          <a:xfrm>
            <a:off x="8938089" y="153000"/>
            <a:ext cx="3147232" cy="8617744"/>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[1.2] Climate Crisis</a:t>
            </a:r>
            <a:r>
              <a:rPr lang="en-US" sz="2800" u="sng" dirty="0">
                <a:solidFill>
                  <a:srgbClr val="FFFF00"/>
                </a:solidFill>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&gt;Transboundary Aquifers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&lt;Water Availability</a:t>
            </a:r>
          </a:p>
          <a:p>
            <a:pPr marL="742950" lvl="1"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&gt;Water Demand (users)</a:t>
            </a: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Decline GW Table</a:t>
            </a:r>
          </a:p>
          <a:p>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Fiji ?</a:t>
            </a: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7" name="Title 1">
            <a:extLst>
              <a:ext uri="{FF2B5EF4-FFF2-40B4-BE49-F238E27FC236}">
                <a16:creationId xmlns:a16="http://schemas.microsoft.com/office/drawing/2014/main" id="{9D2E28A8-B29B-7DDC-E75D-2102AED6E706}"/>
              </a:ext>
            </a:extLst>
          </p:cNvPr>
          <p:cNvSpPr>
            <a:spLocks noGrp="1"/>
          </p:cNvSpPr>
          <p:nvPr>
            <p:ph type="title"/>
          </p:nvPr>
        </p:nvSpPr>
        <p:spPr>
          <a:xfrm>
            <a:off x="0" y="31080"/>
            <a:ext cx="1051560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[1.0].Introduction</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B41366C-4D94-53D1-0656-23236A7747E5}"/>
              </a:ext>
            </a:extLst>
          </p:cNvPr>
          <p:cNvSpPr txBox="1"/>
          <p:nvPr/>
        </p:nvSpPr>
        <p:spPr>
          <a:xfrm>
            <a:off x="1689101" y="6517606"/>
            <a:ext cx="3693390" cy="307777"/>
          </a:xfrm>
          <a:prstGeom prst="rect">
            <a:avLst/>
          </a:prstGeom>
          <a:noFill/>
        </p:spPr>
        <p:txBody>
          <a:bodyPr wrap="square">
            <a:spAutoFit/>
          </a:bodyPr>
          <a:lstStyle/>
          <a:p>
            <a:r>
              <a:rPr lang="en-GB" sz="1400" i="1" dirty="0">
                <a:latin typeface="Times New Roman" panose="02020603050405020304" pitchFamily="18" charset="0"/>
                <a:cs typeface="Times New Roman" panose="02020603050405020304" pitchFamily="18" charset="0"/>
              </a:rPr>
              <a:t>Fig 4.  Transboundary Aquifers(IGRAC, 2021</a:t>
            </a:r>
            <a:r>
              <a:rPr lang="en-GB"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949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5B97F-0F1B-400E-3B80-56066A260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98" r="1336"/>
          <a:stretch/>
        </p:blipFill>
        <p:spPr bwMode="auto">
          <a:xfrm>
            <a:off x="141163" y="697691"/>
            <a:ext cx="8238306" cy="5649203"/>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DE39F06-DDE0-1560-FB23-EF14C6F06222}"/>
              </a:ext>
            </a:extLst>
          </p:cNvPr>
          <p:cNvSpPr txBox="1"/>
          <p:nvPr/>
        </p:nvSpPr>
        <p:spPr>
          <a:xfrm>
            <a:off x="8935720" y="153000"/>
            <a:ext cx="3149600" cy="6463308"/>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[2.2] Study Area:</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Digitised Area 178 Km2</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Nadi City, W Viti Levu, Fiji</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Known Meguinyah Aquifer( </a:t>
            </a:r>
            <a:r>
              <a:rPr lang="it-IT" sz="2000" dirty="0">
                <a:latin typeface="Times New Roman" panose="02020603050405020304" pitchFamily="18" charset="0"/>
                <a:cs typeface="Times New Roman" panose="02020603050405020304" pitchFamily="18" charset="0"/>
              </a:rPr>
              <a:t>Gale, 1988, 1991)</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Karstic Nadi Group Formations </a:t>
            </a:r>
            <a:r>
              <a:rPr lang="it-IT" sz="2000" dirty="0">
                <a:latin typeface="Times New Roman" panose="02020603050405020304" pitchFamily="18" charset="0"/>
                <a:cs typeface="Times New Roman" panose="02020603050405020304" pitchFamily="18" charset="0"/>
              </a:rPr>
              <a:t>(Rodda, 1966; Gale, 1988, 1991)</a:t>
            </a:r>
            <a:endParaRPr lang="en-US" sz="2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7" name="TextBox 6">
            <a:extLst>
              <a:ext uri="{FF2B5EF4-FFF2-40B4-BE49-F238E27FC236}">
                <a16:creationId xmlns:a16="http://schemas.microsoft.com/office/drawing/2014/main" id="{85537E1C-599D-A99D-ABA4-B0DCC124AA3F}"/>
              </a:ext>
            </a:extLst>
          </p:cNvPr>
          <p:cNvSpPr txBox="1"/>
          <p:nvPr/>
        </p:nvSpPr>
        <p:spPr>
          <a:xfrm>
            <a:off x="416564" y="6426601"/>
            <a:ext cx="6900863" cy="369332"/>
          </a:xfrm>
          <a:prstGeom prst="rect">
            <a:avLst/>
          </a:prstGeom>
          <a:noFill/>
        </p:spPr>
        <p:txBody>
          <a:bodyPr wrap="square">
            <a:spAutoFit/>
          </a:bodyPr>
          <a:lstStyle/>
          <a:p>
            <a:pPr algn="just">
              <a:spcAft>
                <a:spcPts val="1000"/>
              </a:spcAft>
            </a:pP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Fig. 5 The study area depicts the Nadi City, Western Viti Levu, Fiji</a:t>
            </a:r>
          </a:p>
        </p:txBody>
      </p:sp>
      <p:sp>
        <p:nvSpPr>
          <p:cNvPr id="8" name="Title 1">
            <a:extLst>
              <a:ext uri="{FF2B5EF4-FFF2-40B4-BE49-F238E27FC236}">
                <a16:creationId xmlns:a16="http://schemas.microsoft.com/office/drawing/2014/main" id="{78A3FFED-8B8F-4E0D-A1B1-AFE0D4057CDB}"/>
              </a:ext>
            </a:extLst>
          </p:cNvPr>
          <p:cNvSpPr>
            <a:spLocks noGrp="1"/>
          </p:cNvSpPr>
          <p:nvPr>
            <p:ph type="title"/>
          </p:nvPr>
        </p:nvSpPr>
        <p:spPr>
          <a:xfrm>
            <a:off x="106680" y="61560"/>
            <a:ext cx="59893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[2.0] Methods and Methodology</a:t>
            </a:r>
            <a:endParaRPr lang="en-GB" sz="3200" b="1" u="sng"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668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CE0A1D-5D90-BAC3-3430-C098C7F86F43}"/>
              </a:ext>
            </a:extLst>
          </p:cNvPr>
          <p:cNvSpPr>
            <a:spLocks noGrp="1"/>
          </p:cNvSpPr>
          <p:nvPr>
            <p:ph type="title"/>
          </p:nvPr>
        </p:nvSpPr>
        <p:spPr>
          <a:xfrm>
            <a:off x="106680" y="61560"/>
            <a:ext cx="59893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[2.0] Introduction</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931EE9-8899-69BD-49C4-84C5B0374B0F}"/>
              </a:ext>
            </a:extLst>
          </p:cNvPr>
          <p:cNvSpPr txBox="1"/>
          <p:nvPr/>
        </p:nvSpPr>
        <p:spPr>
          <a:xfrm>
            <a:off x="106680" y="699100"/>
            <a:ext cx="11869420" cy="8156079"/>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[2.2] Objectives:</a:t>
            </a:r>
          </a:p>
          <a:p>
            <a:endParaRPr lang="en-US"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600" b="1" dirty="0">
                <a:highlight>
                  <a:srgbClr val="FF0000"/>
                </a:highlight>
                <a:latin typeface="Times New Roman" panose="02020603050405020304" pitchFamily="18" charset="0"/>
                <a:cs typeface="Times New Roman" panose="02020603050405020304" pitchFamily="18" charset="0"/>
              </a:rPr>
              <a:t>To determine resilient groundwater potential using open-closed source datasets and softwares</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2</a:t>
            </a:r>
            <a:r>
              <a:rPr lang="en-US" sz="2600" b="1" dirty="0">
                <a:latin typeface="Times New Roman" panose="02020603050405020304" pitchFamily="18" charset="0"/>
                <a:cs typeface="Times New Roman" panose="02020603050405020304" pitchFamily="18" charset="0"/>
              </a:rPr>
              <a:t>. To determine  and evaluate resilient Groundwater Potential  using ArcGIS Geo-statistics, Statistics and Artificial Intelligence:</a:t>
            </a:r>
          </a:p>
          <a:p>
            <a:endParaRPr lang="en-US" sz="26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600" b="1" dirty="0">
                <a:solidFill>
                  <a:srgbClr val="FFFF00"/>
                </a:solidFill>
                <a:latin typeface="Times New Roman" panose="02020603050405020304" pitchFamily="18" charset="0"/>
                <a:cs typeface="Times New Roman" panose="02020603050405020304" pitchFamily="18" charset="0"/>
              </a:rPr>
              <a:t>Conceptual  Model </a:t>
            </a:r>
            <a:r>
              <a:rPr lang="en-US" sz="2600" dirty="0">
                <a:latin typeface="Times New Roman" panose="02020603050405020304" pitchFamily="18" charset="0"/>
                <a:cs typeface="Times New Roman" panose="02020603050405020304" pitchFamily="18" charset="0"/>
              </a:rPr>
              <a:t>– Analytical Hierarchy  Processes (AHP), Frequency  Ratio (FR); and</a:t>
            </a:r>
          </a:p>
          <a:p>
            <a:pPr marL="800100" lvl="1" indent="-34290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600" b="1" dirty="0">
                <a:solidFill>
                  <a:srgbClr val="FFFF00"/>
                </a:solidFill>
                <a:latin typeface="Times New Roman" panose="02020603050405020304" pitchFamily="18" charset="0"/>
                <a:cs typeface="Times New Roman" panose="02020603050405020304" pitchFamily="18" charset="0"/>
              </a:rPr>
              <a:t>Numerical Model </a:t>
            </a:r>
            <a:r>
              <a:rPr lang="en-US" sz="2600" dirty="0">
                <a:latin typeface="Times New Roman" panose="02020603050405020304" pitchFamily="18" charset="0"/>
                <a:cs typeface="Times New Roman" panose="02020603050405020304" pitchFamily="18" charset="0"/>
              </a:rPr>
              <a:t>– Artificial Neuron Networking (ANN).</a:t>
            </a:r>
          </a:p>
          <a:p>
            <a:pPr lvl="1"/>
            <a:endParaRPr lang="en-US" sz="2600" b="1"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3. To determine the validation of Groundwater Potential Zone  (GPZ)  using PQWT Geophysics EM Resonance Survey, Sensitivity Analysis (AOC)-Bore Wells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7279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BC46FD-1134-F6C3-F9AE-FA769B490FEC}"/>
              </a:ext>
            </a:extLst>
          </p:cNvPr>
          <p:cNvSpPr txBox="1"/>
          <p:nvPr/>
        </p:nvSpPr>
        <p:spPr>
          <a:xfrm>
            <a:off x="106680" y="590515"/>
            <a:ext cx="5847080" cy="7632859"/>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[2.3] Datasets</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Open Sourced datasets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OpenStreetMap Data Pacific </a:t>
            </a:r>
            <a:r>
              <a:rPr lang="en-GB" sz="2000" dirty="0">
                <a:solidFill>
                  <a:srgbClr val="0070C0"/>
                </a:solidFill>
                <a:effectLst/>
                <a:latin typeface="Times New Roman" panose="02020603050405020304" pitchFamily="18" charset="0"/>
                <a:ea typeface="Calibri" panose="020F0502020204030204" pitchFamily="34" charset="0"/>
              </a:rPr>
              <a:t>(http://download.geofabrik.de/australia-oceania/fiji-latest-free.shp.zip )</a:t>
            </a:r>
            <a:endParaRPr lang="en-US" sz="24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DIVA GIS </a:t>
            </a:r>
            <a:r>
              <a:rPr lang="en-GB" sz="2000" b="1" dirty="0">
                <a:effectLst/>
                <a:latin typeface="Times New Roman" panose="02020603050405020304" pitchFamily="18" charset="0"/>
                <a:ea typeface="Calibri" panose="020F0502020204030204" pitchFamily="34" charset="0"/>
              </a:rPr>
              <a:t>- </a:t>
            </a:r>
            <a:r>
              <a:rPr lang="en-GB" sz="2000" dirty="0">
                <a:solidFill>
                  <a:srgbClr val="0070C0"/>
                </a:solidFill>
                <a:effectLst/>
                <a:latin typeface="Times New Roman" panose="02020603050405020304" pitchFamily="18" charset="0"/>
                <a:ea typeface="Calibri" panose="020F0502020204030204" pitchFamily="34" charset="0"/>
              </a:rPr>
              <a:t>(https://www.diva-gis.org/gdata)</a:t>
            </a: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Closed Sourced datasets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ArcGIS 10.8.2;</a:t>
            </a:r>
          </a:p>
          <a:p>
            <a:pPr lvl="1"/>
            <a:endParaRPr lang="en-US"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GEE (Paid) </a:t>
            </a:r>
            <a:r>
              <a:rPr lang="en-GB" sz="20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Sentinel 2A, Landsat 8, SRTM, GRACE 2.2);</a:t>
            </a:r>
          </a:p>
          <a:p>
            <a:pPr marL="742950" lvl="1" indent="-285750">
              <a:buFont typeface="Arial" panose="020B0604020202020204" pitchFamily="34" charset="0"/>
              <a:buChar char="•"/>
            </a:pPr>
            <a:endParaRPr lang="en-GB" sz="2000" kern="1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GB" sz="2000"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Approved datasets (stakeholders)</a:t>
            </a:r>
          </a:p>
          <a:p>
            <a:pPr marL="742950" lvl="1" indent="-285750">
              <a:buFont typeface="Arial" panose="020B0604020202020204" pitchFamily="34" charset="0"/>
              <a:buChar char="•"/>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GB" dirty="0"/>
          </a:p>
        </p:txBody>
      </p:sp>
      <p:sp>
        <p:nvSpPr>
          <p:cNvPr id="5" name="Title 1">
            <a:extLst>
              <a:ext uri="{FF2B5EF4-FFF2-40B4-BE49-F238E27FC236}">
                <a16:creationId xmlns:a16="http://schemas.microsoft.com/office/drawing/2014/main" id="{622BC861-F964-CDF2-67F6-33690ABD3C56}"/>
              </a:ext>
            </a:extLst>
          </p:cNvPr>
          <p:cNvSpPr>
            <a:spLocks noGrp="1"/>
          </p:cNvSpPr>
          <p:nvPr>
            <p:ph type="title"/>
          </p:nvPr>
        </p:nvSpPr>
        <p:spPr>
          <a:xfrm>
            <a:off x="0" y="-60960"/>
            <a:ext cx="6238242"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[2.0] Methods and Methodology</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C7DE82-44D6-4DBD-3BD0-170255FABE73}"/>
              </a:ext>
            </a:extLst>
          </p:cNvPr>
          <p:cNvSpPr txBox="1"/>
          <p:nvPr/>
        </p:nvSpPr>
        <p:spPr>
          <a:xfrm>
            <a:off x="6238242" y="-60960"/>
            <a:ext cx="6106160" cy="9489777"/>
          </a:xfrm>
          <a:prstGeom prst="rect">
            <a:avLst/>
          </a:prstGeom>
          <a:noFill/>
        </p:spPr>
        <p:txBody>
          <a:bodyPr wrap="square">
            <a:spAutoFit/>
          </a:bodyPr>
          <a:lstStyle/>
          <a:p>
            <a:r>
              <a:rPr lang="en-US" sz="2800" b="1" u="sng" dirty="0">
                <a:solidFill>
                  <a:srgbClr val="FFFF00"/>
                </a:solidFill>
                <a:latin typeface="Times New Roman" panose="02020603050405020304" pitchFamily="18" charset="0"/>
                <a:cs typeface="Times New Roman" panose="02020603050405020304" pitchFamily="18" charset="0"/>
              </a:rPr>
              <a:t>[2.4] Softwares</a:t>
            </a: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Arc GIS 10.8.2</a:t>
            </a: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ArcGIS Pro 3.2.2</a:t>
            </a: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Geomatica 2010</a:t>
            </a: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Rockworks 2022</a:t>
            </a:r>
            <a:endParaRPr lang="en-GB" sz="2000" kern="1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Excel (Frequency Ratio and AHP calculation)</a:t>
            </a: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R Studio + GEE  for numerical modelling  </a:t>
            </a:r>
          </a:p>
          <a:p>
            <a:pPr lvl="0" algn="just">
              <a:lnSpc>
                <a:spcPct val="150000"/>
              </a:lnSpc>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ANN (Opensource) python and java scripting</a:t>
            </a:r>
          </a:p>
          <a:p>
            <a:pPr lvl="0" algn="just">
              <a:lnSpc>
                <a:spcPct val="150000"/>
              </a:lnSpc>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n-GB" sz="2000" kern="100" dirty="0">
                <a:effectLst/>
                <a:latin typeface="Times New Roman" panose="02020603050405020304" pitchFamily="18" charset="0"/>
                <a:ea typeface="Calibri" panose="020F0502020204030204" pitchFamily="34" charset="0"/>
                <a:cs typeface="Times New Roman" panose="02020603050405020304" pitchFamily="18" charset="0"/>
              </a:rPr>
              <a:t>Google Earth Engine (GEE) python or java scripting</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b="1" u="sng" dirty="0">
              <a:solidFill>
                <a:srgbClr val="FFFF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7569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C89381-4EB6-094A-8C77-F228CF914FEC}"/>
              </a:ext>
            </a:extLst>
          </p:cNvPr>
          <p:cNvSpPr>
            <a:spLocks noGrp="1"/>
          </p:cNvSpPr>
          <p:nvPr>
            <p:ph type="title"/>
          </p:nvPr>
        </p:nvSpPr>
        <p:spPr>
          <a:xfrm>
            <a:off x="106680" y="61560"/>
            <a:ext cx="60909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[2.0] Methods and Methodology</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FA8B35-2F55-245D-A612-73A2AC383D0B}"/>
              </a:ext>
            </a:extLst>
          </p:cNvPr>
          <p:cNvSpPr txBox="1"/>
          <p:nvPr/>
        </p:nvSpPr>
        <p:spPr>
          <a:xfrm>
            <a:off x="5984240" y="0"/>
            <a:ext cx="5958840" cy="8956298"/>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[2.3] GEE, ArcGIS-Geostatistics, &amp; Statistics</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Conceptual Modelling</a:t>
            </a:r>
          </a:p>
          <a:p>
            <a:pPr marL="800100" lvl="1"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Analytical Hierarchy Process (AHP)</a:t>
            </a:r>
            <a:r>
              <a:rPr lang="en-GB" b="1" kern="0" dirty="0">
                <a:solidFill>
                  <a:srgbClr val="FFFF00"/>
                </a:solidFill>
                <a:effectLst/>
                <a:latin typeface="Times New Roman" panose="02020603050405020304" pitchFamily="18" charset="0"/>
                <a:ea typeface="Calibri" panose="020F0502020204030204" pitchFamily="34" charset="0"/>
              </a:rPr>
              <a:t> </a:t>
            </a:r>
            <a:r>
              <a:rPr lang="en-GB" kern="0" dirty="0">
                <a:effectLst/>
                <a:latin typeface="Times New Roman" panose="02020603050405020304" pitchFamily="18" charset="0"/>
                <a:ea typeface="Calibri" panose="020F0502020204030204" pitchFamily="34" charset="0"/>
              </a:rPr>
              <a:t>( Saaty, 1980; Triantaphyllou and Sánchez, 1997; Klaus D. Goepel, 2013; Patra, Mishra and Mahapatra, 2018; Moodley </a:t>
            </a:r>
            <a:r>
              <a:rPr lang="en-GB" i="1" kern="0" dirty="0">
                <a:effectLst/>
                <a:latin typeface="Times New Roman" panose="02020603050405020304" pitchFamily="18" charset="0"/>
                <a:ea typeface="Calibri" panose="020F0502020204030204" pitchFamily="34" charset="0"/>
              </a:rPr>
              <a:t>et al.</a:t>
            </a:r>
            <a:r>
              <a:rPr lang="en-GB" kern="0" dirty="0">
                <a:effectLst/>
                <a:latin typeface="Times New Roman" panose="02020603050405020304" pitchFamily="18" charset="0"/>
                <a:ea typeface="Calibri" panose="020F0502020204030204" pitchFamily="34" charset="0"/>
              </a:rPr>
              <a:t>, 2022). </a:t>
            </a:r>
            <a:endParaRPr lang="en-US" sz="2400"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endParaRPr lang="en-US" sz="2400" kern="0" dirty="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Frequency Ratio (FR) </a:t>
            </a:r>
            <a:r>
              <a:rPr lang="en-US" sz="2000" dirty="0">
                <a:latin typeface="Times New Roman" panose="02020603050405020304" pitchFamily="18" charset="0"/>
                <a:cs typeface="Times New Roman" panose="02020603050405020304" pitchFamily="18" charset="0"/>
              </a:rPr>
              <a:t>(</a:t>
            </a:r>
            <a:r>
              <a:rPr lang="en-GB" sz="1800" kern="0" dirty="0">
                <a:effectLst/>
                <a:latin typeface="Times New Roman" panose="02020603050405020304" pitchFamily="18" charset="0"/>
                <a:ea typeface="Calibri" panose="020F0502020204030204" pitchFamily="34" charset="0"/>
              </a:rPr>
              <a:t>Althuwaynee et al., 2014; </a:t>
            </a:r>
            <a:r>
              <a:rPr lang="en-US" sz="2000" dirty="0">
                <a:latin typeface="Times New Roman" panose="02020603050405020304" pitchFamily="18" charset="0"/>
                <a:cs typeface="Times New Roman" panose="02020603050405020304" pitchFamily="18" charset="0"/>
              </a:rPr>
              <a:t>Naghibi et al., 2015; Al-Abadi, Ghlaib and Shahid, 2017; Falah et al., 2017; Das, 2019a; Hasanuzzaman et al., 2022)</a:t>
            </a:r>
            <a:r>
              <a:rPr lang="en-US" sz="2400" dirty="0">
                <a:latin typeface="Times New Roman" panose="02020603050405020304" pitchFamily="18" charset="0"/>
                <a:cs typeface="Times New Roman" panose="02020603050405020304" pitchFamily="18" charset="0"/>
              </a:rPr>
              <a:t> </a:t>
            </a:r>
          </a:p>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Weighted Overlay Analysis WOA</a:t>
            </a:r>
            <a:r>
              <a:rPr lang="en-US" sz="1800" dirty="0">
                <a:latin typeface="Times New Roman" panose="02020603050405020304" pitchFamily="18" charset="0"/>
                <a:cs typeface="Times New Roman" panose="02020603050405020304" pitchFamily="18" charset="0"/>
              </a:rPr>
              <a:t>(AHP – FR GM  Fusion)</a:t>
            </a:r>
          </a:p>
          <a:p>
            <a:pPr lvl="1"/>
            <a:r>
              <a:rPr lang="en-GB" sz="1800" dirty="0">
                <a:effectLst/>
                <a:latin typeface="Times New Roman" panose="02020603050405020304" pitchFamily="18" charset="0"/>
                <a:ea typeface="Calibri" panose="020F0502020204030204" pitchFamily="34" charset="0"/>
              </a:rPr>
              <a:t>(Patra, Mishra and Mahapatra, 2018; Kanagaraj </a:t>
            </a:r>
            <a:r>
              <a:rPr lang="en-GB" sz="1800" i="1" dirty="0">
                <a:effectLst/>
                <a:latin typeface="Times New Roman" panose="02020603050405020304" pitchFamily="18" charset="0"/>
                <a:ea typeface="Calibri" panose="020F0502020204030204" pitchFamily="34" charset="0"/>
              </a:rPr>
              <a:t>et al.</a:t>
            </a:r>
            <a:r>
              <a:rPr lang="en-GB" sz="1800" dirty="0">
                <a:effectLst/>
                <a:latin typeface="Times New Roman" panose="02020603050405020304" pitchFamily="18" charset="0"/>
                <a:ea typeface="Calibri" panose="020F0502020204030204" pitchFamily="34" charset="0"/>
              </a:rPr>
              <a:t>, 2019; Kaur </a:t>
            </a:r>
            <a:r>
              <a:rPr lang="en-GB" sz="1800" i="1" dirty="0">
                <a:effectLst/>
                <a:latin typeface="Times New Roman" panose="02020603050405020304" pitchFamily="18" charset="0"/>
                <a:ea typeface="Calibri" panose="020F0502020204030204" pitchFamily="34" charset="0"/>
              </a:rPr>
              <a:t>et al.</a:t>
            </a:r>
            <a:r>
              <a:rPr lang="en-GB" sz="1800" dirty="0">
                <a:effectLst/>
                <a:latin typeface="Times New Roman" panose="02020603050405020304" pitchFamily="18" charset="0"/>
                <a:ea typeface="Calibri" panose="020F0502020204030204" pitchFamily="34" charset="0"/>
              </a:rPr>
              <a:t>, 2020; Moodley </a:t>
            </a:r>
            <a:r>
              <a:rPr lang="en-GB" sz="1800" i="1" dirty="0">
                <a:effectLst/>
                <a:latin typeface="Times New Roman" panose="02020603050405020304" pitchFamily="18" charset="0"/>
                <a:ea typeface="Calibri" panose="020F0502020204030204" pitchFamily="34" charset="0"/>
              </a:rPr>
              <a:t>et al.</a:t>
            </a:r>
            <a:r>
              <a:rPr lang="en-GB" sz="1800" dirty="0">
                <a:effectLst/>
                <a:latin typeface="Times New Roman" panose="02020603050405020304" pitchFamily="18" charset="0"/>
                <a:ea typeface="Calibri" panose="020F0502020204030204" pitchFamily="34" charset="0"/>
              </a:rPr>
              <a:t>, 2022)</a:t>
            </a:r>
          </a:p>
          <a:p>
            <a:pPr lvl="1"/>
            <a:endParaRPr lang="en-US" sz="2400" dirty="0">
              <a:latin typeface="Times New Roman" panose="02020603050405020304" pitchFamily="18" charset="0"/>
              <a:cs typeface="Times New Roman" panose="02020603050405020304" pitchFamily="18" charset="0"/>
            </a:endParaRPr>
          </a:p>
          <a:p>
            <a:r>
              <a:rPr lang="en-US" sz="2400" b="1" dirty="0">
                <a:solidFill>
                  <a:srgbClr val="FFFF00"/>
                </a:solidFill>
                <a:latin typeface="Times New Roman" panose="02020603050405020304" pitchFamily="18" charset="0"/>
                <a:cs typeface="Times New Roman" panose="02020603050405020304" pitchFamily="18" charset="0"/>
              </a:rPr>
              <a:t>Numerical Modelling </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Artificial Neuron Networking (ANN)</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GB" dirty="0"/>
          </a:p>
        </p:txBody>
      </p:sp>
      <p:sp>
        <p:nvSpPr>
          <p:cNvPr id="7" name="TextBox 6">
            <a:extLst>
              <a:ext uri="{FF2B5EF4-FFF2-40B4-BE49-F238E27FC236}">
                <a16:creationId xmlns:a16="http://schemas.microsoft.com/office/drawing/2014/main" id="{8D8974BE-05DC-F6AF-3D67-8A0B6E920671}"/>
              </a:ext>
            </a:extLst>
          </p:cNvPr>
          <p:cNvSpPr txBox="1"/>
          <p:nvPr/>
        </p:nvSpPr>
        <p:spPr>
          <a:xfrm>
            <a:off x="248920" y="3707465"/>
            <a:ext cx="4836160" cy="748923"/>
          </a:xfrm>
          <a:prstGeom prst="rect">
            <a:avLst/>
          </a:prstGeom>
          <a:noFill/>
          <a:ln>
            <a:solidFill>
              <a:srgbClr val="FFFF00"/>
            </a:solidFill>
          </a:ln>
        </p:spPr>
        <p:txBody>
          <a:bodyPr wrap="square">
            <a:spAutoFit/>
          </a:bodyPr>
          <a:lstStyle/>
          <a:p>
            <a:pPr>
              <a:spcAft>
                <a:spcPts val="800"/>
              </a:spcAft>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 FR  GM =</a:t>
            </a:r>
            <a:r>
              <a:rPr lang="en-GB" sz="1800" b="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b="1" kern="0" dirty="0">
                <a:effectLst/>
                <a:latin typeface="Times New Roman" panose="02020603050405020304" pitchFamily="18" charset="0"/>
                <a:ea typeface="Times New Roman" panose="02020603050405020304" pitchFamily="18" charset="0"/>
              </a:rPr>
              <a:t>∑ </a:t>
            </a:r>
            <a:r>
              <a:rPr lang="en-GB" sz="1800" b="1" u="sng" dirty="0">
                <a:effectLst/>
                <a:latin typeface="Times New Roman" panose="02020603050405020304" pitchFamily="18" charset="0"/>
                <a:ea typeface="Times New Roman" panose="02020603050405020304" pitchFamily="18" charset="0"/>
                <a:cs typeface="Times New Roman" panose="02020603050405020304" pitchFamily="18" charset="0"/>
              </a:rPr>
              <a:t>groundwater occurrence  pixels)</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800" b="1" kern="0" dirty="0">
                <a:effectLst/>
                <a:latin typeface="Times New Roman" panose="02020603050405020304" pitchFamily="18" charset="0"/>
                <a:ea typeface="Times New Roman" panose="02020603050405020304" pitchFamily="18" charset="0"/>
              </a:rPr>
              <a:t>                           (∑classes pixels FR)</a:t>
            </a:r>
            <a:endParaRPr lang="en-GB" b="1" dirty="0"/>
          </a:p>
        </p:txBody>
      </p:sp>
      <p:sp>
        <p:nvSpPr>
          <p:cNvPr id="8" name="TextBox 7">
            <a:extLst>
              <a:ext uri="{FF2B5EF4-FFF2-40B4-BE49-F238E27FC236}">
                <a16:creationId xmlns:a16="http://schemas.microsoft.com/office/drawing/2014/main" id="{2059241D-831D-52A9-C773-C9E9BEC8C0BF}"/>
              </a:ext>
            </a:extLst>
          </p:cNvPr>
          <p:cNvSpPr txBox="1"/>
          <p:nvPr/>
        </p:nvSpPr>
        <p:spPr>
          <a:xfrm>
            <a:off x="269240" y="761115"/>
            <a:ext cx="4709160" cy="2441694"/>
          </a:xfrm>
          <a:prstGeom prst="rect">
            <a:avLst/>
          </a:prstGeom>
          <a:noFill/>
          <a:ln>
            <a:solidFill>
              <a:srgbClr val="FFFF00"/>
            </a:solidFill>
          </a:ln>
        </p:spPr>
        <p:txBody>
          <a:bodyPr wrap="square">
            <a:spAutoFit/>
          </a:bodyPr>
          <a:lstStyle/>
          <a:p>
            <a:pPr>
              <a:spcAft>
                <a:spcPts val="800"/>
              </a:spcAft>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  (1) AHP GM  - CI = </a:t>
            </a:r>
            <a:r>
              <a:rPr lang="el-GR" sz="1800" b="1" u="sng" dirty="0">
                <a:effectLst/>
                <a:latin typeface="Times New Roman" panose="02020603050405020304" pitchFamily="18" charset="0"/>
                <a:ea typeface="Times New Roman" panose="02020603050405020304" pitchFamily="18" charset="0"/>
                <a:cs typeface="Times New Roman" panose="02020603050405020304" pitchFamily="18" charset="0"/>
              </a:rPr>
              <a:t>λ</a:t>
            </a:r>
            <a:r>
              <a:rPr lang="en-GB" sz="1800" b="1" u="sng" dirty="0">
                <a:effectLst/>
                <a:latin typeface="Times New Roman" panose="02020603050405020304" pitchFamily="18" charset="0"/>
                <a:ea typeface="Times New Roman" panose="02020603050405020304" pitchFamily="18" charset="0"/>
                <a:cs typeface="Times New Roman" panose="02020603050405020304" pitchFamily="18" charset="0"/>
              </a:rPr>
              <a:t>max – n</a:t>
            </a: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                                          n-1 </a:t>
            </a:r>
          </a:p>
          <a:p>
            <a:pPr>
              <a:spcAft>
                <a:spcPts val="80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(2) Normalised (CI) with condition &amp; variable. By calculating Eigenvector (V)   for normalised RI matrix                              </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(3) CR  = CI /RI                                          </a:t>
            </a:r>
          </a:p>
          <a:p>
            <a:pPr>
              <a:spcAft>
                <a:spcPts val="800"/>
              </a:spcAft>
            </a:pPr>
            <a:endParaRPr lang="en-GB" sz="1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1E95649-090A-2A30-7EA6-DABC3EFADCCE}"/>
              </a:ext>
            </a:extLst>
          </p:cNvPr>
          <p:cNvSpPr txBox="1"/>
          <p:nvPr/>
        </p:nvSpPr>
        <p:spPr>
          <a:xfrm>
            <a:off x="0" y="3255082"/>
            <a:ext cx="6791960" cy="400110"/>
          </a:xfrm>
          <a:prstGeom prst="rect">
            <a:avLst/>
          </a:prstGeom>
          <a:noFill/>
        </p:spPr>
        <p:txBody>
          <a:bodyPr wrap="square">
            <a:spAutoFit/>
          </a:bodyPr>
          <a:lstStyle/>
          <a:p>
            <a:r>
              <a:rPr lang="en-US" sz="2000" b="1" dirty="0">
                <a:solidFill>
                  <a:srgbClr val="FFFF00"/>
                </a:solidFill>
                <a:latin typeface="Times New Roman" panose="02020603050405020304" pitchFamily="18" charset="0"/>
                <a:cs typeface="Times New Roman" panose="02020603050405020304" pitchFamily="18" charset="0"/>
              </a:rPr>
              <a:t>[2].Frequency Ratio  (FR) in Groundwater Occurrence </a:t>
            </a:r>
            <a:endParaRPr lang="en-GB" sz="2000" b="1" dirty="0">
              <a:solidFill>
                <a:srgbClr val="FFFF00"/>
              </a:solidFill>
            </a:endParaRPr>
          </a:p>
        </p:txBody>
      </p:sp>
      <p:sp>
        <p:nvSpPr>
          <p:cNvPr id="12" name="TextBox 11">
            <a:extLst>
              <a:ext uri="{FF2B5EF4-FFF2-40B4-BE49-F238E27FC236}">
                <a16:creationId xmlns:a16="http://schemas.microsoft.com/office/drawing/2014/main" id="{1D9B28A2-C941-9B36-E294-96A6A4F7F9C2}"/>
              </a:ext>
            </a:extLst>
          </p:cNvPr>
          <p:cNvSpPr txBox="1"/>
          <p:nvPr/>
        </p:nvSpPr>
        <p:spPr>
          <a:xfrm>
            <a:off x="106680" y="467409"/>
            <a:ext cx="6121400" cy="369332"/>
          </a:xfrm>
          <a:prstGeom prst="rect">
            <a:avLst/>
          </a:prstGeom>
          <a:noFill/>
        </p:spPr>
        <p:txBody>
          <a:bodyPr wrap="square">
            <a:spAutoFit/>
          </a:bodyPr>
          <a:lstStyle/>
          <a:p>
            <a:r>
              <a:rPr lang="en-US" sz="1800" b="1" dirty="0">
                <a:solidFill>
                  <a:srgbClr val="FFFF00"/>
                </a:solidFill>
                <a:latin typeface="Times New Roman" panose="02020603050405020304" pitchFamily="18" charset="0"/>
                <a:cs typeface="Times New Roman" panose="02020603050405020304" pitchFamily="18" charset="0"/>
              </a:rPr>
              <a:t>[1]. AHP (FR) in Groundwater Occurrence </a:t>
            </a:r>
            <a:endParaRPr lang="en-GB" sz="1800" b="1" dirty="0">
              <a:solidFill>
                <a:srgbClr val="FFFF00"/>
              </a:solidFill>
            </a:endParaRPr>
          </a:p>
        </p:txBody>
      </p:sp>
      <p:sp>
        <p:nvSpPr>
          <p:cNvPr id="14" name="TextBox 13">
            <a:extLst>
              <a:ext uri="{FF2B5EF4-FFF2-40B4-BE49-F238E27FC236}">
                <a16:creationId xmlns:a16="http://schemas.microsoft.com/office/drawing/2014/main" id="{E1C48307-AF60-8EA6-2200-AC59AF88CBDE}"/>
              </a:ext>
            </a:extLst>
          </p:cNvPr>
          <p:cNvSpPr txBox="1"/>
          <p:nvPr/>
        </p:nvSpPr>
        <p:spPr>
          <a:xfrm>
            <a:off x="0" y="4591886"/>
            <a:ext cx="5984240" cy="369332"/>
          </a:xfrm>
          <a:prstGeom prst="rect">
            <a:avLst/>
          </a:prstGeom>
          <a:noFill/>
        </p:spPr>
        <p:txBody>
          <a:bodyPr wrap="square">
            <a:spAutoFit/>
          </a:bodyPr>
          <a:lstStyle/>
          <a:p>
            <a:r>
              <a:rPr lang="en-US" sz="1800" b="1" dirty="0">
                <a:solidFill>
                  <a:srgbClr val="FFFF00"/>
                </a:solidFill>
                <a:latin typeface="Times New Roman" panose="02020603050405020304" pitchFamily="18" charset="0"/>
                <a:cs typeface="Times New Roman" panose="02020603050405020304" pitchFamily="18" charset="0"/>
              </a:rPr>
              <a:t>[3].WOA  (AHP –FR  Fusion) in Groundwater Occurrence</a:t>
            </a:r>
            <a:endParaRPr lang="en-GB" sz="1800" b="1" dirty="0">
              <a:solidFill>
                <a:srgbClr val="FFFF00"/>
              </a:solidFill>
            </a:endParaRPr>
          </a:p>
        </p:txBody>
      </p:sp>
      <p:sp>
        <p:nvSpPr>
          <p:cNvPr id="9" name="TextBox 8">
            <a:extLst>
              <a:ext uri="{FF2B5EF4-FFF2-40B4-BE49-F238E27FC236}">
                <a16:creationId xmlns:a16="http://schemas.microsoft.com/office/drawing/2014/main" id="{92AE774B-3BEB-E1EA-B5A7-38E7123CD840}"/>
              </a:ext>
            </a:extLst>
          </p:cNvPr>
          <p:cNvSpPr txBox="1"/>
          <p:nvPr/>
        </p:nvSpPr>
        <p:spPr>
          <a:xfrm>
            <a:off x="242725" y="4938675"/>
            <a:ext cx="5326690" cy="2195473"/>
          </a:xfrm>
          <a:prstGeom prst="rect">
            <a:avLst/>
          </a:prstGeom>
          <a:noFill/>
          <a:ln>
            <a:solidFill>
              <a:srgbClr val="FFFF00"/>
            </a:solidFill>
          </a:ln>
        </p:spPr>
        <p:txBody>
          <a:bodyPr wrap="square">
            <a:spAutoFit/>
          </a:bodyPr>
          <a:lstStyle/>
          <a:p>
            <a:pPr>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WOA %(AHP-FR Fusion) = Rf</a:t>
            </a:r>
            <a:r>
              <a:rPr lang="en-GB" sz="20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  +  LD</a:t>
            </a:r>
            <a:r>
              <a:rPr lang="en-GB" sz="20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Li</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 DEM</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+As</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+Rn</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+Geom</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+DD</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+FS</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+LULC</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+NDVI</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+PWB</a:t>
            </a:r>
            <a:r>
              <a:rPr lang="en-GB" sz="1800" b="1" baseline="-25000" dirty="0">
                <a:effectLst/>
                <a:latin typeface="Times New Roman" panose="02020603050405020304" pitchFamily="18" charset="0"/>
                <a:ea typeface="Calibri" panose="020F0502020204030204" pitchFamily="34" charset="0"/>
                <a:cs typeface="Times New Roman" panose="02020603050405020304" pitchFamily="18" charset="0"/>
              </a:rPr>
              <a:t>(AHP-FR Fusion)</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79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0DB3C8-6C32-3DC7-600E-ECAFB6290922}"/>
              </a:ext>
            </a:extLst>
          </p:cNvPr>
          <p:cNvSpPr>
            <a:spLocks noGrp="1"/>
          </p:cNvSpPr>
          <p:nvPr>
            <p:ph type="title"/>
          </p:nvPr>
        </p:nvSpPr>
        <p:spPr>
          <a:xfrm>
            <a:off x="76200" y="600"/>
            <a:ext cx="5176520" cy="528955"/>
          </a:xfrm>
        </p:spPr>
        <p:txBody>
          <a:bodyPr>
            <a:noAutofit/>
          </a:bodyPr>
          <a:lstStyle/>
          <a:p>
            <a:r>
              <a:rPr lang="en-US" sz="3200" b="1" u="sng" dirty="0">
                <a:solidFill>
                  <a:srgbClr val="FFFF00"/>
                </a:solidFill>
                <a:latin typeface="Times New Roman" panose="02020603050405020304" pitchFamily="18" charset="0"/>
                <a:cs typeface="Times New Roman" panose="02020603050405020304" pitchFamily="18" charset="0"/>
              </a:rPr>
              <a:t>[3.0] Findings</a:t>
            </a:r>
            <a:endParaRPr lang="en-GB" sz="3200" b="1" u="sng"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0A64C3C-DFA8-C711-BC9E-8AFDB9D646F0}"/>
              </a:ext>
            </a:extLst>
          </p:cNvPr>
          <p:cNvSpPr txBox="1"/>
          <p:nvPr/>
        </p:nvSpPr>
        <p:spPr>
          <a:xfrm>
            <a:off x="8783322" y="153000"/>
            <a:ext cx="3301998" cy="8925520"/>
          </a:xfrm>
          <a:prstGeom prst="rect">
            <a:avLst/>
          </a:prstGeom>
          <a:noFill/>
        </p:spPr>
        <p:txBody>
          <a:bodyPr wrap="square" rtlCol="0">
            <a:spAutoFit/>
          </a:bodyPr>
          <a:lstStyle/>
          <a:p>
            <a:r>
              <a:rPr lang="en-US" sz="2800" b="1" u="sng" dirty="0">
                <a:solidFill>
                  <a:srgbClr val="FFFF00"/>
                </a:solidFill>
                <a:latin typeface="Times New Roman" panose="02020603050405020304" pitchFamily="18" charset="0"/>
                <a:cs typeface="Times New Roman" panose="02020603050405020304" pitchFamily="18" charset="0"/>
              </a:rPr>
              <a:t>[</a:t>
            </a:r>
            <a:r>
              <a:rPr lang="en-US" sz="2800" b="1" u="sng">
                <a:solidFill>
                  <a:srgbClr val="FFFF00"/>
                </a:solidFill>
                <a:latin typeface="Times New Roman" panose="02020603050405020304" pitchFamily="18" charset="0"/>
                <a:cs typeface="Times New Roman" panose="02020603050405020304" pitchFamily="18" charset="0"/>
              </a:rPr>
              <a:t>3.2] GEE </a:t>
            </a:r>
            <a:r>
              <a:rPr lang="en-US" sz="2800" b="1" u="sng" dirty="0">
                <a:solidFill>
                  <a:srgbClr val="FFFF00"/>
                </a:solidFill>
                <a:latin typeface="Times New Roman" panose="02020603050405020304" pitchFamily="18" charset="0"/>
                <a:cs typeface="Times New Roman" panose="02020603050405020304" pitchFamily="18" charset="0"/>
              </a:rPr>
              <a:t>Analysis: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GEE Paid Source derived</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Sentinel 2A</a:t>
            </a:r>
          </a:p>
          <a:p>
            <a:pPr marL="1200150" lvl="2"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LULC</a:t>
            </a:r>
          </a:p>
          <a:p>
            <a:pPr marL="1200150" lvl="2"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NDVI</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GEE Raster datasets used as baseline for ArcGIS Pro 3.2.2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Thematic layers</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Surface layers</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Subsurface layers</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GB" dirty="0"/>
          </a:p>
        </p:txBody>
      </p:sp>
      <p:sp>
        <p:nvSpPr>
          <p:cNvPr id="10" name="TextBox 9">
            <a:extLst>
              <a:ext uri="{FF2B5EF4-FFF2-40B4-BE49-F238E27FC236}">
                <a16:creationId xmlns:a16="http://schemas.microsoft.com/office/drawing/2014/main" id="{CCC0FE1D-F4E9-6DAA-66D6-716DBFED60B3}"/>
              </a:ext>
            </a:extLst>
          </p:cNvPr>
          <p:cNvSpPr txBox="1"/>
          <p:nvPr/>
        </p:nvSpPr>
        <p:spPr>
          <a:xfrm>
            <a:off x="133987" y="3455912"/>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6 GEE</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NDVI </a:t>
            </a: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script analysis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for greener vegetation depicts groundwater (1983-2023)</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086A672-5B42-799B-1F8D-6A8D17AB033B}"/>
              </a:ext>
            </a:extLst>
          </p:cNvPr>
          <p:cNvSpPr txBox="1"/>
          <p:nvPr/>
        </p:nvSpPr>
        <p:spPr>
          <a:xfrm>
            <a:off x="606689" y="6540075"/>
            <a:ext cx="6121400" cy="276999"/>
          </a:xfrm>
          <a:prstGeom prst="rect">
            <a:avLst/>
          </a:prstGeom>
          <a:noFill/>
        </p:spPr>
        <p:txBody>
          <a:bodyPr wrap="square">
            <a:spAutoFit/>
          </a:bodyPr>
          <a:lstStyle/>
          <a:p>
            <a:pPr algn="just">
              <a:spcAft>
                <a:spcPts val="1000"/>
              </a:spcAft>
            </a:pP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Fig. 7 GEE</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 Sentinel 2A </a:t>
            </a:r>
            <a:r>
              <a:rPr lang="en-GB" sz="1200" i="1" kern="100" dirty="0">
                <a:effectLst/>
                <a:latin typeface="Times New Roman" panose="02020603050405020304" pitchFamily="18" charset="0"/>
                <a:ea typeface="Calibri" panose="020F0502020204030204" pitchFamily="34" charset="0"/>
                <a:cs typeface="Times New Roman" panose="02020603050405020304" pitchFamily="18" charset="0"/>
              </a:rPr>
              <a:t>script analysis </a:t>
            </a:r>
            <a:r>
              <a:rPr lang="en-GB" sz="1200" i="1" kern="100" dirty="0">
                <a:latin typeface="Times New Roman" panose="02020603050405020304" pitchFamily="18" charset="0"/>
                <a:ea typeface="Calibri" panose="020F0502020204030204" pitchFamily="34" charset="0"/>
                <a:cs typeface="Times New Roman" panose="02020603050405020304" pitchFamily="18" charset="0"/>
              </a:rPr>
              <a:t>to deduce Lineament Density</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E677378-5C0D-8AFF-2598-1BA53CA6622F}"/>
              </a:ext>
            </a:extLst>
          </p:cNvPr>
          <p:cNvPicPr>
            <a:picLocks noChangeAspect="1"/>
          </p:cNvPicPr>
          <p:nvPr/>
        </p:nvPicPr>
        <p:blipFill rotWithShape="1">
          <a:blip r:embed="rId3"/>
          <a:srcRect r="1324"/>
          <a:stretch/>
        </p:blipFill>
        <p:spPr bwMode="auto">
          <a:xfrm>
            <a:off x="281305" y="466209"/>
            <a:ext cx="5655310" cy="3041015"/>
          </a:xfrm>
          <a:prstGeom prst="rect">
            <a:avLst/>
          </a:prstGeom>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D3BA0FA-CAD6-1C22-EC80-E9030F5443E7}"/>
              </a:ext>
            </a:extLst>
          </p:cNvPr>
          <p:cNvPicPr>
            <a:picLocks noChangeAspect="1"/>
          </p:cNvPicPr>
          <p:nvPr/>
        </p:nvPicPr>
        <p:blipFill rotWithShape="1">
          <a:blip r:embed="rId4"/>
          <a:srcRect r="1227"/>
          <a:stretch/>
        </p:blipFill>
        <p:spPr bwMode="auto">
          <a:xfrm>
            <a:off x="359727" y="3677216"/>
            <a:ext cx="5305093" cy="283136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75067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679</TotalTime>
  <Words>2525</Words>
  <Application>Microsoft Office PowerPoint</Application>
  <PresentationFormat>Widescreen</PresentationFormat>
  <Paragraphs>333</Paragraphs>
  <Slides>17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Symbol</vt:lpstr>
      <vt:lpstr>Times New Roman</vt:lpstr>
      <vt:lpstr>Office Theme</vt:lpstr>
      <vt:lpstr>PowerPoint Presentation</vt:lpstr>
      <vt:lpstr>[1.0] Prelude</vt:lpstr>
      <vt:lpstr>[1.0] Introduction</vt:lpstr>
      <vt:lpstr>[1.0].Introduction</vt:lpstr>
      <vt:lpstr>[2.0] Methods and Methodology</vt:lpstr>
      <vt:lpstr>[2.0] Introduction</vt:lpstr>
      <vt:lpstr>[2.0] Methods and Methodology</vt:lpstr>
      <vt:lpstr>[2.0] Methods and Methodology</vt:lpstr>
      <vt:lpstr>[3.0] Findings</vt:lpstr>
      <vt:lpstr>[3.0] Findings</vt:lpstr>
      <vt:lpstr>[3.0] Findings</vt:lpstr>
      <vt:lpstr>PowerPoint Presentation</vt:lpstr>
      <vt:lpstr>[4.0] Findings &amp; Discussions</vt:lpstr>
      <vt:lpstr>[4.0] Findings &amp; Discussions</vt:lpstr>
      <vt:lpstr>[5.0] Summary</vt:lpstr>
      <vt:lpstr>[6.0] References</vt:lpstr>
      <vt:lpstr> MALO – 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Malakai T Tadulala</dc:creator>
  <cp:lastModifiedBy>Samuel Work</cp:lastModifiedBy>
  <cp:revision>76</cp:revision>
  <dcterms:created xsi:type="dcterms:W3CDTF">2023-11-28T10:44:13Z</dcterms:created>
  <dcterms:modified xsi:type="dcterms:W3CDTF">2023-11-30T03:46:11Z</dcterms:modified>
</cp:coreProperties>
</file>