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a29780cd6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a29780cd6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a29780cd6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a29780cd6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a29780cd6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a29780cd6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a29780cd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a29780cd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a29780cd6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a29780cd6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a5c18e6a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a5c18e6a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457200" y="274046"/>
            <a:ext cx="48768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37185" algn="l" rtl="0">
              <a:spcBef>
                <a:spcPts val="1000"/>
              </a:spcBef>
              <a:spcAft>
                <a:spcPts val="0"/>
              </a:spcAft>
              <a:buSzPts val="1710"/>
              <a:buChar char="○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5715000" y="129896"/>
            <a:ext cx="246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183880" y="129896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5105202" y="2356"/>
            <a:ext cx="4038482" cy="826408"/>
            <a:chOff x="5334000" y="-37306"/>
            <a:chExt cx="3281718" cy="895350"/>
          </a:xfrm>
        </p:grpSpPr>
        <p:pic>
          <p:nvPicPr>
            <p:cNvPr id="89" name="Google Shape;89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448301" y="-37306"/>
              <a:ext cx="3167417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00" y="-37306"/>
              <a:ext cx="819150" cy="895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66725" y="285899"/>
            <a:ext cx="46386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5867400" y="130587"/>
            <a:ext cx="2212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183880" y="129896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069241"/>
            <a:ext cx="7726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280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66725" y="285899"/>
            <a:ext cx="46386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29182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  <a:defRPr sz="2600"/>
            </a:lvl1pPr>
            <a:lvl2pPr marL="914400" lvl="1" indent="-373380" algn="l" rtl="0">
              <a:spcBef>
                <a:spcPts val="1000"/>
              </a:spcBef>
              <a:spcAft>
                <a:spcPts val="0"/>
              </a:spcAft>
              <a:buSzPts val="2280"/>
              <a:buChar char="○"/>
              <a:defRPr sz="2400"/>
            </a:lvl2pPr>
            <a:lvl3pPr marL="1371600" lvl="2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4648200" y="1291828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●"/>
              <a:defRPr sz="2600"/>
            </a:lvl1pPr>
            <a:lvl2pPr marL="914400" lvl="1" indent="-373380" algn="l" rtl="0">
              <a:spcBef>
                <a:spcPts val="1000"/>
              </a:spcBef>
              <a:spcAft>
                <a:spcPts val="0"/>
              </a:spcAft>
              <a:buSzPts val="2280"/>
              <a:buChar char="○"/>
              <a:defRPr sz="2400"/>
            </a:lvl2pPr>
            <a:lvl3pPr marL="1371600" lvl="2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5791200" y="129896"/>
            <a:ext cx="23550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180070" y="129896"/>
            <a:ext cx="5028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IS/GHF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alote.baleisuva@ausfijifacility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mailto:vimal.deo@health.gov.fj" TargetMode="External"/><Relationship Id="rId4" Type="http://schemas.openxmlformats.org/officeDocument/2006/relationships/hyperlink" Target="mailto:shaneel.prakash@health.gov.f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Ministry of Health &amp; Medical Services Update 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1558351" y="3359175"/>
            <a:ext cx="60303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Pacific GIS/RS Conference </a:t>
            </a:r>
            <a:r>
              <a:rPr lang="en" dirty="0"/>
              <a:t>, </a:t>
            </a:r>
            <a:r>
              <a:rPr lang="en" dirty="0" smtClean="0"/>
              <a:t>28</a:t>
            </a:r>
            <a:r>
              <a:rPr lang="en" baseline="30000" dirty="0" smtClean="0"/>
              <a:t>th</a:t>
            </a:r>
            <a:r>
              <a:rPr lang="en" dirty="0" smtClean="0"/>
              <a:t> November,  USP ICT Building, </a:t>
            </a:r>
            <a:r>
              <a:rPr lang="en" dirty="0"/>
              <a:t>2023</a:t>
            </a:r>
            <a:endParaRPr dirty="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550" y="210750"/>
            <a:ext cx="1253550" cy="118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46550" y="974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ground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1200" y="705100"/>
            <a:ext cx="7167900" cy="1374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New player (Infancy) to the GIS community in Fiji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Benefit from GIS during COVID 19 pandemic with data visualization through support of ML&amp;RD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Procured an ArcGIS license in 2021 to support COVID 19 data visualization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50" y="2167275"/>
            <a:ext cx="8079701" cy="32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80975" y="469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to date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0" y="516789"/>
            <a:ext cx="4689764" cy="1112211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Established a position in Mohms with the Facility Health </a:t>
            </a:r>
            <a:r>
              <a:rPr lang="en" sz="1800" dirty="0" smtClean="0"/>
              <a:t>Programme 2022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Launch of a 5-year Digital Health Strategy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Endorsement of Health GIS Working group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Conducted an introductory Health GIS training in 2022 using Q-GIS with the support of </a:t>
            </a:r>
            <a:r>
              <a:rPr lang="en" sz="1800" dirty="0" smtClean="0"/>
              <a:t>MLMR, Fiji Roads and FBOS facilitators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In-house QGIS &amp; Kobocollect pieces of training for HI’s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006" y="516789"/>
            <a:ext cx="3977411" cy="399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34400" y="87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50025" y="622300"/>
            <a:ext cx="4240200" cy="4149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Description of Nursing Zones using GIS conducted by IMT &amp; MLRD in  2021 for mapping cases during COVID 19</a:t>
            </a:r>
            <a:endParaRPr sz="150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Conducted first Health GIS Advisory working group meeting with Ministry of Lands and  Fiji Bureau of Statistics expertise</a:t>
            </a:r>
            <a:endParaRPr sz="150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Mapping Health catchment areas with administrative and population boundaries</a:t>
            </a:r>
            <a:endParaRPr sz="150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Developing GIS cluster map on risk groups for vulnerable population.</a:t>
            </a:r>
            <a:endParaRPr sz="1500"/>
          </a:p>
          <a:p>
            <a:pPr marL="457200" lvl="0" indent="-30956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Provide GIS support to Mohms projects mapping activities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 KOICA/WHO Climate change &amp; Health Surveillance project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 Ty-Five (Typhoid vaccination project)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- Environmental Health mapping projects e.g. Tobacco control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877" y="622300"/>
            <a:ext cx="3647625" cy="42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615600" y="56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National GIS activities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46525" y="591250"/>
            <a:ext cx="4023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Submitted support letter to Ministry Economy for GIS Enterprise license in 2020 Budget</a:t>
            </a:r>
            <a:endParaRPr sz="1400" dirty="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Drafted  MOU with Lands Department to include data sharing &amp; </a:t>
            </a:r>
            <a:r>
              <a:rPr lang="en" sz="1400" dirty="0" smtClean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and technical </a:t>
            </a: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advisory</a:t>
            </a:r>
            <a:endParaRPr sz="1400" dirty="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Conducted pilot projects with LRD during </a:t>
            </a:r>
            <a:r>
              <a:rPr lang="en" sz="1400" dirty="0" smtClean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COVID-19 </a:t>
            </a: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using ArcGIS e.g. Leptospirosis, mapping market produce, etc</a:t>
            </a:r>
            <a:r>
              <a:rPr lang="en" sz="1400" dirty="0" smtClean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 dirty="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Participated in ML&amp;RD GIS strategic plan development</a:t>
            </a:r>
            <a:endParaRPr sz="1400" dirty="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Participated in Regional </a:t>
            </a:r>
            <a:r>
              <a:rPr lang="en" sz="1400" dirty="0" smtClean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and national </a:t>
            </a:r>
            <a:r>
              <a:rPr lang="en" sz="1400" dirty="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GIS initiatives </a:t>
            </a:r>
            <a:r>
              <a:rPr lang="en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FGIMC, UNGGIM</a:t>
            </a:r>
            <a:endParaRPr sz="900" dirty="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100" y="510863"/>
            <a:ext cx="3894016" cy="422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89625" y="82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324025" y="542300"/>
            <a:ext cx="4449000" cy="4263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Capacity </a:t>
            </a:r>
            <a:r>
              <a:rPr lang="en" sz="1600" dirty="0" smtClean="0"/>
              <a:t>Building </a:t>
            </a:r>
            <a:r>
              <a:rPr lang="en" sz="1600" dirty="0"/>
              <a:t>in Health GIS for </a:t>
            </a:r>
            <a:r>
              <a:rPr lang="en" sz="1600" dirty="0" smtClean="0"/>
              <a:t>the Workforce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Participate in GIS enterprise architecture for whole government approach- Enterprise System for GIS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Strengthen internal GIS Governance structure with other sectors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Sharing &amp; Collaboration - Information Sharing agreements with GIS Govt. institutions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 smtClean="0"/>
              <a:t>WHO </a:t>
            </a:r>
            <a:r>
              <a:rPr lang="en" sz="1600" dirty="0"/>
              <a:t>GIS Centre for GIS Health -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Geolocated Health Facilities Initiative</a:t>
            </a:r>
            <a:endParaRPr sz="1600" dirty="0"/>
          </a:p>
          <a:p>
            <a:pPr marL="457200" lvl="0" indent="-330200" algn="l" rtl="0">
              <a:spcBef>
                <a:spcPts val="136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Strengthen Health GIS Advisory working group activities	</a:t>
            </a:r>
            <a:endParaRPr sz="1600" dirty="0"/>
          </a:p>
          <a:p>
            <a:pPr marL="9144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075" y="563888"/>
            <a:ext cx="3607458" cy="42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36200" y="664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Vinaka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36200" y="1142550"/>
            <a:ext cx="3174300" cy="3456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look for your continuous support and mentoring. Please contact the following if interested </a:t>
            </a:r>
            <a:r>
              <a:rPr lang="en" dirty="0" smtClean="0"/>
              <a:t>in assisting </a:t>
            </a:r>
            <a:r>
              <a:rPr lang="en" dirty="0"/>
              <a:t>and </a:t>
            </a:r>
            <a:r>
              <a:rPr lang="en" dirty="0" smtClean="0"/>
              <a:t>supporting </a:t>
            </a:r>
            <a:r>
              <a:rPr lang="en" dirty="0"/>
              <a:t>the  Health GIS Technical Advisory Group: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Ms. Salote Baleisuva 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salote.baleisuva@ausfijifacility.org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Mr. </a:t>
            </a:r>
            <a:r>
              <a:rPr lang="en" dirty="0" smtClean="0"/>
              <a:t>Shaneel Prakash: IT Manager, MHMS </a:t>
            </a:r>
            <a:r>
              <a:rPr lang="en" dirty="0" smtClean="0">
                <a:hlinkClick r:id="rId4"/>
              </a:rPr>
              <a:t>shaneel.prakash@health.gov.fj</a:t>
            </a:r>
            <a:r>
              <a:rPr lang="en" dirty="0" smtClean="0"/>
              <a:t> </a:t>
            </a:r>
            <a:endParaRPr lang="en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smtClean="0"/>
              <a:t>Mr. Vimal Deo: Chief Health Inspector </a:t>
            </a:r>
            <a:r>
              <a:rPr lang="en-US" dirty="0" smtClean="0">
                <a:hlinkClick r:id="rId5"/>
              </a:rPr>
              <a:t>v</a:t>
            </a:r>
            <a:r>
              <a:rPr lang="en" dirty="0" smtClean="0">
                <a:hlinkClick r:id="rId5"/>
              </a:rPr>
              <a:t>imal.deo@health.gov.fj</a:t>
            </a:r>
            <a:r>
              <a:rPr lang="en" dirty="0" smtClean="0"/>
              <a:t> </a:t>
            </a:r>
            <a:endParaRPr lang="en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 smtClean="0"/>
              <a:t> </a:t>
            </a:r>
            <a:endParaRPr dirty="0"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0550" y="813709"/>
            <a:ext cx="4719799" cy="33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386</Words>
  <Application>Microsoft Office PowerPoint</Application>
  <PresentationFormat>On-screen 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Lato</vt:lpstr>
      <vt:lpstr>Arial</vt:lpstr>
      <vt:lpstr>Quattrocento Sans</vt:lpstr>
      <vt:lpstr>Raleway</vt:lpstr>
      <vt:lpstr>Streamline</vt:lpstr>
      <vt:lpstr>Ministry of Health &amp; Medical Services Update </vt:lpstr>
      <vt:lpstr>Back ground</vt:lpstr>
      <vt:lpstr>Activities to date</vt:lpstr>
      <vt:lpstr>Projects</vt:lpstr>
      <vt:lpstr> National GIS activities</vt:lpstr>
      <vt:lpstr>Future plans</vt:lpstr>
      <vt:lpstr>Vinaka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Health &amp; Medical Services Update</dc:title>
  <dc:creator>Family Health</dc:creator>
  <cp:lastModifiedBy>Baleisuva, Salote</cp:lastModifiedBy>
  <cp:revision>13</cp:revision>
  <dcterms:modified xsi:type="dcterms:W3CDTF">2023-11-27T21:03:43Z</dcterms:modified>
</cp:coreProperties>
</file>