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0">
  <p:sldMasterIdLst>
    <p:sldMasterId id="2147483660" r:id="rId1"/>
  </p:sldMasterIdLst>
  <p:sldIdLst>
    <p:sldId id="256" r:id="rId2"/>
    <p:sldId id="292" r:id="rId3"/>
    <p:sldId id="275" r:id="rId4"/>
    <p:sldId id="257" r:id="rId5"/>
    <p:sldId id="260" r:id="rId6"/>
    <p:sldId id="268" r:id="rId7"/>
    <p:sldId id="269" r:id="rId8"/>
    <p:sldId id="270" r:id="rId9"/>
    <p:sldId id="258" r:id="rId10"/>
    <p:sldId id="272" r:id="rId11"/>
    <p:sldId id="273" r:id="rId12"/>
    <p:sldId id="271" r:id="rId13"/>
    <p:sldId id="274" r:id="rId14"/>
    <p:sldId id="262" r:id="rId15"/>
    <p:sldId id="263" r:id="rId16"/>
    <p:sldId id="264" r:id="rId17"/>
    <p:sldId id="265" r:id="rId18"/>
    <p:sldId id="266" r:id="rId19"/>
    <p:sldId id="267" r:id="rId20"/>
    <p:sldId id="291" r:id="rId21"/>
    <p:sldId id="287" r:id="rId22"/>
    <p:sldId id="288" r:id="rId23"/>
    <p:sldId id="290" r:id="rId24"/>
    <p:sldId id="28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94660"/>
  </p:normalViewPr>
  <p:slideViewPr>
    <p:cSldViewPr snapToGrid="0">
      <p:cViewPr>
        <p:scale>
          <a:sx n="100" d="100"/>
          <a:sy n="100" d="100"/>
        </p:scale>
        <p:origin x="5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BBE1C-6697-4E07-8B64-567AD7C82471}" type="datetimeFigureOut">
              <a:rPr lang="en-TO" smtClean="0"/>
              <a:t>26/11/2023</a:t>
            </a:fld>
            <a:endParaRPr lang="en-TO"/>
          </a:p>
        </p:txBody>
      </p:sp>
      <p:sp>
        <p:nvSpPr>
          <p:cNvPr id="5" name="Footer Placeholder 4"/>
          <p:cNvSpPr>
            <a:spLocks noGrp="1"/>
          </p:cNvSpPr>
          <p:nvPr>
            <p:ph type="ftr" sz="quarter" idx="11"/>
          </p:nvPr>
        </p:nvSpPr>
        <p:spPr/>
        <p:txBody>
          <a:bodyPr/>
          <a:lstStyle/>
          <a:p>
            <a:endParaRPr lang="en-TO"/>
          </a:p>
        </p:txBody>
      </p:sp>
      <p:sp>
        <p:nvSpPr>
          <p:cNvPr id="6" name="Slide Number Placeholder 5"/>
          <p:cNvSpPr>
            <a:spLocks noGrp="1"/>
          </p:cNvSpPr>
          <p:nvPr>
            <p:ph type="sldNum" sz="quarter" idx="12"/>
          </p:nvPr>
        </p:nvSpPr>
        <p:spPr/>
        <p:txBody>
          <a:bodyPr/>
          <a:lstStyle/>
          <a:p>
            <a:fld id="{40EF92BC-E110-4CA7-A258-1EA4210F912A}" type="slidenum">
              <a:rPr lang="en-TO" smtClean="0"/>
              <a:t>‹#›</a:t>
            </a:fld>
            <a:endParaRPr lang="en-TO"/>
          </a:p>
        </p:txBody>
      </p:sp>
    </p:spTree>
    <p:extLst>
      <p:ext uri="{BB962C8B-B14F-4D97-AF65-F5344CB8AC3E}">
        <p14:creationId xmlns:p14="http://schemas.microsoft.com/office/powerpoint/2010/main" val="25653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BBE1C-6697-4E07-8B64-567AD7C82471}" type="datetimeFigureOut">
              <a:rPr lang="en-TO" smtClean="0"/>
              <a:t>26/11/2023</a:t>
            </a:fld>
            <a:endParaRPr lang="en-TO"/>
          </a:p>
        </p:txBody>
      </p:sp>
      <p:sp>
        <p:nvSpPr>
          <p:cNvPr id="5" name="Footer Placeholder 4"/>
          <p:cNvSpPr>
            <a:spLocks noGrp="1"/>
          </p:cNvSpPr>
          <p:nvPr>
            <p:ph type="ftr" sz="quarter" idx="11"/>
          </p:nvPr>
        </p:nvSpPr>
        <p:spPr/>
        <p:txBody>
          <a:bodyPr/>
          <a:lstStyle/>
          <a:p>
            <a:endParaRPr lang="en-TO"/>
          </a:p>
        </p:txBody>
      </p:sp>
      <p:sp>
        <p:nvSpPr>
          <p:cNvPr id="6" name="Slide Number Placeholder 5"/>
          <p:cNvSpPr>
            <a:spLocks noGrp="1"/>
          </p:cNvSpPr>
          <p:nvPr>
            <p:ph type="sldNum" sz="quarter" idx="12"/>
          </p:nvPr>
        </p:nvSpPr>
        <p:spPr/>
        <p:txBody>
          <a:bodyPr/>
          <a:lstStyle/>
          <a:p>
            <a:fld id="{40EF92BC-E110-4CA7-A258-1EA4210F912A}" type="slidenum">
              <a:rPr lang="en-TO" smtClean="0"/>
              <a:t>‹#›</a:t>
            </a:fld>
            <a:endParaRPr lang="en-TO"/>
          </a:p>
        </p:txBody>
      </p:sp>
    </p:spTree>
    <p:extLst>
      <p:ext uri="{BB962C8B-B14F-4D97-AF65-F5344CB8AC3E}">
        <p14:creationId xmlns:p14="http://schemas.microsoft.com/office/powerpoint/2010/main" val="533760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BBE1C-6697-4E07-8B64-567AD7C82471}" type="datetimeFigureOut">
              <a:rPr lang="en-TO" smtClean="0"/>
              <a:t>26/11/2023</a:t>
            </a:fld>
            <a:endParaRPr lang="en-TO"/>
          </a:p>
        </p:txBody>
      </p:sp>
      <p:sp>
        <p:nvSpPr>
          <p:cNvPr id="5" name="Footer Placeholder 4"/>
          <p:cNvSpPr>
            <a:spLocks noGrp="1"/>
          </p:cNvSpPr>
          <p:nvPr>
            <p:ph type="ftr" sz="quarter" idx="11"/>
          </p:nvPr>
        </p:nvSpPr>
        <p:spPr/>
        <p:txBody>
          <a:bodyPr/>
          <a:lstStyle/>
          <a:p>
            <a:endParaRPr lang="en-TO"/>
          </a:p>
        </p:txBody>
      </p:sp>
      <p:sp>
        <p:nvSpPr>
          <p:cNvPr id="6" name="Slide Number Placeholder 5"/>
          <p:cNvSpPr>
            <a:spLocks noGrp="1"/>
          </p:cNvSpPr>
          <p:nvPr>
            <p:ph type="sldNum" sz="quarter" idx="12"/>
          </p:nvPr>
        </p:nvSpPr>
        <p:spPr/>
        <p:txBody>
          <a:bodyPr/>
          <a:lstStyle/>
          <a:p>
            <a:fld id="{40EF92BC-E110-4CA7-A258-1EA4210F912A}" type="slidenum">
              <a:rPr lang="en-TO" smtClean="0"/>
              <a:t>‹#›</a:t>
            </a:fld>
            <a:endParaRPr lang="en-TO"/>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35881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BBE1C-6697-4E07-8B64-567AD7C82471}" type="datetimeFigureOut">
              <a:rPr lang="en-TO" smtClean="0"/>
              <a:t>26/11/2023</a:t>
            </a:fld>
            <a:endParaRPr lang="en-TO"/>
          </a:p>
        </p:txBody>
      </p:sp>
      <p:sp>
        <p:nvSpPr>
          <p:cNvPr id="5" name="Footer Placeholder 4"/>
          <p:cNvSpPr>
            <a:spLocks noGrp="1"/>
          </p:cNvSpPr>
          <p:nvPr>
            <p:ph type="ftr" sz="quarter" idx="11"/>
          </p:nvPr>
        </p:nvSpPr>
        <p:spPr/>
        <p:txBody>
          <a:bodyPr/>
          <a:lstStyle/>
          <a:p>
            <a:endParaRPr lang="en-TO"/>
          </a:p>
        </p:txBody>
      </p:sp>
      <p:sp>
        <p:nvSpPr>
          <p:cNvPr id="6" name="Slide Number Placeholder 5"/>
          <p:cNvSpPr>
            <a:spLocks noGrp="1"/>
          </p:cNvSpPr>
          <p:nvPr>
            <p:ph type="sldNum" sz="quarter" idx="12"/>
          </p:nvPr>
        </p:nvSpPr>
        <p:spPr/>
        <p:txBody>
          <a:bodyPr/>
          <a:lstStyle/>
          <a:p>
            <a:fld id="{40EF92BC-E110-4CA7-A258-1EA4210F912A}" type="slidenum">
              <a:rPr lang="en-TO" smtClean="0"/>
              <a:t>‹#›</a:t>
            </a:fld>
            <a:endParaRPr lang="en-TO"/>
          </a:p>
        </p:txBody>
      </p:sp>
    </p:spTree>
    <p:extLst>
      <p:ext uri="{BB962C8B-B14F-4D97-AF65-F5344CB8AC3E}">
        <p14:creationId xmlns:p14="http://schemas.microsoft.com/office/powerpoint/2010/main" val="1319538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BBE1C-6697-4E07-8B64-567AD7C82471}" type="datetimeFigureOut">
              <a:rPr lang="en-TO" smtClean="0"/>
              <a:t>26/11/2023</a:t>
            </a:fld>
            <a:endParaRPr lang="en-TO"/>
          </a:p>
        </p:txBody>
      </p:sp>
      <p:sp>
        <p:nvSpPr>
          <p:cNvPr id="5" name="Footer Placeholder 4"/>
          <p:cNvSpPr>
            <a:spLocks noGrp="1"/>
          </p:cNvSpPr>
          <p:nvPr>
            <p:ph type="ftr" sz="quarter" idx="11"/>
          </p:nvPr>
        </p:nvSpPr>
        <p:spPr/>
        <p:txBody>
          <a:bodyPr/>
          <a:lstStyle/>
          <a:p>
            <a:endParaRPr lang="en-TO"/>
          </a:p>
        </p:txBody>
      </p:sp>
      <p:sp>
        <p:nvSpPr>
          <p:cNvPr id="6" name="Slide Number Placeholder 5"/>
          <p:cNvSpPr>
            <a:spLocks noGrp="1"/>
          </p:cNvSpPr>
          <p:nvPr>
            <p:ph type="sldNum" sz="quarter" idx="12"/>
          </p:nvPr>
        </p:nvSpPr>
        <p:spPr/>
        <p:txBody>
          <a:bodyPr/>
          <a:lstStyle/>
          <a:p>
            <a:fld id="{40EF92BC-E110-4CA7-A258-1EA4210F912A}" type="slidenum">
              <a:rPr lang="en-TO" smtClean="0"/>
              <a:t>‹#›</a:t>
            </a:fld>
            <a:endParaRPr lang="en-T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22647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BBE1C-6697-4E07-8B64-567AD7C82471}" type="datetimeFigureOut">
              <a:rPr lang="en-TO" smtClean="0"/>
              <a:t>26/11/2023</a:t>
            </a:fld>
            <a:endParaRPr lang="en-TO"/>
          </a:p>
        </p:txBody>
      </p:sp>
      <p:sp>
        <p:nvSpPr>
          <p:cNvPr id="5" name="Footer Placeholder 4"/>
          <p:cNvSpPr>
            <a:spLocks noGrp="1"/>
          </p:cNvSpPr>
          <p:nvPr>
            <p:ph type="ftr" sz="quarter" idx="11"/>
          </p:nvPr>
        </p:nvSpPr>
        <p:spPr/>
        <p:txBody>
          <a:bodyPr/>
          <a:lstStyle/>
          <a:p>
            <a:endParaRPr lang="en-TO"/>
          </a:p>
        </p:txBody>
      </p:sp>
      <p:sp>
        <p:nvSpPr>
          <p:cNvPr id="6" name="Slide Number Placeholder 5"/>
          <p:cNvSpPr>
            <a:spLocks noGrp="1"/>
          </p:cNvSpPr>
          <p:nvPr>
            <p:ph type="sldNum" sz="quarter" idx="12"/>
          </p:nvPr>
        </p:nvSpPr>
        <p:spPr/>
        <p:txBody>
          <a:bodyPr/>
          <a:lstStyle/>
          <a:p>
            <a:fld id="{40EF92BC-E110-4CA7-A258-1EA4210F912A}" type="slidenum">
              <a:rPr lang="en-TO" smtClean="0"/>
              <a:t>‹#›</a:t>
            </a:fld>
            <a:endParaRPr lang="en-TO"/>
          </a:p>
        </p:txBody>
      </p:sp>
    </p:spTree>
    <p:extLst>
      <p:ext uri="{BB962C8B-B14F-4D97-AF65-F5344CB8AC3E}">
        <p14:creationId xmlns:p14="http://schemas.microsoft.com/office/powerpoint/2010/main" val="3182345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BBE1C-6697-4E07-8B64-567AD7C82471}" type="datetimeFigureOut">
              <a:rPr lang="en-TO" smtClean="0"/>
              <a:t>26/11/2023</a:t>
            </a:fld>
            <a:endParaRPr lang="en-TO"/>
          </a:p>
        </p:txBody>
      </p:sp>
      <p:sp>
        <p:nvSpPr>
          <p:cNvPr id="5" name="Footer Placeholder 4"/>
          <p:cNvSpPr>
            <a:spLocks noGrp="1"/>
          </p:cNvSpPr>
          <p:nvPr>
            <p:ph type="ftr" sz="quarter" idx="11"/>
          </p:nvPr>
        </p:nvSpPr>
        <p:spPr/>
        <p:txBody>
          <a:bodyPr/>
          <a:lstStyle/>
          <a:p>
            <a:endParaRPr lang="en-TO"/>
          </a:p>
        </p:txBody>
      </p:sp>
      <p:sp>
        <p:nvSpPr>
          <p:cNvPr id="6" name="Slide Number Placeholder 5"/>
          <p:cNvSpPr>
            <a:spLocks noGrp="1"/>
          </p:cNvSpPr>
          <p:nvPr>
            <p:ph type="sldNum" sz="quarter" idx="12"/>
          </p:nvPr>
        </p:nvSpPr>
        <p:spPr/>
        <p:txBody>
          <a:bodyPr/>
          <a:lstStyle/>
          <a:p>
            <a:fld id="{40EF92BC-E110-4CA7-A258-1EA4210F912A}" type="slidenum">
              <a:rPr lang="en-TO" smtClean="0"/>
              <a:t>‹#›</a:t>
            </a:fld>
            <a:endParaRPr lang="en-TO"/>
          </a:p>
        </p:txBody>
      </p:sp>
    </p:spTree>
    <p:extLst>
      <p:ext uri="{BB962C8B-B14F-4D97-AF65-F5344CB8AC3E}">
        <p14:creationId xmlns:p14="http://schemas.microsoft.com/office/powerpoint/2010/main" val="3893972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BBE1C-6697-4E07-8B64-567AD7C82471}" type="datetimeFigureOut">
              <a:rPr lang="en-TO" smtClean="0"/>
              <a:t>26/11/2023</a:t>
            </a:fld>
            <a:endParaRPr lang="en-TO"/>
          </a:p>
        </p:txBody>
      </p:sp>
      <p:sp>
        <p:nvSpPr>
          <p:cNvPr id="5" name="Footer Placeholder 4"/>
          <p:cNvSpPr>
            <a:spLocks noGrp="1"/>
          </p:cNvSpPr>
          <p:nvPr>
            <p:ph type="ftr" sz="quarter" idx="11"/>
          </p:nvPr>
        </p:nvSpPr>
        <p:spPr/>
        <p:txBody>
          <a:bodyPr/>
          <a:lstStyle/>
          <a:p>
            <a:endParaRPr lang="en-TO"/>
          </a:p>
        </p:txBody>
      </p:sp>
      <p:sp>
        <p:nvSpPr>
          <p:cNvPr id="6" name="Slide Number Placeholder 5"/>
          <p:cNvSpPr>
            <a:spLocks noGrp="1"/>
          </p:cNvSpPr>
          <p:nvPr>
            <p:ph type="sldNum" sz="quarter" idx="12"/>
          </p:nvPr>
        </p:nvSpPr>
        <p:spPr/>
        <p:txBody>
          <a:bodyPr/>
          <a:lstStyle/>
          <a:p>
            <a:fld id="{40EF92BC-E110-4CA7-A258-1EA4210F912A}" type="slidenum">
              <a:rPr lang="en-TO" smtClean="0"/>
              <a:t>‹#›</a:t>
            </a:fld>
            <a:endParaRPr lang="en-TO"/>
          </a:p>
        </p:txBody>
      </p:sp>
    </p:spTree>
    <p:extLst>
      <p:ext uri="{BB962C8B-B14F-4D97-AF65-F5344CB8AC3E}">
        <p14:creationId xmlns:p14="http://schemas.microsoft.com/office/powerpoint/2010/main" val="648247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BBE1C-6697-4E07-8B64-567AD7C82471}" type="datetimeFigureOut">
              <a:rPr lang="en-TO" smtClean="0"/>
              <a:t>26/11/2023</a:t>
            </a:fld>
            <a:endParaRPr lang="en-TO"/>
          </a:p>
        </p:txBody>
      </p:sp>
      <p:sp>
        <p:nvSpPr>
          <p:cNvPr id="5" name="Footer Placeholder 4"/>
          <p:cNvSpPr>
            <a:spLocks noGrp="1"/>
          </p:cNvSpPr>
          <p:nvPr>
            <p:ph type="ftr" sz="quarter" idx="11"/>
          </p:nvPr>
        </p:nvSpPr>
        <p:spPr/>
        <p:txBody>
          <a:bodyPr/>
          <a:lstStyle/>
          <a:p>
            <a:endParaRPr lang="en-TO"/>
          </a:p>
        </p:txBody>
      </p:sp>
      <p:sp>
        <p:nvSpPr>
          <p:cNvPr id="6" name="Slide Number Placeholder 5"/>
          <p:cNvSpPr>
            <a:spLocks noGrp="1"/>
          </p:cNvSpPr>
          <p:nvPr>
            <p:ph type="sldNum" sz="quarter" idx="12"/>
          </p:nvPr>
        </p:nvSpPr>
        <p:spPr/>
        <p:txBody>
          <a:bodyPr/>
          <a:lstStyle/>
          <a:p>
            <a:fld id="{40EF92BC-E110-4CA7-A258-1EA4210F912A}" type="slidenum">
              <a:rPr lang="en-TO" smtClean="0"/>
              <a:t>‹#›</a:t>
            </a:fld>
            <a:endParaRPr lang="en-TO"/>
          </a:p>
        </p:txBody>
      </p:sp>
    </p:spTree>
    <p:extLst>
      <p:ext uri="{BB962C8B-B14F-4D97-AF65-F5344CB8AC3E}">
        <p14:creationId xmlns:p14="http://schemas.microsoft.com/office/powerpoint/2010/main" val="1887832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BBE1C-6697-4E07-8B64-567AD7C82471}" type="datetimeFigureOut">
              <a:rPr lang="en-TO" smtClean="0"/>
              <a:t>26/11/2023</a:t>
            </a:fld>
            <a:endParaRPr lang="en-TO"/>
          </a:p>
        </p:txBody>
      </p:sp>
      <p:sp>
        <p:nvSpPr>
          <p:cNvPr id="5" name="Footer Placeholder 4"/>
          <p:cNvSpPr>
            <a:spLocks noGrp="1"/>
          </p:cNvSpPr>
          <p:nvPr>
            <p:ph type="ftr" sz="quarter" idx="11"/>
          </p:nvPr>
        </p:nvSpPr>
        <p:spPr/>
        <p:txBody>
          <a:bodyPr/>
          <a:lstStyle/>
          <a:p>
            <a:endParaRPr lang="en-TO"/>
          </a:p>
        </p:txBody>
      </p:sp>
      <p:sp>
        <p:nvSpPr>
          <p:cNvPr id="6" name="Slide Number Placeholder 5"/>
          <p:cNvSpPr>
            <a:spLocks noGrp="1"/>
          </p:cNvSpPr>
          <p:nvPr>
            <p:ph type="sldNum" sz="quarter" idx="12"/>
          </p:nvPr>
        </p:nvSpPr>
        <p:spPr/>
        <p:txBody>
          <a:bodyPr/>
          <a:lstStyle/>
          <a:p>
            <a:fld id="{40EF92BC-E110-4CA7-A258-1EA4210F912A}" type="slidenum">
              <a:rPr lang="en-TO" smtClean="0"/>
              <a:t>‹#›</a:t>
            </a:fld>
            <a:endParaRPr lang="en-TO"/>
          </a:p>
        </p:txBody>
      </p:sp>
    </p:spTree>
    <p:extLst>
      <p:ext uri="{BB962C8B-B14F-4D97-AF65-F5344CB8AC3E}">
        <p14:creationId xmlns:p14="http://schemas.microsoft.com/office/powerpoint/2010/main" val="305335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BBE1C-6697-4E07-8B64-567AD7C82471}" type="datetimeFigureOut">
              <a:rPr lang="en-TO" smtClean="0"/>
              <a:t>26/11/2023</a:t>
            </a:fld>
            <a:endParaRPr lang="en-TO"/>
          </a:p>
        </p:txBody>
      </p:sp>
      <p:sp>
        <p:nvSpPr>
          <p:cNvPr id="6" name="Footer Placeholder 5"/>
          <p:cNvSpPr>
            <a:spLocks noGrp="1"/>
          </p:cNvSpPr>
          <p:nvPr>
            <p:ph type="ftr" sz="quarter" idx="11"/>
          </p:nvPr>
        </p:nvSpPr>
        <p:spPr/>
        <p:txBody>
          <a:bodyPr/>
          <a:lstStyle/>
          <a:p>
            <a:endParaRPr lang="en-TO"/>
          </a:p>
        </p:txBody>
      </p:sp>
      <p:sp>
        <p:nvSpPr>
          <p:cNvPr id="7" name="Slide Number Placeholder 6"/>
          <p:cNvSpPr>
            <a:spLocks noGrp="1"/>
          </p:cNvSpPr>
          <p:nvPr>
            <p:ph type="sldNum" sz="quarter" idx="12"/>
          </p:nvPr>
        </p:nvSpPr>
        <p:spPr/>
        <p:txBody>
          <a:bodyPr/>
          <a:lstStyle/>
          <a:p>
            <a:fld id="{40EF92BC-E110-4CA7-A258-1EA4210F912A}" type="slidenum">
              <a:rPr lang="en-TO" smtClean="0"/>
              <a:t>‹#›</a:t>
            </a:fld>
            <a:endParaRPr lang="en-TO"/>
          </a:p>
        </p:txBody>
      </p:sp>
    </p:spTree>
    <p:extLst>
      <p:ext uri="{BB962C8B-B14F-4D97-AF65-F5344CB8AC3E}">
        <p14:creationId xmlns:p14="http://schemas.microsoft.com/office/powerpoint/2010/main" val="547671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BBE1C-6697-4E07-8B64-567AD7C82471}" type="datetimeFigureOut">
              <a:rPr lang="en-TO" smtClean="0"/>
              <a:t>26/11/2023</a:t>
            </a:fld>
            <a:endParaRPr lang="en-TO"/>
          </a:p>
        </p:txBody>
      </p:sp>
      <p:sp>
        <p:nvSpPr>
          <p:cNvPr id="8" name="Footer Placeholder 7"/>
          <p:cNvSpPr>
            <a:spLocks noGrp="1"/>
          </p:cNvSpPr>
          <p:nvPr>
            <p:ph type="ftr" sz="quarter" idx="11"/>
          </p:nvPr>
        </p:nvSpPr>
        <p:spPr/>
        <p:txBody>
          <a:bodyPr/>
          <a:lstStyle/>
          <a:p>
            <a:endParaRPr lang="en-TO"/>
          </a:p>
        </p:txBody>
      </p:sp>
      <p:sp>
        <p:nvSpPr>
          <p:cNvPr id="9" name="Slide Number Placeholder 8"/>
          <p:cNvSpPr>
            <a:spLocks noGrp="1"/>
          </p:cNvSpPr>
          <p:nvPr>
            <p:ph type="sldNum" sz="quarter" idx="12"/>
          </p:nvPr>
        </p:nvSpPr>
        <p:spPr/>
        <p:txBody>
          <a:bodyPr/>
          <a:lstStyle/>
          <a:p>
            <a:fld id="{40EF92BC-E110-4CA7-A258-1EA4210F912A}" type="slidenum">
              <a:rPr lang="en-TO" smtClean="0"/>
              <a:t>‹#›</a:t>
            </a:fld>
            <a:endParaRPr lang="en-TO"/>
          </a:p>
        </p:txBody>
      </p:sp>
    </p:spTree>
    <p:extLst>
      <p:ext uri="{BB962C8B-B14F-4D97-AF65-F5344CB8AC3E}">
        <p14:creationId xmlns:p14="http://schemas.microsoft.com/office/powerpoint/2010/main" val="9310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BBE1C-6697-4E07-8B64-567AD7C82471}" type="datetimeFigureOut">
              <a:rPr lang="en-TO" smtClean="0"/>
              <a:t>26/11/2023</a:t>
            </a:fld>
            <a:endParaRPr lang="en-TO"/>
          </a:p>
        </p:txBody>
      </p:sp>
      <p:sp>
        <p:nvSpPr>
          <p:cNvPr id="4" name="Footer Placeholder 3"/>
          <p:cNvSpPr>
            <a:spLocks noGrp="1"/>
          </p:cNvSpPr>
          <p:nvPr>
            <p:ph type="ftr" sz="quarter" idx="11"/>
          </p:nvPr>
        </p:nvSpPr>
        <p:spPr/>
        <p:txBody>
          <a:bodyPr/>
          <a:lstStyle/>
          <a:p>
            <a:endParaRPr lang="en-TO"/>
          </a:p>
        </p:txBody>
      </p:sp>
      <p:sp>
        <p:nvSpPr>
          <p:cNvPr id="5" name="Slide Number Placeholder 4"/>
          <p:cNvSpPr>
            <a:spLocks noGrp="1"/>
          </p:cNvSpPr>
          <p:nvPr>
            <p:ph type="sldNum" sz="quarter" idx="12"/>
          </p:nvPr>
        </p:nvSpPr>
        <p:spPr/>
        <p:txBody>
          <a:bodyPr/>
          <a:lstStyle/>
          <a:p>
            <a:fld id="{40EF92BC-E110-4CA7-A258-1EA4210F912A}" type="slidenum">
              <a:rPr lang="en-TO" smtClean="0"/>
              <a:t>‹#›</a:t>
            </a:fld>
            <a:endParaRPr lang="en-TO"/>
          </a:p>
        </p:txBody>
      </p:sp>
    </p:spTree>
    <p:extLst>
      <p:ext uri="{BB962C8B-B14F-4D97-AF65-F5344CB8AC3E}">
        <p14:creationId xmlns:p14="http://schemas.microsoft.com/office/powerpoint/2010/main" val="3577316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BBE1C-6697-4E07-8B64-567AD7C82471}" type="datetimeFigureOut">
              <a:rPr lang="en-TO" smtClean="0"/>
              <a:t>26/11/2023</a:t>
            </a:fld>
            <a:endParaRPr lang="en-TO"/>
          </a:p>
        </p:txBody>
      </p:sp>
      <p:sp>
        <p:nvSpPr>
          <p:cNvPr id="3" name="Footer Placeholder 2"/>
          <p:cNvSpPr>
            <a:spLocks noGrp="1"/>
          </p:cNvSpPr>
          <p:nvPr>
            <p:ph type="ftr" sz="quarter" idx="11"/>
          </p:nvPr>
        </p:nvSpPr>
        <p:spPr/>
        <p:txBody>
          <a:bodyPr/>
          <a:lstStyle/>
          <a:p>
            <a:endParaRPr lang="en-TO"/>
          </a:p>
        </p:txBody>
      </p:sp>
      <p:sp>
        <p:nvSpPr>
          <p:cNvPr id="4" name="Slide Number Placeholder 3"/>
          <p:cNvSpPr>
            <a:spLocks noGrp="1"/>
          </p:cNvSpPr>
          <p:nvPr>
            <p:ph type="sldNum" sz="quarter" idx="12"/>
          </p:nvPr>
        </p:nvSpPr>
        <p:spPr/>
        <p:txBody>
          <a:bodyPr/>
          <a:lstStyle/>
          <a:p>
            <a:fld id="{40EF92BC-E110-4CA7-A258-1EA4210F912A}" type="slidenum">
              <a:rPr lang="en-TO" smtClean="0"/>
              <a:t>‹#›</a:t>
            </a:fld>
            <a:endParaRPr lang="en-TO"/>
          </a:p>
        </p:txBody>
      </p:sp>
    </p:spTree>
    <p:extLst>
      <p:ext uri="{BB962C8B-B14F-4D97-AF65-F5344CB8AC3E}">
        <p14:creationId xmlns:p14="http://schemas.microsoft.com/office/powerpoint/2010/main" val="1960646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BBE1C-6697-4E07-8B64-567AD7C82471}" type="datetimeFigureOut">
              <a:rPr lang="en-TO" smtClean="0"/>
              <a:t>26/11/2023</a:t>
            </a:fld>
            <a:endParaRPr lang="en-TO"/>
          </a:p>
        </p:txBody>
      </p:sp>
      <p:sp>
        <p:nvSpPr>
          <p:cNvPr id="6" name="Footer Placeholder 5"/>
          <p:cNvSpPr>
            <a:spLocks noGrp="1"/>
          </p:cNvSpPr>
          <p:nvPr>
            <p:ph type="ftr" sz="quarter" idx="11"/>
          </p:nvPr>
        </p:nvSpPr>
        <p:spPr/>
        <p:txBody>
          <a:bodyPr/>
          <a:lstStyle/>
          <a:p>
            <a:endParaRPr lang="en-TO"/>
          </a:p>
        </p:txBody>
      </p:sp>
      <p:sp>
        <p:nvSpPr>
          <p:cNvPr id="7" name="Slide Number Placeholder 6"/>
          <p:cNvSpPr>
            <a:spLocks noGrp="1"/>
          </p:cNvSpPr>
          <p:nvPr>
            <p:ph type="sldNum" sz="quarter" idx="12"/>
          </p:nvPr>
        </p:nvSpPr>
        <p:spPr/>
        <p:txBody>
          <a:bodyPr/>
          <a:lstStyle/>
          <a:p>
            <a:fld id="{40EF92BC-E110-4CA7-A258-1EA4210F912A}" type="slidenum">
              <a:rPr lang="en-TO" smtClean="0"/>
              <a:t>‹#›</a:t>
            </a:fld>
            <a:endParaRPr lang="en-TO"/>
          </a:p>
        </p:txBody>
      </p:sp>
    </p:spTree>
    <p:extLst>
      <p:ext uri="{BB962C8B-B14F-4D97-AF65-F5344CB8AC3E}">
        <p14:creationId xmlns:p14="http://schemas.microsoft.com/office/powerpoint/2010/main" val="2422583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BBE1C-6697-4E07-8B64-567AD7C82471}" type="datetimeFigureOut">
              <a:rPr lang="en-TO" smtClean="0"/>
              <a:t>26/11/2023</a:t>
            </a:fld>
            <a:endParaRPr lang="en-TO"/>
          </a:p>
        </p:txBody>
      </p:sp>
      <p:sp>
        <p:nvSpPr>
          <p:cNvPr id="6" name="Footer Placeholder 5"/>
          <p:cNvSpPr>
            <a:spLocks noGrp="1"/>
          </p:cNvSpPr>
          <p:nvPr>
            <p:ph type="ftr" sz="quarter" idx="11"/>
          </p:nvPr>
        </p:nvSpPr>
        <p:spPr/>
        <p:txBody>
          <a:bodyPr/>
          <a:lstStyle/>
          <a:p>
            <a:endParaRPr lang="en-TO"/>
          </a:p>
        </p:txBody>
      </p:sp>
      <p:sp>
        <p:nvSpPr>
          <p:cNvPr id="7" name="Slide Number Placeholder 6"/>
          <p:cNvSpPr>
            <a:spLocks noGrp="1"/>
          </p:cNvSpPr>
          <p:nvPr>
            <p:ph type="sldNum" sz="quarter" idx="12"/>
          </p:nvPr>
        </p:nvSpPr>
        <p:spPr/>
        <p:txBody>
          <a:bodyPr/>
          <a:lstStyle/>
          <a:p>
            <a:fld id="{40EF92BC-E110-4CA7-A258-1EA4210F912A}" type="slidenum">
              <a:rPr lang="en-TO" smtClean="0"/>
              <a:t>‹#›</a:t>
            </a:fld>
            <a:endParaRPr lang="en-TO"/>
          </a:p>
        </p:txBody>
      </p:sp>
    </p:spTree>
    <p:extLst>
      <p:ext uri="{BB962C8B-B14F-4D97-AF65-F5344CB8AC3E}">
        <p14:creationId xmlns:p14="http://schemas.microsoft.com/office/powerpoint/2010/main" val="4115930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8BBE1C-6697-4E07-8B64-567AD7C82471}" type="datetimeFigureOut">
              <a:rPr lang="en-TO" smtClean="0"/>
              <a:t>26/11/2023</a:t>
            </a:fld>
            <a:endParaRPr lang="en-T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T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0EF92BC-E110-4CA7-A258-1EA4210F912A}" type="slidenum">
              <a:rPr lang="en-TO" smtClean="0"/>
              <a:t>‹#›</a:t>
            </a:fld>
            <a:endParaRPr lang="en-TO"/>
          </a:p>
        </p:txBody>
      </p:sp>
    </p:spTree>
    <p:extLst>
      <p:ext uri="{BB962C8B-B14F-4D97-AF65-F5344CB8AC3E}">
        <p14:creationId xmlns:p14="http://schemas.microsoft.com/office/powerpoint/2010/main" val="2650598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file:///C:\Users\GIS-L2019\Desktop\UN%20Development%20Account%20Project\3%20DRAFT%202.0\DRAFT%202.0\Implementation%20Schedule%20&amp;%20Budgeting%202.0.xls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2278459-DAD9-5032-C637-E2FB8199C6D9}"/>
              </a:ext>
            </a:extLst>
          </p:cNvPr>
          <p:cNvSpPr>
            <a:spLocks noGrp="1"/>
          </p:cNvSpPr>
          <p:nvPr>
            <p:ph type="subTitle" idx="1"/>
          </p:nvPr>
        </p:nvSpPr>
        <p:spPr>
          <a:xfrm>
            <a:off x="1348930" y="2763900"/>
            <a:ext cx="7766936" cy="1096899"/>
          </a:xfrm>
        </p:spPr>
        <p:txBody>
          <a:bodyPr/>
          <a:lstStyle/>
          <a:p>
            <a:endParaRPr lang="en-TO" dirty="0"/>
          </a:p>
        </p:txBody>
      </p:sp>
      <p:pic>
        <p:nvPicPr>
          <p:cNvPr id="4" name="Picture 3">
            <a:extLst>
              <a:ext uri="{FF2B5EF4-FFF2-40B4-BE49-F238E27FC236}">
                <a16:creationId xmlns:a16="http://schemas.microsoft.com/office/drawing/2014/main" id="{BD854F33-5702-90BD-EBF7-A13A43128EB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094" t="9243" r="7983" b="8817"/>
          <a:stretch/>
        </p:blipFill>
        <p:spPr bwMode="auto">
          <a:xfrm>
            <a:off x="1672378" y="1359367"/>
            <a:ext cx="7306310" cy="5227320"/>
          </a:xfrm>
          <a:prstGeom prst="rect">
            <a:avLst/>
          </a:prstGeom>
          <a:ln>
            <a:noFill/>
          </a:ln>
          <a:extLst>
            <a:ext uri="{53640926-AAD7-44D8-BBD7-CCE9431645EC}">
              <a14:shadowObscured xmlns:a14="http://schemas.microsoft.com/office/drawing/2010/main"/>
            </a:ext>
          </a:extLst>
        </p:spPr>
      </p:pic>
      <p:sp>
        <p:nvSpPr>
          <p:cNvPr id="5" name="Subtitle 2">
            <a:extLst>
              <a:ext uri="{FF2B5EF4-FFF2-40B4-BE49-F238E27FC236}">
                <a16:creationId xmlns:a16="http://schemas.microsoft.com/office/drawing/2014/main" id="{F060FBDA-7327-C5AE-D32C-B01E3F60F928}"/>
              </a:ext>
            </a:extLst>
          </p:cNvPr>
          <p:cNvSpPr>
            <a:spLocks noGrp="1"/>
          </p:cNvSpPr>
          <p:nvPr>
            <p:ph type="ctrTitle"/>
          </p:nvPr>
        </p:nvSpPr>
        <p:spPr>
          <a:xfrm>
            <a:off x="1049867" y="3492423"/>
            <a:ext cx="8551333" cy="990600"/>
          </a:xfrm>
          <a:prstGeom prst="rect">
            <a:avLst/>
          </a:prstGeom>
          <a:solidFill>
            <a:schemeClr val="bg1">
              <a:alpha val="35000"/>
            </a:schemeClr>
          </a:solidFill>
        </p:spPr>
        <p:txBody>
          <a:bodyPr vert="horz" wrap="square" lIns="91440" tIns="45720" rIns="91440" bIns="45720" rtlCol="0">
            <a:noAutofit/>
          </a:bodyPr>
          <a:lstStyle/>
          <a:p>
            <a:pPr algn="ctr">
              <a:spcBef>
                <a:spcPts val="770"/>
              </a:spcBef>
            </a:pPr>
            <a:r>
              <a:rPr lang="en-NZ" sz="3600" b="1" kern="1200" dirty="0">
                <a:ln w="19050" cap="flat" cmpd="sng" algn="ctr">
                  <a:solidFill>
                    <a:srgbClr val="31859C"/>
                  </a:solidFill>
                  <a:prstDash val="solid"/>
                  <a:round/>
                </a:ln>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NATIONAL INTEGRATED GEOSPATIAL ACTION PLAN 2023 - 2027</a:t>
            </a:r>
            <a:endParaRPr lang="en-TO"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1AC66FA-DCAB-8E62-ABBA-9D16FAB69866}"/>
              </a:ext>
            </a:extLst>
          </p:cNvPr>
          <p:cNvSpPr txBox="1"/>
          <p:nvPr/>
        </p:nvSpPr>
        <p:spPr>
          <a:xfrm>
            <a:off x="2340419" y="271313"/>
            <a:ext cx="6100232" cy="1120628"/>
          </a:xfrm>
          <a:prstGeom prst="rect">
            <a:avLst/>
          </a:prstGeom>
          <a:noFill/>
        </p:spPr>
        <p:txBody>
          <a:bodyPr wrap="square">
            <a:spAutoFit/>
          </a:bodyPr>
          <a:lstStyle/>
          <a:p>
            <a:pPr algn="ctr">
              <a:lnSpc>
                <a:spcPct val="115000"/>
              </a:lnSpc>
              <a:spcAft>
                <a:spcPts val="1000"/>
              </a:spcAft>
            </a:pPr>
            <a:r>
              <a:rPr lang="en-US" sz="1600" b="1" dirty="0">
                <a:effectLst/>
                <a:latin typeface="Century Gothic" panose="020B0502020202020204" pitchFamily="34" charset="0"/>
                <a:ea typeface="Calibri" panose="020F0502020204030204" pitchFamily="34" charset="0"/>
                <a:cs typeface="Times New Roman" panose="02020603050405020304" pitchFamily="18" charset="0"/>
              </a:rPr>
              <a:t>KINGDOM OF TONGA</a:t>
            </a:r>
            <a:endParaRPr lang="en-TO" sz="105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800" b="1"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rPr>
              <a:t>STRENGTHENING ARRANGEMENTS TOWARD AN INTEGRATED GEOSPATIAL MANAGEMENT</a:t>
            </a:r>
            <a:endParaRPr lang="en-TO"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B140F772-B08E-8126-909E-BDF4AA292B5F}"/>
              </a:ext>
            </a:extLst>
          </p:cNvPr>
          <p:cNvSpPr txBox="1">
            <a:spLocks noChangeArrowheads="1"/>
          </p:cNvSpPr>
          <p:nvPr/>
        </p:nvSpPr>
        <p:spPr bwMode="auto">
          <a:xfrm>
            <a:off x="3914138" y="6453694"/>
            <a:ext cx="2636520" cy="392430"/>
          </a:xfrm>
          <a:prstGeom prst="rect">
            <a:avLst/>
          </a:prstGeom>
          <a:solidFill>
            <a:srgbClr val="FFFFFF"/>
          </a:solidFill>
          <a:ln w="9525">
            <a:noFill/>
            <a:prstDash val="lgDash"/>
            <a:miter lim="800000"/>
            <a:headEnd/>
            <a:tailEnd/>
          </a:ln>
        </p:spPr>
        <p:txBody>
          <a:bodyPr rot="0" vert="horz" wrap="square" lIns="91440" tIns="45720" rIns="91440" bIns="45720" anchor="ctr" anchorCtr="0">
            <a:noAutofit/>
          </a:bodyPr>
          <a:lstStyle/>
          <a:p>
            <a:pPr algn="ctr">
              <a:lnSpc>
                <a:spcPct val="115000"/>
              </a:lnSpc>
              <a:spcAft>
                <a:spcPts val="1000"/>
              </a:spcAft>
            </a:pPr>
            <a:r>
              <a:rPr lang="en-US" sz="1200" b="1">
                <a:effectLst/>
                <a:latin typeface="Calisto MT" panose="02040603050505030304" pitchFamily="18" charset="0"/>
                <a:ea typeface="Calibri" panose="020F0502020204030204" pitchFamily="34" charset="0"/>
                <a:cs typeface="Times New Roman" panose="02020603050405020304" pitchFamily="18" charset="0"/>
              </a:rPr>
              <a:t>SEPTEMBER 2023</a:t>
            </a:r>
            <a:endParaRPr lang="en-TO"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5079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BF6E4-D5DF-851C-1077-87231B43AEB5}"/>
              </a:ext>
            </a:extLst>
          </p:cNvPr>
          <p:cNvSpPr>
            <a:spLocks noGrp="1"/>
          </p:cNvSpPr>
          <p:nvPr>
            <p:ph type="title"/>
          </p:nvPr>
        </p:nvSpPr>
        <p:spPr>
          <a:xfrm>
            <a:off x="1371600" y="0"/>
            <a:ext cx="8596668" cy="677333"/>
          </a:xfrm>
        </p:spPr>
        <p:txBody>
          <a:bodyPr/>
          <a:lstStyle/>
          <a:p>
            <a:endParaRPr lang="en-TO" dirty="0"/>
          </a:p>
        </p:txBody>
      </p:sp>
      <p:sp>
        <p:nvSpPr>
          <p:cNvPr id="3" name="Content Placeholder 2">
            <a:extLst>
              <a:ext uri="{FF2B5EF4-FFF2-40B4-BE49-F238E27FC236}">
                <a16:creationId xmlns:a16="http://schemas.microsoft.com/office/drawing/2014/main" id="{514D687F-4A63-F5F0-C2E7-B54D07369918}"/>
              </a:ext>
            </a:extLst>
          </p:cNvPr>
          <p:cNvSpPr>
            <a:spLocks noGrp="1"/>
          </p:cNvSpPr>
          <p:nvPr>
            <p:ph idx="1"/>
          </p:nvPr>
        </p:nvSpPr>
        <p:spPr>
          <a:xfrm>
            <a:off x="406400" y="778933"/>
            <a:ext cx="10414000" cy="5791200"/>
          </a:xfrm>
        </p:spPr>
        <p:txBody>
          <a:bodyPr>
            <a:normAutofit fontScale="25000" lnSpcReduction="20000"/>
          </a:bodyPr>
          <a:lstStyle/>
          <a:p>
            <a:pPr marL="0" lvl="0" indent="0" algn="just">
              <a:lnSpc>
                <a:spcPct val="115000"/>
              </a:lnSpc>
              <a:spcBef>
                <a:spcPts val="1200"/>
              </a:spcBef>
              <a:spcAft>
                <a:spcPts val="600"/>
              </a:spcAft>
              <a:buNone/>
            </a:pPr>
            <a:r>
              <a:rPr lang="en-US" sz="7200" b="1" i="0" dirty="0">
                <a:solidFill>
                  <a:srgbClr val="C00000"/>
                </a:solidFill>
                <a:effectLst/>
                <a:latin typeface="Calibri" panose="020F0502020204030204" pitchFamily="34" charset="0"/>
                <a:ea typeface="Times New Roman" panose="02020603050405020304" pitchFamily="18" charset="0"/>
              </a:rPr>
              <a:t>1. Governance and Institutions</a:t>
            </a:r>
            <a:r>
              <a:rPr lang="en-US" sz="7200" i="0" dirty="0">
                <a:solidFill>
                  <a:srgbClr val="2A5FA7"/>
                </a:solidFill>
                <a:effectLst/>
                <a:latin typeface="Calibri" panose="020F0502020204030204" pitchFamily="34" charset="0"/>
                <a:ea typeface="Times New Roman" panose="02020603050405020304" pitchFamily="18" charset="0"/>
              </a:rPr>
              <a:t>	</a:t>
            </a:r>
            <a:r>
              <a:rPr lang="en-US" sz="7200" b="1" i="0" dirty="0">
                <a:solidFill>
                  <a:srgbClr val="2A5FA7"/>
                </a:solidFill>
                <a:effectLst/>
                <a:latin typeface="Calibri" panose="020F0502020204030204" pitchFamily="34" charset="0"/>
                <a:ea typeface="Times New Roman" panose="02020603050405020304" pitchFamily="18" charset="0"/>
              </a:rPr>
              <a:t>							        </a:t>
            </a:r>
            <a:endParaRPr lang="en-TO" sz="7200" i="1" dirty="0">
              <a:solidFill>
                <a:srgbClr val="2A5FA7"/>
              </a:solidFill>
              <a:effectLst/>
              <a:latin typeface="Times New Roman" panose="02020603050405020304" pitchFamily="18" charset="0"/>
              <a:ea typeface="Times New Roman" panose="02020603050405020304" pitchFamily="18" charset="0"/>
            </a:endParaRPr>
          </a:p>
          <a:p>
            <a:pPr marL="742950" lvl="1" indent="-285750" algn="just">
              <a:lnSpc>
                <a:spcPct val="115000"/>
              </a:lnSpc>
              <a:spcBef>
                <a:spcPts val="1200"/>
              </a:spcBef>
              <a:spcAft>
                <a:spcPts val="600"/>
              </a:spcAft>
              <a:buFont typeface="Courier New" panose="02070309020205020404" pitchFamily="49" charset="0"/>
              <a:buChar char="o"/>
            </a:pPr>
            <a:r>
              <a:rPr lang="en-US" sz="8000" b="1" i="0" dirty="0">
                <a:solidFill>
                  <a:srgbClr val="2A5FA7"/>
                </a:solidFill>
                <a:effectLst/>
                <a:latin typeface="Calibri" panose="020F0502020204030204" pitchFamily="34" charset="0"/>
                <a:ea typeface="Times New Roman" panose="02020603050405020304" pitchFamily="18" charset="0"/>
              </a:rPr>
              <a:t>The absence of the national governance model to direct management of geospatial information. </a:t>
            </a:r>
            <a:endParaRPr lang="en-TO" sz="8000" b="1" i="1" dirty="0">
              <a:solidFill>
                <a:srgbClr val="2A5FA7"/>
              </a:solidFill>
              <a:effectLst/>
              <a:latin typeface="Times New Roman" panose="02020603050405020304" pitchFamily="18" charset="0"/>
              <a:ea typeface="Times New Roman" panose="02020603050405020304" pitchFamily="18" charset="0"/>
            </a:endParaRPr>
          </a:p>
          <a:p>
            <a:pPr marL="742950" lvl="1" indent="-285750" algn="just">
              <a:lnSpc>
                <a:spcPct val="115000"/>
              </a:lnSpc>
              <a:spcBef>
                <a:spcPts val="1200"/>
              </a:spcBef>
              <a:spcAft>
                <a:spcPts val="600"/>
              </a:spcAft>
              <a:buFont typeface="Courier New" panose="02070309020205020404" pitchFamily="49" charset="0"/>
              <a:buChar char="o"/>
            </a:pPr>
            <a:r>
              <a:rPr lang="en-US" sz="8000" b="1" i="0" dirty="0">
                <a:solidFill>
                  <a:srgbClr val="2A5FA7"/>
                </a:solidFill>
                <a:effectLst/>
                <a:latin typeface="Calibri" panose="020F0502020204030204" pitchFamily="34" charset="0"/>
                <a:ea typeface="Times New Roman" panose="02020603050405020304" pitchFamily="18" charset="0"/>
              </a:rPr>
              <a:t>The fragmented and siloed institutional structures and lack of leadership create a wider gap in communication and management. </a:t>
            </a:r>
            <a:endParaRPr lang="en-TO" sz="8000" b="1" i="1" dirty="0">
              <a:solidFill>
                <a:srgbClr val="2A5FA7"/>
              </a:solidFill>
              <a:effectLst/>
              <a:latin typeface="Times New Roman" panose="02020603050405020304" pitchFamily="18" charset="0"/>
              <a:ea typeface="Times New Roman" panose="02020603050405020304" pitchFamily="18" charset="0"/>
            </a:endParaRPr>
          </a:p>
          <a:p>
            <a:pPr marL="742950" lvl="1" indent="-285750" algn="just">
              <a:lnSpc>
                <a:spcPct val="115000"/>
              </a:lnSpc>
              <a:spcBef>
                <a:spcPts val="1200"/>
              </a:spcBef>
              <a:spcAft>
                <a:spcPts val="600"/>
              </a:spcAft>
              <a:buFont typeface="Courier New" panose="02070309020205020404" pitchFamily="49" charset="0"/>
              <a:buChar char="o"/>
            </a:pPr>
            <a:r>
              <a:rPr lang="en-US" sz="8000" b="1" i="0" dirty="0">
                <a:solidFill>
                  <a:srgbClr val="2A5FA7"/>
                </a:solidFill>
                <a:effectLst/>
                <a:latin typeface="Calibri" panose="020F0502020204030204" pitchFamily="34" charset="0"/>
                <a:ea typeface="Times New Roman" panose="02020603050405020304" pitchFamily="18" charset="0"/>
              </a:rPr>
              <a:t>Limited scope of the MLNR’s GIS capabilities. </a:t>
            </a:r>
            <a:endParaRPr lang="en-TO" sz="8000" b="1" i="1" dirty="0">
              <a:solidFill>
                <a:srgbClr val="2A5FA7"/>
              </a:solidFill>
              <a:effectLst/>
              <a:latin typeface="Times New Roman" panose="02020603050405020304" pitchFamily="18" charset="0"/>
              <a:ea typeface="Times New Roman" panose="02020603050405020304" pitchFamily="18" charset="0"/>
            </a:endParaRPr>
          </a:p>
          <a:p>
            <a:pPr marL="742950" lvl="1" indent="-285750">
              <a:lnSpc>
                <a:spcPct val="115000"/>
              </a:lnSpc>
              <a:spcBef>
                <a:spcPts val="1200"/>
              </a:spcBef>
              <a:spcAft>
                <a:spcPts val="800"/>
              </a:spcAft>
              <a:buFont typeface="Courier New" panose="02070309020205020404" pitchFamily="49" charset="0"/>
              <a:buChar char="o"/>
            </a:pPr>
            <a:r>
              <a:rPr lang="en-US" sz="8000" b="1" i="0" dirty="0">
                <a:solidFill>
                  <a:srgbClr val="2A5FA7"/>
                </a:solidFill>
                <a:effectLst/>
                <a:latin typeface="Calibri" panose="020F0502020204030204" pitchFamily="34" charset="0"/>
                <a:ea typeface="Times New Roman" panose="02020603050405020304" pitchFamily="18" charset="0"/>
              </a:rPr>
              <a:t>The lack of knowledge and awareness of the value and benefit of geospatial information.</a:t>
            </a:r>
            <a:endParaRPr lang="en-TO" sz="8000" b="1" i="1" dirty="0">
              <a:solidFill>
                <a:srgbClr val="2A5FA7"/>
              </a:solidFill>
              <a:effectLst/>
              <a:latin typeface="Times New Roman" panose="02020603050405020304" pitchFamily="18" charset="0"/>
              <a:ea typeface="Times New Roman" panose="02020603050405020304" pitchFamily="18" charset="0"/>
            </a:endParaRPr>
          </a:p>
          <a:p>
            <a:pPr marL="0" lvl="0" indent="0" algn="just">
              <a:lnSpc>
                <a:spcPct val="115000"/>
              </a:lnSpc>
              <a:spcBef>
                <a:spcPts val="600"/>
              </a:spcBef>
              <a:spcAft>
                <a:spcPts val="600"/>
              </a:spcAft>
              <a:buNone/>
            </a:pPr>
            <a:r>
              <a:rPr lang="en-AU" sz="80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2. Policy and Legal</a:t>
            </a:r>
            <a:r>
              <a:rPr lang="en-AU" sz="8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en-AU" sz="8000" b="1" i="1" dirty="0">
                <a:solidFill>
                  <a:srgbClr val="92D050"/>
                </a:solidFill>
                <a:effectLst/>
                <a:latin typeface="Calibri" panose="020F0502020204030204" pitchFamily="34" charset="0"/>
                <a:ea typeface="Times New Roman" panose="02020603050405020304" pitchFamily="18" charset="0"/>
                <a:cs typeface="Calibri" panose="020F0502020204030204" pitchFamily="34" charset="0"/>
              </a:rPr>
              <a:t>	</a:t>
            </a:r>
            <a:endParaRPr lang="en-TO" sz="8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Bef>
                <a:spcPts val="600"/>
              </a:spcBef>
              <a:spcAft>
                <a:spcPts val="600"/>
              </a:spcAft>
              <a:buFont typeface="Courier New" panose="02070309020205020404" pitchFamily="49" charset="0"/>
              <a:buChar char="o"/>
            </a:pPr>
            <a:r>
              <a:rPr lang="en-AU" sz="8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No direct policy and legal framework that fully covers specific characteristics of managing geospatial information or integrated geospatial information management. </a:t>
            </a:r>
            <a:endParaRPr lang="en-TO" sz="80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Bef>
                <a:spcPts val="600"/>
              </a:spcBef>
              <a:spcAft>
                <a:spcPts val="600"/>
              </a:spcAft>
              <a:buFont typeface="Courier New" panose="02070309020205020404" pitchFamily="49" charset="0"/>
              <a:buChar char="o"/>
            </a:pPr>
            <a:r>
              <a:rPr lang="en-AU" sz="80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No statutory framework to cover institutional arrangements, divisional standard operating procedures, pricing and other related aspects of geospatial information management. </a:t>
            </a:r>
            <a:endParaRPr lang="en-TO" sz="80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Bef>
                <a:spcPts val="600"/>
              </a:spcBef>
              <a:spcAft>
                <a:spcPts val="600"/>
              </a:spcAft>
              <a:buFont typeface="Courier New" panose="02070309020205020404" pitchFamily="49" charset="0"/>
              <a:buChar char="o"/>
            </a:pPr>
            <a:r>
              <a:rPr lang="en-AU" sz="8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No policy, strategy or legal framework mentions geospatial data and information management. </a:t>
            </a:r>
            <a:endParaRPr lang="en-TO" sz="80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Bef>
                <a:spcPts val="600"/>
              </a:spcBef>
              <a:spcAft>
                <a:spcPts val="600"/>
              </a:spcAft>
              <a:buFont typeface="Courier New" panose="02070309020205020404" pitchFamily="49" charset="0"/>
              <a:buChar char="o"/>
            </a:pPr>
            <a:r>
              <a:rPr lang="en-AU" sz="8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Cooperative and Collaborative mechanisms are needed in place</a:t>
            </a:r>
            <a:r>
              <a:rPr lang="en-AU" sz="72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
            </a:r>
            <a:endParaRPr lang="en-TO" sz="72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TO" dirty="0"/>
          </a:p>
        </p:txBody>
      </p:sp>
    </p:spTree>
    <p:extLst>
      <p:ext uri="{BB962C8B-B14F-4D97-AF65-F5344CB8AC3E}">
        <p14:creationId xmlns:p14="http://schemas.microsoft.com/office/powerpoint/2010/main" val="247928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ACA03-655B-AA17-CB47-D872E54667E4}"/>
              </a:ext>
            </a:extLst>
          </p:cNvPr>
          <p:cNvSpPr>
            <a:spLocks noGrp="1"/>
          </p:cNvSpPr>
          <p:nvPr>
            <p:ph type="title"/>
          </p:nvPr>
        </p:nvSpPr>
        <p:spPr>
          <a:xfrm>
            <a:off x="804334" y="0"/>
            <a:ext cx="8596668" cy="482600"/>
          </a:xfrm>
        </p:spPr>
        <p:txBody>
          <a:bodyPr>
            <a:normAutofit fontScale="90000"/>
          </a:bodyPr>
          <a:lstStyle/>
          <a:p>
            <a:endParaRPr lang="en-TO" dirty="0"/>
          </a:p>
        </p:txBody>
      </p:sp>
      <p:sp>
        <p:nvSpPr>
          <p:cNvPr id="3" name="Content Placeholder 2">
            <a:extLst>
              <a:ext uri="{FF2B5EF4-FFF2-40B4-BE49-F238E27FC236}">
                <a16:creationId xmlns:a16="http://schemas.microsoft.com/office/drawing/2014/main" id="{039D3CE6-2DA6-8BC4-5932-BD014D4ABC2B}"/>
              </a:ext>
            </a:extLst>
          </p:cNvPr>
          <p:cNvSpPr>
            <a:spLocks noGrp="1"/>
          </p:cNvSpPr>
          <p:nvPr>
            <p:ph idx="1"/>
          </p:nvPr>
        </p:nvSpPr>
        <p:spPr>
          <a:xfrm>
            <a:off x="423334" y="677333"/>
            <a:ext cx="10591799" cy="5528734"/>
          </a:xfrm>
        </p:spPr>
        <p:txBody>
          <a:bodyPr>
            <a:normAutofit fontScale="25000" lnSpcReduction="20000"/>
          </a:bodyPr>
          <a:lstStyle/>
          <a:p>
            <a:pPr marL="0" lvl="0" indent="0" algn="just">
              <a:lnSpc>
                <a:spcPct val="115000"/>
              </a:lnSpc>
              <a:spcBef>
                <a:spcPts val="1200"/>
              </a:spcBef>
              <a:spcAft>
                <a:spcPts val="600"/>
              </a:spcAft>
              <a:buNone/>
            </a:pPr>
            <a:r>
              <a:rPr lang="en-US" sz="7200" b="1" i="0" dirty="0">
                <a:solidFill>
                  <a:srgbClr val="C00000"/>
                </a:solidFill>
                <a:effectLst/>
                <a:latin typeface="Calibri" panose="020F0502020204030204" pitchFamily="34" charset="0"/>
                <a:ea typeface="Times New Roman" panose="02020603050405020304" pitchFamily="18" charset="0"/>
              </a:rPr>
              <a:t>3. Data </a:t>
            </a:r>
            <a:r>
              <a:rPr lang="en-US" sz="7200" i="0" dirty="0">
                <a:solidFill>
                  <a:srgbClr val="C00000"/>
                </a:solidFill>
                <a:effectLst/>
                <a:latin typeface="Calibri" panose="020F0502020204030204" pitchFamily="34" charset="0"/>
                <a:ea typeface="Times New Roman" panose="02020603050405020304" pitchFamily="18" charset="0"/>
              </a:rPr>
              <a:t>	</a:t>
            </a:r>
            <a:r>
              <a:rPr lang="en-US" sz="7200" b="1" i="0" dirty="0">
                <a:solidFill>
                  <a:srgbClr val="2A5FA7"/>
                </a:solidFill>
                <a:effectLst/>
                <a:latin typeface="Calibri" panose="020F0502020204030204" pitchFamily="34" charset="0"/>
                <a:ea typeface="Times New Roman" panose="02020603050405020304" pitchFamily="18" charset="0"/>
              </a:rPr>
              <a:t>										      </a:t>
            </a:r>
            <a:endParaRPr lang="en-TO" sz="7200" i="1" dirty="0">
              <a:solidFill>
                <a:srgbClr val="2A5FA7"/>
              </a:solidFill>
              <a:effectLst/>
              <a:latin typeface="Times New Roman" panose="02020603050405020304" pitchFamily="18" charset="0"/>
              <a:ea typeface="Times New Roman" panose="02020603050405020304" pitchFamily="18" charset="0"/>
            </a:endParaRPr>
          </a:p>
          <a:p>
            <a:pPr marL="742950" lvl="1" indent="-285750" algn="just">
              <a:lnSpc>
                <a:spcPct val="115000"/>
              </a:lnSpc>
              <a:spcBef>
                <a:spcPts val="1200"/>
              </a:spcBef>
              <a:spcAft>
                <a:spcPts val="600"/>
              </a:spcAft>
              <a:buFont typeface="Courier New" panose="02070309020205020404" pitchFamily="49" charset="0"/>
              <a:buChar char="o"/>
            </a:pPr>
            <a:r>
              <a:rPr lang="en-US" sz="8000" b="1" i="0" dirty="0">
                <a:solidFill>
                  <a:srgbClr val="2A5FA7"/>
                </a:solidFill>
                <a:effectLst/>
                <a:latin typeface="Calibri" panose="020F0502020204030204" pitchFamily="34" charset="0"/>
                <a:ea typeface="Times New Roman" panose="02020603050405020304" pitchFamily="18" charset="0"/>
              </a:rPr>
              <a:t>The absence of the location or geography component of the data decreases its quality, and ability to be spatially analyzed and integrated with other data. </a:t>
            </a:r>
            <a:endParaRPr lang="en-TO" sz="8000" b="1" i="1" dirty="0">
              <a:solidFill>
                <a:srgbClr val="2A5FA7"/>
              </a:solidFill>
              <a:effectLst/>
              <a:latin typeface="Times New Roman" panose="02020603050405020304" pitchFamily="18" charset="0"/>
              <a:ea typeface="Times New Roman" panose="02020603050405020304" pitchFamily="18" charset="0"/>
            </a:endParaRPr>
          </a:p>
          <a:p>
            <a:pPr marL="742950" lvl="1" indent="-285750" algn="just">
              <a:lnSpc>
                <a:spcPct val="115000"/>
              </a:lnSpc>
              <a:spcBef>
                <a:spcPts val="1200"/>
              </a:spcBef>
              <a:spcAft>
                <a:spcPts val="600"/>
              </a:spcAft>
              <a:buFont typeface="Courier New" panose="02070309020205020404" pitchFamily="49" charset="0"/>
              <a:buChar char="o"/>
            </a:pPr>
            <a:r>
              <a:rPr lang="en-US" sz="8000" b="1" i="0" dirty="0">
                <a:solidFill>
                  <a:srgbClr val="2A5FA7"/>
                </a:solidFill>
                <a:effectLst/>
                <a:latin typeface="Calibri" panose="020F0502020204030204" pitchFamily="34" charset="0"/>
                <a:ea typeface="Times New Roman" panose="02020603050405020304" pitchFamily="18" charset="0"/>
              </a:rPr>
              <a:t>Lack of consistent, reliable and complete baseline datasets and updates.</a:t>
            </a:r>
            <a:endParaRPr lang="en-TO" sz="8000" b="1" i="1" dirty="0">
              <a:solidFill>
                <a:srgbClr val="2A5FA7"/>
              </a:solidFill>
              <a:effectLst/>
              <a:latin typeface="Times New Roman" panose="02020603050405020304" pitchFamily="18" charset="0"/>
              <a:ea typeface="Times New Roman" panose="02020603050405020304" pitchFamily="18" charset="0"/>
            </a:endParaRPr>
          </a:p>
          <a:p>
            <a:pPr marL="742950" lvl="1" indent="-285750" algn="just">
              <a:lnSpc>
                <a:spcPct val="115000"/>
              </a:lnSpc>
              <a:spcBef>
                <a:spcPts val="1200"/>
              </a:spcBef>
              <a:spcAft>
                <a:spcPts val="600"/>
              </a:spcAft>
              <a:buFont typeface="Courier New" panose="02070309020205020404" pitchFamily="49" charset="0"/>
              <a:buChar char="o"/>
            </a:pPr>
            <a:r>
              <a:rPr lang="en-US" sz="8000" b="1" i="0" dirty="0">
                <a:solidFill>
                  <a:srgbClr val="2A5FA7"/>
                </a:solidFill>
                <a:effectLst/>
                <a:latin typeface="Calibri" panose="020F0502020204030204" pitchFamily="34" charset="0"/>
                <a:ea typeface="Times New Roman" panose="02020603050405020304" pitchFamily="18" charset="0"/>
              </a:rPr>
              <a:t>Inability to strengthen geospatial data management’s capabilities by government-led organizations.</a:t>
            </a:r>
            <a:endParaRPr lang="en-TO" sz="8000" b="1" i="1" dirty="0">
              <a:solidFill>
                <a:srgbClr val="2A5FA7"/>
              </a:solidFill>
              <a:effectLst/>
              <a:latin typeface="Times New Roman" panose="02020603050405020304" pitchFamily="18" charset="0"/>
              <a:ea typeface="Times New Roman" panose="02020603050405020304" pitchFamily="18" charset="0"/>
            </a:endParaRPr>
          </a:p>
          <a:p>
            <a:pPr marL="742950" lvl="1" indent="-285750" algn="just">
              <a:lnSpc>
                <a:spcPct val="115000"/>
              </a:lnSpc>
              <a:spcBef>
                <a:spcPts val="1200"/>
              </a:spcBef>
              <a:spcAft>
                <a:spcPts val="600"/>
              </a:spcAft>
              <a:buFont typeface="Courier New" panose="02070309020205020404" pitchFamily="49" charset="0"/>
              <a:buChar char="o"/>
            </a:pPr>
            <a:r>
              <a:rPr lang="en-US" sz="8000" b="1" i="0" dirty="0">
                <a:solidFill>
                  <a:srgbClr val="2A5FA7"/>
                </a:solidFill>
                <a:effectLst/>
                <a:latin typeface="Calibri" panose="020F0502020204030204" pitchFamily="34" charset="0"/>
                <a:ea typeface="Times New Roman" panose="02020603050405020304" pitchFamily="18" charset="0"/>
              </a:rPr>
              <a:t>There is also a huge lack of understanding of the significance of geospatial reference systems for accurately managed geospatial information.</a:t>
            </a:r>
            <a:endParaRPr lang="en-TO" sz="8000" b="1" i="1" dirty="0">
              <a:solidFill>
                <a:srgbClr val="2A5FA7"/>
              </a:solidFill>
              <a:effectLst/>
              <a:latin typeface="Times New Roman" panose="02020603050405020304" pitchFamily="18" charset="0"/>
              <a:ea typeface="Times New Roman" panose="02020603050405020304" pitchFamily="18" charset="0"/>
            </a:endParaRPr>
          </a:p>
          <a:p>
            <a:pPr marL="0" lvl="0" indent="0" algn="just">
              <a:lnSpc>
                <a:spcPct val="115000"/>
              </a:lnSpc>
              <a:spcBef>
                <a:spcPts val="1200"/>
              </a:spcBef>
              <a:spcAft>
                <a:spcPts val="600"/>
              </a:spcAft>
              <a:buNone/>
            </a:pPr>
            <a:r>
              <a:rPr lang="en-US" sz="7200" b="1" i="0" dirty="0">
                <a:solidFill>
                  <a:srgbClr val="C00000"/>
                </a:solidFill>
                <a:effectLst/>
                <a:latin typeface="Calibri" panose="020F0502020204030204" pitchFamily="34" charset="0"/>
                <a:ea typeface="Times New Roman" panose="02020603050405020304" pitchFamily="18" charset="0"/>
              </a:rPr>
              <a:t>4. Capacity and Education </a:t>
            </a:r>
            <a:r>
              <a:rPr lang="en-US" sz="7200" b="1" i="0" dirty="0">
                <a:solidFill>
                  <a:srgbClr val="2A5FA7"/>
                </a:solidFill>
                <a:effectLst/>
                <a:latin typeface="Calibri" panose="020F0502020204030204" pitchFamily="34" charset="0"/>
                <a:ea typeface="Times New Roman" panose="02020603050405020304" pitchFamily="18" charset="0"/>
              </a:rPr>
              <a:t>								</a:t>
            </a:r>
            <a:endParaRPr lang="en-TO" sz="7200" i="1" dirty="0">
              <a:solidFill>
                <a:srgbClr val="2A5FA7"/>
              </a:solidFill>
              <a:effectLst/>
              <a:latin typeface="Times New Roman" panose="02020603050405020304" pitchFamily="18" charset="0"/>
              <a:ea typeface="Times New Roman" panose="02020603050405020304" pitchFamily="18" charset="0"/>
            </a:endParaRPr>
          </a:p>
          <a:p>
            <a:pPr marL="342900" lvl="0" indent="-342900" algn="just">
              <a:lnSpc>
                <a:spcPct val="115000"/>
              </a:lnSpc>
              <a:spcBef>
                <a:spcPts val="1200"/>
              </a:spcBef>
              <a:spcAft>
                <a:spcPts val="600"/>
              </a:spcAft>
              <a:buFont typeface="Courier New" panose="02070309020205020404" pitchFamily="49" charset="0"/>
              <a:buChar char="o"/>
            </a:pPr>
            <a:r>
              <a:rPr lang="en-US" sz="8000" b="1" i="0" dirty="0">
                <a:solidFill>
                  <a:srgbClr val="2A5FA7"/>
                </a:solidFill>
                <a:effectLst/>
                <a:latin typeface="Calibri" panose="020F0502020204030204" pitchFamily="34" charset="0"/>
                <a:ea typeface="Times New Roman" panose="02020603050405020304" pitchFamily="18" charset="0"/>
              </a:rPr>
              <a:t>There are not enough graduates and qualified personnel in the field of geospatial information in Tonga. For instance; there are not enough geodetic experts in Tonga. </a:t>
            </a:r>
            <a:endParaRPr lang="en-TO" sz="8000" b="1" i="1" dirty="0">
              <a:solidFill>
                <a:srgbClr val="2A5FA7"/>
              </a:solidFill>
              <a:effectLst/>
              <a:latin typeface="Times New Roman" panose="02020603050405020304" pitchFamily="18" charset="0"/>
              <a:ea typeface="Times New Roman" panose="02020603050405020304" pitchFamily="18" charset="0"/>
            </a:endParaRPr>
          </a:p>
          <a:p>
            <a:pPr marL="342900" lvl="0" indent="-342900" algn="just">
              <a:lnSpc>
                <a:spcPct val="115000"/>
              </a:lnSpc>
              <a:spcBef>
                <a:spcPts val="1200"/>
              </a:spcBef>
              <a:spcAft>
                <a:spcPts val="600"/>
              </a:spcAft>
              <a:buFont typeface="Courier New" panose="02070309020205020404" pitchFamily="49" charset="0"/>
              <a:buChar char="o"/>
            </a:pPr>
            <a:r>
              <a:rPr lang="en-US" sz="8000" b="1" i="0" dirty="0">
                <a:solidFill>
                  <a:srgbClr val="2A5FA7"/>
                </a:solidFill>
                <a:effectLst/>
                <a:latin typeface="Calibri" panose="020F0502020204030204" pitchFamily="34" charset="0"/>
                <a:ea typeface="Times New Roman" panose="02020603050405020304" pitchFamily="18" charset="0"/>
              </a:rPr>
              <a:t>Lack of awareness on the significance of qualified geospatial professionals as well as a lack of educational and training opportunities for staff in different disciplines within the geospatial profession.</a:t>
            </a:r>
            <a:br>
              <a:rPr lang="en-US" sz="8000" b="1" i="1" dirty="0">
                <a:solidFill>
                  <a:srgbClr val="2A5FA7"/>
                </a:solidFill>
                <a:effectLst/>
                <a:latin typeface="Times New Roman" panose="02020603050405020304" pitchFamily="18" charset="0"/>
                <a:ea typeface="Times New Roman" panose="02020603050405020304" pitchFamily="18" charset="0"/>
                <a:cs typeface="Calibri" panose="020F0502020204030204" pitchFamily="34" charset="0"/>
              </a:rPr>
            </a:br>
            <a:endParaRPr lang="en-TO" sz="8000" b="1" i="1" dirty="0">
              <a:solidFill>
                <a:srgbClr val="2A5FA7"/>
              </a:solidFill>
              <a:effectLst/>
              <a:latin typeface="Times New Roman" panose="02020603050405020304" pitchFamily="18" charset="0"/>
              <a:ea typeface="Times New Roman" panose="02020603050405020304" pitchFamily="18" charset="0"/>
            </a:endParaRPr>
          </a:p>
          <a:p>
            <a:endParaRPr lang="en-TO" dirty="0"/>
          </a:p>
        </p:txBody>
      </p:sp>
    </p:spTree>
    <p:extLst>
      <p:ext uri="{BB962C8B-B14F-4D97-AF65-F5344CB8AC3E}">
        <p14:creationId xmlns:p14="http://schemas.microsoft.com/office/powerpoint/2010/main" val="3968772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77F71-31B3-2C39-BFCF-CE3ECC6539AC}"/>
              </a:ext>
            </a:extLst>
          </p:cNvPr>
          <p:cNvSpPr>
            <a:spLocks noGrp="1"/>
          </p:cNvSpPr>
          <p:nvPr>
            <p:ph type="title"/>
          </p:nvPr>
        </p:nvSpPr>
        <p:spPr>
          <a:xfrm>
            <a:off x="558799" y="220133"/>
            <a:ext cx="9990667" cy="762000"/>
          </a:xfrm>
        </p:spPr>
        <p:txBody>
          <a:bodyPr>
            <a:normAutofit fontScale="90000"/>
          </a:bodyPr>
          <a:lstStyle/>
          <a:p>
            <a:r>
              <a:rPr lang="en-US" sz="3600" b="1"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Major Gaps in Capability </a:t>
            </a:r>
            <a:br>
              <a:rPr lang="en-TO" sz="36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br>
            <a:endParaRPr lang="en-TO" dirty="0"/>
          </a:p>
        </p:txBody>
      </p:sp>
      <p:sp>
        <p:nvSpPr>
          <p:cNvPr id="3" name="Content Placeholder 2">
            <a:extLst>
              <a:ext uri="{FF2B5EF4-FFF2-40B4-BE49-F238E27FC236}">
                <a16:creationId xmlns:a16="http://schemas.microsoft.com/office/drawing/2014/main" id="{AF0D06E7-E073-5ED5-B5CB-B5CBDF8D8DD3}"/>
              </a:ext>
            </a:extLst>
          </p:cNvPr>
          <p:cNvSpPr>
            <a:spLocks noGrp="1"/>
          </p:cNvSpPr>
          <p:nvPr>
            <p:ph idx="1"/>
          </p:nvPr>
        </p:nvSpPr>
        <p:spPr>
          <a:xfrm>
            <a:off x="677333" y="914401"/>
            <a:ext cx="10625667" cy="5126962"/>
          </a:xfrm>
        </p:spPr>
        <p:txBody>
          <a:bodyPr/>
          <a:lstStyle/>
          <a:p>
            <a:r>
              <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major gaps were collected from various stakeholders and categorized based on each of the nine Strategic Pathways (or themes) of the Integrated Geospatial Information Framework. </a:t>
            </a:r>
          </a:p>
          <a:p>
            <a:r>
              <a:rPr lang="en-AU" sz="2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These identified gaps give an overview of the existing weaknesses in the four-priority pathway’s current national performances that need to be achieved. </a:t>
            </a:r>
            <a:endParaRPr lang="en-TO" sz="2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TO" dirty="0"/>
          </a:p>
        </p:txBody>
      </p:sp>
    </p:spTree>
    <p:extLst>
      <p:ext uri="{BB962C8B-B14F-4D97-AF65-F5344CB8AC3E}">
        <p14:creationId xmlns:p14="http://schemas.microsoft.com/office/powerpoint/2010/main" val="2898328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EEAD-1AFE-6F2E-CCBB-A9773382B9D5}"/>
              </a:ext>
            </a:extLst>
          </p:cNvPr>
          <p:cNvSpPr>
            <a:spLocks noGrp="1"/>
          </p:cNvSpPr>
          <p:nvPr>
            <p:ph type="title"/>
          </p:nvPr>
        </p:nvSpPr>
        <p:spPr>
          <a:xfrm>
            <a:off x="405729" y="228600"/>
            <a:ext cx="9290531" cy="712960"/>
          </a:xfrm>
        </p:spPr>
        <p:txBody>
          <a:bodyPr/>
          <a:lstStyle/>
          <a:p>
            <a:r>
              <a:rPr lang="en-US" b="1" dirty="0">
                <a:solidFill>
                  <a:schemeClr val="tx1"/>
                </a:solidFill>
              </a:rPr>
              <a:t>Strategic Context and Rationale Alignment</a:t>
            </a:r>
            <a:endParaRPr lang="en-TO" b="1" dirty="0">
              <a:solidFill>
                <a:schemeClr val="tx1"/>
              </a:solidFill>
            </a:endParaRPr>
          </a:p>
        </p:txBody>
      </p:sp>
      <p:sp>
        <p:nvSpPr>
          <p:cNvPr id="3" name="Content Placeholder 2">
            <a:extLst>
              <a:ext uri="{FF2B5EF4-FFF2-40B4-BE49-F238E27FC236}">
                <a16:creationId xmlns:a16="http://schemas.microsoft.com/office/drawing/2014/main" id="{CBDC6849-AF42-BFFF-AEE3-87B56993D982}"/>
              </a:ext>
            </a:extLst>
          </p:cNvPr>
          <p:cNvSpPr>
            <a:spLocks noGrp="1"/>
          </p:cNvSpPr>
          <p:nvPr>
            <p:ph idx="1"/>
          </p:nvPr>
        </p:nvSpPr>
        <p:spPr>
          <a:xfrm>
            <a:off x="677333" y="1284460"/>
            <a:ext cx="10883942" cy="5344940"/>
          </a:xfrm>
        </p:spPr>
        <p:txBody>
          <a:bodyPr/>
          <a:lstStyle/>
          <a:p>
            <a:pPr>
              <a:buAutoNum type="arabicPeriod"/>
            </a:pPr>
            <a:r>
              <a:rPr lang="en-AU" sz="1800" b="1" dirty="0">
                <a:effectLst/>
                <a:latin typeface="Calibri" panose="020F0502020204030204" pitchFamily="34" charset="0"/>
                <a:ea typeface="Times New Roman" panose="02020603050405020304" pitchFamily="18" charset="0"/>
                <a:cs typeface="Arial" panose="020B0604020202020204" pitchFamily="34" charset="0"/>
              </a:rPr>
              <a:t>Relationship to Sustainable Development Goals (SDGs)</a:t>
            </a:r>
          </a:p>
          <a:p>
            <a:pPr>
              <a:buFont typeface="Wingdings" panose="05000000000000000000" pitchFamily="2" charset="2"/>
              <a:buChar char="v"/>
            </a:pP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global policy to guide the way countries collectively manage and transform the social, economic and environmental dimensions of people, planet and prosperity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provides tremendous opportunity for the geospatial community to meet the </a:t>
            </a: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unprecedented need for more data covering all aspects of sustainable development.</a:t>
            </a:r>
          </a:p>
          <a:p>
            <a:pPr>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2030 Agenda requires new data acquisition and integration approaches and the need for </a:t>
            </a: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“high quality, timely, reliable and disaggregated data, including earth observations and geospatial information”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with commensurate new and innovative data sources and methods.  </a:t>
            </a:r>
            <a:endParaRPr lang="en-TO"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v"/>
            </a:pP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the integrative platform for all digital data that has a location dimension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All countries and all sectors need geospatial information </a:t>
            </a: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for national development and decision-making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Times New Roman" panose="02020603050405020304" pitchFamily="18" charset="0"/>
              </a:rPr>
              <a:t>Geospatial information has the very real potential for forming a new and emerging “</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data ecosystem</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sustainable development.</a:t>
            </a:r>
          </a:p>
          <a:p>
            <a:pPr>
              <a:buFont typeface="Wingdings" panose="05000000000000000000" pitchFamily="2" charset="2"/>
              <a:buChar char="v"/>
            </a:pPr>
            <a:r>
              <a:rPr lang="en-US" sz="1800" dirty="0">
                <a:effectLst/>
                <a:latin typeface="Calibri" panose="020F0502020204030204" pitchFamily="34" charset="0"/>
                <a:ea typeface="SimSun" panose="02010600030101010101" pitchFamily="2" charset="-122"/>
                <a:cs typeface="Times New Roman" panose="02020603050405020304" pitchFamily="18" charset="0"/>
              </a:rPr>
              <a:t>This project leverages the </a:t>
            </a:r>
            <a:r>
              <a:rPr lang="en-US" sz="1800" dirty="0">
                <a:effectLst/>
                <a:latin typeface="Calibri" panose="020F0502020204030204" pitchFamily="34" charset="0"/>
                <a:ea typeface="Calibri" panose="020F0502020204030204" pitchFamily="34" charset="0"/>
                <a:cs typeface="Times New Roman" panose="02020603050405020304" pitchFamily="18" charset="0"/>
              </a:rPr>
              <a:t>Integrated Geospatial Information Framework, developed by UN-GGIM and the World Bank in collaboration with Member States, to </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deliver training designed to assist Tonga to strengthen their geospatial information management capabilities and capacity. </a:t>
            </a:r>
          </a:p>
          <a:p>
            <a:pPr>
              <a:buFont typeface="Wingdings" panose="05000000000000000000" pitchFamily="2" charset="2"/>
              <a:buChar char="v"/>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v"/>
            </a:pPr>
            <a:endParaRPr lang="en-TO" sz="1800" dirty="0">
              <a:effectLst/>
              <a:latin typeface="Calibri" panose="020F0502020204030204" pitchFamily="34" charset="0"/>
              <a:ea typeface="Calibri" panose="020F0502020204030204" pitchFamily="34" charset="0"/>
              <a:cs typeface="Times New Roman" panose="02020603050405020304" pitchFamily="18" charset="0"/>
            </a:endParaRPr>
          </a:p>
          <a:p>
            <a:pPr>
              <a:buAutoNum type="arabicPeriod"/>
            </a:pPr>
            <a:endParaRPr lang="en-TO" sz="1800" b="1" dirty="0">
              <a:effectLst/>
              <a:latin typeface="Calibri" panose="020F0502020204030204" pitchFamily="34" charset="0"/>
              <a:ea typeface="Times New Roman" panose="02020603050405020304" pitchFamily="18" charset="0"/>
              <a:cs typeface="Arial" panose="020B0604020202020204" pitchFamily="34" charset="0"/>
            </a:endParaRPr>
          </a:p>
          <a:p>
            <a:endParaRPr lang="en-TO" dirty="0"/>
          </a:p>
        </p:txBody>
      </p:sp>
      <p:sp>
        <p:nvSpPr>
          <p:cNvPr id="4" name="Rectangle 2">
            <a:extLst>
              <a:ext uri="{FF2B5EF4-FFF2-40B4-BE49-F238E27FC236}">
                <a16:creationId xmlns:a16="http://schemas.microsoft.com/office/drawing/2014/main" id="{16868359-4565-F32A-0B8A-4E81D56DA66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26960" rIns="91440" bIns="45720" numCol="1" anchor="ctr" anchorCtr="0" compatLnSpc="1">
            <a:prstTxWarp prst="textNoShape">
              <a:avLst/>
            </a:prstTxWarp>
            <a:spAutoFit/>
          </a:bodyPr>
          <a:lstStyle/>
          <a:p>
            <a:endParaRPr lang="en-TO"/>
          </a:p>
        </p:txBody>
      </p:sp>
      <p:cxnSp>
        <p:nvCxnSpPr>
          <p:cNvPr id="5" name="Straight Connector 4">
            <a:extLst>
              <a:ext uri="{FF2B5EF4-FFF2-40B4-BE49-F238E27FC236}">
                <a16:creationId xmlns:a16="http://schemas.microsoft.com/office/drawing/2014/main" id="{86E3C257-E56E-71F0-D4B9-663FFDE2E0F1}"/>
              </a:ext>
            </a:extLst>
          </p:cNvPr>
          <p:cNvCxnSpPr/>
          <p:nvPr/>
        </p:nvCxnSpPr>
        <p:spPr>
          <a:xfrm flipV="1">
            <a:off x="890905" y="800100"/>
            <a:ext cx="5889625" cy="2349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981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6613B-E987-3D62-6C6F-93BA88C783E0}"/>
              </a:ext>
            </a:extLst>
          </p:cNvPr>
          <p:cNvSpPr>
            <a:spLocks noGrp="1"/>
          </p:cNvSpPr>
          <p:nvPr>
            <p:ph type="title"/>
          </p:nvPr>
        </p:nvSpPr>
        <p:spPr/>
        <p:txBody>
          <a:bodyPr/>
          <a:lstStyle/>
          <a:p>
            <a:endParaRPr lang="en-TO"/>
          </a:p>
        </p:txBody>
      </p:sp>
      <p:graphicFrame>
        <p:nvGraphicFramePr>
          <p:cNvPr id="4" name="Content Placeholder 3">
            <a:extLst>
              <a:ext uri="{FF2B5EF4-FFF2-40B4-BE49-F238E27FC236}">
                <a16:creationId xmlns:a16="http://schemas.microsoft.com/office/drawing/2014/main" id="{5AC93F37-8E32-3E59-3BD2-D5A0A5912106}"/>
              </a:ext>
            </a:extLst>
          </p:cNvPr>
          <p:cNvGraphicFramePr>
            <a:graphicFrameLocks noGrp="1"/>
          </p:cNvGraphicFramePr>
          <p:nvPr>
            <p:ph idx="1"/>
            <p:extLst>
              <p:ext uri="{D42A27DB-BD31-4B8C-83A1-F6EECF244321}">
                <p14:modId xmlns:p14="http://schemas.microsoft.com/office/powerpoint/2010/main" val="3013121959"/>
              </p:ext>
            </p:extLst>
          </p:nvPr>
        </p:nvGraphicFramePr>
        <p:xfrm>
          <a:off x="379561" y="609600"/>
          <a:ext cx="10291311" cy="6272820"/>
        </p:xfrm>
        <a:graphic>
          <a:graphicData uri="http://schemas.openxmlformats.org/drawingml/2006/table">
            <a:tbl>
              <a:tblPr firstRow="1" firstCol="1" bandRow="1">
                <a:tableStyleId>{5C22544A-7EE6-4342-B048-85BDC9FD1C3A}</a:tableStyleId>
              </a:tblPr>
              <a:tblGrid>
                <a:gridCol w="1097290">
                  <a:extLst>
                    <a:ext uri="{9D8B030D-6E8A-4147-A177-3AD203B41FA5}">
                      <a16:colId xmlns:a16="http://schemas.microsoft.com/office/drawing/2014/main" val="1433729978"/>
                    </a:ext>
                  </a:extLst>
                </a:gridCol>
                <a:gridCol w="2093997">
                  <a:extLst>
                    <a:ext uri="{9D8B030D-6E8A-4147-A177-3AD203B41FA5}">
                      <a16:colId xmlns:a16="http://schemas.microsoft.com/office/drawing/2014/main" val="4100429971"/>
                    </a:ext>
                  </a:extLst>
                </a:gridCol>
                <a:gridCol w="801864">
                  <a:extLst>
                    <a:ext uri="{9D8B030D-6E8A-4147-A177-3AD203B41FA5}">
                      <a16:colId xmlns:a16="http://schemas.microsoft.com/office/drawing/2014/main" val="4113654755"/>
                    </a:ext>
                  </a:extLst>
                </a:gridCol>
                <a:gridCol w="801864">
                  <a:extLst>
                    <a:ext uri="{9D8B030D-6E8A-4147-A177-3AD203B41FA5}">
                      <a16:colId xmlns:a16="http://schemas.microsoft.com/office/drawing/2014/main" val="1153007713"/>
                    </a:ext>
                  </a:extLst>
                </a:gridCol>
                <a:gridCol w="801864">
                  <a:extLst>
                    <a:ext uri="{9D8B030D-6E8A-4147-A177-3AD203B41FA5}">
                      <a16:colId xmlns:a16="http://schemas.microsoft.com/office/drawing/2014/main" val="2675677918"/>
                    </a:ext>
                  </a:extLst>
                </a:gridCol>
                <a:gridCol w="782172">
                  <a:extLst>
                    <a:ext uri="{9D8B030D-6E8A-4147-A177-3AD203B41FA5}">
                      <a16:colId xmlns:a16="http://schemas.microsoft.com/office/drawing/2014/main" val="650619837"/>
                    </a:ext>
                  </a:extLst>
                </a:gridCol>
                <a:gridCol w="801864">
                  <a:extLst>
                    <a:ext uri="{9D8B030D-6E8A-4147-A177-3AD203B41FA5}">
                      <a16:colId xmlns:a16="http://schemas.microsoft.com/office/drawing/2014/main" val="2045214318"/>
                    </a:ext>
                  </a:extLst>
                </a:gridCol>
                <a:gridCol w="897528">
                  <a:extLst>
                    <a:ext uri="{9D8B030D-6E8A-4147-A177-3AD203B41FA5}">
                      <a16:colId xmlns:a16="http://schemas.microsoft.com/office/drawing/2014/main" val="3767906696"/>
                    </a:ext>
                  </a:extLst>
                </a:gridCol>
                <a:gridCol w="801864">
                  <a:extLst>
                    <a:ext uri="{9D8B030D-6E8A-4147-A177-3AD203B41FA5}">
                      <a16:colId xmlns:a16="http://schemas.microsoft.com/office/drawing/2014/main" val="3885398830"/>
                    </a:ext>
                  </a:extLst>
                </a:gridCol>
                <a:gridCol w="597883">
                  <a:extLst>
                    <a:ext uri="{9D8B030D-6E8A-4147-A177-3AD203B41FA5}">
                      <a16:colId xmlns:a16="http://schemas.microsoft.com/office/drawing/2014/main" val="2239931824"/>
                    </a:ext>
                  </a:extLst>
                </a:gridCol>
                <a:gridCol w="813121">
                  <a:extLst>
                    <a:ext uri="{9D8B030D-6E8A-4147-A177-3AD203B41FA5}">
                      <a16:colId xmlns:a16="http://schemas.microsoft.com/office/drawing/2014/main" val="4120265610"/>
                    </a:ext>
                  </a:extLst>
                </a:gridCol>
              </a:tblGrid>
              <a:tr h="137085">
                <a:tc rowSpan="2">
                  <a:txBody>
                    <a:bodyPr/>
                    <a:lstStyle/>
                    <a:p>
                      <a:pPr algn="ctr">
                        <a:lnSpc>
                          <a:spcPct val="120000"/>
                        </a:lnSpc>
                        <a:spcAft>
                          <a:spcPts val="600"/>
                        </a:spcAft>
                      </a:pPr>
                      <a:r>
                        <a:rPr lang="en-AU" sz="600">
                          <a:effectLst/>
                        </a:rPr>
                        <a:t>Reference</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rowSpan="2">
                  <a:txBody>
                    <a:bodyPr/>
                    <a:lstStyle/>
                    <a:p>
                      <a:pPr algn="ctr">
                        <a:lnSpc>
                          <a:spcPct val="120000"/>
                        </a:lnSpc>
                        <a:spcAft>
                          <a:spcPts val="600"/>
                        </a:spcAft>
                      </a:pPr>
                      <a:r>
                        <a:rPr lang="en-AU" sz="600">
                          <a:effectLst/>
                        </a:rPr>
                        <a:t>Project Description</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gridSpan="2">
                  <a:txBody>
                    <a:bodyPr/>
                    <a:lstStyle/>
                    <a:p>
                      <a:pPr algn="ctr">
                        <a:lnSpc>
                          <a:spcPct val="120000"/>
                        </a:lnSpc>
                        <a:spcAft>
                          <a:spcPts val="600"/>
                        </a:spcAft>
                      </a:pPr>
                      <a:r>
                        <a:rPr lang="en-AU" sz="600">
                          <a:effectLst/>
                        </a:rPr>
                        <a:t>Original Funding ($)</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hMerge="1">
                  <a:txBody>
                    <a:bodyPr/>
                    <a:lstStyle/>
                    <a:p>
                      <a:endParaRPr lang="en-TO"/>
                    </a:p>
                  </a:txBody>
                  <a:tcPr/>
                </a:tc>
                <a:tc gridSpan="2">
                  <a:txBody>
                    <a:bodyPr/>
                    <a:lstStyle/>
                    <a:p>
                      <a:pPr algn="ctr">
                        <a:lnSpc>
                          <a:spcPct val="120000"/>
                        </a:lnSpc>
                        <a:spcAft>
                          <a:spcPts val="600"/>
                        </a:spcAft>
                      </a:pPr>
                      <a:r>
                        <a:rPr lang="en-AU" sz="600">
                          <a:effectLst/>
                        </a:rPr>
                        <a:t>Balance Funding ($)</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hMerge="1">
                  <a:txBody>
                    <a:bodyPr/>
                    <a:lstStyle/>
                    <a:p>
                      <a:endParaRPr lang="en-TO"/>
                    </a:p>
                  </a:txBody>
                  <a:tcPr/>
                </a:tc>
                <a:tc rowSpan="2">
                  <a:txBody>
                    <a:bodyPr/>
                    <a:lstStyle/>
                    <a:p>
                      <a:pPr algn="ctr">
                        <a:lnSpc>
                          <a:spcPct val="120000"/>
                        </a:lnSpc>
                        <a:spcAft>
                          <a:spcPts val="600"/>
                        </a:spcAft>
                      </a:pPr>
                      <a:r>
                        <a:rPr lang="en-AU" sz="600">
                          <a:effectLst/>
                        </a:rPr>
                        <a:t>Consultant Fees</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rowSpan="2">
                  <a:txBody>
                    <a:bodyPr/>
                    <a:lstStyle/>
                    <a:p>
                      <a:pPr indent="-148590" algn="ctr">
                        <a:lnSpc>
                          <a:spcPct val="120000"/>
                        </a:lnSpc>
                        <a:spcAft>
                          <a:spcPts val="600"/>
                        </a:spcAft>
                      </a:pPr>
                      <a:r>
                        <a:rPr lang="en-AU" sz="600">
                          <a:effectLst/>
                        </a:rPr>
                        <a:t>Data and Technology</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rowSpan="2">
                  <a:txBody>
                    <a:bodyPr/>
                    <a:lstStyle/>
                    <a:p>
                      <a:pPr algn="ctr">
                        <a:lnSpc>
                          <a:spcPct val="120000"/>
                        </a:lnSpc>
                        <a:spcAft>
                          <a:spcPts val="600"/>
                        </a:spcAft>
                      </a:pPr>
                      <a:r>
                        <a:rPr lang="en-AU" sz="600">
                          <a:effectLst/>
                        </a:rPr>
                        <a:t>Office Resources</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rowSpan="2">
                  <a:txBody>
                    <a:bodyPr/>
                    <a:lstStyle/>
                    <a:p>
                      <a:pPr algn="ctr">
                        <a:lnSpc>
                          <a:spcPct val="120000"/>
                        </a:lnSpc>
                        <a:spcAft>
                          <a:spcPts val="600"/>
                        </a:spcAft>
                      </a:pPr>
                      <a:r>
                        <a:rPr lang="en-AU" sz="600">
                          <a:effectLst/>
                        </a:rPr>
                        <a:t>Others</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rowSpan="2">
                  <a:txBody>
                    <a:bodyPr/>
                    <a:lstStyle/>
                    <a:p>
                      <a:pPr algn="ctr">
                        <a:lnSpc>
                          <a:spcPct val="120000"/>
                        </a:lnSpc>
                        <a:spcAft>
                          <a:spcPts val="600"/>
                        </a:spcAft>
                      </a:pPr>
                      <a:r>
                        <a:rPr lang="en-AU" sz="600">
                          <a:effectLst/>
                        </a:rPr>
                        <a:t>Total Capital Required</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extLst>
                  <a:ext uri="{0D108BD9-81ED-4DB2-BD59-A6C34878D82A}">
                    <a16:rowId xmlns:a16="http://schemas.microsoft.com/office/drawing/2014/main" val="173544508"/>
                  </a:ext>
                </a:extLst>
              </a:tr>
              <a:tr h="416490">
                <a:tc vMerge="1">
                  <a:txBody>
                    <a:bodyPr/>
                    <a:lstStyle/>
                    <a:p>
                      <a:endParaRPr lang="en-TO"/>
                    </a:p>
                  </a:txBody>
                  <a:tcPr/>
                </a:tc>
                <a:tc vMerge="1">
                  <a:txBody>
                    <a:bodyPr/>
                    <a:lstStyle/>
                    <a:p>
                      <a:endParaRPr lang="en-TO"/>
                    </a:p>
                  </a:txBody>
                  <a:tcPr/>
                </a:tc>
                <a:tc>
                  <a:txBody>
                    <a:bodyPr/>
                    <a:lstStyle/>
                    <a:p>
                      <a:pPr algn="just">
                        <a:lnSpc>
                          <a:spcPct val="120000"/>
                        </a:lnSpc>
                        <a:spcAft>
                          <a:spcPts val="600"/>
                        </a:spcAft>
                      </a:pPr>
                      <a:r>
                        <a:rPr lang="en-AU" sz="600">
                          <a:effectLst/>
                        </a:rPr>
                        <a:t> Recurrent </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just">
                        <a:lnSpc>
                          <a:spcPct val="120000"/>
                        </a:lnSpc>
                        <a:spcAft>
                          <a:spcPts val="600"/>
                        </a:spcAft>
                      </a:pPr>
                      <a:r>
                        <a:rPr lang="en-AU" sz="600">
                          <a:effectLst/>
                        </a:rPr>
                        <a:t> Single Allocation </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just">
                        <a:lnSpc>
                          <a:spcPct val="120000"/>
                        </a:lnSpc>
                        <a:spcAft>
                          <a:spcPts val="600"/>
                        </a:spcAft>
                      </a:pPr>
                      <a:r>
                        <a:rPr lang="en-AU" sz="600">
                          <a:effectLst/>
                        </a:rPr>
                        <a:t> Recurrent </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just">
                        <a:lnSpc>
                          <a:spcPct val="120000"/>
                        </a:lnSpc>
                        <a:spcAft>
                          <a:spcPts val="600"/>
                        </a:spcAft>
                      </a:pPr>
                      <a:r>
                        <a:rPr lang="en-AU" sz="600">
                          <a:effectLst/>
                        </a:rPr>
                        <a:t> Single Allocation </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vMerge="1">
                  <a:txBody>
                    <a:bodyPr/>
                    <a:lstStyle/>
                    <a:p>
                      <a:endParaRPr lang="en-TO"/>
                    </a:p>
                  </a:txBody>
                  <a:tcPr/>
                </a:tc>
                <a:tc vMerge="1">
                  <a:txBody>
                    <a:bodyPr/>
                    <a:lstStyle/>
                    <a:p>
                      <a:endParaRPr lang="en-TO"/>
                    </a:p>
                  </a:txBody>
                  <a:tcPr/>
                </a:tc>
                <a:tc vMerge="1">
                  <a:txBody>
                    <a:bodyPr/>
                    <a:lstStyle/>
                    <a:p>
                      <a:endParaRPr lang="en-TO"/>
                    </a:p>
                  </a:txBody>
                  <a:tcPr/>
                </a:tc>
                <a:tc vMerge="1">
                  <a:txBody>
                    <a:bodyPr/>
                    <a:lstStyle/>
                    <a:p>
                      <a:endParaRPr lang="en-TO"/>
                    </a:p>
                  </a:txBody>
                  <a:tcPr/>
                </a:tc>
                <a:tc vMerge="1">
                  <a:txBody>
                    <a:bodyPr/>
                    <a:lstStyle/>
                    <a:p>
                      <a:endParaRPr lang="en-TO"/>
                    </a:p>
                  </a:txBody>
                  <a:tcPr/>
                </a:tc>
                <a:extLst>
                  <a:ext uri="{0D108BD9-81ED-4DB2-BD59-A6C34878D82A}">
                    <a16:rowId xmlns:a16="http://schemas.microsoft.com/office/drawing/2014/main" val="1782572252"/>
                  </a:ext>
                </a:extLst>
              </a:tr>
              <a:tr h="558722">
                <a:tc>
                  <a:txBody>
                    <a:bodyPr/>
                    <a:lstStyle/>
                    <a:p>
                      <a:pPr algn="just">
                        <a:lnSpc>
                          <a:spcPct val="120000"/>
                        </a:lnSpc>
                        <a:spcAft>
                          <a:spcPts val="600"/>
                        </a:spcAft>
                      </a:pPr>
                      <a:r>
                        <a:rPr lang="en-AU" sz="600">
                          <a:effectLst/>
                        </a:rPr>
                        <a:t>SP1: Governance </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l">
                        <a:lnSpc>
                          <a:spcPct val="120000"/>
                        </a:lnSpc>
                        <a:spcAft>
                          <a:spcPts val="600"/>
                        </a:spcAft>
                      </a:pPr>
                      <a:r>
                        <a:rPr lang="en-AU" sz="600">
                          <a:effectLst/>
                        </a:rPr>
                        <a:t>Leadership, governance model, institutional arrangements and a clear value proposition </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tc>
                <a:tc>
                  <a:txBody>
                    <a:bodyPr/>
                    <a:lstStyle/>
                    <a:p>
                      <a:pPr algn="ctr">
                        <a:lnSpc>
                          <a:spcPct val="120000"/>
                        </a:lnSpc>
                        <a:spcAft>
                          <a:spcPts val="600"/>
                        </a:spcAft>
                      </a:pPr>
                      <a:r>
                        <a:rPr lang="en-AU" sz="600">
                          <a:effectLst/>
                        </a:rPr>
                        <a:t>100,000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960,000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50,000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783,000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300,000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377,000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100,000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nSpc>
                          <a:spcPct val="115000"/>
                        </a:lnSpc>
                      </a:pPr>
                      <a:endParaRPr lang="en-TO" sz="600">
                        <a:effectLst/>
                        <a:latin typeface="Calibri" panose="020F0502020204030204" pitchFamily="34" charset="0"/>
                        <a:cs typeface="Times New Roman" panose="02020603050405020304" pitchFamily="18" charset="0"/>
                      </a:endParaRPr>
                    </a:p>
                  </a:txBody>
                  <a:tcPr marL="38073" marR="38073" marT="0" marB="0" anchor="ctr"/>
                </a:tc>
                <a:tc>
                  <a:txBody>
                    <a:bodyPr/>
                    <a:lstStyle/>
                    <a:p>
                      <a:pPr algn="ctr">
                        <a:lnSpc>
                          <a:spcPct val="120000"/>
                        </a:lnSpc>
                        <a:spcAft>
                          <a:spcPts val="600"/>
                        </a:spcAft>
                      </a:pPr>
                      <a:r>
                        <a:rPr lang="en-AU" sz="600">
                          <a:effectLst/>
                        </a:rPr>
                        <a:t>2,670,000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extLst>
                  <a:ext uri="{0D108BD9-81ED-4DB2-BD59-A6C34878D82A}">
                    <a16:rowId xmlns:a16="http://schemas.microsoft.com/office/drawing/2014/main" val="1636087421"/>
                  </a:ext>
                </a:extLst>
              </a:tr>
              <a:tr h="558722">
                <a:tc>
                  <a:txBody>
                    <a:bodyPr/>
                    <a:lstStyle/>
                    <a:p>
                      <a:pPr algn="just">
                        <a:lnSpc>
                          <a:spcPct val="120000"/>
                        </a:lnSpc>
                        <a:spcAft>
                          <a:spcPts val="600"/>
                        </a:spcAft>
                      </a:pPr>
                      <a:r>
                        <a:rPr lang="en-AU" sz="600">
                          <a:effectLst/>
                        </a:rPr>
                        <a:t>SP2: </a:t>
                      </a:r>
                      <a:endParaRPr lang="en-TO" sz="700">
                        <a:effectLst/>
                      </a:endParaRPr>
                    </a:p>
                    <a:p>
                      <a:pPr algn="just">
                        <a:lnSpc>
                          <a:spcPct val="120000"/>
                        </a:lnSpc>
                        <a:spcAft>
                          <a:spcPts val="600"/>
                        </a:spcAft>
                      </a:pPr>
                      <a:r>
                        <a:rPr lang="en-AU" sz="600">
                          <a:effectLst/>
                        </a:rPr>
                        <a:t>Policy &amp; Legal</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l">
                        <a:lnSpc>
                          <a:spcPct val="120000"/>
                        </a:lnSpc>
                        <a:spcAft>
                          <a:spcPts val="600"/>
                        </a:spcAft>
                      </a:pPr>
                      <a:r>
                        <a:rPr lang="en-AU" sz="600">
                          <a:effectLst/>
                        </a:rPr>
                        <a:t>Legal and policy framework to institute national geospatial legalization and policy.</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tc>
                <a:tc>
                  <a:txBody>
                    <a:bodyPr/>
                    <a:lstStyle/>
                    <a:p>
                      <a:pPr algn="ctr">
                        <a:lnSpc>
                          <a:spcPct val="120000"/>
                        </a:lnSpc>
                        <a:spcAft>
                          <a:spcPts val="600"/>
                        </a:spcAft>
                      </a:pPr>
                      <a:r>
                        <a:rPr lang="en-AU" sz="600">
                          <a:effectLst/>
                        </a:rPr>
                        <a:t>10,000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130,000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7,500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56,000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40,000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50,000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nSpc>
                          <a:spcPct val="115000"/>
                        </a:lnSpc>
                      </a:pPr>
                      <a:endParaRPr lang="en-TO" sz="600">
                        <a:effectLst/>
                        <a:latin typeface="Calibri" panose="020F0502020204030204" pitchFamily="34" charset="0"/>
                        <a:cs typeface="Times New Roman" panose="02020603050405020304" pitchFamily="18" charset="0"/>
                      </a:endParaRPr>
                    </a:p>
                  </a:txBody>
                  <a:tcPr marL="38073" marR="38073" marT="0" marB="0" anchor="ctr"/>
                </a:tc>
                <a:tc>
                  <a:txBody>
                    <a:bodyPr/>
                    <a:lstStyle/>
                    <a:p>
                      <a:pPr>
                        <a:lnSpc>
                          <a:spcPct val="115000"/>
                        </a:lnSpc>
                      </a:pPr>
                      <a:endParaRPr lang="en-TO" sz="600">
                        <a:effectLst/>
                        <a:latin typeface="Calibri" panose="020F0502020204030204" pitchFamily="34" charset="0"/>
                        <a:cs typeface="Times New Roman" panose="02020603050405020304" pitchFamily="18" charset="0"/>
                      </a:endParaRPr>
                    </a:p>
                  </a:txBody>
                  <a:tcPr marL="38073" marR="38073" marT="0" marB="0" anchor="ctr"/>
                </a:tc>
                <a:tc>
                  <a:txBody>
                    <a:bodyPr/>
                    <a:lstStyle/>
                    <a:p>
                      <a:pPr algn="ctr">
                        <a:lnSpc>
                          <a:spcPct val="120000"/>
                        </a:lnSpc>
                        <a:spcAft>
                          <a:spcPts val="600"/>
                        </a:spcAft>
                      </a:pPr>
                      <a:r>
                        <a:rPr lang="en-AU" sz="600">
                          <a:effectLst/>
                        </a:rPr>
                        <a:t>193,500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extLst>
                  <a:ext uri="{0D108BD9-81ED-4DB2-BD59-A6C34878D82A}">
                    <a16:rowId xmlns:a16="http://schemas.microsoft.com/office/drawing/2014/main" val="305012117"/>
                  </a:ext>
                </a:extLst>
              </a:tr>
              <a:tr h="700955">
                <a:tc>
                  <a:txBody>
                    <a:bodyPr/>
                    <a:lstStyle/>
                    <a:p>
                      <a:pPr algn="just">
                        <a:lnSpc>
                          <a:spcPct val="120000"/>
                        </a:lnSpc>
                        <a:spcAft>
                          <a:spcPts val="600"/>
                        </a:spcAft>
                      </a:pPr>
                      <a:r>
                        <a:rPr lang="en-AU" sz="600">
                          <a:effectLst/>
                        </a:rPr>
                        <a:t>SP3: Financial</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l">
                        <a:lnSpc>
                          <a:spcPct val="120000"/>
                        </a:lnSpc>
                        <a:spcAft>
                          <a:spcPts val="600"/>
                        </a:spcAft>
                      </a:pPr>
                      <a:r>
                        <a:rPr lang="en-AU" sz="600">
                          <a:effectLst/>
                        </a:rPr>
                        <a:t>Business model, financial partnerships and identify investment needs, funding sources, and benefits realization milestones </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tc>
                <a:tc>
                  <a:txBody>
                    <a:bodyPr/>
                    <a:lstStyle/>
                    <a:p>
                      <a:pPr>
                        <a:lnSpc>
                          <a:spcPct val="115000"/>
                        </a:lnSpc>
                      </a:pPr>
                      <a:endParaRPr lang="en-TO" sz="600">
                        <a:effectLst/>
                        <a:latin typeface="Calibri" panose="020F0502020204030204" pitchFamily="34" charset="0"/>
                        <a:cs typeface="Times New Roman" panose="02020603050405020304" pitchFamily="18" charset="0"/>
                      </a:endParaRPr>
                    </a:p>
                  </a:txBody>
                  <a:tcPr marL="38073" marR="38073" marT="0" marB="0" anchor="ctr"/>
                </a:tc>
                <a:tc>
                  <a:txBody>
                    <a:bodyPr/>
                    <a:lstStyle/>
                    <a:p>
                      <a:pPr algn="ctr">
                        <a:lnSpc>
                          <a:spcPct val="120000"/>
                        </a:lnSpc>
                        <a:spcAft>
                          <a:spcPts val="600"/>
                        </a:spcAft>
                      </a:pPr>
                      <a:r>
                        <a:rPr lang="en-AU" sz="600">
                          <a:effectLst/>
                        </a:rPr>
                        <a:t>58,000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88,500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26,000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77,500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nSpc>
                          <a:spcPct val="115000"/>
                        </a:lnSpc>
                      </a:pPr>
                      <a:endParaRPr lang="en-TO" sz="600">
                        <a:effectLst/>
                        <a:latin typeface="Calibri" panose="020F0502020204030204" pitchFamily="34" charset="0"/>
                        <a:cs typeface="Times New Roman" panose="02020603050405020304" pitchFamily="18" charset="0"/>
                      </a:endParaRPr>
                    </a:p>
                  </a:txBody>
                  <a:tcPr marL="38073" marR="38073" marT="0" marB="0" anchor="ctr"/>
                </a:tc>
                <a:tc>
                  <a:txBody>
                    <a:bodyPr/>
                    <a:lstStyle/>
                    <a:p>
                      <a:pPr>
                        <a:lnSpc>
                          <a:spcPct val="115000"/>
                        </a:lnSpc>
                      </a:pPr>
                      <a:endParaRPr lang="en-TO" sz="600">
                        <a:effectLst/>
                        <a:latin typeface="Calibri" panose="020F0502020204030204" pitchFamily="34" charset="0"/>
                        <a:cs typeface="Times New Roman" panose="02020603050405020304" pitchFamily="18" charset="0"/>
                      </a:endParaRPr>
                    </a:p>
                  </a:txBody>
                  <a:tcPr marL="38073" marR="38073" marT="0" marB="0" anchor="ctr"/>
                </a:tc>
                <a:tc>
                  <a:txBody>
                    <a:bodyPr/>
                    <a:lstStyle/>
                    <a:p>
                      <a:pPr algn="ctr">
                        <a:lnSpc>
                          <a:spcPct val="120000"/>
                        </a:lnSpc>
                        <a:spcAft>
                          <a:spcPts val="600"/>
                        </a:spcAft>
                      </a:pPr>
                      <a:r>
                        <a:rPr lang="en-AU" sz="600">
                          <a:effectLst/>
                        </a:rPr>
                        <a:t>442,000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extLst>
                  <a:ext uri="{0D108BD9-81ED-4DB2-BD59-A6C34878D82A}">
                    <a16:rowId xmlns:a16="http://schemas.microsoft.com/office/drawing/2014/main" val="3590895947"/>
                  </a:ext>
                </a:extLst>
              </a:tr>
              <a:tr h="416490">
                <a:tc>
                  <a:txBody>
                    <a:bodyPr/>
                    <a:lstStyle/>
                    <a:p>
                      <a:pPr algn="just">
                        <a:lnSpc>
                          <a:spcPct val="120000"/>
                        </a:lnSpc>
                        <a:spcAft>
                          <a:spcPts val="600"/>
                        </a:spcAft>
                      </a:pPr>
                      <a:r>
                        <a:rPr lang="en-AU" sz="600">
                          <a:effectLst/>
                        </a:rPr>
                        <a:t>SP4: Data</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l">
                        <a:lnSpc>
                          <a:spcPct val="120000"/>
                        </a:lnSpc>
                        <a:spcAft>
                          <a:spcPts val="600"/>
                        </a:spcAft>
                      </a:pPr>
                      <a:r>
                        <a:rPr lang="en-AU" sz="600">
                          <a:effectLst/>
                        </a:rPr>
                        <a:t>Geospatial data framework and custodianship guidelines </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tc>
                <a:tc>
                  <a:txBody>
                    <a:bodyPr/>
                    <a:lstStyle/>
                    <a:p>
                      <a:pPr algn="ctr">
                        <a:lnSpc>
                          <a:spcPct val="120000"/>
                        </a:lnSpc>
                        <a:spcAft>
                          <a:spcPts val="600"/>
                        </a:spcAft>
                      </a:pPr>
                      <a:r>
                        <a:rPr lang="en-AU" sz="600">
                          <a:effectLst/>
                        </a:rPr>
                        <a:t>513,000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13,000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405,000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671,000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40,000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360,000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nSpc>
                          <a:spcPct val="115000"/>
                        </a:lnSpc>
                      </a:pPr>
                      <a:endParaRPr lang="en-TO" sz="600">
                        <a:effectLst/>
                        <a:latin typeface="Calibri" panose="020F0502020204030204" pitchFamily="34" charset="0"/>
                        <a:cs typeface="Times New Roman" panose="02020603050405020304" pitchFamily="18" charset="0"/>
                      </a:endParaRPr>
                    </a:p>
                  </a:txBody>
                  <a:tcPr marL="38073" marR="38073" marT="0" marB="0" anchor="ctr"/>
                </a:tc>
                <a:tc>
                  <a:txBody>
                    <a:bodyPr/>
                    <a:lstStyle/>
                    <a:p>
                      <a:pPr>
                        <a:lnSpc>
                          <a:spcPct val="115000"/>
                        </a:lnSpc>
                      </a:pPr>
                      <a:endParaRPr lang="en-TO" sz="600">
                        <a:effectLst/>
                        <a:latin typeface="Calibri" panose="020F0502020204030204" pitchFamily="34" charset="0"/>
                        <a:cs typeface="Times New Roman" panose="02020603050405020304" pitchFamily="18" charset="0"/>
                      </a:endParaRPr>
                    </a:p>
                  </a:txBody>
                  <a:tcPr marL="38073" marR="38073" marT="0" marB="0" anchor="ctr"/>
                </a:tc>
                <a:tc>
                  <a:txBody>
                    <a:bodyPr/>
                    <a:lstStyle/>
                    <a:p>
                      <a:pPr algn="ctr">
                        <a:lnSpc>
                          <a:spcPct val="120000"/>
                        </a:lnSpc>
                        <a:spcAft>
                          <a:spcPts val="600"/>
                        </a:spcAft>
                      </a:pPr>
                      <a:r>
                        <a:rPr lang="en-AU" sz="600">
                          <a:effectLst/>
                        </a:rPr>
                        <a:t>2,002,000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extLst>
                  <a:ext uri="{0D108BD9-81ED-4DB2-BD59-A6C34878D82A}">
                    <a16:rowId xmlns:a16="http://schemas.microsoft.com/office/drawing/2014/main" val="3228252317"/>
                  </a:ext>
                </a:extLst>
              </a:tr>
              <a:tr h="558722">
                <a:tc>
                  <a:txBody>
                    <a:bodyPr/>
                    <a:lstStyle/>
                    <a:p>
                      <a:pPr algn="just">
                        <a:lnSpc>
                          <a:spcPct val="120000"/>
                        </a:lnSpc>
                        <a:spcAft>
                          <a:spcPts val="600"/>
                        </a:spcAft>
                      </a:pPr>
                      <a:r>
                        <a:rPr lang="en-AU" sz="600">
                          <a:effectLst/>
                        </a:rPr>
                        <a:t>SP5: Innovation</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l">
                        <a:lnSpc>
                          <a:spcPct val="120000"/>
                        </a:lnSpc>
                        <a:spcAft>
                          <a:spcPts val="600"/>
                        </a:spcAft>
                      </a:pPr>
                      <a:r>
                        <a:rPr lang="en-AU" sz="600">
                          <a:effectLst/>
                        </a:rPr>
                        <a:t>Current and emerging technologies and processes with a view to applying innovative methods </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tc>
                <a:tc>
                  <a:txBody>
                    <a:bodyPr/>
                    <a:lstStyle/>
                    <a:p>
                      <a:pPr algn="ctr">
                        <a:lnSpc>
                          <a:spcPct val="120000"/>
                        </a:lnSpc>
                        <a:spcAft>
                          <a:spcPts val="600"/>
                        </a:spcAft>
                      </a:pPr>
                      <a:r>
                        <a:rPr lang="en-AU" sz="600">
                          <a:effectLst/>
                        </a:rPr>
                        <a:t>38,000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134,000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20,000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100,000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30,000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186,000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nSpc>
                          <a:spcPct val="115000"/>
                        </a:lnSpc>
                      </a:pPr>
                      <a:endParaRPr lang="en-TO" sz="600">
                        <a:effectLst/>
                        <a:latin typeface="Calibri" panose="020F0502020204030204" pitchFamily="34" charset="0"/>
                        <a:cs typeface="Times New Roman" panose="02020603050405020304" pitchFamily="18" charset="0"/>
                      </a:endParaRPr>
                    </a:p>
                  </a:txBody>
                  <a:tcPr marL="38073" marR="38073" marT="0" marB="0" anchor="ctr"/>
                </a:tc>
                <a:tc>
                  <a:txBody>
                    <a:bodyPr/>
                    <a:lstStyle/>
                    <a:p>
                      <a:pPr>
                        <a:lnSpc>
                          <a:spcPct val="115000"/>
                        </a:lnSpc>
                      </a:pPr>
                      <a:endParaRPr lang="en-TO" sz="600">
                        <a:effectLst/>
                        <a:latin typeface="Calibri" panose="020F0502020204030204" pitchFamily="34" charset="0"/>
                        <a:cs typeface="Times New Roman" panose="02020603050405020304" pitchFamily="18" charset="0"/>
                      </a:endParaRPr>
                    </a:p>
                  </a:txBody>
                  <a:tcPr marL="38073" marR="38073" marT="0" marB="0" anchor="ctr"/>
                </a:tc>
                <a:tc>
                  <a:txBody>
                    <a:bodyPr/>
                    <a:lstStyle/>
                    <a:p>
                      <a:pPr algn="ctr">
                        <a:lnSpc>
                          <a:spcPct val="120000"/>
                        </a:lnSpc>
                        <a:spcAft>
                          <a:spcPts val="600"/>
                        </a:spcAft>
                      </a:pPr>
                      <a:r>
                        <a:rPr lang="en-AU" sz="600">
                          <a:effectLst/>
                        </a:rPr>
                        <a:t>508,000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extLst>
                  <a:ext uri="{0D108BD9-81ED-4DB2-BD59-A6C34878D82A}">
                    <a16:rowId xmlns:a16="http://schemas.microsoft.com/office/drawing/2014/main" val="912544244"/>
                  </a:ext>
                </a:extLst>
              </a:tr>
              <a:tr h="274257">
                <a:tc>
                  <a:txBody>
                    <a:bodyPr/>
                    <a:lstStyle/>
                    <a:p>
                      <a:pPr algn="just">
                        <a:lnSpc>
                          <a:spcPct val="120000"/>
                        </a:lnSpc>
                        <a:spcAft>
                          <a:spcPts val="600"/>
                        </a:spcAft>
                      </a:pPr>
                      <a:r>
                        <a:rPr lang="en-AU" sz="600" dirty="0">
                          <a:effectLst/>
                        </a:rPr>
                        <a:t>SP6: Standards</a:t>
                      </a:r>
                      <a:endParaRPr lang="en-TO" sz="700" dirty="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l">
                        <a:lnSpc>
                          <a:spcPct val="120000"/>
                        </a:lnSpc>
                        <a:spcAft>
                          <a:spcPts val="600"/>
                        </a:spcAft>
                      </a:pPr>
                      <a:r>
                        <a:rPr lang="en-AU" sz="600">
                          <a:effectLst/>
                        </a:rPr>
                        <a:t>Best practice standards and compliance mechanisms </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tc>
                <a:tc>
                  <a:txBody>
                    <a:bodyPr/>
                    <a:lstStyle/>
                    <a:p>
                      <a:pPr algn="ctr">
                        <a:lnSpc>
                          <a:spcPct val="120000"/>
                        </a:lnSpc>
                        <a:spcAft>
                          <a:spcPts val="600"/>
                        </a:spcAft>
                      </a:pPr>
                      <a:r>
                        <a:rPr lang="en-AU" sz="600">
                          <a:effectLst/>
                        </a:rPr>
                        <a:t>30,000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61,500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10,000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dirty="0">
                          <a:effectLst/>
                        </a:rPr>
                        <a:t>71,000</a:t>
                      </a:r>
                      <a:endParaRPr lang="en-TO" sz="700" dirty="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30,000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30,000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nSpc>
                          <a:spcPct val="115000"/>
                        </a:lnSpc>
                      </a:pPr>
                      <a:endParaRPr lang="en-TO" sz="600">
                        <a:effectLst/>
                        <a:latin typeface="Calibri" panose="020F0502020204030204" pitchFamily="34" charset="0"/>
                        <a:cs typeface="Times New Roman" panose="02020603050405020304" pitchFamily="18" charset="0"/>
                      </a:endParaRPr>
                    </a:p>
                  </a:txBody>
                  <a:tcPr marL="38073" marR="38073" marT="0" marB="0" anchor="ctr"/>
                </a:tc>
                <a:tc>
                  <a:txBody>
                    <a:bodyPr/>
                    <a:lstStyle/>
                    <a:p>
                      <a:pPr>
                        <a:lnSpc>
                          <a:spcPct val="115000"/>
                        </a:lnSpc>
                      </a:pPr>
                      <a:endParaRPr lang="en-TO" sz="600">
                        <a:effectLst/>
                        <a:latin typeface="Calibri" panose="020F0502020204030204" pitchFamily="34" charset="0"/>
                        <a:cs typeface="Times New Roman" panose="02020603050405020304" pitchFamily="18" charset="0"/>
                      </a:endParaRPr>
                    </a:p>
                  </a:txBody>
                  <a:tcPr marL="38073" marR="38073" marT="0" marB="0" anchor="ctr"/>
                </a:tc>
                <a:tc>
                  <a:txBody>
                    <a:bodyPr/>
                    <a:lstStyle/>
                    <a:p>
                      <a:pPr algn="ctr">
                        <a:lnSpc>
                          <a:spcPct val="120000"/>
                        </a:lnSpc>
                        <a:spcAft>
                          <a:spcPts val="600"/>
                        </a:spcAft>
                      </a:pPr>
                      <a:r>
                        <a:rPr lang="en-AU" sz="600">
                          <a:effectLst/>
                        </a:rPr>
                        <a:t>232,500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extLst>
                  <a:ext uri="{0D108BD9-81ED-4DB2-BD59-A6C34878D82A}">
                    <a16:rowId xmlns:a16="http://schemas.microsoft.com/office/drawing/2014/main" val="442744831"/>
                  </a:ext>
                </a:extLst>
              </a:tr>
              <a:tr h="843186">
                <a:tc>
                  <a:txBody>
                    <a:bodyPr/>
                    <a:lstStyle/>
                    <a:p>
                      <a:pPr algn="just">
                        <a:lnSpc>
                          <a:spcPct val="120000"/>
                        </a:lnSpc>
                        <a:spcAft>
                          <a:spcPts val="600"/>
                        </a:spcAft>
                      </a:pPr>
                      <a:r>
                        <a:rPr lang="en-AU" sz="600" dirty="0">
                          <a:effectLst/>
                        </a:rPr>
                        <a:t>SP7: Partnership</a:t>
                      </a:r>
                      <a:endParaRPr lang="en-TO" sz="700" dirty="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l">
                        <a:lnSpc>
                          <a:spcPct val="120000"/>
                        </a:lnSpc>
                        <a:spcAft>
                          <a:spcPts val="600"/>
                        </a:spcAft>
                      </a:pPr>
                      <a:r>
                        <a:rPr lang="en-AU" sz="600">
                          <a:effectLst/>
                        </a:rPr>
                        <a:t>Cross-sector and interdisciplinary cooperation, industry and private sector partnerships, and international cooperation</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tc>
                <a:tc>
                  <a:txBody>
                    <a:bodyPr/>
                    <a:lstStyle/>
                    <a:p>
                      <a:pPr algn="ctr">
                        <a:lnSpc>
                          <a:spcPct val="120000"/>
                        </a:lnSpc>
                        <a:spcAft>
                          <a:spcPts val="600"/>
                        </a:spcAft>
                      </a:pPr>
                      <a:r>
                        <a:rPr lang="en-AU" sz="600">
                          <a:effectLst/>
                        </a:rPr>
                        <a:t>10,000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80,000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48,000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62,000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10,000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53,000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nSpc>
                          <a:spcPct val="115000"/>
                        </a:lnSpc>
                      </a:pPr>
                      <a:endParaRPr lang="en-TO" sz="600">
                        <a:effectLst/>
                        <a:latin typeface="Calibri" panose="020F0502020204030204" pitchFamily="34" charset="0"/>
                        <a:cs typeface="Times New Roman" panose="02020603050405020304" pitchFamily="18" charset="0"/>
                      </a:endParaRPr>
                    </a:p>
                  </a:txBody>
                  <a:tcPr marL="38073" marR="38073" marT="0" marB="0" anchor="ctr"/>
                </a:tc>
                <a:tc>
                  <a:txBody>
                    <a:bodyPr/>
                    <a:lstStyle/>
                    <a:p>
                      <a:pPr>
                        <a:lnSpc>
                          <a:spcPct val="115000"/>
                        </a:lnSpc>
                      </a:pPr>
                      <a:endParaRPr lang="en-TO" sz="600">
                        <a:effectLst/>
                        <a:latin typeface="Calibri" panose="020F0502020204030204" pitchFamily="34" charset="0"/>
                        <a:cs typeface="Times New Roman" panose="02020603050405020304" pitchFamily="18" charset="0"/>
                      </a:endParaRPr>
                    </a:p>
                  </a:txBody>
                  <a:tcPr marL="38073" marR="38073" marT="0" marB="0" anchor="ctr"/>
                </a:tc>
                <a:tc>
                  <a:txBody>
                    <a:bodyPr/>
                    <a:lstStyle/>
                    <a:p>
                      <a:pPr algn="ctr">
                        <a:lnSpc>
                          <a:spcPct val="120000"/>
                        </a:lnSpc>
                        <a:spcAft>
                          <a:spcPts val="600"/>
                        </a:spcAft>
                      </a:pPr>
                      <a:r>
                        <a:rPr lang="en-AU" sz="600">
                          <a:effectLst/>
                        </a:rPr>
                        <a:t>263,000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extLst>
                  <a:ext uri="{0D108BD9-81ED-4DB2-BD59-A6C34878D82A}">
                    <a16:rowId xmlns:a16="http://schemas.microsoft.com/office/drawing/2014/main" val="3014612673"/>
                  </a:ext>
                </a:extLst>
              </a:tr>
              <a:tr h="416490">
                <a:tc>
                  <a:txBody>
                    <a:bodyPr/>
                    <a:lstStyle/>
                    <a:p>
                      <a:pPr algn="just">
                        <a:lnSpc>
                          <a:spcPct val="120000"/>
                        </a:lnSpc>
                        <a:spcAft>
                          <a:spcPts val="600"/>
                        </a:spcAft>
                      </a:pPr>
                      <a:r>
                        <a:rPr lang="en-AU" sz="600">
                          <a:effectLst/>
                        </a:rPr>
                        <a:t>SP8: Capacity &amp; Education</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l">
                        <a:lnSpc>
                          <a:spcPct val="120000"/>
                        </a:lnSpc>
                        <a:spcAft>
                          <a:spcPts val="600"/>
                        </a:spcAft>
                      </a:pPr>
                      <a:r>
                        <a:rPr lang="en-AU" sz="600">
                          <a:effectLst/>
                        </a:rPr>
                        <a:t>Capacity building programs and education systems </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tc>
                <a:tc>
                  <a:txBody>
                    <a:bodyPr/>
                    <a:lstStyle/>
                    <a:p>
                      <a:pPr algn="ctr">
                        <a:lnSpc>
                          <a:spcPct val="120000"/>
                        </a:lnSpc>
                        <a:spcAft>
                          <a:spcPts val="600"/>
                        </a:spcAft>
                      </a:pPr>
                      <a:r>
                        <a:rPr lang="en-AU" sz="600">
                          <a:effectLst/>
                        </a:rPr>
                        <a:t>35,000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222,000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39,500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660,000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160,000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691,000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nSpc>
                          <a:spcPct val="115000"/>
                        </a:lnSpc>
                      </a:pPr>
                      <a:endParaRPr lang="en-TO" sz="600">
                        <a:effectLst/>
                        <a:latin typeface="Calibri" panose="020F0502020204030204" pitchFamily="34" charset="0"/>
                        <a:cs typeface="Times New Roman" panose="02020603050405020304" pitchFamily="18" charset="0"/>
                      </a:endParaRPr>
                    </a:p>
                  </a:txBody>
                  <a:tcPr marL="38073" marR="38073" marT="0" marB="0" anchor="ctr"/>
                </a:tc>
                <a:tc>
                  <a:txBody>
                    <a:bodyPr/>
                    <a:lstStyle/>
                    <a:p>
                      <a:pPr>
                        <a:lnSpc>
                          <a:spcPct val="115000"/>
                        </a:lnSpc>
                      </a:pPr>
                      <a:endParaRPr lang="en-TO" sz="600">
                        <a:effectLst/>
                        <a:latin typeface="Calibri" panose="020F0502020204030204" pitchFamily="34" charset="0"/>
                        <a:cs typeface="Times New Roman" panose="02020603050405020304" pitchFamily="18" charset="0"/>
                      </a:endParaRPr>
                    </a:p>
                  </a:txBody>
                  <a:tcPr marL="38073" marR="38073" marT="0" marB="0" anchor="ctr"/>
                </a:tc>
                <a:tc>
                  <a:txBody>
                    <a:bodyPr/>
                    <a:lstStyle/>
                    <a:p>
                      <a:pPr algn="ctr">
                        <a:lnSpc>
                          <a:spcPct val="120000"/>
                        </a:lnSpc>
                        <a:spcAft>
                          <a:spcPts val="600"/>
                        </a:spcAft>
                      </a:pPr>
                      <a:r>
                        <a:rPr lang="en-AU" sz="600">
                          <a:effectLst/>
                        </a:rPr>
                        <a:t>1,807,500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extLst>
                  <a:ext uri="{0D108BD9-81ED-4DB2-BD59-A6C34878D82A}">
                    <a16:rowId xmlns:a16="http://schemas.microsoft.com/office/drawing/2014/main" val="24113908"/>
                  </a:ext>
                </a:extLst>
              </a:tr>
              <a:tr h="558722">
                <a:tc>
                  <a:txBody>
                    <a:bodyPr/>
                    <a:lstStyle/>
                    <a:p>
                      <a:pPr algn="l">
                        <a:lnSpc>
                          <a:spcPct val="120000"/>
                        </a:lnSpc>
                        <a:spcAft>
                          <a:spcPts val="600"/>
                        </a:spcAft>
                      </a:pPr>
                      <a:r>
                        <a:rPr lang="en-AU" sz="600">
                          <a:effectLst/>
                        </a:rPr>
                        <a:t>SP9: Communication &amp; Engagement</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l">
                        <a:lnSpc>
                          <a:spcPct val="120000"/>
                        </a:lnSpc>
                        <a:spcAft>
                          <a:spcPts val="600"/>
                        </a:spcAft>
                      </a:pPr>
                      <a:r>
                        <a:rPr lang="en-AU" sz="600">
                          <a:effectLst/>
                        </a:rPr>
                        <a:t>Recognize stakeholder’s (including the general community) buy-in is critical to success. </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tc>
                <a:tc>
                  <a:txBody>
                    <a:bodyPr/>
                    <a:lstStyle/>
                    <a:p>
                      <a:pPr algn="ctr">
                        <a:lnSpc>
                          <a:spcPct val="120000"/>
                        </a:lnSpc>
                        <a:spcAft>
                          <a:spcPts val="600"/>
                        </a:spcAft>
                      </a:pPr>
                      <a:r>
                        <a:rPr lang="en-AU" sz="600">
                          <a:effectLst/>
                        </a:rPr>
                        <a:t>5,000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30,000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11,500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82,000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20,000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20,500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nSpc>
                          <a:spcPct val="115000"/>
                        </a:lnSpc>
                      </a:pPr>
                      <a:endParaRPr lang="en-TO" sz="600">
                        <a:effectLst/>
                        <a:latin typeface="Calibri" panose="020F0502020204030204" pitchFamily="34" charset="0"/>
                        <a:cs typeface="Times New Roman" panose="02020603050405020304" pitchFamily="18" charset="0"/>
                      </a:endParaRPr>
                    </a:p>
                  </a:txBody>
                  <a:tcPr marL="38073" marR="38073" marT="0" marB="0" anchor="ctr"/>
                </a:tc>
                <a:tc>
                  <a:txBody>
                    <a:bodyPr/>
                    <a:lstStyle/>
                    <a:p>
                      <a:pPr>
                        <a:lnSpc>
                          <a:spcPct val="115000"/>
                        </a:lnSpc>
                      </a:pPr>
                      <a:endParaRPr lang="en-TO" sz="600">
                        <a:effectLst/>
                        <a:latin typeface="Calibri" panose="020F0502020204030204" pitchFamily="34" charset="0"/>
                        <a:cs typeface="Times New Roman" panose="02020603050405020304" pitchFamily="18" charset="0"/>
                      </a:endParaRPr>
                    </a:p>
                  </a:txBody>
                  <a:tcPr marL="38073" marR="38073" marT="0" marB="0" anchor="ctr"/>
                </a:tc>
                <a:tc>
                  <a:txBody>
                    <a:bodyPr/>
                    <a:lstStyle/>
                    <a:p>
                      <a:pPr algn="ctr">
                        <a:lnSpc>
                          <a:spcPct val="120000"/>
                        </a:lnSpc>
                        <a:spcAft>
                          <a:spcPts val="600"/>
                        </a:spcAft>
                      </a:pPr>
                      <a:r>
                        <a:rPr lang="en-AU" sz="600">
                          <a:effectLst/>
                        </a:rPr>
                        <a:t>169,000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extLst>
                  <a:ext uri="{0D108BD9-81ED-4DB2-BD59-A6C34878D82A}">
                    <a16:rowId xmlns:a16="http://schemas.microsoft.com/office/drawing/2014/main" val="1530071273"/>
                  </a:ext>
                </a:extLst>
              </a:tr>
              <a:tr h="558722">
                <a:tc>
                  <a:txBody>
                    <a:bodyPr/>
                    <a:lstStyle/>
                    <a:p>
                      <a:pPr>
                        <a:lnSpc>
                          <a:spcPct val="115000"/>
                        </a:lnSpc>
                      </a:pPr>
                      <a:endParaRPr lang="en-TO" sz="600">
                        <a:effectLst/>
                        <a:latin typeface="Calibri" panose="020F0502020204030204" pitchFamily="34" charset="0"/>
                        <a:cs typeface="Times New Roman" panose="02020603050405020304" pitchFamily="18" charset="0"/>
                      </a:endParaRPr>
                    </a:p>
                  </a:txBody>
                  <a:tcPr marL="38073" marR="38073" marT="0" marB="0" anchor="ctr"/>
                </a:tc>
                <a:tc>
                  <a:txBody>
                    <a:bodyPr/>
                    <a:lstStyle/>
                    <a:p>
                      <a:pPr>
                        <a:lnSpc>
                          <a:spcPct val="115000"/>
                        </a:lnSpc>
                      </a:pPr>
                      <a:endParaRPr lang="en-TO" sz="600">
                        <a:effectLst/>
                        <a:latin typeface="Calibri" panose="020F0502020204030204" pitchFamily="34" charset="0"/>
                        <a:cs typeface="Times New Roman" panose="02020603050405020304" pitchFamily="18" charset="0"/>
                      </a:endParaRPr>
                    </a:p>
                  </a:txBody>
                  <a:tcPr marL="38073" marR="38073" marT="0" marB="0"/>
                </a:tc>
                <a:tc>
                  <a:txBody>
                    <a:bodyPr/>
                    <a:lstStyle/>
                    <a:p>
                      <a:pPr algn="ctr">
                        <a:lnSpc>
                          <a:spcPct val="120000"/>
                        </a:lnSpc>
                        <a:spcAft>
                          <a:spcPts val="600"/>
                        </a:spcAft>
                      </a:pPr>
                      <a:r>
                        <a:rPr lang="en-AU" sz="600">
                          <a:effectLst/>
                        </a:rPr>
                        <a:t>Original Recurrent Budget</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Original Single Allocation</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Recurrent Budget - Balance</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Single Allocation - Balance</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Consultant Fees</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Data and Technology</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nSpc>
                          <a:spcPct val="115000"/>
                        </a:lnSpc>
                      </a:pPr>
                      <a:endParaRPr lang="en-TO" sz="600">
                        <a:effectLst/>
                        <a:latin typeface="Calibri" panose="020F0502020204030204" pitchFamily="34" charset="0"/>
                        <a:cs typeface="Times New Roman" panose="02020603050405020304" pitchFamily="18" charset="0"/>
                      </a:endParaRPr>
                    </a:p>
                  </a:txBody>
                  <a:tcPr marL="38073" marR="38073" marT="0" marB="0" anchor="ctr"/>
                </a:tc>
                <a:tc>
                  <a:txBody>
                    <a:bodyPr/>
                    <a:lstStyle/>
                    <a:p>
                      <a:pPr>
                        <a:lnSpc>
                          <a:spcPct val="115000"/>
                        </a:lnSpc>
                      </a:pPr>
                      <a:endParaRPr lang="en-TO" sz="600">
                        <a:effectLst/>
                        <a:latin typeface="Calibri" panose="020F0502020204030204" pitchFamily="34" charset="0"/>
                        <a:cs typeface="Times New Roman" panose="02020603050405020304" pitchFamily="18" charset="0"/>
                      </a:endParaRPr>
                    </a:p>
                  </a:txBody>
                  <a:tcPr marL="38073" marR="38073" marT="0" marB="0" anchor="ctr"/>
                </a:tc>
                <a:tc>
                  <a:txBody>
                    <a:bodyPr/>
                    <a:lstStyle/>
                    <a:p>
                      <a:pPr algn="ctr">
                        <a:lnSpc>
                          <a:spcPct val="120000"/>
                        </a:lnSpc>
                        <a:spcAft>
                          <a:spcPts val="600"/>
                        </a:spcAft>
                      </a:pPr>
                      <a:r>
                        <a:rPr lang="en-AU" sz="600">
                          <a:effectLst/>
                        </a:rPr>
                        <a:t>Total Capital Required</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extLst>
                  <a:ext uri="{0D108BD9-81ED-4DB2-BD59-A6C34878D82A}">
                    <a16:rowId xmlns:a16="http://schemas.microsoft.com/office/drawing/2014/main" val="762153156"/>
                  </a:ext>
                </a:extLst>
              </a:tr>
              <a:tr h="274257">
                <a:tc>
                  <a:txBody>
                    <a:bodyPr/>
                    <a:lstStyle/>
                    <a:p>
                      <a:pPr>
                        <a:lnSpc>
                          <a:spcPct val="115000"/>
                        </a:lnSpc>
                      </a:pPr>
                      <a:endParaRPr lang="en-TO" sz="600">
                        <a:effectLst/>
                        <a:latin typeface="Calibri" panose="020F0502020204030204" pitchFamily="34" charset="0"/>
                        <a:cs typeface="Times New Roman" panose="02020603050405020304" pitchFamily="18" charset="0"/>
                      </a:endParaRPr>
                    </a:p>
                  </a:txBody>
                  <a:tcPr marL="38073" marR="38073" marT="0" marB="0" anchor="ctr"/>
                </a:tc>
                <a:tc>
                  <a:txBody>
                    <a:bodyPr/>
                    <a:lstStyle/>
                    <a:p>
                      <a:pPr algn="just">
                        <a:lnSpc>
                          <a:spcPct val="120000"/>
                        </a:lnSpc>
                        <a:spcAft>
                          <a:spcPts val="600"/>
                        </a:spcAft>
                      </a:pPr>
                      <a:r>
                        <a:rPr lang="en-AU" sz="600">
                          <a:effectLst/>
                        </a:rPr>
                        <a:t>TOTAL</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tc>
                <a:tc>
                  <a:txBody>
                    <a:bodyPr/>
                    <a:lstStyle/>
                    <a:p>
                      <a:pPr algn="ctr">
                        <a:lnSpc>
                          <a:spcPct val="120000"/>
                        </a:lnSpc>
                        <a:spcAft>
                          <a:spcPts val="600"/>
                        </a:spcAft>
                      </a:pPr>
                      <a:r>
                        <a:rPr lang="en-AU" sz="600">
                          <a:effectLst/>
                        </a:rPr>
                        <a:t>741,000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1,688,500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591,500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2,573,500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656,000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gn="ctr">
                        <a:lnSpc>
                          <a:spcPct val="120000"/>
                        </a:lnSpc>
                        <a:spcAft>
                          <a:spcPts val="600"/>
                        </a:spcAft>
                      </a:pPr>
                      <a:r>
                        <a:rPr lang="en-AU" sz="600">
                          <a:effectLst/>
                        </a:rPr>
                        <a:t>1,945,000</a:t>
                      </a:r>
                      <a:endParaRPr lang="en-TO" sz="70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tc>
                  <a:txBody>
                    <a:bodyPr/>
                    <a:lstStyle/>
                    <a:p>
                      <a:pPr>
                        <a:lnSpc>
                          <a:spcPct val="115000"/>
                        </a:lnSpc>
                      </a:pPr>
                      <a:endParaRPr lang="en-TO" sz="600">
                        <a:effectLst/>
                        <a:latin typeface="Calibri" panose="020F0502020204030204" pitchFamily="34" charset="0"/>
                        <a:cs typeface="Times New Roman" panose="02020603050405020304" pitchFamily="18" charset="0"/>
                      </a:endParaRPr>
                    </a:p>
                  </a:txBody>
                  <a:tcPr marL="38073" marR="38073" marT="0" marB="0" anchor="ctr"/>
                </a:tc>
                <a:tc>
                  <a:txBody>
                    <a:bodyPr/>
                    <a:lstStyle/>
                    <a:p>
                      <a:pPr>
                        <a:lnSpc>
                          <a:spcPct val="115000"/>
                        </a:lnSpc>
                      </a:pPr>
                      <a:endParaRPr lang="en-TO" sz="600">
                        <a:effectLst/>
                        <a:latin typeface="Calibri" panose="020F0502020204030204" pitchFamily="34" charset="0"/>
                        <a:cs typeface="Times New Roman" panose="02020603050405020304" pitchFamily="18" charset="0"/>
                      </a:endParaRPr>
                    </a:p>
                  </a:txBody>
                  <a:tcPr marL="38073" marR="38073" marT="0" marB="0" anchor="ctr"/>
                </a:tc>
                <a:tc>
                  <a:txBody>
                    <a:bodyPr/>
                    <a:lstStyle/>
                    <a:p>
                      <a:pPr algn="ctr">
                        <a:lnSpc>
                          <a:spcPct val="120000"/>
                        </a:lnSpc>
                        <a:spcAft>
                          <a:spcPts val="600"/>
                        </a:spcAft>
                      </a:pPr>
                      <a:r>
                        <a:rPr lang="en-AU" sz="600" dirty="0">
                          <a:effectLst/>
                        </a:rPr>
                        <a:t>8,195,500</a:t>
                      </a:r>
                      <a:endParaRPr lang="en-TO" sz="700" dirty="0">
                        <a:effectLst/>
                        <a:latin typeface="Calibri" panose="020F0502020204030204" pitchFamily="34" charset="0"/>
                        <a:ea typeface="Times New Roman" panose="02020603050405020304" pitchFamily="18" charset="0"/>
                        <a:cs typeface="Arial" panose="020B0604020202020204" pitchFamily="34" charset="0"/>
                      </a:endParaRPr>
                    </a:p>
                  </a:txBody>
                  <a:tcPr marL="38073" marR="38073" marT="0" marB="0" anchor="ctr"/>
                </a:tc>
                <a:extLst>
                  <a:ext uri="{0D108BD9-81ED-4DB2-BD59-A6C34878D82A}">
                    <a16:rowId xmlns:a16="http://schemas.microsoft.com/office/drawing/2014/main" val="4009812054"/>
                  </a:ext>
                </a:extLst>
              </a:tr>
            </a:tbl>
          </a:graphicData>
        </a:graphic>
      </p:graphicFrame>
      <p:sp>
        <p:nvSpPr>
          <p:cNvPr id="5" name="Rectangle 1">
            <a:extLst>
              <a:ext uri="{FF2B5EF4-FFF2-40B4-BE49-F238E27FC236}">
                <a16:creationId xmlns:a16="http://schemas.microsoft.com/office/drawing/2014/main" id="{09083D7D-E487-5A28-193F-BF1D4146AD44}"/>
              </a:ext>
            </a:extLst>
          </p:cNvPr>
          <p:cNvSpPr>
            <a:spLocks noChangeArrowheads="1"/>
          </p:cNvSpPr>
          <p:nvPr/>
        </p:nvSpPr>
        <p:spPr bwMode="auto">
          <a:xfrm>
            <a:off x="-3929812" y="-926426"/>
            <a:ext cx="20210464" cy="2200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12" tIns="304704" rIns="914112" bIns="914112"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TO" sz="1400" b="1" i="0" u="none" strike="noStrike" cap="none" normalizeH="0" baseline="0" bmk="_Toc103931734">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t>APPENDIX 2: BUDGET ESTIMATES</a:t>
            </a:r>
            <a:endParaRPr kumimoji="0" lang="en-US" altLang="en-TO" sz="1400" b="1" i="0" u="none" strike="noStrike" cap="none" normalizeH="0" baseline="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TO"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Breakdown overview of the Budget Estimates for project activities identified in the Action Plan. The detailed and complete Budget Estimates is found in </a:t>
            </a:r>
            <a:r>
              <a:rPr kumimoji="0" lang="en-AU" altLang="en-TO" sz="1100" b="0" i="0" u="none" strike="noStrike" cap="none" normalizeH="0" baseline="0">
                <a:ln>
                  <a:noFill/>
                </a:ln>
                <a:solidFill>
                  <a:srgbClr val="0070C0"/>
                </a:solidFill>
                <a:effectLst/>
                <a:latin typeface="Calibri" panose="020F0502020204030204" pitchFamily="34" charset="0"/>
                <a:ea typeface="Times New Roman" panose="02020603050405020304" pitchFamily="18" charset="0"/>
                <a:cs typeface="Calibri" panose="020F0502020204030204" pitchFamily="34" charset="0"/>
                <a:hlinkClick r:id="rId2"/>
              </a:rPr>
              <a:t>here</a:t>
            </a:r>
            <a:r>
              <a:rPr kumimoji="0" lang="en-AU" altLang="en-TO"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or </a:t>
            </a:r>
            <a:r>
              <a:rPr kumimoji="0" lang="en-AU" altLang="en-TO" sz="1100" b="0" i="1"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refers</a:t>
            </a:r>
            <a:r>
              <a:rPr kumimoji="0" lang="en-AU" altLang="en-TO"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to the </a:t>
            </a:r>
            <a:r>
              <a:rPr kumimoji="0" lang="en-AU" altLang="en-TO" sz="1100" b="0" i="0" u="none" strike="noStrike" cap="none" normalizeH="0" baseline="0">
                <a:ln>
                  <a:noFill/>
                </a:ln>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Attached Appendix 1: Budget Estimates. </a:t>
            </a:r>
            <a:endParaRPr kumimoji="0" lang="en-AU" altLang="en-TO"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TO" sz="900" b="1" i="0" u="none" strike="noStrike" cap="none" normalizeH="0" baseline="0">
                <a:ln>
                  <a:noFill/>
                </a:ln>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Currency in TONGAN Pa’anga - TOP</a:t>
            </a:r>
            <a:endParaRPr kumimoji="0" lang="en-US" altLang="en-TO"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TO"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US" altLang="en-TO" sz="1800" b="0" i="0" u="none" strike="noStrike" cap="none" normalizeH="0" baseline="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135074D7-D26B-1698-EAFB-7B6E7E24EB92}"/>
              </a:ext>
            </a:extLst>
          </p:cNvPr>
          <p:cNvSpPr txBox="1"/>
          <p:nvPr/>
        </p:nvSpPr>
        <p:spPr>
          <a:xfrm>
            <a:off x="1671368" y="104319"/>
            <a:ext cx="10105844" cy="584775"/>
          </a:xfrm>
          <a:prstGeom prst="rect">
            <a:avLst/>
          </a:prstGeom>
          <a:noFill/>
        </p:spPr>
        <p:txBody>
          <a:bodyPr wrap="square">
            <a:spAutoFit/>
          </a:bodyPr>
          <a:lstStyle/>
          <a:p>
            <a:r>
              <a:rPr lang="en-US" sz="3200" b="1" dirty="0">
                <a:effectLst/>
                <a:latin typeface="Calibri" panose="020F0502020204030204" pitchFamily="34" charset="0"/>
                <a:ea typeface="Calibri" panose="020F0502020204030204" pitchFamily="34" charset="0"/>
                <a:cs typeface="Times New Roman" panose="02020603050405020304" pitchFamily="18" charset="0"/>
              </a:rPr>
              <a:t>BUDGET ESTIMATES</a:t>
            </a:r>
            <a:endParaRPr lang="en-TO" sz="3200" b="1" dirty="0"/>
          </a:p>
        </p:txBody>
      </p:sp>
    </p:spTree>
    <p:extLst>
      <p:ext uri="{BB962C8B-B14F-4D97-AF65-F5344CB8AC3E}">
        <p14:creationId xmlns:p14="http://schemas.microsoft.com/office/powerpoint/2010/main" val="3778436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06CF2-B48C-F86A-835C-66565AB4A152}"/>
              </a:ext>
            </a:extLst>
          </p:cNvPr>
          <p:cNvSpPr>
            <a:spLocks noGrp="1"/>
          </p:cNvSpPr>
          <p:nvPr>
            <p:ph type="title"/>
          </p:nvPr>
        </p:nvSpPr>
        <p:spPr>
          <a:xfrm>
            <a:off x="224148" y="0"/>
            <a:ext cx="10828866" cy="643466"/>
          </a:xfrm>
        </p:spPr>
        <p:txBody>
          <a:bodyPr>
            <a:normAutofit fontScale="90000"/>
          </a:bodyPr>
          <a:lstStyle/>
          <a:p>
            <a:r>
              <a:rPr lang="en-US" dirty="0">
                <a:solidFill>
                  <a:schemeClr val="tx1"/>
                </a:solidFill>
              </a:rPr>
              <a:t>Development Account Project-Tonga Action Plan – Actions, Budget, Schedule</a:t>
            </a:r>
            <a:endParaRPr lang="en-TO" dirty="0">
              <a:solidFill>
                <a:schemeClr val="tx1"/>
              </a:solidFill>
            </a:endParaRPr>
          </a:p>
        </p:txBody>
      </p:sp>
      <p:pic>
        <p:nvPicPr>
          <p:cNvPr id="4" name="Content Placeholder 3">
            <a:extLst>
              <a:ext uri="{FF2B5EF4-FFF2-40B4-BE49-F238E27FC236}">
                <a16:creationId xmlns:a16="http://schemas.microsoft.com/office/drawing/2014/main" id="{B6AF5635-9F80-E30A-EF60-1A8F0A7CE9E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6074" y="999068"/>
            <a:ext cx="10545014" cy="5994400"/>
          </a:xfrm>
          <a:prstGeom prst="rect">
            <a:avLst/>
          </a:prstGeom>
          <a:noFill/>
          <a:ln>
            <a:solidFill>
              <a:schemeClr val="tx1"/>
            </a:solidFill>
          </a:ln>
        </p:spPr>
      </p:pic>
    </p:spTree>
    <p:extLst>
      <p:ext uri="{BB962C8B-B14F-4D97-AF65-F5344CB8AC3E}">
        <p14:creationId xmlns:p14="http://schemas.microsoft.com/office/powerpoint/2010/main" val="2662477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2D4C0-FB76-18F4-5556-06D6A73C3F49}"/>
              </a:ext>
            </a:extLst>
          </p:cNvPr>
          <p:cNvSpPr>
            <a:spLocks noGrp="1"/>
          </p:cNvSpPr>
          <p:nvPr>
            <p:ph type="title"/>
          </p:nvPr>
        </p:nvSpPr>
        <p:spPr>
          <a:xfrm>
            <a:off x="627183" y="0"/>
            <a:ext cx="8596668" cy="660400"/>
          </a:xfrm>
        </p:spPr>
        <p:txBody>
          <a:bodyPr>
            <a:normAutofit/>
          </a:bodyPr>
          <a:lstStyle/>
          <a:p>
            <a:r>
              <a:rPr lang="en-US" dirty="0">
                <a:solidFill>
                  <a:schemeClr val="tx1"/>
                </a:solidFill>
              </a:rPr>
              <a:t>Cont’d</a:t>
            </a:r>
            <a:endParaRPr lang="en-TO" dirty="0">
              <a:solidFill>
                <a:schemeClr val="tx1"/>
              </a:solidFill>
            </a:endParaRPr>
          </a:p>
        </p:txBody>
      </p:sp>
      <p:pic>
        <p:nvPicPr>
          <p:cNvPr id="4" name="Content Placeholder 3">
            <a:extLst>
              <a:ext uri="{FF2B5EF4-FFF2-40B4-BE49-F238E27FC236}">
                <a16:creationId xmlns:a16="http://schemas.microsoft.com/office/drawing/2014/main" id="{8C840068-C0CE-4E48-E430-7A0A3079B13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9813" y="558800"/>
            <a:ext cx="11225004" cy="6197601"/>
          </a:xfrm>
          <a:prstGeom prst="rect">
            <a:avLst/>
          </a:prstGeom>
          <a:noFill/>
          <a:ln>
            <a:solidFill>
              <a:schemeClr val="tx1"/>
            </a:solidFill>
          </a:ln>
        </p:spPr>
      </p:pic>
    </p:spTree>
    <p:extLst>
      <p:ext uri="{BB962C8B-B14F-4D97-AF65-F5344CB8AC3E}">
        <p14:creationId xmlns:p14="http://schemas.microsoft.com/office/powerpoint/2010/main" val="639888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D82AA-86A2-654A-31D3-5BE65745A6B7}"/>
              </a:ext>
            </a:extLst>
          </p:cNvPr>
          <p:cNvSpPr>
            <a:spLocks noGrp="1"/>
          </p:cNvSpPr>
          <p:nvPr>
            <p:ph type="title"/>
          </p:nvPr>
        </p:nvSpPr>
        <p:spPr>
          <a:xfrm>
            <a:off x="668867" y="215064"/>
            <a:ext cx="8398933" cy="733203"/>
          </a:xfrm>
        </p:spPr>
        <p:txBody>
          <a:bodyPr/>
          <a:lstStyle/>
          <a:p>
            <a:r>
              <a:rPr lang="en-US" b="1" dirty="0">
                <a:solidFill>
                  <a:schemeClr val="tx1"/>
                </a:solidFill>
              </a:rPr>
              <a:t>Cont’d</a:t>
            </a:r>
            <a:endParaRPr lang="en-TO" b="1" dirty="0">
              <a:solidFill>
                <a:schemeClr val="tx1"/>
              </a:solidFill>
            </a:endParaRPr>
          </a:p>
        </p:txBody>
      </p:sp>
      <p:pic>
        <p:nvPicPr>
          <p:cNvPr id="4" name="Content Placeholder 3">
            <a:extLst>
              <a:ext uri="{FF2B5EF4-FFF2-40B4-BE49-F238E27FC236}">
                <a16:creationId xmlns:a16="http://schemas.microsoft.com/office/drawing/2014/main" id="{4ED2B848-161B-EE35-46E9-957DC4D8AE9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2" y="753532"/>
            <a:ext cx="11110702" cy="5889403"/>
          </a:xfrm>
          <a:prstGeom prst="rect">
            <a:avLst/>
          </a:prstGeom>
          <a:noFill/>
          <a:ln>
            <a:solidFill>
              <a:schemeClr val="tx1"/>
            </a:solidFill>
          </a:ln>
        </p:spPr>
      </p:pic>
    </p:spTree>
    <p:extLst>
      <p:ext uri="{BB962C8B-B14F-4D97-AF65-F5344CB8AC3E}">
        <p14:creationId xmlns:p14="http://schemas.microsoft.com/office/powerpoint/2010/main" val="2411463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FE297-D472-FDF0-2EF4-141E7013E45C}"/>
              </a:ext>
            </a:extLst>
          </p:cNvPr>
          <p:cNvSpPr>
            <a:spLocks noGrp="1"/>
          </p:cNvSpPr>
          <p:nvPr>
            <p:ph type="title"/>
          </p:nvPr>
        </p:nvSpPr>
        <p:spPr/>
        <p:txBody>
          <a:bodyPr/>
          <a:lstStyle/>
          <a:p>
            <a:endParaRPr lang="en-TO"/>
          </a:p>
        </p:txBody>
      </p:sp>
      <p:sp>
        <p:nvSpPr>
          <p:cNvPr id="3" name="Content Placeholder 2">
            <a:extLst>
              <a:ext uri="{FF2B5EF4-FFF2-40B4-BE49-F238E27FC236}">
                <a16:creationId xmlns:a16="http://schemas.microsoft.com/office/drawing/2014/main" id="{04CF5EEF-CC7F-194D-74A8-44E8F9C9614E}"/>
              </a:ext>
            </a:extLst>
          </p:cNvPr>
          <p:cNvSpPr>
            <a:spLocks noGrp="1"/>
          </p:cNvSpPr>
          <p:nvPr>
            <p:ph idx="1"/>
          </p:nvPr>
        </p:nvSpPr>
        <p:spPr/>
        <p:txBody>
          <a:bodyPr/>
          <a:lstStyle/>
          <a:p>
            <a:endParaRPr lang="en-TO"/>
          </a:p>
        </p:txBody>
      </p:sp>
      <p:pic>
        <p:nvPicPr>
          <p:cNvPr id="4" name="Picture 3">
            <a:extLst>
              <a:ext uri="{FF2B5EF4-FFF2-40B4-BE49-F238E27FC236}">
                <a16:creationId xmlns:a16="http://schemas.microsoft.com/office/drawing/2014/main" id="{2D62635E-62C4-A042-99E5-559CC220C82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599" y="112077"/>
            <a:ext cx="11523134" cy="6613255"/>
          </a:xfrm>
          <a:prstGeom prst="rect">
            <a:avLst/>
          </a:prstGeom>
          <a:noFill/>
          <a:ln>
            <a:solidFill>
              <a:schemeClr val="tx1"/>
            </a:solidFill>
          </a:ln>
        </p:spPr>
      </p:pic>
    </p:spTree>
    <p:extLst>
      <p:ext uri="{BB962C8B-B14F-4D97-AF65-F5344CB8AC3E}">
        <p14:creationId xmlns:p14="http://schemas.microsoft.com/office/powerpoint/2010/main" val="3032919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561E9-3072-1286-30E8-029E24407242}"/>
              </a:ext>
            </a:extLst>
          </p:cNvPr>
          <p:cNvSpPr>
            <a:spLocks noGrp="1"/>
          </p:cNvSpPr>
          <p:nvPr>
            <p:ph type="title"/>
          </p:nvPr>
        </p:nvSpPr>
        <p:spPr/>
        <p:txBody>
          <a:bodyPr/>
          <a:lstStyle/>
          <a:p>
            <a:endParaRPr lang="en-TO"/>
          </a:p>
        </p:txBody>
      </p:sp>
      <p:pic>
        <p:nvPicPr>
          <p:cNvPr id="6" name="Content Placeholder 5">
            <a:extLst>
              <a:ext uri="{FF2B5EF4-FFF2-40B4-BE49-F238E27FC236}">
                <a16:creationId xmlns:a16="http://schemas.microsoft.com/office/drawing/2014/main" id="{3CF7A146-A010-857E-5A0D-F979FB7F1985}"/>
              </a:ext>
            </a:extLst>
          </p:cNvPr>
          <p:cNvPicPr>
            <a:picLocks noGrp="1" noChangeAspect="1"/>
          </p:cNvPicPr>
          <p:nvPr>
            <p:ph idx="1"/>
          </p:nvPr>
        </p:nvPicPr>
        <p:blipFill>
          <a:blip r:embed="rId2"/>
          <a:stretch>
            <a:fillRect/>
          </a:stretch>
        </p:blipFill>
        <p:spPr>
          <a:xfrm>
            <a:off x="219670" y="465666"/>
            <a:ext cx="11752660" cy="6267572"/>
          </a:xfrm>
        </p:spPr>
      </p:pic>
    </p:spTree>
    <p:extLst>
      <p:ext uri="{BB962C8B-B14F-4D97-AF65-F5344CB8AC3E}">
        <p14:creationId xmlns:p14="http://schemas.microsoft.com/office/powerpoint/2010/main" val="4189160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AF345-A1E3-E2F6-B014-3E961FBCBFFB}"/>
              </a:ext>
            </a:extLst>
          </p:cNvPr>
          <p:cNvSpPr>
            <a:spLocks noGrp="1"/>
          </p:cNvSpPr>
          <p:nvPr>
            <p:ph type="title"/>
          </p:nvPr>
        </p:nvSpPr>
        <p:spPr/>
        <p:txBody>
          <a:bodyPr/>
          <a:lstStyle/>
          <a:p>
            <a:r>
              <a:rPr lang="en-US" dirty="0"/>
              <a:t>Content</a:t>
            </a:r>
            <a:endParaRPr lang="en-TO" dirty="0"/>
          </a:p>
        </p:txBody>
      </p:sp>
      <p:sp>
        <p:nvSpPr>
          <p:cNvPr id="3" name="Content Placeholder 2">
            <a:extLst>
              <a:ext uri="{FF2B5EF4-FFF2-40B4-BE49-F238E27FC236}">
                <a16:creationId xmlns:a16="http://schemas.microsoft.com/office/drawing/2014/main" id="{30A4FEFE-06B4-AA99-BC2E-7BB0D54DA934}"/>
              </a:ext>
            </a:extLst>
          </p:cNvPr>
          <p:cNvSpPr>
            <a:spLocks noGrp="1"/>
          </p:cNvSpPr>
          <p:nvPr>
            <p:ph idx="1"/>
          </p:nvPr>
        </p:nvSpPr>
        <p:spPr>
          <a:xfrm>
            <a:off x="677334" y="1485900"/>
            <a:ext cx="10112586" cy="5463539"/>
          </a:xfrm>
        </p:spPr>
        <p:txBody>
          <a:bodyPr/>
          <a:lstStyle/>
          <a:p>
            <a:r>
              <a:rPr lang="en-US" sz="2400" dirty="0"/>
              <a:t>IGIF – Integrated Geospatial Information Framework</a:t>
            </a:r>
          </a:p>
          <a:p>
            <a:r>
              <a:rPr lang="en-US" sz="2400" dirty="0"/>
              <a:t>Tonga National Geospatial Action Plan</a:t>
            </a:r>
          </a:p>
          <a:p>
            <a:r>
              <a:rPr lang="en-US" sz="2400" dirty="0"/>
              <a:t>Purpose of the NGAP</a:t>
            </a:r>
          </a:p>
          <a:p>
            <a:r>
              <a:rPr lang="en-US" sz="2400" dirty="0"/>
              <a:t>9 Strategic Pathways</a:t>
            </a:r>
          </a:p>
          <a:p>
            <a:r>
              <a:rPr lang="en-US" sz="2400" dirty="0"/>
              <a:t>Priority Strategic Pathways</a:t>
            </a:r>
          </a:p>
          <a:p>
            <a:r>
              <a:rPr lang="en-US" sz="2400" dirty="0"/>
              <a:t>Stakeholders-Leading Agency with list of actions</a:t>
            </a:r>
          </a:p>
          <a:p>
            <a:r>
              <a:rPr lang="en-US" sz="2400" dirty="0"/>
              <a:t>Budget and Implementation Schedule</a:t>
            </a:r>
          </a:p>
          <a:p>
            <a:r>
              <a:rPr lang="en-US" sz="2400" dirty="0"/>
              <a:t>Footages from NGAP Launch</a:t>
            </a:r>
          </a:p>
          <a:p>
            <a:r>
              <a:rPr lang="en-US" sz="2400" dirty="0"/>
              <a:t>Way Forward</a:t>
            </a:r>
          </a:p>
          <a:p>
            <a:endParaRPr lang="en-TO" dirty="0"/>
          </a:p>
        </p:txBody>
      </p:sp>
    </p:spTree>
    <p:extLst>
      <p:ext uri="{BB962C8B-B14F-4D97-AF65-F5344CB8AC3E}">
        <p14:creationId xmlns:p14="http://schemas.microsoft.com/office/powerpoint/2010/main" val="703721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7992F-910E-4AA3-1D11-0340D7C55BA3}"/>
              </a:ext>
            </a:extLst>
          </p:cNvPr>
          <p:cNvSpPr>
            <a:spLocks noGrp="1"/>
          </p:cNvSpPr>
          <p:nvPr>
            <p:ph type="title"/>
          </p:nvPr>
        </p:nvSpPr>
        <p:spPr/>
        <p:txBody>
          <a:bodyPr/>
          <a:lstStyle/>
          <a:p>
            <a:r>
              <a:rPr lang="en-US" dirty="0"/>
              <a:t>Way forward</a:t>
            </a:r>
            <a:endParaRPr lang="en-TO" dirty="0"/>
          </a:p>
        </p:txBody>
      </p:sp>
      <p:sp>
        <p:nvSpPr>
          <p:cNvPr id="3" name="Content Placeholder 2">
            <a:extLst>
              <a:ext uri="{FF2B5EF4-FFF2-40B4-BE49-F238E27FC236}">
                <a16:creationId xmlns:a16="http://schemas.microsoft.com/office/drawing/2014/main" id="{81A204FF-8A93-6511-2B24-ABBE9C7D1B38}"/>
              </a:ext>
            </a:extLst>
          </p:cNvPr>
          <p:cNvSpPr>
            <a:spLocks noGrp="1"/>
          </p:cNvSpPr>
          <p:nvPr>
            <p:ph idx="1"/>
          </p:nvPr>
        </p:nvSpPr>
        <p:spPr/>
        <p:txBody>
          <a:bodyPr/>
          <a:lstStyle/>
          <a:p>
            <a:r>
              <a:rPr lang="en-US" dirty="0"/>
              <a:t>Establish an SDG Data Hub (Dashboard)for Tonga, to monitor, manage and report the progress of SDGs and indicators in Tonga.</a:t>
            </a:r>
          </a:p>
          <a:p>
            <a:endParaRPr lang="en-US" dirty="0"/>
          </a:p>
          <a:p>
            <a:r>
              <a:rPr lang="en-US" dirty="0"/>
              <a:t>Support informed decisions upon a situations.</a:t>
            </a:r>
            <a:endParaRPr lang="en-TO" dirty="0"/>
          </a:p>
        </p:txBody>
      </p:sp>
    </p:spTree>
    <p:extLst>
      <p:ext uri="{BB962C8B-B14F-4D97-AF65-F5344CB8AC3E}">
        <p14:creationId xmlns:p14="http://schemas.microsoft.com/office/powerpoint/2010/main" val="9096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A6DEB-6239-3565-92EF-925A9F4B0B39}"/>
              </a:ext>
            </a:extLst>
          </p:cNvPr>
          <p:cNvSpPr>
            <a:spLocks noGrp="1"/>
          </p:cNvSpPr>
          <p:nvPr>
            <p:ph type="title"/>
          </p:nvPr>
        </p:nvSpPr>
        <p:spPr>
          <a:xfrm>
            <a:off x="1171110" y="-94488"/>
            <a:ext cx="8596668" cy="1320800"/>
          </a:xfrm>
        </p:spPr>
        <p:txBody>
          <a:bodyPr/>
          <a:lstStyle/>
          <a:p>
            <a:r>
              <a:rPr lang="en-US" dirty="0"/>
              <a:t>Footages from Launch Ceremony-NGAP</a:t>
            </a:r>
            <a:endParaRPr lang="en-TO" dirty="0"/>
          </a:p>
        </p:txBody>
      </p:sp>
      <p:pic>
        <p:nvPicPr>
          <p:cNvPr id="5" name="Content Placeholder 4">
            <a:extLst>
              <a:ext uri="{FF2B5EF4-FFF2-40B4-BE49-F238E27FC236}">
                <a16:creationId xmlns:a16="http://schemas.microsoft.com/office/drawing/2014/main" id="{CAFF9D84-1944-8BF2-D25E-7E1C59A062EE}"/>
              </a:ext>
            </a:extLst>
          </p:cNvPr>
          <p:cNvPicPr>
            <a:picLocks noGrp="1" noChangeAspect="1"/>
          </p:cNvPicPr>
          <p:nvPr>
            <p:ph idx="1"/>
          </p:nvPr>
        </p:nvPicPr>
        <p:blipFill>
          <a:blip r:embed="rId2"/>
          <a:stretch>
            <a:fillRect/>
          </a:stretch>
        </p:blipFill>
        <p:spPr>
          <a:xfrm>
            <a:off x="237949" y="3696780"/>
            <a:ext cx="6915819" cy="3881437"/>
          </a:xfrm>
        </p:spPr>
      </p:pic>
      <p:pic>
        <p:nvPicPr>
          <p:cNvPr id="3" name="Content Placeholder 4">
            <a:extLst>
              <a:ext uri="{FF2B5EF4-FFF2-40B4-BE49-F238E27FC236}">
                <a16:creationId xmlns:a16="http://schemas.microsoft.com/office/drawing/2014/main" id="{EA0D33DA-8272-C696-4C3C-345262C955F6}"/>
              </a:ext>
            </a:extLst>
          </p:cNvPr>
          <p:cNvPicPr>
            <a:picLocks noChangeAspect="1"/>
          </p:cNvPicPr>
          <p:nvPr/>
        </p:nvPicPr>
        <p:blipFill>
          <a:blip r:embed="rId3"/>
          <a:stretch>
            <a:fillRect/>
          </a:stretch>
        </p:blipFill>
        <p:spPr>
          <a:xfrm>
            <a:off x="237949" y="756476"/>
            <a:ext cx="7295717" cy="3881437"/>
          </a:xfrm>
          <a:prstGeom prst="rect">
            <a:avLst/>
          </a:prstGeom>
        </p:spPr>
      </p:pic>
      <p:pic>
        <p:nvPicPr>
          <p:cNvPr id="4" name="Picture 3">
            <a:extLst>
              <a:ext uri="{FF2B5EF4-FFF2-40B4-BE49-F238E27FC236}">
                <a16:creationId xmlns:a16="http://schemas.microsoft.com/office/drawing/2014/main" id="{D658C028-EFD2-4754-DEFD-8410B55049BF}"/>
              </a:ext>
            </a:extLst>
          </p:cNvPr>
          <p:cNvPicPr>
            <a:picLocks noChangeAspect="1"/>
          </p:cNvPicPr>
          <p:nvPr/>
        </p:nvPicPr>
        <p:blipFill>
          <a:blip r:embed="rId4"/>
          <a:stretch>
            <a:fillRect/>
          </a:stretch>
        </p:blipFill>
        <p:spPr>
          <a:xfrm>
            <a:off x="6492239" y="3161220"/>
            <a:ext cx="5896641" cy="4243117"/>
          </a:xfrm>
          <a:prstGeom prst="rect">
            <a:avLst/>
          </a:prstGeom>
        </p:spPr>
      </p:pic>
    </p:spTree>
    <p:extLst>
      <p:ext uri="{BB962C8B-B14F-4D97-AF65-F5344CB8AC3E}">
        <p14:creationId xmlns:p14="http://schemas.microsoft.com/office/powerpoint/2010/main" val="3797444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ABD30-F81C-1C4B-16E9-C98091B5E08B}"/>
              </a:ext>
            </a:extLst>
          </p:cNvPr>
          <p:cNvSpPr>
            <a:spLocks noGrp="1"/>
          </p:cNvSpPr>
          <p:nvPr>
            <p:ph type="title"/>
          </p:nvPr>
        </p:nvSpPr>
        <p:spPr/>
        <p:txBody>
          <a:bodyPr/>
          <a:lstStyle/>
          <a:p>
            <a:endParaRPr lang="en-TO"/>
          </a:p>
        </p:txBody>
      </p:sp>
      <p:sp>
        <p:nvSpPr>
          <p:cNvPr id="3" name="Content Placeholder 2">
            <a:extLst>
              <a:ext uri="{FF2B5EF4-FFF2-40B4-BE49-F238E27FC236}">
                <a16:creationId xmlns:a16="http://schemas.microsoft.com/office/drawing/2014/main" id="{533E68E3-950E-13B4-2218-CB8210C6D610}"/>
              </a:ext>
            </a:extLst>
          </p:cNvPr>
          <p:cNvSpPr>
            <a:spLocks noGrp="1"/>
          </p:cNvSpPr>
          <p:nvPr>
            <p:ph idx="1"/>
          </p:nvPr>
        </p:nvSpPr>
        <p:spPr/>
        <p:txBody>
          <a:bodyPr/>
          <a:lstStyle/>
          <a:p>
            <a:endParaRPr lang="en-TO"/>
          </a:p>
        </p:txBody>
      </p:sp>
      <p:pic>
        <p:nvPicPr>
          <p:cNvPr id="5" name="Picture 4">
            <a:extLst>
              <a:ext uri="{FF2B5EF4-FFF2-40B4-BE49-F238E27FC236}">
                <a16:creationId xmlns:a16="http://schemas.microsoft.com/office/drawing/2014/main" id="{7C0B25D6-B5EC-B672-7574-5B90101C027F}"/>
              </a:ext>
            </a:extLst>
          </p:cNvPr>
          <p:cNvPicPr>
            <a:picLocks noChangeAspect="1"/>
          </p:cNvPicPr>
          <p:nvPr/>
        </p:nvPicPr>
        <p:blipFill>
          <a:blip r:embed="rId2"/>
          <a:stretch>
            <a:fillRect/>
          </a:stretch>
        </p:blipFill>
        <p:spPr>
          <a:xfrm>
            <a:off x="76305" y="0"/>
            <a:ext cx="12039389" cy="6858000"/>
          </a:xfrm>
          <a:prstGeom prst="rect">
            <a:avLst/>
          </a:prstGeom>
        </p:spPr>
      </p:pic>
    </p:spTree>
    <p:extLst>
      <p:ext uri="{BB962C8B-B14F-4D97-AF65-F5344CB8AC3E}">
        <p14:creationId xmlns:p14="http://schemas.microsoft.com/office/powerpoint/2010/main" val="2960011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26D2C-02F6-3839-87E9-D8F9C5E49BE0}"/>
              </a:ext>
            </a:extLst>
          </p:cNvPr>
          <p:cNvSpPr>
            <a:spLocks noGrp="1"/>
          </p:cNvSpPr>
          <p:nvPr>
            <p:ph type="title"/>
          </p:nvPr>
        </p:nvSpPr>
        <p:spPr/>
        <p:txBody>
          <a:bodyPr/>
          <a:lstStyle/>
          <a:p>
            <a:endParaRPr lang="en-TO"/>
          </a:p>
        </p:txBody>
      </p:sp>
      <p:pic>
        <p:nvPicPr>
          <p:cNvPr id="5" name="Content Placeholder 4">
            <a:extLst>
              <a:ext uri="{FF2B5EF4-FFF2-40B4-BE49-F238E27FC236}">
                <a16:creationId xmlns:a16="http://schemas.microsoft.com/office/drawing/2014/main" id="{76D5C3FC-B550-2CF9-5326-C986806B9056}"/>
              </a:ext>
            </a:extLst>
          </p:cNvPr>
          <p:cNvPicPr>
            <a:picLocks noGrp="1" noChangeAspect="1"/>
          </p:cNvPicPr>
          <p:nvPr>
            <p:ph idx="1"/>
          </p:nvPr>
        </p:nvPicPr>
        <p:blipFill>
          <a:blip r:embed="rId2"/>
          <a:stretch>
            <a:fillRect/>
          </a:stretch>
        </p:blipFill>
        <p:spPr>
          <a:xfrm>
            <a:off x="1320713" y="2160588"/>
            <a:ext cx="7310612" cy="3881437"/>
          </a:xfrm>
        </p:spPr>
      </p:pic>
    </p:spTree>
    <p:extLst>
      <p:ext uri="{BB962C8B-B14F-4D97-AF65-F5344CB8AC3E}">
        <p14:creationId xmlns:p14="http://schemas.microsoft.com/office/powerpoint/2010/main" val="3985083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0EEAF-13B3-8735-5A3F-231B1265D999}"/>
              </a:ext>
            </a:extLst>
          </p:cNvPr>
          <p:cNvSpPr>
            <a:spLocks noGrp="1"/>
          </p:cNvSpPr>
          <p:nvPr>
            <p:ph type="title"/>
          </p:nvPr>
        </p:nvSpPr>
        <p:spPr>
          <a:xfrm>
            <a:off x="737719" y="2886974"/>
            <a:ext cx="8596668" cy="1320800"/>
          </a:xfrm>
        </p:spPr>
        <p:txBody>
          <a:bodyPr>
            <a:normAutofit/>
          </a:bodyPr>
          <a:lstStyle/>
          <a:p>
            <a:pPr algn="ctr"/>
            <a:r>
              <a:rPr lang="en-US" sz="4000" dirty="0"/>
              <a:t>THANKS FOR LISTENING </a:t>
            </a:r>
            <a:endParaRPr lang="en-TO" sz="4000" dirty="0"/>
          </a:p>
        </p:txBody>
      </p:sp>
      <p:sp>
        <p:nvSpPr>
          <p:cNvPr id="3" name="Content Placeholder 2">
            <a:extLst>
              <a:ext uri="{FF2B5EF4-FFF2-40B4-BE49-F238E27FC236}">
                <a16:creationId xmlns:a16="http://schemas.microsoft.com/office/drawing/2014/main" id="{1659FC55-C0EC-2B37-70AF-36ED936F340A}"/>
              </a:ext>
            </a:extLst>
          </p:cNvPr>
          <p:cNvSpPr>
            <a:spLocks noGrp="1"/>
          </p:cNvSpPr>
          <p:nvPr>
            <p:ph idx="1"/>
          </p:nvPr>
        </p:nvSpPr>
        <p:spPr/>
        <p:txBody>
          <a:bodyPr/>
          <a:lstStyle/>
          <a:p>
            <a:pPr marL="0" indent="0">
              <a:buNone/>
            </a:pPr>
            <a:endParaRPr lang="en-TO" dirty="0"/>
          </a:p>
        </p:txBody>
      </p:sp>
    </p:spTree>
    <p:extLst>
      <p:ext uri="{BB962C8B-B14F-4D97-AF65-F5344CB8AC3E}">
        <p14:creationId xmlns:p14="http://schemas.microsoft.com/office/powerpoint/2010/main" val="238121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3A91F-A2A9-EEEF-87EE-D11C94CABB10}"/>
              </a:ext>
            </a:extLst>
          </p:cNvPr>
          <p:cNvSpPr>
            <a:spLocks noGrp="1"/>
          </p:cNvSpPr>
          <p:nvPr>
            <p:ph type="title"/>
          </p:nvPr>
        </p:nvSpPr>
        <p:spPr>
          <a:xfrm>
            <a:off x="465666" y="199220"/>
            <a:ext cx="9880599" cy="995229"/>
          </a:xfrm>
        </p:spPr>
        <p:txBody>
          <a:bodyPr>
            <a:normAutofit/>
          </a:bodyPr>
          <a:lstStyle/>
          <a:p>
            <a:r>
              <a:rPr lang="en-US" sz="3200" dirty="0">
                <a:solidFill>
                  <a:schemeClr val="tx1"/>
                </a:solidFill>
              </a:rPr>
              <a:t>Integrated Geospatial Information FRAMEWORK(IGIF)</a:t>
            </a:r>
            <a:endParaRPr lang="en-TO" sz="3200" dirty="0">
              <a:solidFill>
                <a:schemeClr val="tx1"/>
              </a:solidFill>
            </a:endParaRPr>
          </a:p>
        </p:txBody>
      </p:sp>
      <p:sp>
        <p:nvSpPr>
          <p:cNvPr id="3" name="Content Placeholder 2">
            <a:extLst>
              <a:ext uri="{FF2B5EF4-FFF2-40B4-BE49-F238E27FC236}">
                <a16:creationId xmlns:a16="http://schemas.microsoft.com/office/drawing/2014/main" id="{6DE1CAE0-ACCE-E59D-BCB5-677CE1260127}"/>
              </a:ext>
            </a:extLst>
          </p:cNvPr>
          <p:cNvSpPr>
            <a:spLocks noGrp="1"/>
          </p:cNvSpPr>
          <p:nvPr>
            <p:ph idx="1"/>
          </p:nvPr>
        </p:nvSpPr>
        <p:spPr>
          <a:xfrm>
            <a:off x="677333" y="1049866"/>
            <a:ext cx="10693400" cy="5608913"/>
          </a:xfrm>
        </p:spPr>
        <p:txBody>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The United Nations Committee of Experts on Global Geospatial Information Management (UN-GGIM) at its eighth session in August 2018 adopted the </a:t>
            </a:r>
            <a:r>
              <a:rPr lang="en-US" sz="20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Integrated Geospatial Information Framework</a:t>
            </a:r>
            <a:r>
              <a:rPr lang="en-US" sz="2000" i="1" dirty="0">
                <a:effectLst/>
                <a:latin typeface="Calibri" panose="020F0502020204030204" pitchFamily="34" charset="0"/>
                <a:ea typeface="Calibri" panose="020F0502020204030204" pitchFamily="34" charset="0"/>
                <a:cs typeface="Times New Roman" panose="02020603050405020304" pitchFamily="18" charset="0"/>
              </a:rPr>
              <a:t>.</a:t>
            </a:r>
          </a:p>
          <a:p>
            <a:r>
              <a:rPr lang="en-US" sz="2000" dirty="0">
                <a:effectLst/>
                <a:latin typeface="Calibri" panose="020F0502020204030204" pitchFamily="34" charset="0"/>
                <a:ea typeface="Calibri" panose="020F0502020204030204" pitchFamily="34" charset="0"/>
                <a:cs typeface="Times New Roman" panose="02020603050405020304" pitchFamily="18" charset="0"/>
              </a:rPr>
              <a:t>Overarching Strategic Framework provides </a:t>
            </a:r>
            <a:r>
              <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 basis, a reference and a mechanism for countries to develop and strengthen their national and sub-national arrangements in geospatial information management and related infrastructures and capacities.</a:t>
            </a:r>
          </a:p>
          <a:p>
            <a:r>
              <a:rPr lang="en-US" sz="2000" dirty="0">
                <a:effectLst/>
                <a:latin typeface="Calibri" panose="020F0502020204030204" pitchFamily="34" charset="0"/>
                <a:ea typeface="Calibri" panose="020F0502020204030204" pitchFamily="34" charset="0"/>
                <a:cs typeface="Times New Roman" panose="02020603050405020304" pitchFamily="18" charset="0"/>
              </a:rPr>
              <a:t>The Integrated Geospatial Information Framework</a:t>
            </a:r>
            <a:r>
              <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envisages that</a:t>
            </a:r>
            <a:r>
              <a:rPr lang="en-US" sz="2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governments will achieve sustainable social, economic and environmental development through the effective use of national geospatial information systems and capabilities for</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evidence-based policy and decision-making</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The IGIF vision is for t</a:t>
            </a:r>
            <a:r>
              <a:rPr lang="en-US" sz="2000" dirty="0">
                <a:effectLst/>
                <a:latin typeface="Calibri" panose="020F0502020204030204" pitchFamily="34" charset="0"/>
                <a:ea typeface="Calibri" panose="020F0502020204030204" pitchFamily="34" charset="0"/>
                <a:cs typeface="Times New Roman" panose="02020603050405020304" pitchFamily="18" charset="0"/>
              </a:rPr>
              <a:t>he </a:t>
            </a:r>
            <a:r>
              <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efficient use of geospatial information by all countries to effectively measure, monitor and achieve sustainable social, economic and environmental development</a:t>
            </a:r>
            <a:r>
              <a:rPr lang="en-US" sz="2000" dirty="0">
                <a:effectLst/>
                <a:latin typeface="Calibri" panose="020F0502020204030204" pitchFamily="34" charset="0"/>
                <a:ea typeface="Calibri" panose="020F0502020204030204" pitchFamily="34" charset="0"/>
                <a:cs typeface="Times New Roman" panose="02020603050405020304" pitchFamily="18" charset="0"/>
              </a:rPr>
              <a:t> – </a:t>
            </a:r>
            <a:r>
              <a:rPr lang="en-US" sz="20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leaving no one behind</a:t>
            </a:r>
            <a:r>
              <a:rPr lang="en-U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endParaRPr lang="en-TO"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T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TO" dirty="0"/>
          </a:p>
        </p:txBody>
      </p:sp>
      <p:sp>
        <p:nvSpPr>
          <p:cNvPr id="7" name="Rectangle 5">
            <a:extLst>
              <a:ext uri="{FF2B5EF4-FFF2-40B4-BE49-F238E27FC236}">
                <a16:creationId xmlns:a16="http://schemas.microsoft.com/office/drawing/2014/main" id="{3EB39BB0-EB1C-5779-F989-6694FB6C2536}"/>
              </a:ext>
            </a:extLst>
          </p:cNvPr>
          <p:cNvSpPr>
            <a:spLocks noChangeArrowheads="1"/>
          </p:cNvSpPr>
          <p:nvPr/>
        </p:nvSpPr>
        <p:spPr bwMode="auto">
          <a:xfrm>
            <a:off x="110067" y="-977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26960" rIns="91440" bIns="45720" numCol="1" anchor="ctr" anchorCtr="0" compatLnSpc="1">
            <a:prstTxWarp prst="textNoShape">
              <a:avLst/>
            </a:prstTxWarp>
            <a:spAutoFit/>
          </a:bodyPr>
          <a:lstStyle/>
          <a:p>
            <a:endParaRPr lang="en-TO"/>
          </a:p>
        </p:txBody>
      </p:sp>
      <p:cxnSp>
        <p:nvCxnSpPr>
          <p:cNvPr id="8" name="Straight Connector 7">
            <a:extLst>
              <a:ext uri="{FF2B5EF4-FFF2-40B4-BE49-F238E27FC236}">
                <a16:creationId xmlns:a16="http://schemas.microsoft.com/office/drawing/2014/main" id="{7EB413C2-DA64-21BD-40EA-94D708D5A2B6}"/>
              </a:ext>
            </a:extLst>
          </p:cNvPr>
          <p:cNvCxnSpPr/>
          <p:nvPr/>
        </p:nvCxnSpPr>
        <p:spPr>
          <a:xfrm flipV="1">
            <a:off x="1014307" y="790603"/>
            <a:ext cx="5889625" cy="2349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4470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550EB-B952-0B36-7A75-28F36CEACD59}"/>
              </a:ext>
            </a:extLst>
          </p:cNvPr>
          <p:cNvSpPr>
            <a:spLocks noGrp="1"/>
          </p:cNvSpPr>
          <p:nvPr>
            <p:ph type="title"/>
          </p:nvPr>
        </p:nvSpPr>
        <p:spPr>
          <a:xfrm>
            <a:off x="677333" y="609600"/>
            <a:ext cx="10743701" cy="1320800"/>
          </a:xfrm>
        </p:spPr>
        <p:txBody>
          <a:bodyPr/>
          <a:lstStyle/>
          <a:p>
            <a:r>
              <a:rPr lang="en-US" b="1" dirty="0">
                <a:solidFill>
                  <a:schemeClr val="tx1"/>
                </a:solidFill>
              </a:rPr>
              <a:t>TONGA –NATIONAL GEOSPATIAL ACTION PLAN</a:t>
            </a:r>
            <a:endParaRPr lang="en-TO" b="1" dirty="0">
              <a:solidFill>
                <a:schemeClr val="tx1"/>
              </a:solidFill>
            </a:endParaRPr>
          </a:p>
        </p:txBody>
      </p:sp>
      <p:sp>
        <p:nvSpPr>
          <p:cNvPr id="3" name="Content Placeholder 2">
            <a:extLst>
              <a:ext uri="{FF2B5EF4-FFF2-40B4-BE49-F238E27FC236}">
                <a16:creationId xmlns:a16="http://schemas.microsoft.com/office/drawing/2014/main" id="{09C29407-31B8-894A-350F-FBB630329FF2}"/>
              </a:ext>
            </a:extLst>
          </p:cNvPr>
          <p:cNvSpPr>
            <a:spLocks noGrp="1"/>
          </p:cNvSpPr>
          <p:nvPr>
            <p:ph idx="1"/>
          </p:nvPr>
        </p:nvSpPr>
        <p:spPr>
          <a:xfrm>
            <a:off x="202203" y="1690345"/>
            <a:ext cx="11218831" cy="5167655"/>
          </a:xfrm>
        </p:spPr>
        <p:txBody>
          <a:bodyPr>
            <a:normAutofit/>
          </a:bodyPr>
          <a:lstStyle/>
          <a:p>
            <a:pPr algn="ctr">
              <a:lnSpc>
                <a:spcPct val="115000"/>
              </a:lnSpc>
              <a:spcBef>
                <a:spcPts val="600"/>
              </a:spcBef>
              <a:spcAft>
                <a:spcPts val="600"/>
              </a:spcAft>
            </a:pPr>
            <a:r>
              <a:rPr lang="en-AU" sz="1800" dirty="0">
                <a:solidFill>
                  <a:srgbClr val="0070C0"/>
                </a:solidFill>
                <a:effectLst/>
                <a:latin typeface="Bell MT" panose="02020503060305020303" pitchFamily="18" charset="0"/>
                <a:ea typeface="Times New Roman" panose="02020603050405020304" pitchFamily="18" charset="0"/>
                <a:cs typeface="Times New Roman" panose="02020603050405020304" pitchFamily="18" charset="0"/>
              </a:rPr>
              <a:t>This Country Action Plan prepared by the Ministry of Lands and Natural Resources under the United Nations Development Account 11</a:t>
            </a:r>
            <a:r>
              <a:rPr lang="en-AU" sz="1800" baseline="30000" dirty="0">
                <a:solidFill>
                  <a:srgbClr val="0070C0"/>
                </a:solidFill>
                <a:effectLst/>
                <a:latin typeface="Bell MT" panose="02020503060305020303" pitchFamily="18" charset="0"/>
                <a:ea typeface="Times New Roman" panose="02020603050405020304" pitchFamily="18" charset="0"/>
                <a:cs typeface="Times New Roman" panose="02020603050405020304" pitchFamily="18" charset="0"/>
              </a:rPr>
              <a:t>th</a:t>
            </a:r>
            <a:r>
              <a:rPr lang="en-AU" sz="1800" dirty="0">
                <a:solidFill>
                  <a:srgbClr val="0070C0"/>
                </a:solidFill>
                <a:effectLst/>
                <a:latin typeface="Bell MT" panose="02020503060305020303" pitchFamily="18" charset="0"/>
                <a:ea typeface="Times New Roman" panose="02020603050405020304" pitchFamily="18" charset="0"/>
                <a:cs typeface="Times New Roman" panose="02020603050405020304" pitchFamily="18" charset="0"/>
              </a:rPr>
              <a:t> tranche Project 1819D “Strengthening geospatial information management in developing countries towards implementing the 2030 Agenda.</a:t>
            </a:r>
            <a:endParaRPr lang="en-TO"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000"/>
              </a:spcAft>
              <a:tabLst>
                <a:tab pos="1527175" algn="l"/>
              </a:tabLst>
            </a:pPr>
            <a:r>
              <a:rPr lang="en-US" sz="1800" dirty="0">
                <a:solidFill>
                  <a:srgbClr val="0070C0"/>
                </a:solidFill>
                <a:effectLst/>
                <a:latin typeface="Bell MT" panose="02020503060305020303" pitchFamily="18" charset="0"/>
                <a:ea typeface="Calibri" panose="020F0502020204030204" pitchFamily="34" charset="0"/>
                <a:cs typeface="Times New Roman" panose="02020603050405020304" pitchFamily="18" charset="0"/>
              </a:rPr>
              <a:t>With support from the Secretariat of the United Nations Committee of Experts on Global Geospatial Information Management (UN-GGIM)</a:t>
            </a:r>
          </a:p>
          <a:p>
            <a:pPr>
              <a:buFont typeface="Wingdings" panose="05000000000000000000" pitchFamily="2" charset="2"/>
              <a:buChar char="Ø"/>
            </a:pPr>
            <a:r>
              <a:rPr lang="en-GB"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assist Tonga to move towards, </a:t>
            </a:r>
            <a:r>
              <a:rPr lang="en-GB" sz="18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e-service, e-commerce and smart technologies and geo-analysis to improve services to citizens, build capacity for using technologies, provide evidenced based system and enhance informed government decision-making processes.</a:t>
            </a:r>
          </a:p>
          <a:p>
            <a:pPr>
              <a:buFont typeface="Wingdings" panose="05000000000000000000" pitchFamily="2" charset="2"/>
              <a:buChar char="Ø"/>
            </a:pPr>
            <a:r>
              <a:rPr lang="en-GB"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Especially on climate change and disaster management, facilitate private sector development, take practical actions to achieve a digital transformation, and to bridge the geospatial digital divide in the implementation of national strategic priorities and the 2030 Agenda for Sustainable Development.</a:t>
            </a:r>
            <a:endParaRPr lang="en-TO" dirty="0">
              <a:solidFill>
                <a:srgbClr val="0070C0"/>
              </a:solidFill>
            </a:endParaRPr>
          </a:p>
        </p:txBody>
      </p:sp>
    </p:spTree>
    <p:extLst>
      <p:ext uri="{BB962C8B-B14F-4D97-AF65-F5344CB8AC3E}">
        <p14:creationId xmlns:p14="http://schemas.microsoft.com/office/powerpoint/2010/main" val="2257068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BAE5D-BE6B-4579-78B5-325E8CD40A34}"/>
              </a:ext>
            </a:extLst>
          </p:cNvPr>
          <p:cNvSpPr>
            <a:spLocks noGrp="1"/>
          </p:cNvSpPr>
          <p:nvPr>
            <p:ph type="title"/>
          </p:nvPr>
        </p:nvSpPr>
        <p:spPr>
          <a:xfrm>
            <a:off x="677334" y="304800"/>
            <a:ext cx="8596668" cy="1041400"/>
          </a:xfrm>
        </p:spPr>
        <p:txBody>
          <a:bodyPr>
            <a:normAutofit fontScale="90000"/>
          </a:bodyPr>
          <a:lstStyle/>
          <a:p>
            <a:r>
              <a:rPr lang="en-US" sz="3600" b="1" dirty="0">
                <a:solidFill>
                  <a:schemeClr val="tx1"/>
                </a:solidFill>
                <a:effectLst/>
                <a:latin typeface="Century Gothic" panose="020B0502020202020204" pitchFamily="34" charset="0"/>
                <a:ea typeface="Times New Roman" panose="02020603050405020304" pitchFamily="18" charset="0"/>
                <a:cs typeface="Calibri" panose="020F0502020204030204" pitchFamily="34" charset="0"/>
              </a:rPr>
              <a:t>Purpose</a:t>
            </a:r>
            <a:br>
              <a:rPr lang="en-TO" sz="36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br>
            <a:endParaRPr lang="en-TO" dirty="0"/>
          </a:p>
        </p:txBody>
      </p:sp>
      <p:sp>
        <p:nvSpPr>
          <p:cNvPr id="3" name="Content Placeholder 2">
            <a:extLst>
              <a:ext uri="{FF2B5EF4-FFF2-40B4-BE49-F238E27FC236}">
                <a16:creationId xmlns:a16="http://schemas.microsoft.com/office/drawing/2014/main" id="{BBC02194-E4BF-6ACF-EE1C-125B5225038C}"/>
              </a:ext>
            </a:extLst>
          </p:cNvPr>
          <p:cNvSpPr>
            <a:spLocks noGrp="1"/>
          </p:cNvSpPr>
          <p:nvPr>
            <p:ph idx="1"/>
          </p:nvPr>
        </p:nvSpPr>
        <p:spPr>
          <a:xfrm>
            <a:off x="262467" y="965200"/>
            <a:ext cx="10718800" cy="5588000"/>
          </a:xfrm>
        </p:spPr>
        <p:txBody>
          <a:bodyPr>
            <a:normAutofit lnSpcReduction="10000"/>
          </a:bodyPr>
          <a:lstStyle/>
          <a:p>
            <a:pPr algn="just">
              <a:lnSpc>
                <a:spcPct val="115000"/>
              </a:lnSpc>
              <a:spcBef>
                <a:spcPts val="600"/>
              </a:spcBef>
              <a:spcAft>
                <a:spcPts val="600"/>
              </a:spcAft>
            </a:pPr>
            <a:r>
              <a:rPr lang="en-AU" sz="24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to strengthen geospatial information management in Tonga to support the implementation of the 2030 Agenda for Sustainable Development and its seventeen Sustainable Development Goals, </a:t>
            </a:r>
          </a:p>
          <a:p>
            <a:pPr algn="just">
              <a:lnSpc>
                <a:spcPct val="115000"/>
              </a:lnSpc>
              <a:spcBef>
                <a:spcPts val="600"/>
              </a:spcBef>
              <a:spcAft>
                <a:spcPts val="600"/>
              </a:spcAft>
            </a:pPr>
            <a:r>
              <a:rPr lang="en-AU" sz="24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to support Tonga’s National priorities and to respond to national circumstances including emergency management. </a:t>
            </a:r>
          </a:p>
          <a:p>
            <a:pPr algn="just">
              <a:lnSpc>
                <a:spcPct val="115000"/>
              </a:lnSpc>
              <a:spcBef>
                <a:spcPts val="600"/>
              </a:spcBef>
              <a:spcAft>
                <a:spcPts val="600"/>
              </a:spcAft>
            </a:pPr>
            <a:r>
              <a:rPr lang="en-AU" sz="24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as a mechanism to strengthen national geospatial management to elevate geospatial information to support the achievement of national development priorities toward achieving the Kingdom’s SDG goals and targets</a:t>
            </a:r>
            <a:r>
              <a:rPr lang="en-AU" sz="2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TO" sz="2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pPr>
            <a:r>
              <a:rPr lang="en-AU" sz="24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to provide the most appropriate </a:t>
            </a:r>
            <a:r>
              <a:rPr lang="en-AU" sz="24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and </a:t>
            </a:r>
            <a:r>
              <a:rPr lang="en-AU" sz="24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relevant actions to support and strengthen Tonga’s geospatial information management capabilities and make decisions about how to address the gaps, the priority of addressing the gaps, and how to proceed with resolving the gaps through actions.  </a:t>
            </a:r>
            <a:endParaRPr lang="en-TO" sz="24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Bef>
                <a:spcPts val="600"/>
              </a:spcBef>
              <a:spcAft>
                <a:spcPts val="600"/>
              </a:spcAft>
            </a:pPr>
            <a:endParaRPr lang="en-AU" sz="24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p>
            <a:endParaRPr lang="en-TO" dirty="0"/>
          </a:p>
        </p:txBody>
      </p:sp>
    </p:spTree>
    <p:extLst>
      <p:ext uri="{BB962C8B-B14F-4D97-AF65-F5344CB8AC3E}">
        <p14:creationId xmlns:p14="http://schemas.microsoft.com/office/powerpoint/2010/main" val="2003600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95A8C-4BE5-57E2-262E-DF07D9B82650}"/>
              </a:ext>
            </a:extLst>
          </p:cNvPr>
          <p:cNvSpPr>
            <a:spLocks noGrp="1"/>
          </p:cNvSpPr>
          <p:nvPr>
            <p:ph type="title"/>
          </p:nvPr>
        </p:nvSpPr>
        <p:spPr>
          <a:xfrm>
            <a:off x="677334" y="313268"/>
            <a:ext cx="8596668" cy="1024466"/>
          </a:xfrm>
        </p:spPr>
        <p:txBody>
          <a:bodyPr>
            <a:normAutofit fontScale="90000"/>
          </a:bodyPr>
          <a:lstStyle/>
          <a:p>
            <a:r>
              <a:rPr lang="en-US" sz="4000" b="1"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Desired Future horizons</a:t>
            </a:r>
            <a:br>
              <a:rPr lang="en-TO" sz="18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br>
            <a:endParaRPr lang="en-TO" dirty="0"/>
          </a:p>
        </p:txBody>
      </p:sp>
      <p:sp>
        <p:nvSpPr>
          <p:cNvPr id="3" name="Content Placeholder 2">
            <a:extLst>
              <a:ext uri="{FF2B5EF4-FFF2-40B4-BE49-F238E27FC236}">
                <a16:creationId xmlns:a16="http://schemas.microsoft.com/office/drawing/2014/main" id="{03654161-3AD4-E748-94E3-197F5DC6BEE1}"/>
              </a:ext>
            </a:extLst>
          </p:cNvPr>
          <p:cNvSpPr>
            <a:spLocks noGrp="1"/>
          </p:cNvSpPr>
          <p:nvPr>
            <p:ph idx="1"/>
          </p:nvPr>
        </p:nvSpPr>
        <p:spPr>
          <a:xfrm>
            <a:off x="190290" y="1058332"/>
            <a:ext cx="11434359" cy="5486400"/>
          </a:xfrm>
        </p:spPr>
        <p:txBody>
          <a:bodyPr>
            <a:noAutofit/>
          </a:bodyPr>
          <a:lstStyle/>
          <a:p>
            <a:r>
              <a:rPr lang="en-US" sz="3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to successfully establish an organized, reliable and accurate baseline of geospatial information that allows effective and efficient use of geospatial information made possible by data sharing and data integration by MDAs in Tonga. </a:t>
            </a:r>
            <a:endParaRPr lang="en-TO" sz="3600" dirty="0">
              <a:solidFill>
                <a:srgbClr val="0070C0"/>
              </a:solidFill>
            </a:endParaRPr>
          </a:p>
        </p:txBody>
      </p:sp>
    </p:spTree>
    <p:extLst>
      <p:ext uri="{BB962C8B-B14F-4D97-AF65-F5344CB8AC3E}">
        <p14:creationId xmlns:p14="http://schemas.microsoft.com/office/powerpoint/2010/main" val="913948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EC7B6-B061-13A4-3624-F1A6B16504BB}"/>
              </a:ext>
            </a:extLst>
          </p:cNvPr>
          <p:cNvSpPr>
            <a:spLocks noGrp="1"/>
          </p:cNvSpPr>
          <p:nvPr>
            <p:ph type="title"/>
          </p:nvPr>
        </p:nvSpPr>
        <p:spPr>
          <a:xfrm>
            <a:off x="677334" y="609600"/>
            <a:ext cx="8596668" cy="685800"/>
          </a:xfrm>
        </p:spPr>
        <p:txBody>
          <a:bodyPr>
            <a:normAutofit fontScale="90000"/>
          </a:bodyPr>
          <a:lstStyle/>
          <a:p>
            <a:r>
              <a:rPr lang="en-AU" sz="3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IGIM hopes to achieve the most desired of</a:t>
            </a:r>
            <a:r>
              <a:rPr lang="en-AU" sz="36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a:t>
            </a:r>
            <a:br>
              <a:rPr lang="en-TO" sz="3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br>
            <a:endParaRPr lang="en-TO" dirty="0"/>
          </a:p>
        </p:txBody>
      </p:sp>
      <p:sp>
        <p:nvSpPr>
          <p:cNvPr id="5" name="Content Placeholder 4">
            <a:extLst>
              <a:ext uri="{FF2B5EF4-FFF2-40B4-BE49-F238E27FC236}">
                <a16:creationId xmlns:a16="http://schemas.microsoft.com/office/drawing/2014/main" id="{C2DDE97D-8BE2-F8A2-2516-959F99F368B6}"/>
              </a:ext>
            </a:extLst>
          </p:cNvPr>
          <p:cNvSpPr>
            <a:spLocks noGrp="1"/>
          </p:cNvSpPr>
          <p:nvPr>
            <p:ph idx="1"/>
          </p:nvPr>
        </p:nvSpPr>
        <p:spPr>
          <a:xfrm>
            <a:off x="677334" y="1385094"/>
            <a:ext cx="10159999" cy="5142706"/>
          </a:xfrm>
        </p:spPr>
        <p:txBody>
          <a:bodyPr>
            <a:normAutofit fontScale="47500" lnSpcReduction="20000"/>
          </a:bodyPr>
          <a:lstStyle/>
          <a:p>
            <a:pPr marL="0" lvl="0" indent="0" algn="just">
              <a:lnSpc>
                <a:spcPct val="115000"/>
              </a:lnSpc>
              <a:spcBef>
                <a:spcPts val="600"/>
              </a:spcBef>
              <a:spcAft>
                <a:spcPts val="600"/>
              </a:spcAft>
              <a:buNone/>
            </a:pPr>
            <a:r>
              <a:rPr lang="en-AU" sz="5000" b="1" dirty="0" err="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i</a:t>
            </a:r>
            <a:r>
              <a:rPr lang="en-AU" sz="50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Governance and Institution: </a:t>
            </a:r>
            <a:r>
              <a:rPr lang="en-AU" sz="5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enhance work processes between agencies,</a:t>
            </a:r>
            <a:endParaRPr lang="en-TO" sz="5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15000"/>
              </a:lnSpc>
              <a:spcBef>
                <a:spcPts val="600"/>
              </a:spcBef>
              <a:spcAft>
                <a:spcPts val="600"/>
              </a:spcAft>
              <a:buFont typeface="+mj-lt"/>
              <a:buAutoNum type="alphaLcPeriod"/>
            </a:pPr>
            <a:r>
              <a:rPr lang="en-AU" sz="5000" i="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simultaneous update and exchange</a:t>
            </a:r>
            <a:r>
              <a:rPr lang="en-AU" sz="50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AU" sz="5000" i="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of</a:t>
            </a:r>
            <a:r>
              <a:rPr lang="en-AU" sz="50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AU" sz="5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geospatial data and/or information. </a:t>
            </a:r>
            <a:endParaRPr lang="en-TO" sz="5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15000"/>
              </a:lnSpc>
              <a:spcBef>
                <a:spcPts val="600"/>
              </a:spcBef>
              <a:spcAft>
                <a:spcPts val="600"/>
              </a:spcAft>
              <a:buFont typeface="+mj-lt"/>
              <a:buAutoNum type="alphaLcPeriod"/>
            </a:pPr>
            <a:r>
              <a:rPr lang="en-AU" sz="5000" i="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accountable and excellent administrative institution.</a:t>
            </a:r>
            <a:endParaRPr lang="en-TO" sz="5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15000"/>
              </a:lnSpc>
              <a:spcBef>
                <a:spcPts val="600"/>
              </a:spcBef>
              <a:spcAft>
                <a:spcPts val="600"/>
              </a:spcAft>
              <a:buFont typeface="+mj-lt"/>
              <a:buAutoNum type="alphaLcPeriod"/>
            </a:pPr>
            <a:r>
              <a:rPr lang="en-AU" sz="5000" i="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multi-lateral coordinated collaboration</a:t>
            </a:r>
            <a:r>
              <a:rPr lang="en-AU" sz="50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AU" sz="5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to sustain knowledge, access to data etc.</a:t>
            </a:r>
            <a:endParaRPr lang="en-TO" sz="5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15000"/>
              </a:lnSpc>
              <a:spcBef>
                <a:spcPts val="600"/>
              </a:spcBef>
              <a:spcAft>
                <a:spcPts val="600"/>
              </a:spcAft>
              <a:buNone/>
            </a:pPr>
            <a:r>
              <a:rPr lang="en-AU" sz="5000" b="1" dirty="0" err="1">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Ii</a:t>
            </a:r>
            <a:r>
              <a:rPr lang="en-AU" sz="50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r>
              <a:rPr lang="en-AU" sz="50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Legal and policy frameworks</a:t>
            </a:r>
            <a:r>
              <a:rPr lang="en-AU" sz="5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are developed to guide and advance the resolution made by decision makers. </a:t>
            </a:r>
            <a:endParaRPr lang="en-TO" sz="5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15000"/>
              </a:lnSpc>
              <a:spcBef>
                <a:spcPts val="600"/>
              </a:spcBef>
              <a:spcAft>
                <a:spcPts val="600"/>
              </a:spcAft>
              <a:buFont typeface="+mj-lt"/>
              <a:buAutoNum type="alphaLcPeriod"/>
            </a:pPr>
            <a:r>
              <a:rPr lang="en-AU" sz="5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Policy and regulation to enforce the National Spatial Planning Act 2012.</a:t>
            </a:r>
            <a:endParaRPr lang="en-TO" sz="5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15000"/>
              </a:lnSpc>
              <a:spcBef>
                <a:spcPts val="600"/>
              </a:spcBef>
              <a:spcAft>
                <a:spcPts val="600"/>
              </a:spcAft>
              <a:buFont typeface="+mj-lt"/>
              <a:buAutoNum type="alphaLcPeriod"/>
            </a:pPr>
            <a:r>
              <a:rPr lang="en-AU" sz="5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Standards for geospatial data management.</a:t>
            </a:r>
            <a:endParaRPr lang="en-TO" sz="5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15000"/>
              </a:lnSpc>
              <a:spcBef>
                <a:spcPts val="600"/>
              </a:spcBef>
              <a:spcAft>
                <a:spcPts val="600"/>
              </a:spcAft>
              <a:buFont typeface="+mj-lt"/>
              <a:buAutoNum type="alphaLcPeriod"/>
            </a:pPr>
            <a:r>
              <a:rPr lang="en-AU" sz="5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Promoting an enabling environment for coordination and collaboration including data sharing, exchange, dissemination and use. </a:t>
            </a:r>
            <a:endParaRPr lang="en-TO" sz="5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TO" dirty="0"/>
          </a:p>
        </p:txBody>
      </p:sp>
    </p:spTree>
    <p:extLst>
      <p:ext uri="{BB962C8B-B14F-4D97-AF65-F5344CB8AC3E}">
        <p14:creationId xmlns:p14="http://schemas.microsoft.com/office/powerpoint/2010/main" val="881934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EB4F4-9B17-286D-D44E-A150DE01A500}"/>
              </a:ext>
            </a:extLst>
          </p:cNvPr>
          <p:cNvSpPr>
            <a:spLocks noGrp="1"/>
          </p:cNvSpPr>
          <p:nvPr>
            <p:ph type="title"/>
          </p:nvPr>
        </p:nvSpPr>
        <p:spPr>
          <a:xfrm>
            <a:off x="1007534" y="220132"/>
            <a:ext cx="8596668" cy="719668"/>
          </a:xfrm>
        </p:spPr>
        <p:txBody>
          <a:bodyPr/>
          <a:lstStyle/>
          <a:p>
            <a:r>
              <a:rPr lang="en-US" dirty="0">
                <a:solidFill>
                  <a:schemeClr val="tx1"/>
                </a:solidFill>
              </a:rPr>
              <a:t>Cont’d </a:t>
            </a:r>
            <a:endParaRPr lang="en-TO" dirty="0">
              <a:solidFill>
                <a:schemeClr val="tx1"/>
              </a:solidFill>
            </a:endParaRPr>
          </a:p>
        </p:txBody>
      </p:sp>
      <p:sp>
        <p:nvSpPr>
          <p:cNvPr id="3" name="Content Placeholder 2">
            <a:extLst>
              <a:ext uri="{FF2B5EF4-FFF2-40B4-BE49-F238E27FC236}">
                <a16:creationId xmlns:a16="http://schemas.microsoft.com/office/drawing/2014/main" id="{9703CDB2-F7EA-E9F8-16C3-C7FABA7747F0}"/>
              </a:ext>
            </a:extLst>
          </p:cNvPr>
          <p:cNvSpPr>
            <a:spLocks noGrp="1"/>
          </p:cNvSpPr>
          <p:nvPr>
            <p:ph idx="1"/>
          </p:nvPr>
        </p:nvSpPr>
        <p:spPr>
          <a:xfrm>
            <a:off x="677333" y="1058334"/>
            <a:ext cx="10261599" cy="5393266"/>
          </a:xfrm>
        </p:spPr>
        <p:txBody>
          <a:bodyPr>
            <a:normAutofit fontScale="40000" lnSpcReduction="20000"/>
          </a:bodyPr>
          <a:lstStyle/>
          <a:p>
            <a:pPr marL="0" lvl="0" indent="0" algn="just">
              <a:lnSpc>
                <a:spcPct val="115000"/>
              </a:lnSpc>
              <a:spcBef>
                <a:spcPts val="600"/>
              </a:spcBef>
              <a:spcAft>
                <a:spcPts val="600"/>
              </a:spcAft>
              <a:buNone/>
            </a:pPr>
            <a:r>
              <a:rPr lang="en-AU" sz="50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iii. Data </a:t>
            </a:r>
            <a:r>
              <a:rPr lang="en-AU" sz="5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management</a:t>
            </a:r>
            <a:r>
              <a:rPr lang="en-AU" sz="50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AU" sz="5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use through technological advancement,</a:t>
            </a:r>
            <a:endParaRPr lang="en-TO" sz="5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15000"/>
              </a:lnSpc>
              <a:spcBef>
                <a:spcPts val="600"/>
              </a:spcBef>
              <a:spcAft>
                <a:spcPts val="600"/>
              </a:spcAft>
              <a:buFont typeface="+mj-lt"/>
              <a:buAutoNum type="alphaLcPeriod"/>
            </a:pPr>
            <a:r>
              <a:rPr lang="en-AU" sz="5000" i="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smart transportation.</a:t>
            </a:r>
            <a:endParaRPr lang="en-TO" sz="5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15000"/>
              </a:lnSpc>
              <a:spcBef>
                <a:spcPts val="600"/>
              </a:spcBef>
              <a:spcAft>
                <a:spcPts val="600"/>
              </a:spcAft>
              <a:buFont typeface="+mj-lt"/>
              <a:buAutoNum type="alphaLcPeriod"/>
            </a:pPr>
            <a:r>
              <a:rPr lang="en-AU" sz="5000" i="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real-time early warning system.</a:t>
            </a:r>
            <a:endParaRPr lang="en-TO" sz="5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15000"/>
              </a:lnSpc>
              <a:spcBef>
                <a:spcPts val="600"/>
              </a:spcBef>
              <a:spcAft>
                <a:spcPts val="600"/>
              </a:spcAft>
              <a:buFont typeface="+mj-lt"/>
              <a:buAutoNum type="alphaLcPeriod"/>
            </a:pPr>
            <a:r>
              <a:rPr lang="en-AU" sz="5000" i="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online web GIS.</a:t>
            </a:r>
            <a:endParaRPr lang="en-TO" sz="5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15000"/>
              </a:lnSpc>
              <a:spcBef>
                <a:spcPts val="600"/>
              </a:spcBef>
              <a:spcAft>
                <a:spcPts val="600"/>
              </a:spcAft>
              <a:buFont typeface="+mj-lt"/>
              <a:buAutoNum type="alphaLcPeriod"/>
            </a:pPr>
            <a:r>
              <a:rPr lang="en-AU" sz="5000" i="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UAV and systematic field data capture.</a:t>
            </a:r>
            <a:endParaRPr lang="en-TO" sz="5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15000"/>
              </a:lnSpc>
              <a:spcBef>
                <a:spcPts val="600"/>
              </a:spcBef>
              <a:spcAft>
                <a:spcPts val="600"/>
              </a:spcAft>
              <a:buFont typeface="+mj-lt"/>
              <a:buAutoNum type="alphaLcPeriod"/>
            </a:pPr>
            <a:r>
              <a:rPr lang="en-AU" sz="5000" i="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automation of geospatial data</a:t>
            </a:r>
            <a:r>
              <a:rPr lang="en-AU" sz="5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digitalisation and referencing.</a:t>
            </a:r>
            <a:endParaRPr lang="en-TO" sz="5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gn="just">
              <a:lnSpc>
                <a:spcPct val="115000"/>
              </a:lnSpc>
              <a:spcBef>
                <a:spcPts val="600"/>
              </a:spcBef>
              <a:spcAft>
                <a:spcPts val="600"/>
              </a:spcAft>
              <a:buNone/>
            </a:pPr>
            <a:r>
              <a:rPr lang="en-AU" sz="50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iv. </a:t>
            </a:r>
            <a:r>
              <a:rPr lang="en-AU" sz="50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Improve human capabilities, capacities and education</a:t>
            </a:r>
            <a:r>
              <a:rPr lang="en-AU" sz="5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and such as; </a:t>
            </a:r>
            <a:endParaRPr lang="en-TO" sz="5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15000"/>
              </a:lnSpc>
              <a:spcBef>
                <a:spcPts val="600"/>
              </a:spcBef>
              <a:spcAft>
                <a:spcPts val="600"/>
              </a:spcAft>
              <a:buFont typeface="+mj-lt"/>
              <a:buAutoNum type="alphaLcPeriod"/>
            </a:pPr>
            <a:r>
              <a:rPr lang="en-AU" sz="50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Support career opportunities </a:t>
            </a:r>
            <a:r>
              <a:rPr lang="en-AU" sz="5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in geospatial related academic fields (Geophysicist, Geologist, GIS analysts, Environmental analyst, etc.).</a:t>
            </a:r>
            <a:endParaRPr lang="en-TO" sz="5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15000"/>
              </a:lnSpc>
              <a:spcBef>
                <a:spcPts val="600"/>
              </a:spcBef>
              <a:spcAft>
                <a:spcPts val="600"/>
              </a:spcAft>
              <a:buFont typeface="+mj-lt"/>
              <a:buAutoNum type="alphaLcPeriod"/>
            </a:pPr>
            <a:r>
              <a:rPr lang="en-AU" sz="50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Establish a research centre </a:t>
            </a:r>
            <a:r>
              <a:rPr lang="en-AU" sz="5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to build data analyst capacity, data science and data management.</a:t>
            </a:r>
            <a:endParaRPr lang="en-TO" sz="5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15000"/>
              </a:lnSpc>
              <a:spcBef>
                <a:spcPts val="600"/>
              </a:spcBef>
              <a:spcAft>
                <a:spcPts val="600"/>
              </a:spcAft>
              <a:buFont typeface="+mj-lt"/>
              <a:buAutoNum type="alphaLcPeriod"/>
            </a:pPr>
            <a:r>
              <a:rPr lang="en-AU" sz="5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Enhance in-country imagery capturing techniques, processing, storage, etc.</a:t>
            </a:r>
            <a:endParaRPr lang="en-TO" sz="50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TO" dirty="0"/>
          </a:p>
        </p:txBody>
      </p:sp>
    </p:spTree>
    <p:extLst>
      <p:ext uri="{BB962C8B-B14F-4D97-AF65-F5344CB8AC3E}">
        <p14:creationId xmlns:p14="http://schemas.microsoft.com/office/powerpoint/2010/main" val="1757541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A0B87-1C10-A7DC-B0B7-6F596555BFAC}"/>
              </a:ext>
            </a:extLst>
          </p:cNvPr>
          <p:cNvSpPr>
            <a:spLocks noGrp="1"/>
          </p:cNvSpPr>
          <p:nvPr>
            <p:ph type="title"/>
          </p:nvPr>
        </p:nvSpPr>
        <p:spPr/>
        <p:txBody>
          <a:bodyPr/>
          <a:lstStyle/>
          <a:p>
            <a:endParaRPr lang="en-TO" dirty="0"/>
          </a:p>
        </p:txBody>
      </p:sp>
      <p:pic>
        <p:nvPicPr>
          <p:cNvPr id="4" name="Content Placeholder 3">
            <a:extLst>
              <a:ext uri="{FF2B5EF4-FFF2-40B4-BE49-F238E27FC236}">
                <a16:creationId xmlns:a16="http://schemas.microsoft.com/office/drawing/2014/main" id="{4EE054D6-DDDE-B5A1-9F3D-0AEE20648D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4933" y="609600"/>
            <a:ext cx="10566400" cy="6146800"/>
          </a:xfrm>
          <a:prstGeom prst="rect">
            <a:avLst/>
          </a:prstGeom>
        </p:spPr>
      </p:pic>
    </p:spTree>
    <p:extLst>
      <p:ext uri="{BB962C8B-B14F-4D97-AF65-F5344CB8AC3E}">
        <p14:creationId xmlns:p14="http://schemas.microsoft.com/office/powerpoint/2010/main" val="287511631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3261</TotalTime>
  <Words>1611</Words>
  <Application>Microsoft Office PowerPoint</Application>
  <PresentationFormat>Widescreen</PresentationFormat>
  <Paragraphs>206</Paragraphs>
  <Slides>24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Arial</vt:lpstr>
      <vt:lpstr>Bell MT</vt:lpstr>
      <vt:lpstr>Calibri</vt:lpstr>
      <vt:lpstr>Calisto MT</vt:lpstr>
      <vt:lpstr>Cambria</vt:lpstr>
      <vt:lpstr>Century Gothic</vt:lpstr>
      <vt:lpstr>Courier New</vt:lpstr>
      <vt:lpstr>Times New Roman</vt:lpstr>
      <vt:lpstr>Trebuchet MS</vt:lpstr>
      <vt:lpstr>Wingdings</vt:lpstr>
      <vt:lpstr>Wingdings 3</vt:lpstr>
      <vt:lpstr>Facet</vt:lpstr>
      <vt:lpstr>NATIONAL INTEGRATED GEOSPATIAL ACTION PLAN 2023 - 2027</vt:lpstr>
      <vt:lpstr>Content</vt:lpstr>
      <vt:lpstr>Integrated Geospatial Information FRAMEWORK(IGIF)</vt:lpstr>
      <vt:lpstr>TONGA –NATIONAL GEOSPATIAL ACTION PLAN</vt:lpstr>
      <vt:lpstr>Purpose </vt:lpstr>
      <vt:lpstr>Desired Future horizons </vt:lpstr>
      <vt:lpstr>IGIM hopes to achieve the most desired of: </vt:lpstr>
      <vt:lpstr>Cont’d </vt:lpstr>
      <vt:lpstr>PowerPoint Presentation</vt:lpstr>
      <vt:lpstr>PowerPoint Presentation</vt:lpstr>
      <vt:lpstr>PowerPoint Presentation</vt:lpstr>
      <vt:lpstr>Major Gaps in Capability  </vt:lpstr>
      <vt:lpstr>Strategic Context and Rationale Alignment</vt:lpstr>
      <vt:lpstr>PowerPoint Presentation</vt:lpstr>
      <vt:lpstr>Development Account Project-Tonga Action Plan – Actions, Budget, Schedule</vt:lpstr>
      <vt:lpstr>Cont’d</vt:lpstr>
      <vt:lpstr>Cont’d</vt:lpstr>
      <vt:lpstr>PowerPoint Presentation</vt:lpstr>
      <vt:lpstr>PowerPoint Presentation</vt:lpstr>
      <vt:lpstr>Way forward</vt:lpstr>
      <vt:lpstr>Footages from Launch Ceremony-NGAP</vt:lpstr>
      <vt:lpstr>PowerPoint Presentation</vt:lpstr>
      <vt:lpstr>PowerPoint Presentation</vt:lpstr>
      <vt:lpstr>THANKS FOR LISTENING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INTEGRATED GEOSPATIAL ACTION PLAN 2023 - 2027</dc:title>
  <dc:creator>Halalilika Etika</dc:creator>
  <cp:lastModifiedBy>Tonga Lands</cp:lastModifiedBy>
  <cp:revision>42</cp:revision>
  <dcterms:created xsi:type="dcterms:W3CDTF">2023-09-10T21:35:45Z</dcterms:created>
  <dcterms:modified xsi:type="dcterms:W3CDTF">2023-11-26T22:08:03Z</dcterms:modified>
</cp:coreProperties>
</file>