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84" r:id="rId4"/>
    <p:sldId id="258" r:id="rId5"/>
    <p:sldId id="259" r:id="rId6"/>
    <p:sldId id="260" r:id="rId7"/>
    <p:sldId id="261" r:id="rId8"/>
    <p:sldId id="285" r:id="rId9"/>
    <p:sldId id="263" r:id="rId10"/>
    <p:sldId id="288" r:id="rId11"/>
    <p:sldId id="287" r:id="rId12"/>
    <p:sldId id="265" r:id="rId13"/>
    <p:sldId id="289" r:id="rId14"/>
    <p:sldId id="290" r:id="rId15"/>
    <p:sldId id="266" r:id="rId16"/>
    <p:sldId id="267" r:id="rId17"/>
    <p:sldId id="268" r:id="rId18"/>
    <p:sldId id="269" r:id="rId19"/>
    <p:sldId id="270" r:id="rId20"/>
    <p:sldId id="271" r:id="rId21"/>
    <p:sldId id="286" r:id="rId22"/>
    <p:sldId id="272" r:id="rId23"/>
    <p:sldId id="273" r:id="rId24"/>
    <p:sldId id="278" r:id="rId25"/>
    <p:sldId id="279" r:id="rId26"/>
    <p:sldId id="280" r:id="rId27"/>
    <p:sldId id="281" r:id="rId28"/>
    <p:sldId id="282" r:id="rId29"/>
    <p:sldId id="283"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Open Sans Light" panose="020B0306030504020204" pitchFamily="34" charset="0"/>
      <p:regular r:id="rId36"/>
      <p:italic r:id="rId37"/>
    </p:embeddedFont>
  </p:embeddedFontLst>
  <p:defaultText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C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32EDB83-46D5-4F51-8FDA-E17F6A9EC9CD}">
  <a:tblStyle styleId="{E32EDB83-46D5-4F51-8FDA-E17F6A9EC9CD}" styleName="Table_0">
    <a:wholeTbl>
      <a:tcTxStyle>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rgbClr val="E8EBF5"/>
          </a:solidFill>
        </a:fill>
      </a:tcStyle>
    </a:wholeTbl>
    <a:band1H>
      <a:tcStyle>
        <a:tcBdr/>
        <a:fill>
          <a:solidFill>
            <a:srgbClr val="CDD4EA"/>
          </a:solidFill>
        </a:fill>
      </a:tcStyle>
    </a:band1H>
    <a:band2H>
      <a:tcStyle>
        <a:tcBdr/>
      </a:tcStyle>
    </a:band2H>
    <a:band1V>
      <a:tcStyle>
        <a:tcBdr/>
        <a:fill>
          <a:solidFill>
            <a:srgbClr val="CDD4EA"/>
          </a:solidFill>
        </a:fill>
      </a:tcStyle>
    </a:band1V>
    <a:band2V>
      <a:tcStyle>
        <a:tcBdr/>
        <a:fill>
          <a:solidFill>
            <a:srgbClr val="CDD4EA"/>
          </a:solidFill>
        </a:fill>
      </a:tcStyle>
    </a:band2V>
    <a:lastCol>
      <a:tcTxStyle b="on" i="off">
        <a:schemeClr val="lt1"/>
      </a:tcTxStyle>
      <a:tcStyle>
        <a:tcBdr/>
        <a:fill>
          <a:solidFill>
            <a:schemeClr val="accent1"/>
          </a:solidFill>
        </a:fill>
      </a:tcStyle>
    </a:lastCol>
    <a:firstCol>
      <a:tcTxStyle b="on" i="off">
        <a:schemeClr val="lt1"/>
      </a:tcTxStyle>
      <a:tcStyle>
        <a:tcBdr/>
        <a:fill>
          <a:solidFill>
            <a:schemeClr val="accent1"/>
          </a:solidFill>
        </a:fill>
      </a:tcStyle>
    </a:firstCol>
    <a:lastRow>
      <a:tcTxStyle b="on" i="of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i="of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289" autoAdjust="0"/>
  </p:normalViewPr>
  <p:slideViewPr>
    <p:cSldViewPr snapToGrid="0">
      <p:cViewPr varScale="1">
        <p:scale>
          <a:sx n="105" d="100"/>
          <a:sy n="105" d="100"/>
        </p:scale>
        <p:origin x="798" y="108"/>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sp>
        <p:nvSpPr>
          <p:cNvPr id="3" name="Google Shape;3;n"/>
          <p:cNvSpPr txBox="1">
            <a:spLocks noGrp="1"/>
          </p:cNvSpPr>
          <p:nvPr>
            <p:ph type="hdr" idx="2"/>
          </p:nvPr>
        </p:nvSpPr>
        <p:spPr bwMode="auto">
          <a:xfrm>
            <a:off x="0" y="0"/>
            <a:ext cx="2971800" cy="458788"/>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9pPr>
          </a:lstStyle>
          <a:p>
            <a:pPr>
              <a:defRPr/>
            </a:pPr>
            <a:endParaRPr/>
          </a:p>
        </p:txBody>
      </p:sp>
      <p:sp>
        <p:nvSpPr>
          <p:cNvPr id="4" name="Google Shape;4;n"/>
          <p:cNvSpPr txBox="1">
            <a:spLocks noGrp="1"/>
          </p:cNvSpPr>
          <p:nvPr>
            <p:ph type="dt" idx="10"/>
          </p:nvPr>
        </p:nvSpPr>
        <p:spPr bwMode="auto">
          <a:xfrm>
            <a:off x="3884613" y="0"/>
            <a:ext cx="2971800" cy="458788"/>
          </a:xfrm>
          <a:prstGeom prst="rect">
            <a:avLst/>
          </a:prstGeom>
          <a:noFill/>
          <a:ln>
            <a:noFill/>
          </a:ln>
        </p:spPr>
        <p:txBody>
          <a:bodyPr spcFirstLastPara="1" wrap="square" lIns="91425" tIns="45700" rIns="91425" bIns="45700" anchor="t" anchorCtr="0">
            <a:noAutofit/>
          </a:bodyPr>
          <a:lstStyle>
            <a:lvl1pPr marR="0" lvl="0" algn="r">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9pPr>
          </a:lstStyle>
          <a:p>
            <a:pPr>
              <a:defRPr/>
            </a:pPr>
            <a:endParaRPr/>
          </a:p>
        </p:txBody>
      </p:sp>
      <p:sp>
        <p:nvSpPr>
          <p:cNvPr id="5" name="Google Shape;5;n"/>
          <p:cNvSpPr>
            <a:spLocks noGrp="1" noRot="1" noChangeAspect="1"/>
          </p:cNvSpPr>
          <p:nvPr>
            <p:ph type="sldImg" idx="3"/>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1pPr>
            <a:lvl2pPr marL="914400" marR="0" lvl="1" indent="-22860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2pPr>
            <a:lvl3pPr marL="1371600" marR="0" lvl="2" indent="-22860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3pPr>
            <a:lvl4pPr marL="1828800" marR="0" lvl="3" indent="-22860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4pPr>
            <a:lvl5pPr marL="2286000" marR="0" lvl="4" indent="-22860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5pPr>
            <a:lvl6pPr marL="2743200" marR="0" lvl="5" indent="-22860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6pPr>
            <a:lvl7pPr marL="3200400" marR="0" lvl="6" indent="-22860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7pPr>
            <a:lvl8pPr marL="3657600" marR="0" lvl="7" indent="-22860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8pPr>
            <a:lvl9pPr marL="4114800" marR="0" lvl="8" indent="-22860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9pPr>
          </a:lstStyle>
          <a:p>
            <a:pPr>
              <a:defRPr/>
            </a:pPr>
            <a:endParaRPr/>
          </a:p>
        </p:txBody>
      </p:sp>
      <p:sp>
        <p:nvSpPr>
          <p:cNvPr id="7" name="Google Shape;7;n"/>
          <p:cNvSpPr txBox="1">
            <a:spLocks noGrp="1"/>
          </p:cNvSpPr>
          <p:nvPr>
            <p:ph type="ftr" idx="11"/>
          </p:nvPr>
        </p:nvSpPr>
        <p:spPr bwMode="auto">
          <a:xfrm>
            <a:off x="0" y="8685213"/>
            <a:ext cx="2971800" cy="458787"/>
          </a:xfrm>
          <a:prstGeom prst="rect">
            <a:avLst/>
          </a:prstGeom>
          <a:noFill/>
          <a:ln>
            <a:noFill/>
          </a:ln>
        </p:spPr>
        <p:txBody>
          <a:bodyPr spcFirstLastPara="1" wrap="square" lIns="91425" tIns="45700" rIns="91425" bIns="45700" anchor="b"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9pPr>
          </a:lstStyle>
          <a:p>
            <a:pPr>
              <a:defRPr/>
            </a:pPr>
            <a:endParaRPr/>
          </a:p>
        </p:txBody>
      </p:sp>
      <p:sp>
        <p:nvSpPr>
          <p:cNvPr id="8" name="Google Shape;8;n"/>
          <p:cNvSpPr txBox="1">
            <a:spLocks noGrp="1"/>
          </p:cNvSpPr>
          <p:nvPr>
            <p:ph type="sldNum" idx="12"/>
          </p:nvPr>
        </p:nvSpPr>
        <p:spPr bwMode="auto">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a:lnSpc>
                <a:spcPct val="100000"/>
              </a:lnSpc>
              <a:spcBef>
                <a:spcPts val="0"/>
              </a:spcBef>
              <a:spcAft>
                <a:spcPts val="0"/>
              </a:spcAft>
              <a:buClr>
                <a:srgbClr val="000000"/>
              </a:buClr>
              <a:buSzPts val="1200"/>
              <a:buFont typeface="Arial"/>
              <a:buNone/>
              <a:defRPr/>
            </a:pPr>
            <a:fld id="{00000000-1234-1234-1234-123412341234}" type="slidenum">
              <a:rPr lang="en-US" sz="1200" b="0" i="0" u="none" strike="noStrike" cap="none">
                <a:solidFill>
                  <a:schemeClr val="dk1"/>
                </a:solidFill>
                <a:latin typeface="Calibri"/>
                <a:ea typeface="Calibri"/>
                <a:cs typeface="Calibri"/>
              </a:rPr>
              <a:t>‹#›</a:t>
            </a:fld>
            <a:endParaRPr sz="1200" b="0" i="0" u="none" strike="noStrike" cap="none">
              <a:solidFill>
                <a:schemeClr val="dk1"/>
              </a:solidFill>
              <a:latin typeface="Calibri"/>
              <a:ea typeface="Calibri"/>
              <a:cs typeface="Calibri"/>
            </a:endParaRPr>
          </a:p>
        </p:txBody>
      </p:sp>
    </p:spTree>
  </p:cSld>
  <p:clrMap bg1="lt1" tx1="dk1" bg2="dk2" tx2="lt2" accent1="accent1" accent2="accent2" accent3="accent3" accent4="accent4" accent5="accent5" accent6="accent6" hlink="hlink" folHlink="folHlink"/>
  <p:notes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95" name="Google Shape;95;p1:notes"/>
          <p:cNvSpPr txBox="1">
            <a:spLocks noGrp="1"/>
          </p:cNvSpPr>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lnSpc>
                <a:spcPct val="100000"/>
              </a:lnSpc>
              <a:spcBef>
                <a:spcPts val="0"/>
              </a:spcBef>
              <a:spcAft>
                <a:spcPts val="0"/>
              </a:spcAft>
              <a:buSzPts val="1400"/>
              <a:buNone/>
              <a:defRPr/>
            </a:pPr>
            <a:endParaRPr/>
          </a:p>
        </p:txBody>
      </p:sp>
      <p:sp>
        <p:nvSpPr>
          <p:cNvPr id="96" name="Google Shape;96;p1: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96" name="Google Shape;196;p40: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40:notes"/>
          <p:cNvSpPr txBox="1">
            <a:spLocks noGrp="1"/>
          </p:cNvSpPr>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a:lnSpc>
                <a:spcPct val="100000"/>
              </a:lnSpc>
              <a:spcBef>
                <a:spcPts val="0"/>
              </a:spcBef>
              <a:spcAft>
                <a:spcPts val="0"/>
              </a:spcAft>
              <a:buSzPts val="1400"/>
              <a:buNone/>
              <a:defRPr/>
            </a:pPr>
            <a:r>
              <a:rPr lang="en-US"/>
              <a:t>320k scenes captured over 20 years = 100tb of data to generate 100gigs</a:t>
            </a:r>
            <a:endParaRPr/>
          </a:p>
          <a:p>
            <a:pPr marL="457200" marR="0" lvl="0" indent="-228600" algn="l">
              <a:lnSpc>
                <a:spcPct val="100000"/>
              </a:lnSpc>
              <a:spcBef>
                <a:spcPts val="0"/>
              </a:spcBef>
              <a:spcAft>
                <a:spcPts val="0"/>
              </a:spcAft>
              <a:buSzPts val="1400"/>
              <a:buNone/>
              <a:defRPr/>
            </a:pPr>
            <a:endParaRPr/>
          </a:p>
        </p:txBody>
      </p:sp>
      <p:sp>
        <p:nvSpPr>
          <p:cNvPr id="198" name="Google Shape;198;p40:notes"/>
          <p:cNvSpPr txBox="1">
            <a:spLocks noGrp="1"/>
          </p:cNvSpPr>
          <p:nvPr>
            <p:ph type="sldNum" idx="12"/>
          </p:nvPr>
        </p:nvSpPr>
        <p:spPr bwMode="auto">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a:lnSpc>
                <a:spcPct val="100000"/>
              </a:lnSpc>
              <a:spcBef>
                <a:spcPts val="0"/>
              </a:spcBef>
              <a:spcAft>
                <a:spcPts val="0"/>
              </a:spcAft>
              <a:buSzPts val="1200"/>
              <a:buNone/>
              <a:defRPr/>
            </a:pPr>
            <a:fld id="{00000000-1234-1234-1234-123412341234}" type="slidenum">
              <a:rPr lang="en-US" sz="1200" b="0" i="0" u="none" strike="noStrike" cap="none">
                <a:solidFill>
                  <a:schemeClr val="dk1"/>
                </a:solidFill>
                <a:latin typeface="Calibri"/>
                <a:ea typeface="Calibri"/>
                <a:cs typeface="Calibri"/>
              </a:rPr>
              <a:t>10</a:t>
            </a:fld>
            <a:endParaRPr sz="1200" b="0" i="0" u="none" strike="noStrike" cap="none">
              <a:solidFill>
                <a:schemeClr val="dk1"/>
              </a:solidFill>
              <a:latin typeface="Calibri"/>
              <a:ea typeface="Calibri"/>
              <a:cs typeface="Calibri"/>
            </a:endParaRPr>
          </a:p>
        </p:txBody>
      </p:sp>
    </p:spTree>
    <p:extLst>
      <p:ext uri="{BB962C8B-B14F-4D97-AF65-F5344CB8AC3E}">
        <p14:creationId xmlns:p14="http://schemas.microsoft.com/office/powerpoint/2010/main" val="1946164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66" name="Google Shape;166;p37: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37:notes"/>
          <p:cNvSpPr txBox="1">
            <a:spLocks noGrp="1"/>
          </p:cNvSpPr>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a:lnSpc>
                <a:spcPct val="100000"/>
              </a:lnSpc>
              <a:spcBef>
                <a:spcPts val="0"/>
              </a:spcBef>
              <a:spcAft>
                <a:spcPts val="0"/>
              </a:spcAft>
              <a:buSzPts val="1400"/>
              <a:buNone/>
              <a:defRPr/>
            </a:pPr>
            <a:r>
              <a:rPr lang="en-US" dirty="0" err="1"/>
              <a:t>Karisoa</a:t>
            </a:r>
            <a:r>
              <a:rPr lang="en-US" dirty="0"/>
              <a:t>, Papua New Guinea</a:t>
            </a:r>
            <a:endParaRPr dirty="0"/>
          </a:p>
          <a:p>
            <a:pPr marL="457200" marR="0" lvl="0" indent="-228600" algn="l">
              <a:lnSpc>
                <a:spcPct val="100000"/>
              </a:lnSpc>
              <a:spcBef>
                <a:spcPts val="0"/>
              </a:spcBef>
              <a:spcAft>
                <a:spcPts val="0"/>
              </a:spcAft>
              <a:buSzPts val="1400"/>
              <a:buNone/>
              <a:defRPr/>
            </a:pPr>
            <a:r>
              <a:rPr lang="en-US" dirty="0"/>
              <a:t>240 meter change over 20 years, or 12 meters per year.</a:t>
            </a:r>
            <a:endParaRPr dirty="0"/>
          </a:p>
          <a:p>
            <a:pPr marL="457200" marR="0" lvl="0" indent="-228600" algn="l">
              <a:lnSpc>
                <a:spcPct val="100000"/>
              </a:lnSpc>
              <a:spcBef>
                <a:spcPts val="0"/>
              </a:spcBef>
              <a:spcAft>
                <a:spcPts val="0"/>
              </a:spcAft>
              <a:buSzPts val="1400"/>
              <a:buNone/>
              <a:defRPr/>
            </a:pPr>
            <a:endParaRPr dirty="0"/>
          </a:p>
          <a:p>
            <a:pPr marL="457200" marR="0" lvl="0" indent="-228600" algn="l">
              <a:lnSpc>
                <a:spcPct val="100000"/>
              </a:lnSpc>
              <a:spcBef>
                <a:spcPts val="0"/>
              </a:spcBef>
              <a:spcAft>
                <a:spcPts val="0"/>
              </a:spcAft>
              <a:buSzPts val="1400"/>
              <a:buNone/>
              <a:defRPr/>
            </a:pPr>
            <a:r>
              <a:rPr lang="en-US" dirty="0"/>
              <a:t>The coastline change model applied to the Pacific through DEP accounts for approximately 35,000 km of coastline, or 10% of the total global coastline.</a:t>
            </a:r>
            <a:endParaRPr dirty="0"/>
          </a:p>
        </p:txBody>
      </p:sp>
      <p:sp>
        <p:nvSpPr>
          <p:cNvPr id="168" name="Google Shape;168;p37:notes"/>
          <p:cNvSpPr txBox="1">
            <a:spLocks noGrp="1"/>
          </p:cNvSpPr>
          <p:nvPr>
            <p:ph type="sldNum" idx="12"/>
          </p:nvPr>
        </p:nvSpPr>
        <p:spPr bwMode="auto">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a:lnSpc>
                <a:spcPct val="100000"/>
              </a:lnSpc>
              <a:spcBef>
                <a:spcPts val="0"/>
              </a:spcBef>
              <a:spcAft>
                <a:spcPts val="0"/>
              </a:spcAft>
              <a:buSzPts val="1200"/>
              <a:buNone/>
              <a:defRPr/>
            </a:pPr>
            <a:fld id="{00000000-1234-1234-1234-123412341234}" type="slidenum">
              <a:rPr lang="en-US" sz="1200" b="0" i="0" u="none" strike="noStrike" cap="none">
                <a:solidFill>
                  <a:schemeClr val="dk1"/>
                </a:solidFill>
                <a:latin typeface="Calibri"/>
                <a:ea typeface="Calibri"/>
                <a:cs typeface="Calibri"/>
              </a:rPr>
              <a:t>11</a:t>
            </a:fld>
            <a:endParaRPr sz="1200" b="0" i="0" u="none" strike="noStrike" cap="none">
              <a:solidFill>
                <a:schemeClr val="dk1"/>
              </a:solidFill>
              <a:latin typeface="Calibri"/>
              <a:ea typeface="Calibri"/>
              <a:cs typeface="Calibri"/>
            </a:endParaRPr>
          </a:p>
        </p:txBody>
      </p:sp>
    </p:spTree>
    <p:extLst>
      <p:ext uri="{BB962C8B-B14F-4D97-AF65-F5344CB8AC3E}">
        <p14:creationId xmlns:p14="http://schemas.microsoft.com/office/powerpoint/2010/main" val="81648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718045321" name="Google Shape;166;p37: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154730" name="Google Shape;167;p37:notes"/>
          <p:cNvSpPr txBox="1">
            <a:spLocks noGrp="1"/>
          </p:cNvSpPr>
          <p:nvPr>
            <p:ph type="body" idx="1"/>
          </p:nvPr>
        </p:nvSpPr>
        <p:spPr bwMode="auto">
          <a:xfrm>
            <a:off x="685800" y="4400550"/>
            <a:ext cx="5486400" cy="3600450"/>
          </a:xfrm>
          <a:prstGeom prst="rect">
            <a:avLst/>
          </a:prstGeom>
          <a:noFill/>
          <a:ln>
            <a:noFill/>
          </a:ln>
        </p:spPr>
        <p:txBody>
          <a:bodyPr spcFirstLastPara="1" wrap="square" lIns="91423" tIns="45699" rIns="91423" bIns="45699" anchor="t" anchorCtr="0">
            <a:noAutofit/>
          </a:bodyPr>
          <a:lstStyle/>
          <a:p>
            <a:pPr marL="457200" marR="0" lvl="0" indent="-228600" algn="l">
              <a:lnSpc>
                <a:spcPct val="100000"/>
              </a:lnSpc>
              <a:spcBef>
                <a:spcPts val="0"/>
              </a:spcBef>
              <a:spcAft>
                <a:spcPts val="0"/>
              </a:spcAft>
              <a:buSzPts val="1400"/>
              <a:buNone/>
              <a:defRPr/>
            </a:pPr>
            <a:r>
              <a:rPr lang="en-US"/>
              <a:t>Karisoa, Papua New Guinea</a:t>
            </a:r>
            <a:endParaRPr/>
          </a:p>
          <a:p>
            <a:pPr marL="457200" marR="0" lvl="0" indent="-228600" algn="l">
              <a:lnSpc>
                <a:spcPct val="100000"/>
              </a:lnSpc>
              <a:spcBef>
                <a:spcPts val="0"/>
              </a:spcBef>
              <a:spcAft>
                <a:spcPts val="0"/>
              </a:spcAft>
              <a:buSzPts val="1400"/>
              <a:buNone/>
              <a:defRPr/>
            </a:pPr>
            <a:r>
              <a:rPr lang="en-US"/>
              <a:t>240 meter change over 20 years, or 12 meters per year.</a:t>
            </a:r>
            <a:endParaRPr/>
          </a:p>
          <a:p>
            <a:pPr marL="457200" marR="0" lvl="0" indent="-228600" algn="l">
              <a:lnSpc>
                <a:spcPct val="100000"/>
              </a:lnSpc>
              <a:spcBef>
                <a:spcPts val="0"/>
              </a:spcBef>
              <a:spcAft>
                <a:spcPts val="0"/>
              </a:spcAft>
              <a:buSzPts val="1400"/>
              <a:buNone/>
              <a:defRPr/>
            </a:pPr>
            <a:endParaRPr/>
          </a:p>
          <a:p>
            <a:pPr marL="457200" marR="0" lvl="0" indent="-228600" algn="l">
              <a:lnSpc>
                <a:spcPct val="100000"/>
              </a:lnSpc>
              <a:spcBef>
                <a:spcPts val="0"/>
              </a:spcBef>
              <a:spcAft>
                <a:spcPts val="0"/>
              </a:spcAft>
              <a:buSzPts val="1400"/>
              <a:buNone/>
              <a:defRPr/>
            </a:pPr>
            <a:r>
              <a:rPr lang="en-US"/>
              <a:t>The coastline change model applied to the Pacific through DEP accounts for approximately 35,000 km of coastline, or 10% of the total global coastline.</a:t>
            </a:r>
            <a:endParaRPr/>
          </a:p>
        </p:txBody>
      </p:sp>
      <p:sp>
        <p:nvSpPr>
          <p:cNvPr id="1365497822" name="Google Shape;168;p37:notes"/>
          <p:cNvSpPr txBox="1">
            <a:spLocks noGrp="1"/>
          </p:cNvSpPr>
          <p:nvPr>
            <p:ph type="sldNum" idx="12"/>
          </p:nvPr>
        </p:nvSpPr>
        <p:spPr bwMode="auto">
          <a:xfrm>
            <a:off x="3884612" y="8685212"/>
            <a:ext cx="2971800" cy="458786"/>
          </a:xfrm>
          <a:prstGeom prst="rect">
            <a:avLst/>
          </a:prstGeom>
          <a:noFill/>
          <a:ln>
            <a:noFill/>
          </a:ln>
        </p:spPr>
        <p:txBody>
          <a:bodyPr spcFirstLastPara="1" wrap="square" lIns="91423" tIns="45699" rIns="91423" bIns="45699" anchor="b" anchorCtr="0">
            <a:noAutofit/>
          </a:bodyPr>
          <a:lstStyle/>
          <a:p>
            <a:pPr marL="0" marR="0" lvl="0" indent="0" algn="r">
              <a:lnSpc>
                <a:spcPct val="100000"/>
              </a:lnSpc>
              <a:spcBef>
                <a:spcPts val="0"/>
              </a:spcBef>
              <a:spcAft>
                <a:spcPts val="0"/>
              </a:spcAft>
              <a:buSzPts val="1200"/>
              <a:buNone/>
              <a:defRPr/>
            </a:pPr>
            <a:fld id="{571A3C53-8A7C-C00D-6E1C-C096CD4B8C6E}" type="slidenum">
              <a:rPr lang="en-US" sz="1200" b="0" i="0" u="none" strike="noStrike" cap="none">
                <a:solidFill>
                  <a:schemeClr val="dk1"/>
                </a:solidFill>
                <a:latin typeface="Calibri"/>
                <a:ea typeface="Calibri"/>
                <a:cs typeface="Calibri"/>
              </a:rPr>
              <a:t>12</a:t>
            </a:fld>
            <a:endParaRPr sz="1200" b="0" i="0" u="none" strike="noStrike" cap="none">
              <a:solidFill>
                <a:schemeClr val="dk1"/>
              </a:solidFill>
              <a:latin typeface="Calibri"/>
              <a:ea typeface="Calibri"/>
              <a:cs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388396130" name="Google Shape;166;p37: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4771930" name="Google Shape;167;p37:notes"/>
          <p:cNvSpPr txBox="1">
            <a:spLocks noGrp="1"/>
          </p:cNvSpPr>
          <p:nvPr>
            <p:ph type="body" idx="1"/>
          </p:nvPr>
        </p:nvSpPr>
        <p:spPr bwMode="auto">
          <a:xfrm>
            <a:off x="685800" y="4400550"/>
            <a:ext cx="5486400" cy="3600450"/>
          </a:xfrm>
          <a:prstGeom prst="rect">
            <a:avLst/>
          </a:prstGeom>
          <a:noFill/>
          <a:ln>
            <a:noFill/>
          </a:ln>
        </p:spPr>
        <p:txBody>
          <a:bodyPr spcFirstLastPara="1" wrap="square" lIns="91423" tIns="45699" rIns="91423" bIns="45699" anchor="t" anchorCtr="0">
            <a:noAutofit/>
          </a:bodyPr>
          <a:lstStyle/>
          <a:p>
            <a:pPr marL="457200" marR="0" lvl="0" indent="-228600" algn="l">
              <a:lnSpc>
                <a:spcPct val="100000"/>
              </a:lnSpc>
              <a:spcBef>
                <a:spcPts val="0"/>
              </a:spcBef>
              <a:spcAft>
                <a:spcPts val="0"/>
              </a:spcAft>
              <a:buSzPts val="1400"/>
              <a:buNone/>
              <a:defRPr/>
            </a:pPr>
            <a:r>
              <a:rPr lang="en-US"/>
              <a:t>Karisoa, Papua New Guinea</a:t>
            </a:r>
            <a:endParaRPr/>
          </a:p>
          <a:p>
            <a:pPr marL="457200" marR="0" lvl="0" indent="-228600" algn="l">
              <a:lnSpc>
                <a:spcPct val="100000"/>
              </a:lnSpc>
              <a:spcBef>
                <a:spcPts val="0"/>
              </a:spcBef>
              <a:spcAft>
                <a:spcPts val="0"/>
              </a:spcAft>
              <a:buSzPts val="1400"/>
              <a:buNone/>
              <a:defRPr/>
            </a:pPr>
            <a:r>
              <a:rPr lang="en-US"/>
              <a:t>240 meter change over 20 years, or 12 meters per year.</a:t>
            </a:r>
            <a:endParaRPr/>
          </a:p>
          <a:p>
            <a:pPr marL="457200" marR="0" lvl="0" indent="-228600" algn="l">
              <a:lnSpc>
                <a:spcPct val="100000"/>
              </a:lnSpc>
              <a:spcBef>
                <a:spcPts val="0"/>
              </a:spcBef>
              <a:spcAft>
                <a:spcPts val="0"/>
              </a:spcAft>
              <a:buSzPts val="1400"/>
              <a:buNone/>
              <a:defRPr/>
            </a:pPr>
            <a:endParaRPr/>
          </a:p>
          <a:p>
            <a:pPr marL="457200" marR="0" lvl="0" indent="-228600" algn="l">
              <a:lnSpc>
                <a:spcPct val="100000"/>
              </a:lnSpc>
              <a:spcBef>
                <a:spcPts val="0"/>
              </a:spcBef>
              <a:spcAft>
                <a:spcPts val="0"/>
              </a:spcAft>
              <a:buSzPts val="1400"/>
              <a:buNone/>
              <a:defRPr/>
            </a:pPr>
            <a:r>
              <a:rPr lang="en-US"/>
              <a:t>The coastline change model applied to the Pacific through DEP accounts for approximately 35,000 km of coastline, or 10% of the total global coastline.</a:t>
            </a:r>
            <a:endParaRPr/>
          </a:p>
        </p:txBody>
      </p:sp>
      <p:sp>
        <p:nvSpPr>
          <p:cNvPr id="401429879" name="Google Shape;168;p37:notes"/>
          <p:cNvSpPr txBox="1">
            <a:spLocks noGrp="1"/>
          </p:cNvSpPr>
          <p:nvPr>
            <p:ph type="sldNum" idx="12"/>
          </p:nvPr>
        </p:nvSpPr>
        <p:spPr bwMode="auto">
          <a:xfrm>
            <a:off x="3884612" y="8685212"/>
            <a:ext cx="2971800" cy="458786"/>
          </a:xfrm>
          <a:prstGeom prst="rect">
            <a:avLst/>
          </a:prstGeom>
          <a:noFill/>
          <a:ln>
            <a:noFill/>
          </a:ln>
        </p:spPr>
        <p:txBody>
          <a:bodyPr spcFirstLastPara="1" wrap="square" lIns="91423" tIns="45699" rIns="91423" bIns="45699" anchor="b" anchorCtr="0">
            <a:noAutofit/>
          </a:bodyPr>
          <a:lstStyle/>
          <a:p>
            <a:pPr marL="0" marR="0" lvl="0" indent="0" algn="r">
              <a:lnSpc>
                <a:spcPct val="100000"/>
              </a:lnSpc>
              <a:spcBef>
                <a:spcPts val="0"/>
              </a:spcBef>
              <a:spcAft>
                <a:spcPts val="0"/>
              </a:spcAft>
              <a:buSzPts val="1200"/>
              <a:buNone/>
              <a:defRPr/>
            </a:pPr>
            <a:fld id="{3735E698-822C-A8B1-2DFE-B07C8EBE1D91}" type="slidenum">
              <a:rPr lang="en-US" sz="1200" b="0" i="0" u="none" strike="noStrike" cap="none">
                <a:solidFill>
                  <a:schemeClr val="dk1"/>
                </a:solidFill>
                <a:latin typeface="Calibri"/>
                <a:ea typeface="Calibri"/>
                <a:cs typeface="Calibri"/>
              </a:rPr>
              <a:t>15</a:t>
            </a:fld>
            <a:endParaRPr sz="1200" b="0" i="0" u="none" strike="noStrike" cap="none">
              <a:solidFill>
                <a:schemeClr val="dk1"/>
              </a:solidFill>
              <a:latin typeface="Calibri"/>
              <a:ea typeface="Calibri"/>
              <a:cs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72" name="Google Shape;172;p38: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38:notes"/>
          <p:cNvSpPr txBox="1">
            <a:spLocks noGrp="1"/>
          </p:cNvSpPr>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a:lnSpc>
                <a:spcPct val="100000"/>
              </a:lnSpc>
              <a:spcBef>
                <a:spcPts val="0"/>
              </a:spcBef>
              <a:spcAft>
                <a:spcPts val="0"/>
              </a:spcAft>
              <a:buSzPts val="1400"/>
              <a:buNone/>
              <a:defRPr/>
            </a:pPr>
            <a:r>
              <a:rPr lang="en-US"/>
              <a:t>Through interoperability, we want DEP data and services to be accessible through additional platforms. We have partnered with Esri on their Pacific GeoPortal initiative to do exactly this. In this example, an animation illustrates the impact of Cyclone Winston on the damage and recovery process of mangroves in Viti Levu Bay, Fiji.</a:t>
            </a:r>
            <a:endParaRPr/>
          </a:p>
        </p:txBody>
      </p:sp>
      <p:sp>
        <p:nvSpPr>
          <p:cNvPr id="174" name="Google Shape;174;p38:notes"/>
          <p:cNvSpPr txBox="1">
            <a:spLocks noGrp="1"/>
          </p:cNvSpPr>
          <p:nvPr>
            <p:ph type="sldNum" idx="12"/>
          </p:nvPr>
        </p:nvSpPr>
        <p:spPr bwMode="auto">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a:lnSpc>
                <a:spcPct val="100000"/>
              </a:lnSpc>
              <a:spcBef>
                <a:spcPts val="0"/>
              </a:spcBef>
              <a:spcAft>
                <a:spcPts val="0"/>
              </a:spcAft>
              <a:buSzPts val="1200"/>
              <a:buNone/>
              <a:defRPr/>
            </a:pPr>
            <a:fld id="{00000000-1234-1234-1234-123412341234}" type="slidenum">
              <a:rPr lang="en-US" sz="1200" b="0" i="0" u="none" strike="noStrike" cap="none">
                <a:solidFill>
                  <a:schemeClr val="dk1"/>
                </a:solidFill>
                <a:latin typeface="Calibri"/>
                <a:ea typeface="Calibri"/>
                <a:cs typeface="Calibri"/>
              </a:rPr>
              <a:t>16</a:t>
            </a:fld>
            <a:endParaRPr sz="1200" b="0" i="0" u="none" strike="noStrike" cap="none">
              <a:solidFill>
                <a:schemeClr val="dk1"/>
              </a:solidFill>
              <a:latin typeface="Calibri"/>
              <a:ea typeface="Calibri"/>
              <a:cs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83927084" name="Slide Image Placeholder 1"/>
          <p:cNvSpPr>
            <a:spLocks noGrp="1" noRot="1" noChangeAspect="1"/>
          </p:cNvSpPr>
          <p:nvPr>
            <p:ph type="sldImg"/>
          </p:nvPr>
        </p:nvSpPr>
        <p:spPr bwMode="auto"/>
      </p:sp>
      <p:sp>
        <p:nvSpPr>
          <p:cNvPr id="800862458" name="Notes Placeholder 2"/>
          <p:cNvSpPr>
            <a:spLocks noGrp="1"/>
          </p:cNvSpPr>
          <p:nvPr>
            <p:ph type="body" idx="1"/>
          </p:nvPr>
        </p:nvSpPr>
        <p:spPr bwMode="auto"/>
        <p:txBody>
          <a:bodyPr/>
          <a:lstStyle/>
          <a:p>
            <a:pPr>
              <a:defRPr/>
            </a:pPr>
            <a:endParaRPr/>
          </a:p>
        </p:txBody>
      </p:sp>
      <p:sp>
        <p:nvSpPr>
          <p:cNvPr id="1341610929" name="Slide Number Placeholder 3"/>
          <p:cNvSpPr>
            <a:spLocks noGrp="1"/>
          </p:cNvSpPr>
          <p:nvPr>
            <p:ph type="sldNum" sz="quarter" idx="10"/>
          </p:nvPr>
        </p:nvSpPr>
        <p:spPr bwMode="auto"/>
        <p:txBody>
          <a:bodyPr/>
          <a:lstStyle/>
          <a:p>
            <a:pPr>
              <a:defRPr/>
            </a:pPr>
            <a:fld id="{A3BCE432-1163-7818-3CEF-7C0CD51C9E6B}" type="slidenum">
              <a:rPr>
                <a:latin typeface="Calibri" panose="020F0502020204030204" pitchFamily="34" charset="0"/>
                <a:cs typeface="Calibri" panose="020F0502020204030204" pitchFamily="34" charset="0"/>
              </a:rPr>
              <a:t>17</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867007706" name="Google Shape;180;p39:notes"/>
          <p:cNvSpPr txBox="1">
            <a:spLocks noGrp="1"/>
          </p:cNvSpPr>
          <p:nvPr>
            <p:ph type="body" idx="1"/>
          </p:nvPr>
        </p:nvSpPr>
        <p:spPr bwMode="auto">
          <a:xfrm>
            <a:off x="685800" y="4400550"/>
            <a:ext cx="5486400" cy="3600450"/>
          </a:xfrm>
          <a:prstGeom prst="rect">
            <a:avLst/>
          </a:prstGeom>
          <a:noFill/>
          <a:ln>
            <a:noFill/>
          </a:ln>
        </p:spPr>
        <p:txBody>
          <a:bodyPr spcFirstLastPara="1" wrap="square" lIns="91423" tIns="45699" rIns="91423" bIns="45699" anchor="t" anchorCtr="0">
            <a:noAutofit/>
          </a:bodyPr>
          <a:lstStyle/>
          <a:p>
            <a:pPr marL="0" lvl="0" indent="0" algn="l">
              <a:lnSpc>
                <a:spcPct val="100000"/>
              </a:lnSpc>
              <a:spcBef>
                <a:spcPts val="0"/>
              </a:spcBef>
              <a:spcAft>
                <a:spcPts val="0"/>
              </a:spcAft>
              <a:buSzPts val="1400"/>
              <a:buNone/>
              <a:defRPr/>
            </a:pPr>
            <a:endParaRPr/>
          </a:p>
        </p:txBody>
      </p:sp>
      <p:sp>
        <p:nvSpPr>
          <p:cNvPr id="84726723" name="Google Shape;181;p39: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568589711" name="Google Shape;180;p39:notes"/>
          <p:cNvSpPr txBox="1">
            <a:spLocks noGrp="1"/>
          </p:cNvSpPr>
          <p:nvPr>
            <p:ph type="body" idx="1"/>
          </p:nvPr>
        </p:nvSpPr>
        <p:spPr bwMode="auto">
          <a:xfrm>
            <a:off x="685800" y="4400550"/>
            <a:ext cx="5486400" cy="3600450"/>
          </a:xfrm>
          <a:prstGeom prst="rect">
            <a:avLst/>
          </a:prstGeom>
          <a:noFill/>
          <a:ln>
            <a:noFill/>
          </a:ln>
        </p:spPr>
        <p:txBody>
          <a:bodyPr spcFirstLastPara="1" wrap="square" lIns="91423" tIns="45698" rIns="91423" bIns="45698" anchor="t" anchorCtr="0">
            <a:noAutofit/>
          </a:bodyPr>
          <a:lstStyle/>
          <a:p>
            <a:pPr marL="0" lvl="0" indent="0" algn="l">
              <a:lnSpc>
                <a:spcPct val="100000"/>
              </a:lnSpc>
              <a:spcBef>
                <a:spcPts val="0"/>
              </a:spcBef>
              <a:spcAft>
                <a:spcPts val="0"/>
              </a:spcAft>
              <a:buSzPts val="1400"/>
              <a:buNone/>
              <a:defRPr/>
            </a:pPr>
            <a:endParaRPr/>
          </a:p>
        </p:txBody>
      </p:sp>
      <p:sp>
        <p:nvSpPr>
          <p:cNvPr id="1601522005" name="Google Shape;181;p39: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56306318" name="Google Shape;233;p16:notes"/>
          <p:cNvSpPr txBox="1">
            <a:spLocks noGrp="1"/>
          </p:cNvSpPr>
          <p:nvPr>
            <p:ph type="body" idx="1"/>
          </p:nvPr>
        </p:nvSpPr>
        <p:spPr bwMode="auto">
          <a:xfrm>
            <a:off x="685800" y="4400550"/>
            <a:ext cx="5486400" cy="3600450"/>
          </a:xfrm>
          <a:prstGeom prst="rect">
            <a:avLst/>
          </a:prstGeom>
        </p:spPr>
        <p:txBody>
          <a:bodyPr spcFirstLastPara="1" wrap="square" lIns="91423" tIns="45699" rIns="91423" bIns="45699" anchor="t" anchorCtr="0">
            <a:noAutofit/>
          </a:bodyPr>
          <a:lstStyle/>
          <a:p>
            <a:pPr marL="0" lvl="0" indent="0" algn="l">
              <a:spcBef>
                <a:spcPts val="0"/>
              </a:spcBef>
              <a:spcAft>
                <a:spcPts val="0"/>
              </a:spcAft>
              <a:buNone/>
              <a:defRPr/>
            </a:pPr>
            <a:endParaRPr/>
          </a:p>
        </p:txBody>
      </p:sp>
      <p:sp>
        <p:nvSpPr>
          <p:cNvPr id="472319693" name="Google Shape;234;p16: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2041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4" name="Google Shape;104;p6:notes"/>
          <p:cNvSpPr txBox="1">
            <a:spLocks noGrp="1"/>
          </p:cNvSpPr>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lnSpc>
                <a:spcPct val="100000"/>
              </a:lnSpc>
              <a:spcBef>
                <a:spcPts val="0"/>
              </a:spcBef>
              <a:spcAft>
                <a:spcPts val="0"/>
              </a:spcAft>
              <a:buSzPts val="1400"/>
              <a:buNone/>
              <a:defRPr/>
            </a:pPr>
            <a:endParaRPr/>
          </a:p>
        </p:txBody>
      </p:sp>
      <p:sp>
        <p:nvSpPr>
          <p:cNvPr id="105" name="Google Shape;105;p6: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23433708" name="Slide Image Placeholder 1"/>
          <p:cNvSpPr>
            <a:spLocks noGrp="1" noRot="1" noChangeAspect="1"/>
          </p:cNvSpPr>
          <p:nvPr>
            <p:ph type="sldImg"/>
          </p:nvPr>
        </p:nvSpPr>
        <p:spPr bwMode="auto"/>
      </p:sp>
      <p:sp>
        <p:nvSpPr>
          <p:cNvPr id="1920024961" name="Notes Placeholder 2"/>
          <p:cNvSpPr>
            <a:spLocks noGrp="1"/>
          </p:cNvSpPr>
          <p:nvPr>
            <p:ph type="body" idx="1"/>
          </p:nvPr>
        </p:nvSpPr>
        <p:spPr bwMode="auto"/>
        <p:txBody>
          <a:bodyPr/>
          <a:lstStyle/>
          <a:p>
            <a:pPr>
              <a:defRPr/>
            </a:pPr>
            <a:endParaRPr/>
          </a:p>
        </p:txBody>
      </p:sp>
      <p:sp>
        <p:nvSpPr>
          <p:cNvPr id="722211978" name="Slide Number Placeholder 3"/>
          <p:cNvSpPr>
            <a:spLocks noGrp="1"/>
          </p:cNvSpPr>
          <p:nvPr>
            <p:ph type="sldNum" sz="quarter" idx="10"/>
          </p:nvPr>
        </p:nvSpPr>
        <p:spPr bwMode="auto"/>
        <p:txBody>
          <a:bodyPr/>
          <a:lstStyle/>
          <a:p>
            <a:pPr>
              <a:defRPr/>
            </a:pPr>
            <a:fld id="{A76DACF1-2406-F568-2288-9D9C231149FA}" type="slidenum">
              <a:rPr>
                <a:latin typeface="Calibri" panose="020F0502020204030204" pitchFamily="34" charset="0"/>
                <a:cs typeface="Calibri" panose="020F0502020204030204" pitchFamily="34" charset="0"/>
              </a:rPr>
              <a:t>22</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63004742" name="Slide Image Placeholder 1"/>
          <p:cNvSpPr>
            <a:spLocks noGrp="1" noRot="1" noChangeAspect="1"/>
          </p:cNvSpPr>
          <p:nvPr>
            <p:ph type="sldImg"/>
          </p:nvPr>
        </p:nvSpPr>
        <p:spPr bwMode="auto"/>
      </p:sp>
      <p:sp>
        <p:nvSpPr>
          <p:cNvPr id="1550415004" name="Notes Placeholder 2"/>
          <p:cNvSpPr>
            <a:spLocks noGrp="1"/>
          </p:cNvSpPr>
          <p:nvPr>
            <p:ph type="body" idx="1"/>
          </p:nvPr>
        </p:nvSpPr>
        <p:spPr bwMode="auto"/>
        <p:txBody>
          <a:bodyPr/>
          <a:lstStyle/>
          <a:p>
            <a:pPr>
              <a:defRPr/>
            </a:pPr>
            <a:endParaRPr/>
          </a:p>
        </p:txBody>
      </p:sp>
      <p:sp>
        <p:nvSpPr>
          <p:cNvPr id="1014918912" name="Slide Number Placeholder 3"/>
          <p:cNvSpPr>
            <a:spLocks noGrp="1"/>
          </p:cNvSpPr>
          <p:nvPr>
            <p:ph type="sldNum" sz="quarter" idx="10"/>
          </p:nvPr>
        </p:nvSpPr>
        <p:spPr bwMode="auto"/>
        <p:txBody>
          <a:bodyPr/>
          <a:lstStyle/>
          <a:p>
            <a:pPr>
              <a:defRPr/>
            </a:pPr>
            <a:fld id="{D62D645C-F9D1-E14F-1D06-BC22AC3C029E}" type="slidenum">
              <a:rPr>
                <a:latin typeface="Calibri" panose="020F0502020204030204" pitchFamily="34" charset="0"/>
                <a:cs typeface="Calibri" panose="020F0502020204030204" pitchFamily="34" charset="0"/>
              </a:rPr>
              <a:t>23</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19" name="Google Shape;219;p11:notes"/>
          <p:cNvSpPr txBox="1">
            <a:spLocks noGrp="1"/>
          </p:cNvSpPr>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lnSpc>
                <a:spcPct val="100000"/>
              </a:lnSpc>
              <a:spcBef>
                <a:spcPts val="0"/>
              </a:spcBef>
              <a:spcAft>
                <a:spcPts val="0"/>
              </a:spcAft>
              <a:buSzPts val="1400"/>
              <a:buNone/>
              <a:defRPr/>
            </a:pPr>
            <a:endParaRPr/>
          </a:p>
        </p:txBody>
      </p:sp>
      <p:sp>
        <p:nvSpPr>
          <p:cNvPr id="220" name="Google Shape;220;p11: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25" name="Google Shape;225;p42: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42:notes"/>
          <p:cNvSpPr txBox="1">
            <a:spLocks noGrp="1"/>
          </p:cNvSpPr>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a:lnSpc>
                <a:spcPct val="100000"/>
              </a:lnSpc>
              <a:spcBef>
                <a:spcPts val="0"/>
              </a:spcBef>
              <a:spcAft>
                <a:spcPts val="0"/>
              </a:spcAft>
              <a:buSzPts val="1400"/>
              <a:buNone/>
              <a:defRPr/>
            </a:pPr>
            <a:r>
              <a:rPr lang="en-US"/>
              <a:t>NOTE</a:t>
            </a:r>
            <a:endParaRPr/>
          </a:p>
        </p:txBody>
      </p:sp>
      <p:sp>
        <p:nvSpPr>
          <p:cNvPr id="227" name="Google Shape;227;p42:notes"/>
          <p:cNvSpPr txBox="1">
            <a:spLocks noGrp="1"/>
          </p:cNvSpPr>
          <p:nvPr>
            <p:ph type="sldNum" idx="12"/>
          </p:nvPr>
        </p:nvSpPr>
        <p:spPr bwMode="auto">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a:lnSpc>
                <a:spcPct val="100000"/>
              </a:lnSpc>
              <a:spcBef>
                <a:spcPts val="0"/>
              </a:spcBef>
              <a:spcAft>
                <a:spcPts val="0"/>
              </a:spcAft>
              <a:buSzPts val="1200"/>
              <a:buNone/>
              <a:defRPr/>
            </a:pPr>
            <a:fld id="{00000000-1234-1234-1234-123412341234}" type="slidenum">
              <a:rPr lang="en-US" sz="1200" b="0" i="0" u="none" strike="noStrike" cap="none">
                <a:solidFill>
                  <a:schemeClr val="dk1"/>
                </a:solidFill>
                <a:latin typeface="Calibri"/>
                <a:ea typeface="Calibri"/>
                <a:cs typeface="Calibri"/>
              </a:rPr>
              <a:t>25</a:t>
            </a:fld>
            <a:endParaRPr sz="1200" b="0" i="0" u="none" strike="noStrike" cap="none">
              <a:solidFill>
                <a:schemeClr val="dk1"/>
              </a:solidFill>
              <a:latin typeface="Calibri"/>
              <a:ea typeface="Calibri"/>
              <a:cs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33" name="Google Shape;233;p13:notes"/>
          <p:cNvSpPr txBox="1">
            <a:spLocks noGrp="1"/>
          </p:cNvSpPr>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lnSpc>
                <a:spcPct val="100000"/>
              </a:lnSpc>
              <a:spcBef>
                <a:spcPts val="0"/>
              </a:spcBef>
              <a:spcAft>
                <a:spcPts val="0"/>
              </a:spcAft>
              <a:buSzPts val="1400"/>
              <a:buNone/>
              <a:defRPr/>
            </a:pPr>
            <a:endParaRPr/>
          </a:p>
        </p:txBody>
      </p:sp>
      <p:sp>
        <p:nvSpPr>
          <p:cNvPr id="234" name="Google Shape;234;p13: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40" name="Google Shape;240;p4:notes"/>
          <p:cNvSpPr txBox="1">
            <a:spLocks noGrp="1"/>
          </p:cNvSpPr>
          <p:nvPr>
            <p:ph type="body" idx="1"/>
          </p:nvPr>
        </p:nvSpPr>
        <p:spPr bwMode="auto">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241" name="Google Shape;241;p4: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49" name="Google Shape;249;p43:notes"/>
          <p:cNvSpPr txBox="1">
            <a:spLocks noGrp="1"/>
          </p:cNvSpPr>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lnSpc>
                <a:spcPct val="100000"/>
              </a:lnSpc>
              <a:spcBef>
                <a:spcPts val="0"/>
              </a:spcBef>
              <a:spcAft>
                <a:spcPts val="0"/>
              </a:spcAft>
              <a:buSzPts val="1400"/>
              <a:buNone/>
              <a:defRPr/>
            </a:pPr>
            <a:endParaRPr/>
          </a:p>
        </p:txBody>
      </p:sp>
      <p:sp>
        <p:nvSpPr>
          <p:cNvPr id="250" name="Google Shape;250;p43: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75F5669-93B9-868F-25A5-3C021E33DAB9}" type="slidenum">
              <a:rPr>
                <a:latin typeface="Calibri" panose="020F0502020204030204" pitchFamily="34" charset="0"/>
                <a:cs typeface="Calibri" panose="020F0502020204030204" pitchFamily="34" charset="0"/>
              </a:rPr>
              <a:t>29</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VU, TO World Risk Index 1,2</a:t>
            </a:r>
          </a:p>
        </p:txBody>
      </p:sp>
      <p:sp>
        <p:nvSpPr>
          <p:cNvPr id="4" name="Slide Number Placeholder 3"/>
          <p:cNvSpPr>
            <a:spLocks noGrp="1"/>
          </p:cNvSpPr>
          <p:nvPr>
            <p:ph type="sldNum" idx="12"/>
          </p:nvPr>
        </p:nvSpPr>
        <p:spPr/>
        <p:txBody>
          <a:bodyPr/>
          <a:lstStyle/>
          <a:p>
            <a:pPr marL="0" marR="0" lvl="0" indent="0" algn="r">
              <a:lnSpc>
                <a:spcPct val="100000"/>
              </a:lnSpc>
              <a:spcBef>
                <a:spcPts val="0"/>
              </a:spcBef>
              <a:spcAft>
                <a:spcPts val="0"/>
              </a:spcAft>
              <a:buClr>
                <a:srgbClr val="000000"/>
              </a:buClr>
              <a:buSzPts val="1200"/>
              <a:buFont typeface="Arial"/>
              <a:buNone/>
              <a:defRPr/>
            </a:pPr>
            <a:fld id="{00000000-1234-1234-1234-123412341234}" type="slidenum">
              <a:rPr lang="en-US" sz="1200" b="0" i="0" u="none" strike="noStrike" cap="none" smtClean="0">
                <a:solidFill>
                  <a:schemeClr val="dk1"/>
                </a:solidFill>
                <a:latin typeface="Calibri"/>
                <a:ea typeface="Calibri"/>
                <a:cs typeface="Calibri"/>
              </a:rPr>
              <a:t>3</a:t>
            </a:fld>
            <a:endParaRPr lang="en-US" sz="1200" b="0" i="0" u="none" strike="noStrike" cap="none">
              <a:solidFill>
                <a:schemeClr val="dk1"/>
              </a:solidFill>
              <a:latin typeface="Calibri"/>
              <a:ea typeface="Calibri"/>
              <a:cs typeface="Calibri"/>
            </a:endParaRPr>
          </a:p>
        </p:txBody>
      </p:sp>
    </p:spTree>
    <p:extLst>
      <p:ext uri="{BB962C8B-B14F-4D97-AF65-F5344CB8AC3E}">
        <p14:creationId xmlns:p14="http://schemas.microsoft.com/office/powerpoint/2010/main" val="3107248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51" name="Google Shape;151;p36: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36:notes"/>
          <p:cNvSpPr txBox="1">
            <a:spLocks noGrp="1"/>
          </p:cNvSpPr>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a:lnSpc>
                <a:spcPct val="100000"/>
              </a:lnSpc>
              <a:spcBef>
                <a:spcPts val="0"/>
              </a:spcBef>
              <a:spcAft>
                <a:spcPts val="0"/>
              </a:spcAft>
              <a:buSzPts val="1400"/>
              <a:buNone/>
              <a:defRPr/>
            </a:pPr>
            <a:endParaRPr/>
          </a:p>
        </p:txBody>
      </p:sp>
      <p:sp>
        <p:nvSpPr>
          <p:cNvPr id="153" name="Google Shape;153;p36:notes"/>
          <p:cNvSpPr txBox="1">
            <a:spLocks noGrp="1"/>
          </p:cNvSpPr>
          <p:nvPr>
            <p:ph type="sldNum" idx="12"/>
          </p:nvPr>
        </p:nvSpPr>
        <p:spPr bwMode="auto">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a:lnSpc>
                <a:spcPct val="100000"/>
              </a:lnSpc>
              <a:spcBef>
                <a:spcPts val="0"/>
              </a:spcBef>
              <a:spcAft>
                <a:spcPts val="0"/>
              </a:spcAft>
              <a:buSzPts val="1400"/>
              <a:buNone/>
              <a:defRPr/>
            </a:pPr>
            <a:fld id="{00000000-1234-1234-1234-123412341234}" type="slidenum">
              <a:rPr lang="en-US">
                <a:latin typeface="Calibri" panose="020F0502020204030204" pitchFamily="34" charset="0"/>
                <a:cs typeface="Calibri" panose="020F0502020204030204" pitchFamily="34" charset="0"/>
              </a:rPr>
              <a:t>4</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19" name="Google Shape;119;p8: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8:notes"/>
          <p:cNvSpPr txBox="1">
            <a:spLocks noGrp="1"/>
          </p:cNvSpPr>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lnSpc>
                <a:spcPct val="100000"/>
              </a:lnSpc>
              <a:spcBef>
                <a:spcPts val="0"/>
              </a:spcBef>
              <a:spcAft>
                <a:spcPts val="0"/>
              </a:spcAft>
              <a:buSzPts val="1400"/>
              <a:buNone/>
              <a:defRPr/>
            </a:pPr>
            <a:r>
              <a:rPr lang="en-US" sz="1400" dirty="0">
                <a:solidFill>
                  <a:schemeClr val="dk1"/>
                </a:solidFill>
                <a:latin typeface="Calibri" panose="020F0502020204030204" pitchFamily="34" charset="0"/>
                <a:ea typeface="Arial"/>
                <a:cs typeface="Calibri" panose="020F0502020204030204" pitchFamily="34" charset="0"/>
              </a:rPr>
              <a:t>Technology advancements like cloud computing, and free and open satellite data in analysis ready format, is making it easier for EO to be accessed and used. Infrastructure such as the open data cube or Microsoft Planetary Computer allow for organizing these data archives with limited cost, while conducting analysis at scale to transform the images into decision-ready products.</a:t>
            </a:r>
            <a:endParaRPr dirty="0"/>
          </a:p>
        </p:txBody>
      </p:sp>
      <p:sp>
        <p:nvSpPr>
          <p:cNvPr id="121" name="Google Shape;121;p8:notes"/>
          <p:cNvSpPr txBox="1">
            <a:spLocks noGrp="1"/>
          </p:cNvSpPr>
          <p:nvPr>
            <p:ph type="sldNum" idx="12"/>
          </p:nvPr>
        </p:nvSpPr>
        <p:spPr bwMode="auto">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a:lnSpc>
                <a:spcPct val="100000"/>
              </a:lnSpc>
              <a:spcBef>
                <a:spcPts val="0"/>
              </a:spcBef>
              <a:spcAft>
                <a:spcPts val="0"/>
              </a:spcAft>
              <a:buSzPts val="1400"/>
              <a:buNone/>
              <a:defRPr/>
            </a:pPr>
            <a:fld id="{00000000-1234-1234-1234-123412341234}" type="slidenum">
              <a:rPr lang="en-US">
                <a:solidFill>
                  <a:srgbClr val="000000"/>
                </a:solidFill>
                <a:latin typeface="Calibri"/>
                <a:ea typeface="Calibri"/>
                <a:cs typeface="Calibri"/>
              </a:rPr>
              <a:t>5</a:t>
            </a:fld>
            <a:endParaRPr>
              <a:solidFill>
                <a:srgbClr val="000000"/>
              </a:solidFill>
              <a:latin typeface="Calibri"/>
              <a:ea typeface="Calibri"/>
              <a:cs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33" name="Google Shape;133;p34: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34:notes"/>
          <p:cNvSpPr txBox="1">
            <a:spLocks noGrp="1"/>
          </p:cNvSpPr>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a:lnSpc>
                <a:spcPct val="100000"/>
              </a:lnSpc>
              <a:spcBef>
                <a:spcPts val="0"/>
              </a:spcBef>
              <a:spcAft>
                <a:spcPts val="0"/>
              </a:spcAft>
              <a:buSzPts val="1400"/>
              <a:buNone/>
              <a:defRPr/>
            </a:pPr>
            <a:r>
              <a:rPr lang="en-US"/>
              <a:t>Main point here is that Digital Earth programs are developing globally and there are other national level implementations as well. We don’t want the Pacific to be left behind, and given the existential threat to the Pacific from climate change, the Pacific has an opportunity to be real innovators for how EO is applied to SIDS challenges.</a:t>
            </a:r>
            <a:endParaRPr/>
          </a:p>
        </p:txBody>
      </p:sp>
      <p:sp>
        <p:nvSpPr>
          <p:cNvPr id="135" name="Google Shape;135;p34:notes"/>
          <p:cNvSpPr txBox="1">
            <a:spLocks noGrp="1"/>
          </p:cNvSpPr>
          <p:nvPr>
            <p:ph type="sldNum" idx="12"/>
          </p:nvPr>
        </p:nvSpPr>
        <p:spPr bwMode="auto">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a:lnSpc>
                <a:spcPct val="100000"/>
              </a:lnSpc>
              <a:spcBef>
                <a:spcPts val="0"/>
              </a:spcBef>
              <a:spcAft>
                <a:spcPts val="0"/>
              </a:spcAft>
              <a:buSzPts val="1200"/>
              <a:buNone/>
              <a:defRPr/>
            </a:pPr>
            <a:fld id="{00000000-1234-1234-1234-123412341234}" type="slidenum">
              <a:rPr lang="en-US" sz="1200" b="0" i="0" u="none" strike="noStrike" cap="none">
                <a:solidFill>
                  <a:schemeClr val="dk1"/>
                </a:solidFill>
                <a:latin typeface="Calibri"/>
                <a:ea typeface="Calibri"/>
                <a:cs typeface="Calibri"/>
              </a:rPr>
              <a:t>6</a:t>
            </a:fld>
            <a:endParaRPr sz="1200" b="0" i="0" u="none" strike="noStrike" cap="none">
              <a:solidFill>
                <a:schemeClr val="dk1"/>
              </a:solidFill>
              <a:latin typeface="Calibri"/>
              <a:ea typeface="Calibri"/>
              <a:cs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44" name="Google Shape;144;p35:notes"/>
          <p:cNvSpPr txBox="1">
            <a:spLocks noGrp="1"/>
          </p:cNvSpPr>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lnSpc>
                <a:spcPct val="100000"/>
              </a:lnSpc>
              <a:spcBef>
                <a:spcPts val="0"/>
              </a:spcBef>
              <a:spcAft>
                <a:spcPts val="0"/>
              </a:spcAft>
              <a:buSzPts val="1400"/>
              <a:buNone/>
              <a:defRPr/>
            </a:pPr>
            <a:endParaRPr/>
          </a:p>
        </p:txBody>
      </p:sp>
      <p:sp>
        <p:nvSpPr>
          <p:cNvPr id="145" name="Google Shape;145;p35: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idx="12"/>
          </p:nvPr>
        </p:nvSpPr>
        <p:spPr/>
        <p:txBody>
          <a:bodyPr/>
          <a:lstStyle/>
          <a:p>
            <a:pPr marL="0" marR="0" lvl="0" indent="0" algn="r">
              <a:lnSpc>
                <a:spcPct val="100000"/>
              </a:lnSpc>
              <a:spcBef>
                <a:spcPts val="0"/>
              </a:spcBef>
              <a:spcAft>
                <a:spcPts val="0"/>
              </a:spcAft>
              <a:buClr>
                <a:srgbClr val="000000"/>
              </a:buClr>
              <a:buSzPts val="1200"/>
              <a:buFont typeface="Arial"/>
              <a:buNone/>
              <a:defRPr/>
            </a:pPr>
            <a:fld id="{00000000-1234-1234-1234-123412341234}" type="slidenum">
              <a:rPr lang="en-US" sz="1200" b="0" i="0" u="none" strike="noStrike" cap="none" smtClean="0">
                <a:solidFill>
                  <a:schemeClr val="dk1"/>
                </a:solidFill>
                <a:latin typeface="Calibri"/>
                <a:ea typeface="Calibri"/>
                <a:cs typeface="Calibri"/>
              </a:rPr>
              <a:t>8</a:t>
            </a:fld>
            <a:endParaRPr lang="en-US" sz="1200" b="0" i="0" u="none" strike="noStrike" cap="none">
              <a:solidFill>
                <a:schemeClr val="dk1"/>
              </a:solidFill>
              <a:latin typeface="Calibri"/>
              <a:ea typeface="Calibri"/>
              <a:cs typeface="Calibri"/>
            </a:endParaRPr>
          </a:p>
        </p:txBody>
      </p:sp>
    </p:spTree>
    <p:extLst>
      <p:ext uri="{BB962C8B-B14F-4D97-AF65-F5344CB8AC3E}">
        <p14:creationId xmlns:p14="http://schemas.microsoft.com/office/powerpoint/2010/main" val="1359702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96" name="Google Shape;196;p40: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40:notes"/>
          <p:cNvSpPr txBox="1">
            <a:spLocks noGrp="1"/>
          </p:cNvSpPr>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a:lnSpc>
                <a:spcPct val="100000"/>
              </a:lnSpc>
              <a:spcBef>
                <a:spcPts val="0"/>
              </a:spcBef>
              <a:spcAft>
                <a:spcPts val="0"/>
              </a:spcAft>
              <a:buSzPts val="1400"/>
              <a:buNone/>
              <a:defRPr/>
            </a:pPr>
            <a:r>
              <a:rPr lang="en-US"/>
              <a:t>320k scenes captured over 20 years = 100tb of data to generate 100gigs</a:t>
            </a:r>
            <a:endParaRPr/>
          </a:p>
          <a:p>
            <a:pPr marL="457200" marR="0" lvl="0" indent="-228600" algn="l">
              <a:lnSpc>
                <a:spcPct val="100000"/>
              </a:lnSpc>
              <a:spcBef>
                <a:spcPts val="0"/>
              </a:spcBef>
              <a:spcAft>
                <a:spcPts val="0"/>
              </a:spcAft>
              <a:buSzPts val="1400"/>
              <a:buNone/>
              <a:defRPr/>
            </a:pPr>
            <a:endParaRPr/>
          </a:p>
        </p:txBody>
      </p:sp>
      <p:sp>
        <p:nvSpPr>
          <p:cNvPr id="198" name="Google Shape;198;p40:notes"/>
          <p:cNvSpPr txBox="1">
            <a:spLocks noGrp="1"/>
          </p:cNvSpPr>
          <p:nvPr>
            <p:ph type="sldNum" idx="12"/>
          </p:nvPr>
        </p:nvSpPr>
        <p:spPr bwMode="auto">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a:lnSpc>
                <a:spcPct val="100000"/>
              </a:lnSpc>
              <a:spcBef>
                <a:spcPts val="0"/>
              </a:spcBef>
              <a:spcAft>
                <a:spcPts val="0"/>
              </a:spcAft>
              <a:buSzPts val="1200"/>
              <a:buNone/>
              <a:defRPr/>
            </a:pPr>
            <a:fld id="{00000000-1234-1234-1234-123412341234}" type="slidenum">
              <a:rPr lang="en-US" sz="1200" b="0" i="0" u="none" strike="noStrike" cap="none">
                <a:solidFill>
                  <a:schemeClr val="dk1"/>
                </a:solidFill>
                <a:latin typeface="Calibri"/>
                <a:ea typeface="Calibri"/>
                <a:cs typeface="Calibri"/>
              </a:rPr>
              <a:t>9</a:t>
            </a:fld>
            <a:endParaRPr sz="1200" b="0" i="0" u="none" strike="noStrike" cap="none">
              <a:solidFill>
                <a:schemeClr val="dk1"/>
              </a:solidFill>
              <a:latin typeface="Calibri"/>
              <a:ea typeface="Calibri"/>
              <a:cs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matchingName="Title Slide" type="title" userDrawn="1">
  <p:cSld name="TITLE">
    <p:bg>
      <p:bgPr>
        <a:blipFill>
          <a:blip r:embed="rId2">
            <a:alphaModFix/>
          </a:blip>
          <a:stretch/>
        </a:blipFill>
        <a:effectLst/>
      </p:bgPr>
    </p:bg>
    <p:spTree>
      <p:nvGrpSpPr>
        <p:cNvPr id="1" name=""/>
        <p:cNvGrpSpPr/>
        <p:nvPr/>
      </p:nvGrpSpPr>
      <p:grpSpPr bwMode="auto">
        <a:xfrm>
          <a:off x="0" y="0"/>
          <a:ext cx="0" cy="0"/>
          <a:chOff x="0" y="0"/>
          <a:chExt cx="0" cy="0"/>
        </a:xfrm>
      </p:grpSpPr>
      <p:sp>
        <p:nvSpPr>
          <p:cNvPr id="16" name="Google Shape;16;p22"/>
          <p:cNvSpPr txBox="1">
            <a:spLocks noGrp="1"/>
          </p:cNvSpPr>
          <p:nvPr>
            <p:ph type="ctrTitle"/>
          </p:nvPr>
        </p:nvSpPr>
        <p:spPr bwMode="auto">
          <a:xfrm>
            <a:off x="4998720" y="2646363"/>
            <a:ext cx="673608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B0CA"/>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7" name="Google Shape;17;p22"/>
          <p:cNvSpPr txBox="1">
            <a:spLocks noGrp="1"/>
          </p:cNvSpPr>
          <p:nvPr>
            <p:ph type="subTitle" idx="1"/>
          </p:nvPr>
        </p:nvSpPr>
        <p:spPr bwMode="auto">
          <a:xfrm>
            <a:off x="4998720" y="5126038"/>
            <a:ext cx="6736080" cy="58388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0046AD"/>
              </a:buClr>
              <a:buSzPts val="2400"/>
              <a:buNone/>
              <a:defRPr sz="2400"/>
            </a:lvl1pPr>
            <a:lvl2pPr lvl="1" algn="ctr">
              <a:lnSpc>
                <a:spcPct val="90000"/>
              </a:lnSpc>
              <a:spcBef>
                <a:spcPts val="500"/>
              </a:spcBef>
              <a:spcAft>
                <a:spcPts val="0"/>
              </a:spcAft>
              <a:buClr>
                <a:srgbClr val="0046AD"/>
              </a:buClr>
              <a:buSzPts val="2000"/>
              <a:buNone/>
              <a:defRPr sz="2000"/>
            </a:lvl2pPr>
            <a:lvl3pPr lvl="2" algn="ctr">
              <a:lnSpc>
                <a:spcPct val="90000"/>
              </a:lnSpc>
              <a:spcBef>
                <a:spcPts val="500"/>
              </a:spcBef>
              <a:spcAft>
                <a:spcPts val="0"/>
              </a:spcAft>
              <a:buClr>
                <a:srgbClr val="0046AD"/>
              </a:buClr>
              <a:buSzPts val="1800"/>
              <a:buNone/>
              <a:defRPr sz="1800"/>
            </a:lvl3pPr>
            <a:lvl4pPr lvl="3" algn="ctr">
              <a:lnSpc>
                <a:spcPct val="90000"/>
              </a:lnSpc>
              <a:spcBef>
                <a:spcPts val="500"/>
              </a:spcBef>
              <a:spcAft>
                <a:spcPts val="0"/>
              </a:spcAft>
              <a:buClr>
                <a:srgbClr val="0046AD"/>
              </a:buClr>
              <a:buSzPts val="1600"/>
              <a:buNone/>
              <a:defRPr sz="1600"/>
            </a:lvl4pPr>
            <a:lvl5pPr lvl="4" algn="ctr">
              <a:lnSpc>
                <a:spcPct val="90000"/>
              </a:lnSpc>
              <a:spcBef>
                <a:spcPts val="500"/>
              </a:spcBef>
              <a:spcAft>
                <a:spcPts val="0"/>
              </a:spcAft>
              <a:buClr>
                <a:srgbClr val="0046AD"/>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pPr>
              <a:defRPr/>
            </a:pPr>
            <a:endParaRPr/>
          </a:p>
        </p:txBody>
      </p:sp>
      <p:sp>
        <p:nvSpPr>
          <p:cNvPr id="18" name="Google Shape;18;p22"/>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9" name="Google Shape;19;p22"/>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20" name="Google Shape;20;p22"/>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9pPr>
          </a:lstStyle>
          <a:p>
            <a:pPr marL="0" lvl="0" indent="0" algn="r">
              <a:spcBef>
                <a:spcPts val="0"/>
              </a:spcBef>
              <a:spcAft>
                <a:spcPts val="0"/>
              </a:spcAft>
              <a:buNone/>
              <a:defRPr/>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matchingName="Bar blue bottom text left picture right" type="picTx" userDrawn="1">
  <p:cSld name="PICTURE_WITH_CAPTION_TEXT">
    <p:spTree>
      <p:nvGrpSpPr>
        <p:cNvPr id="1" name=""/>
        <p:cNvGrpSpPr/>
        <p:nvPr/>
      </p:nvGrpSpPr>
      <p:grpSpPr bwMode="auto">
        <a:xfrm>
          <a:off x="0" y="0"/>
          <a:ext cx="0" cy="0"/>
          <a:chOff x="0" y="0"/>
          <a:chExt cx="0" cy="0"/>
        </a:xfrm>
      </p:grpSpPr>
      <p:sp>
        <p:nvSpPr>
          <p:cNvPr id="85" name="Google Shape;85;p32"/>
          <p:cNvSpPr txBox="1">
            <a:spLocks noGrp="1"/>
          </p:cNvSpPr>
          <p:nvPr>
            <p:ph type="title"/>
          </p:nvPr>
        </p:nvSpPr>
        <p:spPr bwMode="auto">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B0CA"/>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86" name="Google Shape;86;p32"/>
          <p:cNvSpPr>
            <a:spLocks noGrp="1"/>
          </p:cNvSpPr>
          <p:nvPr>
            <p:ph type="pic" idx="2"/>
          </p:nvPr>
        </p:nvSpPr>
        <p:spPr bwMode="auto">
          <a:xfrm>
            <a:off x="5183188" y="1486444"/>
            <a:ext cx="6172200" cy="4374606"/>
          </a:xfrm>
          <a:prstGeom prst="rect">
            <a:avLst/>
          </a:prstGeom>
          <a:noFill/>
          <a:ln>
            <a:noFill/>
          </a:ln>
        </p:spPr>
      </p:sp>
      <p:sp>
        <p:nvSpPr>
          <p:cNvPr id="87" name="Google Shape;87;p32"/>
          <p:cNvSpPr txBox="1">
            <a:spLocks noGrp="1"/>
          </p:cNvSpPr>
          <p:nvPr>
            <p:ph type="body" idx="1"/>
          </p:nvPr>
        </p:nvSpPr>
        <p:spPr bwMode="auto">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46AD"/>
              </a:buClr>
              <a:buSzPts val="1600"/>
              <a:buNone/>
              <a:defRPr sz="1600"/>
            </a:lvl1pPr>
            <a:lvl2pPr marL="914400" lvl="1" indent="-228600" algn="l">
              <a:lnSpc>
                <a:spcPct val="90000"/>
              </a:lnSpc>
              <a:spcBef>
                <a:spcPts val="500"/>
              </a:spcBef>
              <a:spcAft>
                <a:spcPts val="0"/>
              </a:spcAft>
              <a:buClr>
                <a:srgbClr val="0046AD"/>
              </a:buClr>
              <a:buSzPts val="1400"/>
              <a:buNone/>
              <a:defRPr sz="1400"/>
            </a:lvl2pPr>
            <a:lvl3pPr marL="1371600" lvl="2" indent="-228600" algn="l">
              <a:lnSpc>
                <a:spcPct val="90000"/>
              </a:lnSpc>
              <a:spcBef>
                <a:spcPts val="500"/>
              </a:spcBef>
              <a:spcAft>
                <a:spcPts val="0"/>
              </a:spcAft>
              <a:buClr>
                <a:srgbClr val="0046AD"/>
              </a:buClr>
              <a:buSzPts val="1200"/>
              <a:buNone/>
              <a:defRPr sz="1200"/>
            </a:lvl3pPr>
            <a:lvl4pPr marL="1828800" lvl="3" indent="-228600" algn="l">
              <a:lnSpc>
                <a:spcPct val="90000"/>
              </a:lnSpc>
              <a:spcBef>
                <a:spcPts val="500"/>
              </a:spcBef>
              <a:spcAft>
                <a:spcPts val="0"/>
              </a:spcAft>
              <a:buClr>
                <a:srgbClr val="0046AD"/>
              </a:buClr>
              <a:buSzPts val="1000"/>
              <a:buNone/>
              <a:defRPr sz="1000"/>
            </a:lvl4pPr>
            <a:lvl5pPr marL="2286000" lvl="4" indent="-228600" algn="l">
              <a:lnSpc>
                <a:spcPct val="90000"/>
              </a:lnSpc>
              <a:spcBef>
                <a:spcPts val="500"/>
              </a:spcBef>
              <a:spcAft>
                <a:spcPts val="0"/>
              </a:spcAft>
              <a:buClr>
                <a:srgbClr val="0046AD"/>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a:defRPr/>
            </a:pPr>
            <a:endParaRPr/>
          </a:p>
        </p:txBody>
      </p:sp>
      <p:sp>
        <p:nvSpPr>
          <p:cNvPr id="88" name="Google Shape;88;p32"/>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89" name="Google Shape;89;p32"/>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90" name="Google Shape;90;p32"/>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9pPr>
          </a:lstStyle>
          <a:p>
            <a:pPr marL="0" lvl="0" indent="0" algn="r">
              <a:spcBef>
                <a:spcPts val="0"/>
              </a:spcBef>
              <a:spcAft>
                <a:spcPts val="0"/>
              </a:spcAft>
              <a:buNone/>
              <a:defRPr/>
            </a:pPr>
            <a:fld id="{00000000-1234-1234-1234-123412341234}" type="slidenum">
              <a:rPr lang="en-US"/>
              <a:t>‹#›</a:t>
            </a:fld>
            <a:endParaRPr/>
          </a:p>
        </p:txBody>
      </p:sp>
      <p:pic>
        <p:nvPicPr>
          <p:cNvPr id="91" name="Google Shape;91;p32"/>
          <p:cNvPicPr/>
          <p:nvPr/>
        </p:nvPicPr>
        <p:blipFill>
          <a:blip r:embed="rId2">
            <a:alphaModFix/>
          </a:blip>
          <a:stretch/>
        </p:blipFill>
        <p:spPr bwMode="auto">
          <a:xfrm>
            <a:off x="0" y="6165906"/>
            <a:ext cx="12192000" cy="692094"/>
          </a:xfrm>
          <a:prstGeom prst="rect">
            <a:avLst/>
          </a:prstGeom>
          <a:noFill/>
          <a:ln>
            <a:noFill/>
          </a:ln>
        </p:spPr>
      </p:pic>
      <p:pic>
        <p:nvPicPr>
          <p:cNvPr id="92" name="Google Shape;92;p32"/>
          <p:cNvPicPr/>
          <p:nvPr/>
        </p:nvPicPr>
        <p:blipFill>
          <a:blip r:embed="rId3">
            <a:alphaModFix/>
          </a:blip>
          <a:stretch/>
        </p:blipFill>
        <p:spPr bwMode="auto">
          <a:xfrm>
            <a:off x="9611000" y="143525"/>
            <a:ext cx="2227162" cy="740071"/>
          </a:xfrm>
          <a:prstGeom prst="rect">
            <a:avLst/>
          </a:prstGeom>
          <a:noFill/>
          <a:ln>
            <a:noFill/>
          </a:ln>
        </p:spPr>
      </p:pic>
      <p:pic>
        <p:nvPicPr>
          <p:cNvPr id="93" name="Google Shape;93;p32" descr="Logo, company name&#10;&#10;Description automatically generated"/>
          <p:cNvPicPr/>
          <p:nvPr/>
        </p:nvPicPr>
        <p:blipFill>
          <a:blip r:embed="rId4">
            <a:alphaModFix/>
          </a:blip>
          <a:srcRect l="7575" t="17454" r="6849" b="17331"/>
          <a:stretch/>
        </p:blipFill>
        <p:spPr bwMode="auto">
          <a:xfrm>
            <a:off x="8645426" y="147789"/>
            <a:ext cx="965574" cy="73580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Chapter" type="secHead">
  <p:cSld name="Divider Chapter">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B0CA"/>
              </a:buClr>
              <a:buSzPts val="4400"/>
              <a:buFont typeface="Calibri"/>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46AD"/>
              </a:buClr>
              <a:buSzPts val="2400"/>
              <a:buNone/>
              <a:defRPr sz="2400">
                <a:solidFill>
                  <a:srgbClr val="0046AD"/>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23" descr="Graphical user interface, text, application&#10;&#10;Description automatically generated"/>
          <p:cNvPicPr preferRelativeResize="0"/>
          <p:nvPr/>
        </p:nvPicPr>
        <p:blipFill rotWithShape="1">
          <a:blip r:embed="rId2">
            <a:alphaModFix/>
          </a:blip>
          <a:srcRect l="5133" t="18037" r="4056" b="80046"/>
          <a:stretch/>
        </p:blipFill>
        <p:spPr>
          <a:xfrm>
            <a:off x="626875" y="1237014"/>
            <a:ext cx="11069826" cy="131411"/>
          </a:xfrm>
          <a:prstGeom prst="rect">
            <a:avLst/>
          </a:prstGeom>
          <a:noFill/>
          <a:ln>
            <a:noFill/>
          </a:ln>
        </p:spPr>
      </p:pic>
      <p:pic>
        <p:nvPicPr>
          <p:cNvPr id="28" name="Google Shape;28;p23" descr="Graphical user interface&#10;&#10;Description automatically generated with low confidence"/>
          <p:cNvPicPr preferRelativeResize="0"/>
          <p:nvPr/>
        </p:nvPicPr>
        <p:blipFill rotWithShape="1">
          <a:blip r:embed="rId3">
            <a:alphaModFix/>
          </a:blip>
          <a:srcRect r="94993"/>
          <a:stretch/>
        </p:blipFill>
        <p:spPr>
          <a:xfrm>
            <a:off x="1" y="0"/>
            <a:ext cx="588854" cy="6858000"/>
          </a:xfrm>
          <a:prstGeom prst="rect">
            <a:avLst/>
          </a:prstGeom>
          <a:noFill/>
          <a:ln>
            <a:noFill/>
          </a:ln>
        </p:spPr>
      </p:pic>
      <p:pic>
        <p:nvPicPr>
          <p:cNvPr id="29" name="Google Shape;29;p23"/>
          <p:cNvPicPr preferRelativeResize="0"/>
          <p:nvPr/>
        </p:nvPicPr>
        <p:blipFill rotWithShape="1">
          <a:blip r:embed="rId4">
            <a:alphaModFix/>
          </a:blip>
          <a:srcRect/>
          <a:stretch/>
        </p:blipFill>
        <p:spPr>
          <a:xfrm>
            <a:off x="9611000" y="143525"/>
            <a:ext cx="2227162" cy="740071"/>
          </a:xfrm>
          <a:prstGeom prst="rect">
            <a:avLst/>
          </a:prstGeom>
          <a:noFill/>
          <a:ln>
            <a:noFill/>
          </a:ln>
        </p:spPr>
      </p:pic>
      <p:pic>
        <p:nvPicPr>
          <p:cNvPr id="30" name="Google Shape;30;p23" descr="Logo, company name&#10;&#10;Description automatically generated"/>
          <p:cNvPicPr preferRelativeResize="0"/>
          <p:nvPr/>
        </p:nvPicPr>
        <p:blipFill rotWithShape="1">
          <a:blip r:embed="rId5">
            <a:alphaModFix/>
          </a:blip>
          <a:srcRect l="7575" t="17455" r="6849" b="17333"/>
          <a:stretch/>
        </p:blipFill>
        <p:spPr>
          <a:xfrm>
            <a:off x="8645426" y="147790"/>
            <a:ext cx="965574" cy="735806"/>
          </a:xfrm>
          <a:prstGeom prst="rect">
            <a:avLst/>
          </a:prstGeom>
          <a:noFill/>
          <a:ln>
            <a:noFill/>
          </a:ln>
        </p:spPr>
      </p:pic>
    </p:spTree>
    <p:extLst>
      <p:ext uri="{BB962C8B-B14F-4D97-AF65-F5344CB8AC3E}">
        <p14:creationId xmlns:p14="http://schemas.microsoft.com/office/powerpoint/2010/main" val="292889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matchingName="Title and Content" type="obj" userDrawn="1">
  <p:cSld name="OBJECT">
    <p:bg>
      <p:bgPr>
        <a:solidFill>
          <a:schemeClr val="lt1"/>
        </a:solidFill>
        <a:effectLst/>
      </p:bgPr>
    </p:bg>
    <p:spTree>
      <p:nvGrpSpPr>
        <p:cNvPr id="1" name=""/>
        <p:cNvGrpSpPr/>
        <p:nvPr/>
      </p:nvGrpSpPr>
      <p:grpSpPr bwMode="auto">
        <a:xfrm>
          <a:off x="0" y="0"/>
          <a:ext cx="0" cy="0"/>
          <a:chOff x="0" y="0"/>
          <a:chExt cx="0" cy="0"/>
        </a:xfrm>
      </p:grpSpPr>
      <p:pic>
        <p:nvPicPr>
          <p:cNvPr id="22" name="Google Shape;22;p24" descr="Graphical user interface&#10;&#10;Description automatically generated with low confidence"/>
          <p:cNvPicPr/>
          <p:nvPr/>
        </p:nvPicPr>
        <p:blipFill>
          <a:blip r:embed="rId2">
            <a:alphaModFix/>
          </a:blip>
          <a:stretch/>
        </p:blipFill>
        <p:spPr bwMode="auto">
          <a:xfrm>
            <a:off x="0" y="5"/>
            <a:ext cx="11760549" cy="6858000"/>
          </a:xfrm>
          <a:prstGeom prst="rect">
            <a:avLst/>
          </a:prstGeom>
          <a:noFill/>
          <a:ln>
            <a:noFill/>
          </a:ln>
        </p:spPr>
      </p:pic>
      <p:sp>
        <p:nvSpPr>
          <p:cNvPr id="23" name="Google Shape;23;p24"/>
          <p:cNvSpPr txBox="1">
            <a:spLocks noGrp="1"/>
          </p:cNvSpPr>
          <p:nvPr>
            <p:ph type="title"/>
          </p:nvPr>
        </p:nvSpPr>
        <p:spPr bwMode="auto">
          <a:xfrm>
            <a:off x="838200" y="1172477"/>
            <a:ext cx="11077575" cy="7358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B0C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24" name="Google Shape;24;p24"/>
          <p:cNvSpPr txBox="1">
            <a:spLocks noGrp="1"/>
          </p:cNvSpPr>
          <p:nvPr>
            <p:ph type="body" idx="1"/>
          </p:nvPr>
        </p:nvSpPr>
        <p:spPr bwMode="auto">
          <a:xfrm>
            <a:off x="838200" y="1997976"/>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46AD"/>
              </a:buClr>
              <a:buSzPts val="1800"/>
              <a:buChar char="•"/>
              <a:defRPr/>
            </a:lvl1pPr>
            <a:lvl2pPr marL="914400" lvl="1" indent="-342900" algn="l">
              <a:lnSpc>
                <a:spcPct val="90000"/>
              </a:lnSpc>
              <a:spcBef>
                <a:spcPts val="500"/>
              </a:spcBef>
              <a:spcAft>
                <a:spcPts val="0"/>
              </a:spcAft>
              <a:buClr>
                <a:srgbClr val="0046AD"/>
              </a:buClr>
              <a:buSzPts val="1800"/>
              <a:buChar char="•"/>
              <a:defRPr/>
            </a:lvl2pPr>
            <a:lvl3pPr marL="1371600" lvl="2" indent="-342900" algn="l">
              <a:lnSpc>
                <a:spcPct val="90000"/>
              </a:lnSpc>
              <a:spcBef>
                <a:spcPts val="500"/>
              </a:spcBef>
              <a:spcAft>
                <a:spcPts val="0"/>
              </a:spcAft>
              <a:buClr>
                <a:srgbClr val="0046AD"/>
              </a:buClr>
              <a:buSzPts val="1800"/>
              <a:buChar char="•"/>
              <a:defRPr/>
            </a:lvl3pPr>
            <a:lvl4pPr marL="1828800" lvl="3" indent="-342900" algn="l">
              <a:lnSpc>
                <a:spcPct val="90000"/>
              </a:lnSpc>
              <a:spcBef>
                <a:spcPts val="500"/>
              </a:spcBef>
              <a:spcAft>
                <a:spcPts val="0"/>
              </a:spcAft>
              <a:buClr>
                <a:srgbClr val="0046AD"/>
              </a:buClr>
              <a:buSzPts val="1800"/>
              <a:buChar char="•"/>
              <a:defRPr/>
            </a:lvl4pPr>
            <a:lvl5pPr marL="2286000" lvl="4" indent="-342900" algn="l">
              <a:lnSpc>
                <a:spcPct val="90000"/>
              </a:lnSpc>
              <a:spcBef>
                <a:spcPts val="500"/>
              </a:spcBef>
              <a:spcAft>
                <a:spcPts val="0"/>
              </a:spcAft>
              <a:buClr>
                <a:srgbClr val="0046A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a:defRPr/>
            </a:pPr>
            <a:endParaRPr/>
          </a:p>
        </p:txBody>
      </p:sp>
      <p:sp>
        <p:nvSpPr>
          <p:cNvPr id="25" name="Google Shape;25;p24"/>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26" name="Google Shape;26;p24"/>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27" name="Google Shape;27;p24"/>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9pPr>
          </a:lstStyle>
          <a:p>
            <a:pPr marL="0" lvl="0" indent="0" algn="r">
              <a:spcBef>
                <a:spcPts val="0"/>
              </a:spcBef>
              <a:spcAft>
                <a:spcPts val="0"/>
              </a:spcAft>
              <a:buNone/>
              <a:defRPr/>
            </a:pPr>
            <a:fld id="{00000000-1234-1234-1234-123412341234}" type="slidenum">
              <a:rPr lang="en-US"/>
              <a:t>‹#›</a:t>
            </a:fld>
            <a:endParaRPr/>
          </a:p>
        </p:txBody>
      </p:sp>
      <p:pic>
        <p:nvPicPr>
          <p:cNvPr id="28" name="Google Shape;28;p24"/>
          <p:cNvPicPr/>
          <p:nvPr/>
        </p:nvPicPr>
        <p:blipFill>
          <a:blip r:embed="rId3">
            <a:alphaModFix/>
          </a:blip>
          <a:stretch/>
        </p:blipFill>
        <p:spPr bwMode="auto">
          <a:xfrm>
            <a:off x="9611000" y="143525"/>
            <a:ext cx="2227162" cy="740071"/>
          </a:xfrm>
          <a:prstGeom prst="rect">
            <a:avLst/>
          </a:prstGeom>
          <a:noFill/>
          <a:ln>
            <a:noFill/>
          </a:ln>
        </p:spPr>
      </p:pic>
      <p:pic>
        <p:nvPicPr>
          <p:cNvPr id="29" name="Google Shape;29;p24" descr="Logo, company name&#10;&#10;Description automatically generated"/>
          <p:cNvPicPr/>
          <p:nvPr/>
        </p:nvPicPr>
        <p:blipFill>
          <a:blip r:embed="rId4">
            <a:alphaModFix/>
          </a:blip>
          <a:srcRect l="7575" t="17454" r="6849" b="17331"/>
          <a:stretch/>
        </p:blipFill>
        <p:spPr bwMode="auto">
          <a:xfrm>
            <a:off x="8645426" y="147789"/>
            <a:ext cx="965574" cy="73580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matchingName="Photos-SPC and 75th PNG logo " type="blank" userDrawn="1">
  <p:cSld name="BLANK">
    <p:spTree>
      <p:nvGrpSpPr>
        <p:cNvPr id="1" name=""/>
        <p:cNvGrpSpPr/>
        <p:nvPr/>
      </p:nvGrpSpPr>
      <p:grpSpPr bwMode="auto">
        <a:xfrm>
          <a:off x="0" y="0"/>
          <a:ext cx="0" cy="0"/>
          <a:chOff x="0" y="0"/>
          <a:chExt cx="0" cy="0"/>
        </a:xfrm>
      </p:grpSpPr>
      <p:sp>
        <p:nvSpPr>
          <p:cNvPr id="31" name="Google Shape;31;p29"/>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2" name="Google Shape;32;p29"/>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3" name="Google Shape;33;p29"/>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9pPr>
          </a:lstStyle>
          <a:p>
            <a:pPr marL="0" lvl="0" indent="0" algn="r">
              <a:spcBef>
                <a:spcPts val="0"/>
              </a:spcBef>
              <a:spcAft>
                <a:spcPts val="0"/>
              </a:spcAft>
              <a:buNone/>
              <a:defRPr/>
            </a:pPr>
            <a:fld id="{00000000-1234-1234-1234-123412341234}" type="slidenum">
              <a:rPr lang="en-US"/>
              <a:t>‹#›</a:t>
            </a:fld>
            <a:endParaRPr/>
          </a:p>
        </p:txBody>
      </p:sp>
      <p:pic>
        <p:nvPicPr>
          <p:cNvPr id="34" name="Google Shape;34;p29" descr="Graphical user interface&#10;&#10;Description automatically generated with low confidence"/>
          <p:cNvPicPr/>
          <p:nvPr/>
        </p:nvPicPr>
        <p:blipFill>
          <a:blip r:embed="rId2">
            <a:alphaModFix/>
          </a:blip>
          <a:srcRect r="94993"/>
          <a:stretch/>
        </p:blipFill>
        <p:spPr bwMode="auto">
          <a:xfrm>
            <a:off x="1" y="0"/>
            <a:ext cx="588854"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matchingName="1_Title and Content" userDrawn="1">
  <p:cSld name="1_Title and Content">
    <p:bg>
      <p:bgPr>
        <a:blipFill>
          <a:blip r:embed="rId2">
            <a:alphaModFix/>
          </a:blip>
          <a:stretch/>
        </a:blipFill>
        <a:effectLst/>
      </p:bgPr>
    </p:bg>
    <p:spTree>
      <p:nvGrpSpPr>
        <p:cNvPr id="1" name=""/>
        <p:cNvGrpSpPr/>
        <p:nvPr/>
      </p:nvGrpSpPr>
      <p:grpSpPr bwMode="auto">
        <a:xfrm>
          <a:off x="0" y="0"/>
          <a:ext cx="0" cy="0"/>
          <a:chOff x="0" y="0"/>
          <a:chExt cx="0" cy="0"/>
        </a:xfrm>
      </p:grpSpPr>
      <p:sp>
        <p:nvSpPr>
          <p:cNvPr id="36" name="Google Shape;36;p44"/>
          <p:cNvSpPr txBox="1">
            <a:spLocks noGrp="1"/>
          </p:cNvSpPr>
          <p:nvPr>
            <p:ph type="body" idx="1"/>
          </p:nvPr>
        </p:nvSpPr>
        <p:spPr bwMode="auto">
          <a:xfrm>
            <a:off x="1025624" y="1693580"/>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pPr>
              <a:defRPr/>
            </a:pPr>
            <a:endParaRPr/>
          </a:p>
        </p:txBody>
      </p:sp>
      <p:sp>
        <p:nvSpPr>
          <p:cNvPr id="37" name="Google Shape;37;p44"/>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8" name="Google Shape;38;p44"/>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9" name="Google Shape;39;p44"/>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9pPr>
          </a:lstStyle>
          <a:p>
            <a:pPr marL="0" lvl="0" indent="0" algn="r">
              <a:spcBef>
                <a:spcPts val="0"/>
              </a:spcBef>
              <a:spcAft>
                <a:spcPts val="0"/>
              </a:spcAft>
              <a:buNone/>
              <a:defRPr/>
            </a:pPr>
            <a:fld id="{00000000-1234-1234-1234-123412341234}" type="slidenum">
              <a:rPr lang="en-US"/>
              <a:t>‹#›</a:t>
            </a:fld>
            <a:endParaRPr/>
          </a:p>
        </p:txBody>
      </p:sp>
      <p:sp>
        <p:nvSpPr>
          <p:cNvPr id="40" name="Google Shape;40;p44"/>
          <p:cNvSpPr txBox="1">
            <a:spLocks noGrp="1"/>
          </p:cNvSpPr>
          <p:nvPr>
            <p:ph type="title"/>
          </p:nvPr>
        </p:nvSpPr>
        <p:spPr bwMode="auto">
          <a:xfrm>
            <a:off x="1025624" y="372856"/>
            <a:ext cx="10515600" cy="1009292"/>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4400"/>
              <a:buNone/>
              <a:defRPr sz="4400">
                <a:solidFill>
                  <a:srgbClr val="00B0C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pic>
        <p:nvPicPr>
          <p:cNvPr id="41" name="Google Shape;41;p44"/>
          <p:cNvPicPr/>
          <p:nvPr/>
        </p:nvPicPr>
        <p:blipFill>
          <a:blip r:embed="rId3">
            <a:alphaModFix/>
          </a:blip>
          <a:srcRect l="39012"/>
          <a:stretch/>
        </p:blipFill>
        <p:spPr bwMode="auto">
          <a:xfrm>
            <a:off x="9781162" y="80160"/>
            <a:ext cx="1783964" cy="972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matchingName="Two Columns" userDrawn="1">
  <p:cSld name="Two Columns">
    <p:spTree>
      <p:nvGrpSpPr>
        <p:cNvPr id="1" name=""/>
        <p:cNvGrpSpPr/>
        <p:nvPr/>
      </p:nvGrpSpPr>
      <p:grpSpPr bwMode="auto">
        <a:xfrm>
          <a:off x="0" y="0"/>
          <a:ext cx="0" cy="0"/>
          <a:chOff x="0" y="0"/>
          <a:chExt cx="0" cy="0"/>
        </a:xfrm>
      </p:grpSpPr>
      <p:pic>
        <p:nvPicPr>
          <p:cNvPr id="43" name="Google Shape;43;p25" descr="Graphical user interface&#10;&#10;Description automatically generated with low confidence"/>
          <p:cNvPicPr/>
          <p:nvPr/>
        </p:nvPicPr>
        <p:blipFill>
          <a:blip r:embed="rId2">
            <a:alphaModFix/>
          </a:blip>
          <a:stretch/>
        </p:blipFill>
        <p:spPr bwMode="auto">
          <a:xfrm>
            <a:off x="0" y="5"/>
            <a:ext cx="11760549" cy="6858000"/>
          </a:xfrm>
          <a:prstGeom prst="rect">
            <a:avLst/>
          </a:prstGeom>
          <a:noFill/>
          <a:ln>
            <a:noFill/>
          </a:ln>
        </p:spPr>
      </p:pic>
      <p:sp>
        <p:nvSpPr>
          <p:cNvPr id="44" name="Google Shape;44;p25"/>
          <p:cNvSpPr txBox="1">
            <a:spLocks noGrp="1"/>
          </p:cNvSpPr>
          <p:nvPr>
            <p:ph type="body" idx="1"/>
          </p:nvPr>
        </p:nvSpPr>
        <p:spPr bwMode="auto">
          <a:xfrm>
            <a:off x="838200" y="2165528"/>
            <a:ext cx="5181600" cy="413473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46AD"/>
              </a:buClr>
              <a:buSzPts val="1800"/>
              <a:buChar char="•"/>
              <a:defRPr/>
            </a:lvl1pPr>
            <a:lvl2pPr marL="914400" lvl="1" indent="-342900" algn="l">
              <a:lnSpc>
                <a:spcPct val="90000"/>
              </a:lnSpc>
              <a:spcBef>
                <a:spcPts val="500"/>
              </a:spcBef>
              <a:spcAft>
                <a:spcPts val="0"/>
              </a:spcAft>
              <a:buClr>
                <a:srgbClr val="0046AD"/>
              </a:buClr>
              <a:buSzPts val="1800"/>
              <a:buChar char="•"/>
              <a:defRPr/>
            </a:lvl2pPr>
            <a:lvl3pPr marL="1371600" lvl="2" indent="-342900" algn="l">
              <a:lnSpc>
                <a:spcPct val="90000"/>
              </a:lnSpc>
              <a:spcBef>
                <a:spcPts val="500"/>
              </a:spcBef>
              <a:spcAft>
                <a:spcPts val="0"/>
              </a:spcAft>
              <a:buClr>
                <a:srgbClr val="0046AD"/>
              </a:buClr>
              <a:buSzPts val="1800"/>
              <a:buChar char="•"/>
              <a:defRPr/>
            </a:lvl3pPr>
            <a:lvl4pPr marL="1828800" lvl="3" indent="-342900" algn="l">
              <a:lnSpc>
                <a:spcPct val="90000"/>
              </a:lnSpc>
              <a:spcBef>
                <a:spcPts val="500"/>
              </a:spcBef>
              <a:spcAft>
                <a:spcPts val="0"/>
              </a:spcAft>
              <a:buClr>
                <a:srgbClr val="0046AD"/>
              </a:buClr>
              <a:buSzPts val="1800"/>
              <a:buChar char="•"/>
              <a:defRPr/>
            </a:lvl4pPr>
            <a:lvl5pPr marL="2286000" lvl="4" indent="-342900" algn="l">
              <a:lnSpc>
                <a:spcPct val="90000"/>
              </a:lnSpc>
              <a:spcBef>
                <a:spcPts val="500"/>
              </a:spcBef>
              <a:spcAft>
                <a:spcPts val="0"/>
              </a:spcAft>
              <a:buClr>
                <a:srgbClr val="0046A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a:defRPr/>
            </a:pPr>
            <a:endParaRPr/>
          </a:p>
        </p:txBody>
      </p:sp>
      <p:sp>
        <p:nvSpPr>
          <p:cNvPr id="45" name="Google Shape;45;p25"/>
          <p:cNvSpPr txBox="1">
            <a:spLocks noGrp="1"/>
          </p:cNvSpPr>
          <p:nvPr>
            <p:ph type="body" idx="2"/>
          </p:nvPr>
        </p:nvSpPr>
        <p:spPr bwMode="auto">
          <a:xfrm>
            <a:off x="6172200" y="2165528"/>
            <a:ext cx="5181600" cy="413473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46AD"/>
              </a:buClr>
              <a:buSzPts val="1800"/>
              <a:buChar char="•"/>
              <a:defRPr/>
            </a:lvl1pPr>
            <a:lvl2pPr marL="914400" lvl="1" indent="-342900" algn="l">
              <a:lnSpc>
                <a:spcPct val="90000"/>
              </a:lnSpc>
              <a:spcBef>
                <a:spcPts val="500"/>
              </a:spcBef>
              <a:spcAft>
                <a:spcPts val="0"/>
              </a:spcAft>
              <a:buClr>
                <a:srgbClr val="0046AD"/>
              </a:buClr>
              <a:buSzPts val="1800"/>
              <a:buChar char="•"/>
              <a:defRPr/>
            </a:lvl2pPr>
            <a:lvl3pPr marL="1371600" lvl="2" indent="-342900" algn="l">
              <a:lnSpc>
                <a:spcPct val="90000"/>
              </a:lnSpc>
              <a:spcBef>
                <a:spcPts val="500"/>
              </a:spcBef>
              <a:spcAft>
                <a:spcPts val="0"/>
              </a:spcAft>
              <a:buClr>
                <a:srgbClr val="0046AD"/>
              </a:buClr>
              <a:buSzPts val="1800"/>
              <a:buChar char="•"/>
              <a:defRPr/>
            </a:lvl3pPr>
            <a:lvl4pPr marL="1828800" lvl="3" indent="-342900" algn="l">
              <a:lnSpc>
                <a:spcPct val="90000"/>
              </a:lnSpc>
              <a:spcBef>
                <a:spcPts val="500"/>
              </a:spcBef>
              <a:spcAft>
                <a:spcPts val="0"/>
              </a:spcAft>
              <a:buClr>
                <a:srgbClr val="0046AD"/>
              </a:buClr>
              <a:buSzPts val="1800"/>
              <a:buChar char="•"/>
              <a:defRPr/>
            </a:lvl4pPr>
            <a:lvl5pPr marL="2286000" lvl="4" indent="-342900" algn="l">
              <a:lnSpc>
                <a:spcPct val="90000"/>
              </a:lnSpc>
              <a:spcBef>
                <a:spcPts val="500"/>
              </a:spcBef>
              <a:spcAft>
                <a:spcPts val="0"/>
              </a:spcAft>
              <a:buClr>
                <a:srgbClr val="0046A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a:defRPr/>
            </a:pPr>
            <a:endParaRPr/>
          </a:p>
        </p:txBody>
      </p:sp>
      <p:sp>
        <p:nvSpPr>
          <p:cNvPr id="46" name="Google Shape;46;p25"/>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7" name="Google Shape;47;p25"/>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8" name="Google Shape;48;p25"/>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9pPr>
          </a:lstStyle>
          <a:p>
            <a:pPr marL="0" lvl="0" indent="0" algn="r">
              <a:spcBef>
                <a:spcPts val="0"/>
              </a:spcBef>
              <a:spcAft>
                <a:spcPts val="0"/>
              </a:spcAft>
              <a:buNone/>
              <a:defRPr/>
            </a:pPr>
            <a:fld id="{00000000-1234-1234-1234-123412341234}" type="slidenum">
              <a:rPr lang="en-US"/>
              <a:t>‹#›</a:t>
            </a:fld>
            <a:endParaRPr/>
          </a:p>
        </p:txBody>
      </p:sp>
      <p:sp>
        <p:nvSpPr>
          <p:cNvPr id="49" name="Google Shape;49;p25"/>
          <p:cNvSpPr txBox="1"/>
          <p:nvPr/>
        </p:nvSpPr>
        <p:spPr bwMode="auto">
          <a:xfrm>
            <a:off x="838200" y="1373539"/>
            <a:ext cx="10431421" cy="735806"/>
          </a:xfrm>
          <a:prstGeom prst="rect">
            <a:avLst/>
          </a:prstGeom>
          <a:noFill/>
          <a:ln>
            <a:noFill/>
          </a:ln>
        </p:spPr>
        <p:txBody>
          <a:bodyPr spcFirstLastPara="1" wrap="square" lIns="91425" tIns="45700" rIns="91425" bIns="45700" anchor="ctr" anchorCtr="0">
            <a:normAutofit/>
          </a:bodyPr>
          <a:lstStyle/>
          <a:p>
            <a:pPr marL="0" marR="0" lvl="0" indent="0" algn="l">
              <a:lnSpc>
                <a:spcPct val="90000"/>
              </a:lnSpc>
              <a:spcBef>
                <a:spcPts val="0"/>
              </a:spcBef>
              <a:spcAft>
                <a:spcPts val="0"/>
              </a:spcAft>
              <a:buClr>
                <a:srgbClr val="00B0CA"/>
              </a:buClr>
              <a:buSzPts val="4000"/>
              <a:buFont typeface="Calibri"/>
              <a:buNone/>
              <a:defRPr/>
            </a:pPr>
            <a:r>
              <a:rPr lang="en-US" sz="4000" b="0" i="0" u="none" strike="noStrike" cap="none">
                <a:solidFill>
                  <a:srgbClr val="00B0CA"/>
                </a:solidFill>
                <a:latin typeface="Calibri"/>
                <a:ea typeface="Calibri"/>
                <a:cs typeface="Calibri"/>
              </a:rPr>
              <a:t>Digital Earth Pacific Business Case</a:t>
            </a:r>
            <a:endParaRPr sz="4000" b="0" i="0" u="none" strike="noStrike" cap="none">
              <a:solidFill>
                <a:srgbClr val="00B0CA"/>
              </a:solidFill>
              <a:latin typeface="Calibri"/>
              <a:ea typeface="Calibri"/>
              <a:cs typeface="Calibri"/>
            </a:endParaRPr>
          </a:p>
        </p:txBody>
      </p:sp>
      <p:pic>
        <p:nvPicPr>
          <p:cNvPr id="50" name="Google Shape;50;p25"/>
          <p:cNvPicPr/>
          <p:nvPr/>
        </p:nvPicPr>
        <p:blipFill>
          <a:blip r:embed="rId3">
            <a:alphaModFix/>
          </a:blip>
          <a:stretch/>
        </p:blipFill>
        <p:spPr bwMode="auto">
          <a:xfrm>
            <a:off x="9611000" y="143525"/>
            <a:ext cx="2227162" cy="740071"/>
          </a:xfrm>
          <a:prstGeom prst="rect">
            <a:avLst/>
          </a:prstGeom>
          <a:noFill/>
          <a:ln>
            <a:noFill/>
          </a:ln>
        </p:spPr>
      </p:pic>
      <p:pic>
        <p:nvPicPr>
          <p:cNvPr id="51" name="Google Shape;51;p25" descr="Logo, company name&#10;&#10;Description automatically generated"/>
          <p:cNvPicPr/>
          <p:nvPr/>
        </p:nvPicPr>
        <p:blipFill>
          <a:blip r:embed="rId4">
            <a:alphaModFix/>
          </a:blip>
          <a:srcRect l="7575" t="17454" r="6849" b="17331"/>
          <a:stretch/>
        </p:blipFill>
        <p:spPr bwMode="auto">
          <a:xfrm>
            <a:off x="8645426" y="147789"/>
            <a:ext cx="965574" cy="73580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matchingName="bottom bar 1 column text" userDrawn="1">
  <p:cSld name="bottom bar 1 column text">
    <p:spTree>
      <p:nvGrpSpPr>
        <p:cNvPr id="1" name=""/>
        <p:cNvGrpSpPr/>
        <p:nvPr/>
      </p:nvGrpSpPr>
      <p:grpSpPr bwMode="auto">
        <a:xfrm>
          <a:off x="0" y="0"/>
          <a:ext cx="0" cy="0"/>
          <a:chOff x="0" y="0"/>
          <a:chExt cx="0" cy="0"/>
        </a:xfrm>
      </p:grpSpPr>
      <p:sp>
        <p:nvSpPr>
          <p:cNvPr id="53" name="Google Shape;53;p27"/>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54" name="Google Shape;54;p27"/>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55" name="Google Shape;55;p27"/>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9pPr>
          </a:lstStyle>
          <a:p>
            <a:pPr marL="0" lvl="0" indent="0" algn="r">
              <a:spcBef>
                <a:spcPts val="0"/>
              </a:spcBef>
              <a:spcAft>
                <a:spcPts val="0"/>
              </a:spcAft>
              <a:buNone/>
              <a:defRPr/>
            </a:pPr>
            <a:fld id="{00000000-1234-1234-1234-123412341234}" type="slidenum">
              <a:rPr lang="en-US"/>
              <a:t>‹#›</a:t>
            </a:fld>
            <a:endParaRPr/>
          </a:p>
        </p:txBody>
      </p:sp>
      <p:pic>
        <p:nvPicPr>
          <p:cNvPr id="56" name="Google Shape;56;p27"/>
          <p:cNvPicPr/>
          <p:nvPr/>
        </p:nvPicPr>
        <p:blipFill>
          <a:blip r:embed="rId2">
            <a:alphaModFix/>
          </a:blip>
          <a:stretch/>
        </p:blipFill>
        <p:spPr bwMode="auto">
          <a:xfrm>
            <a:off x="0" y="6165906"/>
            <a:ext cx="12192000" cy="692094"/>
          </a:xfrm>
          <a:prstGeom prst="rect">
            <a:avLst/>
          </a:prstGeom>
          <a:noFill/>
          <a:ln>
            <a:noFill/>
          </a:ln>
        </p:spPr>
      </p:pic>
      <p:sp>
        <p:nvSpPr>
          <p:cNvPr id="57" name="Google Shape;57;p27"/>
          <p:cNvSpPr txBox="1"/>
          <p:nvPr/>
        </p:nvSpPr>
        <p:spPr bwMode="auto">
          <a:xfrm>
            <a:off x="838200" y="1373539"/>
            <a:ext cx="10431421" cy="735806"/>
          </a:xfrm>
          <a:prstGeom prst="rect">
            <a:avLst/>
          </a:prstGeom>
          <a:noFill/>
          <a:ln>
            <a:noFill/>
          </a:ln>
        </p:spPr>
        <p:txBody>
          <a:bodyPr spcFirstLastPara="1" wrap="square" lIns="91425" tIns="45700" rIns="91425" bIns="45700" anchor="ctr" anchorCtr="0">
            <a:normAutofit/>
          </a:bodyPr>
          <a:lstStyle/>
          <a:p>
            <a:pPr marL="0" marR="0" lvl="0" indent="0" algn="l">
              <a:lnSpc>
                <a:spcPct val="90000"/>
              </a:lnSpc>
              <a:spcBef>
                <a:spcPts val="0"/>
              </a:spcBef>
              <a:spcAft>
                <a:spcPts val="0"/>
              </a:spcAft>
              <a:buClr>
                <a:srgbClr val="00B0CA"/>
              </a:buClr>
              <a:buSzPts val="4000"/>
              <a:buFont typeface="Calibri"/>
              <a:buNone/>
              <a:defRPr/>
            </a:pPr>
            <a:r>
              <a:rPr lang="en-US" sz="4000" b="0" i="0" u="none" strike="noStrike" cap="none">
                <a:solidFill>
                  <a:srgbClr val="00B0CA"/>
                </a:solidFill>
                <a:latin typeface="Calibri"/>
                <a:ea typeface="Calibri"/>
                <a:cs typeface="Calibri"/>
              </a:rPr>
              <a:t>Click to edit Master title style</a:t>
            </a:r>
            <a:endParaRPr sz="4000" b="0" i="0" u="none" strike="noStrike" cap="none">
              <a:solidFill>
                <a:srgbClr val="00B0CA"/>
              </a:solidFill>
              <a:latin typeface="Calibri"/>
              <a:ea typeface="Calibri"/>
              <a:cs typeface="Calibri"/>
            </a:endParaRPr>
          </a:p>
        </p:txBody>
      </p:sp>
      <p:sp>
        <p:nvSpPr>
          <p:cNvPr id="58" name="Google Shape;58;p27"/>
          <p:cNvSpPr txBox="1">
            <a:spLocks noGrp="1"/>
          </p:cNvSpPr>
          <p:nvPr>
            <p:ph type="body" idx="1"/>
          </p:nvPr>
        </p:nvSpPr>
        <p:spPr bwMode="auto">
          <a:xfrm>
            <a:off x="838200" y="2108085"/>
            <a:ext cx="10515600" cy="392129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46AD"/>
              </a:buClr>
              <a:buSzPts val="1800"/>
              <a:buChar char="•"/>
              <a:defRPr/>
            </a:lvl1pPr>
            <a:lvl2pPr marL="914400" lvl="1" indent="-342900" algn="l">
              <a:lnSpc>
                <a:spcPct val="90000"/>
              </a:lnSpc>
              <a:spcBef>
                <a:spcPts val="500"/>
              </a:spcBef>
              <a:spcAft>
                <a:spcPts val="0"/>
              </a:spcAft>
              <a:buClr>
                <a:srgbClr val="0046AD"/>
              </a:buClr>
              <a:buSzPts val="1800"/>
              <a:buChar char="•"/>
              <a:defRPr/>
            </a:lvl2pPr>
            <a:lvl3pPr marL="1371600" lvl="2" indent="-342900" algn="l">
              <a:lnSpc>
                <a:spcPct val="90000"/>
              </a:lnSpc>
              <a:spcBef>
                <a:spcPts val="500"/>
              </a:spcBef>
              <a:spcAft>
                <a:spcPts val="0"/>
              </a:spcAft>
              <a:buClr>
                <a:srgbClr val="0046AD"/>
              </a:buClr>
              <a:buSzPts val="1800"/>
              <a:buChar char="•"/>
              <a:defRPr/>
            </a:lvl3pPr>
            <a:lvl4pPr marL="1828800" lvl="3" indent="-342900" algn="l">
              <a:lnSpc>
                <a:spcPct val="90000"/>
              </a:lnSpc>
              <a:spcBef>
                <a:spcPts val="500"/>
              </a:spcBef>
              <a:spcAft>
                <a:spcPts val="0"/>
              </a:spcAft>
              <a:buClr>
                <a:srgbClr val="0046AD"/>
              </a:buClr>
              <a:buSzPts val="1800"/>
              <a:buChar char="•"/>
              <a:defRPr/>
            </a:lvl4pPr>
            <a:lvl5pPr marL="2286000" lvl="4" indent="-342900" algn="l">
              <a:lnSpc>
                <a:spcPct val="90000"/>
              </a:lnSpc>
              <a:spcBef>
                <a:spcPts val="500"/>
              </a:spcBef>
              <a:spcAft>
                <a:spcPts val="0"/>
              </a:spcAft>
              <a:buClr>
                <a:srgbClr val="0046A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a:defRPr/>
            </a:pPr>
            <a:endParaRPr/>
          </a:p>
        </p:txBody>
      </p:sp>
      <p:pic>
        <p:nvPicPr>
          <p:cNvPr id="59" name="Google Shape;59;p27" descr="Graphical user interface, text, application&#10;&#10;Description automatically generated"/>
          <p:cNvPicPr/>
          <p:nvPr/>
        </p:nvPicPr>
        <p:blipFill>
          <a:blip r:embed="rId3">
            <a:alphaModFix/>
          </a:blip>
          <a:srcRect l="5133" t="18036" r="4055" b="80046"/>
          <a:stretch/>
        </p:blipFill>
        <p:spPr bwMode="auto">
          <a:xfrm>
            <a:off x="626875" y="1237014"/>
            <a:ext cx="11069826" cy="131411"/>
          </a:xfrm>
          <a:prstGeom prst="rect">
            <a:avLst/>
          </a:prstGeom>
          <a:noFill/>
          <a:ln>
            <a:noFill/>
          </a:ln>
        </p:spPr>
      </p:pic>
      <p:pic>
        <p:nvPicPr>
          <p:cNvPr id="60" name="Google Shape;60;p27"/>
          <p:cNvPicPr/>
          <p:nvPr/>
        </p:nvPicPr>
        <p:blipFill>
          <a:blip r:embed="rId4">
            <a:alphaModFix/>
          </a:blip>
          <a:stretch/>
        </p:blipFill>
        <p:spPr bwMode="auto">
          <a:xfrm>
            <a:off x="9611000" y="143525"/>
            <a:ext cx="2227162" cy="740071"/>
          </a:xfrm>
          <a:prstGeom prst="rect">
            <a:avLst/>
          </a:prstGeom>
          <a:noFill/>
          <a:ln>
            <a:noFill/>
          </a:ln>
        </p:spPr>
      </p:pic>
      <p:pic>
        <p:nvPicPr>
          <p:cNvPr id="61" name="Google Shape;61;p27" descr="Logo, company name&#10;&#10;Description automatically generated"/>
          <p:cNvPicPr/>
          <p:nvPr/>
        </p:nvPicPr>
        <p:blipFill>
          <a:blip r:embed="rId5">
            <a:alphaModFix/>
          </a:blip>
          <a:srcRect l="7575" t="17454" r="6849" b="17331"/>
          <a:stretch/>
        </p:blipFill>
        <p:spPr bwMode="auto">
          <a:xfrm>
            <a:off x="8645426" y="147789"/>
            <a:ext cx="965574" cy="73580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matchingName="Title and text-certificates etc" userDrawn="1">
  <p:cSld name="Title and text-certificates etc">
    <p:spTree>
      <p:nvGrpSpPr>
        <p:cNvPr id="1" name=""/>
        <p:cNvGrpSpPr/>
        <p:nvPr/>
      </p:nvGrpSpPr>
      <p:grpSpPr bwMode="auto">
        <a:xfrm>
          <a:off x="0" y="0"/>
          <a:ext cx="0" cy="0"/>
          <a:chOff x="0" y="0"/>
          <a:chExt cx="0" cy="0"/>
        </a:xfrm>
      </p:grpSpPr>
      <p:pic>
        <p:nvPicPr>
          <p:cNvPr id="63" name="Google Shape;63;p28" descr="Graphical user interface, text, application&#10;&#10;Description automatically generated"/>
          <p:cNvPicPr/>
          <p:nvPr/>
        </p:nvPicPr>
        <p:blipFill>
          <a:blip r:embed="rId2">
            <a:alphaModFix/>
          </a:blip>
          <a:stretch/>
        </p:blipFill>
        <p:spPr bwMode="auto">
          <a:xfrm>
            <a:off x="952" y="-9564"/>
            <a:ext cx="12190095" cy="6858000"/>
          </a:xfrm>
          <a:prstGeom prst="rect">
            <a:avLst/>
          </a:prstGeom>
          <a:noFill/>
          <a:ln>
            <a:noFill/>
          </a:ln>
        </p:spPr>
      </p:pic>
      <p:sp>
        <p:nvSpPr>
          <p:cNvPr id="64" name="Google Shape;64;p28"/>
          <p:cNvSpPr txBox="1">
            <a:spLocks noGrp="1"/>
          </p:cNvSpPr>
          <p:nvPr>
            <p:ph type="body" idx="1"/>
          </p:nvPr>
        </p:nvSpPr>
        <p:spPr bwMode="auto">
          <a:xfrm>
            <a:off x="838200" y="210808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46AD"/>
              </a:buClr>
              <a:buSzPts val="1800"/>
              <a:buChar char="•"/>
              <a:defRPr/>
            </a:lvl1pPr>
            <a:lvl2pPr marL="914400" lvl="1" indent="-342900" algn="l">
              <a:lnSpc>
                <a:spcPct val="90000"/>
              </a:lnSpc>
              <a:spcBef>
                <a:spcPts val="500"/>
              </a:spcBef>
              <a:spcAft>
                <a:spcPts val="0"/>
              </a:spcAft>
              <a:buClr>
                <a:srgbClr val="0046AD"/>
              </a:buClr>
              <a:buSzPts val="1800"/>
              <a:buChar char="•"/>
              <a:defRPr/>
            </a:lvl2pPr>
            <a:lvl3pPr marL="1371600" lvl="2" indent="-342900" algn="l">
              <a:lnSpc>
                <a:spcPct val="90000"/>
              </a:lnSpc>
              <a:spcBef>
                <a:spcPts val="500"/>
              </a:spcBef>
              <a:spcAft>
                <a:spcPts val="0"/>
              </a:spcAft>
              <a:buClr>
                <a:srgbClr val="0046AD"/>
              </a:buClr>
              <a:buSzPts val="1800"/>
              <a:buChar char="•"/>
              <a:defRPr/>
            </a:lvl3pPr>
            <a:lvl4pPr marL="1828800" lvl="3" indent="-342900" algn="l">
              <a:lnSpc>
                <a:spcPct val="90000"/>
              </a:lnSpc>
              <a:spcBef>
                <a:spcPts val="500"/>
              </a:spcBef>
              <a:spcAft>
                <a:spcPts val="0"/>
              </a:spcAft>
              <a:buClr>
                <a:srgbClr val="0046AD"/>
              </a:buClr>
              <a:buSzPts val="1800"/>
              <a:buChar char="•"/>
              <a:defRPr/>
            </a:lvl4pPr>
            <a:lvl5pPr marL="2286000" lvl="4" indent="-342900" algn="l">
              <a:lnSpc>
                <a:spcPct val="90000"/>
              </a:lnSpc>
              <a:spcBef>
                <a:spcPts val="500"/>
              </a:spcBef>
              <a:spcAft>
                <a:spcPts val="0"/>
              </a:spcAft>
              <a:buClr>
                <a:srgbClr val="0046A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a:defRPr/>
            </a:pPr>
            <a:endParaRPr/>
          </a:p>
        </p:txBody>
      </p:sp>
      <p:sp>
        <p:nvSpPr>
          <p:cNvPr id="65" name="Google Shape;65;p28"/>
          <p:cNvSpPr txBox="1"/>
          <p:nvPr/>
        </p:nvSpPr>
        <p:spPr bwMode="auto">
          <a:xfrm>
            <a:off x="838200" y="1373539"/>
            <a:ext cx="10431421" cy="735806"/>
          </a:xfrm>
          <a:prstGeom prst="rect">
            <a:avLst/>
          </a:prstGeom>
          <a:noFill/>
          <a:ln>
            <a:noFill/>
          </a:ln>
        </p:spPr>
        <p:txBody>
          <a:bodyPr spcFirstLastPara="1" wrap="square" lIns="91425" tIns="45700" rIns="91425" bIns="45700" anchor="ctr" anchorCtr="0">
            <a:normAutofit/>
          </a:bodyPr>
          <a:lstStyle/>
          <a:p>
            <a:pPr marL="0" marR="0" lvl="0" indent="0" algn="l">
              <a:lnSpc>
                <a:spcPct val="90000"/>
              </a:lnSpc>
              <a:spcBef>
                <a:spcPts val="0"/>
              </a:spcBef>
              <a:spcAft>
                <a:spcPts val="0"/>
              </a:spcAft>
              <a:buClr>
                <a:srgbClr val="00B0CA"/>
              </a:buClr>
              <a:buSzPts val="4000"/>
              <a:buFont typeface="Calibri"/>
              <a:buNone/>
              <a:defRPr/>
            </a:pPr>
            <a:r>
              <a:rPr lang="en-US" sz="4000" b="0" i="0" u="none" strike="noStrike" cap="none">
                <a:solidFill>
                  <a:srgbClr val="00B0CA"/>
                </a:solidFill>
                <a:latin typeface="Calibri"/>
                <a:ea typeface="Calibri"/>
                <a:cs typeface="Calibri"/>
              </a:rPr>
              <a:t>Click to edit Master title style</a:t>
            </a:r>
            <a:endParaRPr sz="4000" b="0" i="0" u="none" strike="noStrike" cap="none">
              <a:solidFill>
                <a:srgbClr val="00B0CA"/>
              </a:solidFill>
              <a:latin typeface="Calibri"/>
              <a:ea typeface="Calibri"/>
              <a:cs typeface="Calibri"/>
            </a:endParaRPr>
          </a:p>
        </p:txBody>
      </p:sp>
      <p:pic>
        <p:nvPicPr>
          <p:cNvPr id="66" name="Google Shape;66;p28"/>
          <p:cNvPicPr/>
          <p:nvPr/>
        </p:nvPicPr>
        <p:blipFill>
          <a:blip r:embed="rId3">
            <a:alphaModFix/>
          </a:blip>
          <a:stretch/>
        </p:blipFill>
        <p:spPr bwMode="auto">
          <a:xfrm>
            <a:off x="9389327" y="398577"/>
            <a:ext cx="2227162" cy="740071"/>
          </a:xfrm>
          <a:prstGeom prst="rect">
            <a:avLst/>
          </a:prstGeom>
          <a:noFill/>
          <a:ln>
            <a:noFill/>
          </a:ln>
        </p:spPr>
      </p:pic>
      <p:pic>
        <p:nvPicPr>
          <p:cNvPr id="67" name="Google Shape;67;p28" descr="Logo, company name&#10;&#10;Description automatically generated"/>
          <p:cNvPicPr/>
          <p:nvPr/>
        </p:nvPicPr>
        <p:blipFill>
          <a:blip r:embed="rId4">
            <a:alphaModFix/>
          </a:blip>
          <a:srcRect l="7575" t="17454" r="6849" b="17331"/>
          <a:stretch/>
        </p:blipFill>
        <p:spPr bwMode="auto">
          <a:xfrm>
            <a:off x="8423753" y="402842"/>
            <a:ext cx="965574" cy="73580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matchingName="Photos-no  logos or bar" userDrawn="1">
  <p:cSld name="Photos-no  logos or bar">
    <p:spTree>
      <p:nvGrpSpPr>
        <p:cNvPr id="1" name=""/>
        <p:cNvGrpSpPr/>
        <p:nvPr/>
      </p:nvGrpSpPr>
      <p:grpSpPr bwMode="auto">
        <a:xfrm>
          <a:off x="0" y="0"/>
          <a:ext cx="0" cy="0"/>
          <a:chOff x="0" y="0"/>
          <a:chExt cx="0" cy="0"/>
        </a:xfrm>
      </p:grpSpPr>
      <p:sp>
        <p:nvSpPr>
          <p:cNvPr id="69" name="Google Shape;69;p30"/>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0" name="Google Shape;70;p30"/>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1" name="Google Shape;71;p30"/>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9pPr>
          </a:lstStyle>
          <a:p>
            <a:pPr marL="0" lvl="0" indent="0" algn="r">
              <a:spcBef>
                <a:spcPts val="0"/>
              </a:spcBef>
              <a:spcAft>
                <a:spcPts val="0"/>
              </a:spcAft>
              <a:buNone/>
              <a:defRPr/>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matchingName="Content with boxed text" type="objTx" userDrawn="1">
  <p:cSld name="OBJECT_WITH_CAPTION_TEXT">
    <p:spTree>
      <p:nvGrpSpPr>
        <p:cNvPr id="1" name=""/>
        <p:cNvGrpSpPr/>
        <p:nvPr/>
      </p:nvGrpSpPr>
      <p:grpSpPr bwMode="auto">
        <a:xfrm>
          <a:off x="0" y="0"/>
          <a:ext cx="0" cy="0"/>
          <a:chOff x="0" y="0"/>
          <a:chExt cx="0" cy="0"/>
        </a:xfrm>
      </p:grpSpPr>
      <p:sp>
        <p:nvSpPr>
          <p:cNvPr id="73" name="Google Shape;73;p31"/>
          <p:cNvSpPr/>
          <p:nvPr/>
        </p:nvSpPr>
        <p:spPr bwMode="auto">
          <a:xfrm>
            <a:off x="836611" y="457200"/>
            <a:ext cx="3935413" cy="5403850"/>
          </a:xfrm>
          <a:prstGeom prst="rect">
            <a:avLst/>
          </a:prstGeom>
          <a:solidFill>
            <a:srgbClr val="DEF3FE"/>
          </a:solidFill>
          <a:ln>
            <a:noFill/>
          </a:ln>
        </p:spPr>
        <p:txBody>
          <a:bodyPr spcFirstLastPara="1" wrap="square" lIns="91425" tIns="45700" rIns="91425" bIns="45700" anchor="ctr" anchorCtr="0">
            <a:noAutofit/>
          </a:bodyPr>
          <a:lstStyle/>
          <a:p>
            <a:pPr marL="0" marR="0" lvl="0" indent="0" algn="ctr">
              <a:lnSpc>
                <a:spcPct val="100000"/>
              </a:lnSpc>
              <a:spcBef>
                <a:spcPts val="0"/>
              </a:spcBef>
              <a:spcAft>
                <a:spcPts val="0"/>
              </a:spcAft>
              <a:buClr>
                <a:srgbClr val="000000"/>
              </a:buClr>
              <a:buSzPts val="1800"/>
              <a:buFont typeface="Arial"/>
              <a:buNone/>
              <a:defRPr/>
            </a:pPr>
            <a:endParaRPr sz="1800" b="0" i="0" u="none" strike="noStrike" cap="none">
              <a:solidFill>
                <a:schemeClr val="lt1"/>
              </a:solidFill>
              <a:latin typeface="Calibri"/>
              <a:ea typeface="Calibri"/>
              <a:cs typeface="Calibri"/>
            </a:endParaRPr>
          </a:p>
        </p:txBody>
      </p:sp>
      <p:pic>
        <p:nvPicPr>
          <p:cNvPr id="74" name="Google Shape;74;p31" descr="A picture containing background pattern&#10;&#10;Description automatically generated"/>
          <p:cNvPicPr/>
          <p:nvPr/>
        </p:nvPicPr>
        <p:blipFill>
          <a:blip r:embed="rId2">
            <a:alphaModFix amt="35000"/>
          </a:blip>
          <a:srcRect l="4436" r="25097" b="17760"/>
          <a:stretch/>
        </p:blipFill>
        <p:spPr bwMode="auto">
          <a:xfrm>
            <a:off x="874911" y="1257300"/>
            <a:ext cx="3935413" cy="4603750"/>
          </a:xfrm>
          <a:prstGeom prst="rect">
            <a:avLst/>
          </a:prstGeom>
          <a:noFill/>
          <a:ln>
            <a:noFill/>
          </a:ln>
        </p:spPr>
      </p:pic>
      <p:sp>
        <p:nvSpPr>
          <p:cNvPr id="75" name="Google Shape;75;p31"/>
          <p:cNvSpPr txBox="1">
            <a:spLocks noGrp="1"/>
          </p:cNvSpPr>
          <p:nvPr>
            <p:ph type="title"/>
          </p:nvPr>
        </p:nvSpPr>
        <p:spPr bwMode="auto">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B0CA"/>
              </a:buClr>
              <a:buSzPts val="3200"/>
              <a:buFont typeface="Calibri"/>
              <a:buNone/>
              <a:defRPr sz="3200">
                <a:solidFill>
                  <a:srgbClr val="00B0C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6" name="Google Shape;76;p31"/>
          <p:cNvSpPr txBox="1">
            <a:spLocks noGrp="1"/>
          </p:cNvSpPr>
          <p:nvPr>
            <p:ph type="body" idx="1"/>
          </p:nvPr>
        </p:nvSpPr>
        <p:spPr bwMode="auto">
          <a:xfrm>
            <a:off x="5183188" y="1296000"/>
            <a:ext cx="6172200" cy="4565050"/>
          </a:xfrm>
          <a:prstGeom prst="rect">
            <a:avLst/>
          </a:prstGeom>
          <a:noFill/>
          <a:ln>
            <a:noFill/>
          </a:ln>
        </p:spPr>
        <p:txBody>
          <a:bodyPr spcFirstLastPara="1" wrap="square" lIns="91425" tIns="45700" rIns="91425" bIns="45700" anchor="t" anchorCtr="0">
            <a:normAutofit/>
          </a:bodyPr>
          <a:lstStyle>
            <a:lvl1pPr marL="457200" lvl="0" indent="-431799" algn="l">
              <a:lnSpc>
                <a:spcPct val="90000"/>
              </a:lnSpc>
              <a:spcBef>
                <a:spcPts val="1000"/>
              </a:spcBef>
              <a:spcAft>
                <a:spcPts val="0"/>
              </a:spcAft>
              <a:buClr>
                <a:srgbClr val="0046AD"/>
              </a:buClr>
              <a:buSzPts val="3200"/>
              <a:buChar char="•"/>
              <a:defRPr sz="3200"/>
            </a:lvl1pPr>
            <a:lvl2pPr marL="914400" lvl="1" indent="-406400" algn="l">
              <a:lnSpc>
                <a:spcPct val="90000"/>
              </a:lnSpc>
              <a:spcBef>
                <a:spcPts val="500"/>
              </a:spcBef>
              <a:spcAft>
                <a:spcPts val="0"/>
              </a:spcAft>
              <a:buClr>
                <a:srgbClr val="0046AD"/>
              </a:buClr>
              <a:buSzPts val="2800"/>
              <a:buChar char="•"/>
              <a:defRPr sz="2800"/>
            </a:lvl2pPr>
            <a:lvl3pPr marL="1371600" lvl="2" indent="-381000" algn="l">
              <a:lnSpc>
                <a:spcPct val="90000"/>
              </a:lnSpc>
              <a:spcBef>
                <a:spcPts val="500"/>
              </a:spcBef>
              <a:spcAft>
                <a:spcPts val="0"/>
              </a:spcAft>
              <a:buClr>
                <a:srgbClr val="0046AD"/>
              </a:buClr>
              <a:buSzPts val="2400"/>
              <a:buChar char="•"/>
              <a:defRPr sz="2400"/>
            </a:lvl3pPr>
            <a:lvl4pPr marL="1828800" lvl="3" indent="-355600" algn="l">
              <a:lnSpc>
                <a:spcPct val="90000"/>
              </a:lnSpc>
              <a:spcBef>
                <a:spcPts val="500"/>
              </a:spcBef>
              <a:spcAft>
                <a:spcPts val="0"/>
              </a:spcAft>
              <a:buClr>
                <a:srgbClr val="0046AD"/>
              </a:buClr>
              <a:buSzPts val="2000"/>
              <a:buChar char="•"/>
              <a:defRPr sz="2000"/>
            </a:lvl4pPr>
            <a:lvl5pPr marL="2286000" lvl="4" indent="-355600" algn="l">
              <a:lnSpc>
                <a:spcPct val="90000"/>
              </a:lnSpc>
              <a:spcBef>
                <a:spcPts val="500"/>
              </a:spcBef>
              <a:spcAft>
                <a:spcPts val="0"/>
              </a:spcAft>
              <a:buClr>
                <a:srgbClr val="0046AD"/>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a:defRPr/>
            </a:pPr>
            <a:endParaRPr/>
          </a:p>
        </p:txBody>
      </p:sp>
      <p:sp>
        <p:nvSpPr>
          <p:cNvPr id="77" name="Google Shape;77;p31"/>
          <p:cNvSpPr txBox="1">
            <a:spLocks noGrp="1"/>
          </p:cNvSpPr>
          <p:nvPr>
            <p:ph type="body" idx="2"/>
          </p:nvPr>
        </p:nvSpPr>
        <p:spPr bwMode="auto">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46AD"/>
              </a:buClr>
              <a:buSzPts val="1600"/>
              <a:buNone/>
              <a:defRPr sz="1600">
                <a:solidFill>
                  <a:srgbClr val="0046AD"/>
                </a:solidFill>
              </a:defRPr>
            </a:lvl1pPr>
            <a:lvl2pPr marL="914400" lvl="1" indent="-228600" algn="l">
              <a:lnSpc>
                <a:spcPct val="90000"/>
              </a:lnSpc>
              <a:spcBef>
                <a:spcPts val="500"/>
              </a:spcBef>
              <a:spcAft>
                <a:spcPts val="0"/>
              </a:spcAft>
              <a:buClr>
                <a:srgbClr val="0046AD"/>
              </a:buClr>
              <a:buSzPts val="1400"/>
              <a:buNone/>
              <a:defRPr sz="1400"/>
            </a:lvl2pPr>
            <a:lvl3pPr marL="1371600" lvl="2" indent="-228600" algn="l">
              <a:lnSpc>
                <a:spcPct val="90000"/>
              </a:lnSpc>
              <a:spcBef>
                <a:spcPts val="500"/>
              </a:spcBef>
              <a:spcAft>
                <a:spcPts val="0"/>
              </a:spcAft>
              <a:buClr>
                <a:srgbClr val="0046AD"/>
              </a:buClr>
              <a:buSzPts val="1200"/>
              <a:buNone/>
              <a:defRPr sz="1200"/>
            </a:lvl3pPr>
            <a:lvl4pPr marL="1828800" lvl="3" indent="-228600" algn="l">
              <a:lnSpc>
                <a:spcPct val="90000"/>
              </a:lnSpc>
              <a:spcBef>
                <a:spcPts val="500"/>
              </a:spcBef>
              <a:spcAft>
                <a:spcPts val="0"/>
              </a:spcAft>
              <a:buClr>
                <a:srgbClr val="0046AD"/>
              </a:buClr>
              <a:buSzPts val="1000"/>
              <a:buNone/>
              <a:defRPr sz="1000"/>
            </a:lvl4pPr>
            <a:lvl5pPr marL="2286000" lvl="4" indent="-228600" algn="l">
              <a:lnSpc>
                <a:spcPct val="90000"/>
              </a:lnSpc>
              <a:spcBef>
                <a:spcPts val="500"/>
              </a:spcBef>
              <a:spcAft>
                <a:spcPts val="0"/>
              </a:spcAft>
              <a:buClr>
                <a:srgbClr val="0046AD"/>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a:defRPr/>
            </a:pPr>
            <a:endParaRPr/>
          </a:p>
        </p:txBody>
      </p:sp>
      <p:sp>
        <p:nvSpPr>
          <p:cNvPr id="78" name="Google Shape;78;p31"/>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9" name="Google Shape;79;p31"/>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80" name="Google Shape;80;p31"/>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9pPr>
          </a:lstStyle>
          <a:p>
            <a:pPr marL="0" lvl="0" indent="0" algn="r">
              <a:spcBef>
                <a:spcPts val="0"/>
              </a:spcBef>
              <a:spcAft>
                <a:spcPts val="0"/>
              </a:spcAft>
              <a:buNone/>
              <a:defRPr/>
            </a:pPr>
            <a:fld id="{00000000-1234-1234-1234-123412341234}" type="slidenum">
              <a:rPr lang="en-US"/>
              <a:t>‹#›</a:t>
            </a:fld>
            <a:endParaRPr/>
          </a:p>
        </p:txBody>
      </p:sp>
      <p:pic>
        <p:nvPicPr>
          <p:cNvPr id="81" name="Google Shape;81;p31" descr="Graphical user interface&#10;&#10;Description automatically generated with low confidence"/>
          <p:cNvPicPr/>
          <p:nvPr/>
        </p:nvPicPr>
        <p:blipFill>
          <a:blip r:embed="rId3">
            <a:alphaModFix/>
          </a:blip>
          <a:srcRect r="94993"/>
          <a:stretch/>
        </p:blipFill>
        <p:spPr bwMode="auto">
          <a:xfrm>
            <a:off x="1" y="0"/>
            <a:ext cx="588854" cy="6858000"/>
          </a:xfrm>
          <a:prstGeom prst="rect">
            <a:avLst/>
          </a:prstGeom>
          <a:noFill/>
          <a:ln>
            <a:noFill/>
          </a:ln>
        </p:spPr>
      </p:pic>
      <p:pic>
        <p:nvPicPr>
          <p:cNvPr id="82" name="Google Shape;82;p31"/>
          <p:cNvPicPr/>
          <p:nvPr/>
        </p:nvPicPr>
        <p:blipFill>
          <a:blip r:embed="rId4">
            <a:alphaModFix/>
          </a:blip>
          <a:stretch/>
        </p:blipFill>
        <p:spPr bwMode="auto">
          <a:xfrm>
            <a:off x="9611000" y="143525"/>
            <a:ext cx="2227162" cy="740071"/>
          </a:xfrm>
          <a:prstGeom prst="rect">
            <a:avLst/>
          </a:prstGeom>
          <a:noFill/>
          <a:ln>
            <a:noFill/>
          </a:ln>
        </p:spPr>
      </p:pic>
      <p:pic>
        <p:nvPicPr>
          <p:cNvPr id="83" name="Google Shape;83;p31" descr="Logo, company name&#10;&#10;Description automatically generated"/>
          <p:cNvPicPr/>
          <p:nvPr/>
        </p:nvPicPr>
        <p:blipFill>
          <a:blip r:embed="rId5">
            <a:alphaModFix/>
          </a:blip>
          <a:srcRect l="7575" t="17454" r="6849" b="17331"/>
          <a:stretch/>
        </p:blipFill>
        <p:spPr bwMode="auto">
          <a:xfrm>
            <a:off x="8645426" y="147789"/>
            <a:ext cx="965574" cy="73580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sp>
        <p:nvSpPr>
          <p:cNvPr id="10" name="Google Shape;10;p21"/>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0B0CA"/>
              </a:buClr>
              <a:buSzPts val="4400"/>
              <a:buFont typeface="Calibri"/>
              <a:buNone/>
              <a:defRPr sz="4400" b="0" i="0" u="none" strike="noStrike" cap="none">
                <a:solidFill>
                  <a:srgbClr val="00B0CA"/>
                </a:solidFill>
                <a:latin typeface="Calibri"/>
                <a:ea typeface="Calibri"/>
                <a:cs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9pPr>
          </a:lstStyle>
          <a:p>
            <a:pPr>
              <a:defRPr/>
            </a:pPr>
            <a:endParaRPr/>
          </a:p>
        </p:txBody>
      </p:sp>
      <p:sp>
        <p:nvSpPr>
          <p:cNvPr id="11" name="Google Shape;11;p21"/>
          <p:cNvSpPr txBox="1">
            <a:spLocks noGrp="1"/>
          </p:cNvSpPr>
          <p:nvPr>
            <p:ph type="body" idx="1"/>
          </p:nvPr>
        </p:nvSpPr>
        <p:spPr bwMode="auto">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rgbClr val="0046AD"/>
              </a:buClr>
              <a:buSzPts val="2800"/>
              <a:buFont typeface="Arial"/>
              <a:buChar char="•"/>
              <a:defRPr sz="2800" b="0" i="0" u="none" strike="noStrike" cap="none">
                <a:solidFill>
                  <a:srgbClr val="0046AD"/>
                </a:solidFill>
                <a:latin typeface="Calibri"/>
                <a:ea typeface="Calibri"/>
                <a:cs typeface="Calibri"/>
              </a:defRPr>
            </a:lvl1pPr>
            <a:lvl2pPr marL="914400" marR="0" lvl="1" indent="-381000" algn="l">
              <a:lnSpc>
                <a:spcPct val="90000"/>
              </a:lnSpc>
              <a:spcBef>
                <a:spcPts val="500"/>
              </a:spcBef>
              <a:spcAft>
                <a:spcPts val="0"/>
              </a:spcAft>
              <a:buClr>
                <a:srgbClr val="0046AD"/>
              </a:buClr>
              <a:buSzPts val="2400"/>
              <a:buFont typeface="Arial"/>
              <a:buChar char="•"/>
              <a:defRPr sz="2400" b="0" i="0" u="none" strike="noStrike" cap="none">
                <a:solidFill>
                  <a:srgbClr val="0046AD"/>
                </a:solidFill>
                <a:latin typeface="Calibri"/>
                <a:ea typeface="Calibri"/>
                <a:cs typeface="Calibri"/>
              </a:defRPr>
            </a:lvl2pPr>
            <a:lvl3pPr marL="1371600" marR="0" lvl="2" indent="-355600" algn="l">
              <a:lnSpc>
                <a:spcPct val="90000"/>
              </a:lnSpc>
              <a:spcBef>
                <a:spcPts val="500"/>
              </a:spcBef>
              <a:spcAft>
                <a:spcPts val="0"/>
              </a:spcAft>
              <a:buClr>
                <a:srgbClr val="0046AD"/>
              </a:buClr>
              <a:buSzPts val="2000"/>
              <a:buFont typeface="Arial"/>
              <a:buChar char="•"/>
              <a:defRPr sz="2000" b="0" i="0" u="none" strike="noStrike" cap="none">
                <a:solidFill>
                  <a:srgbClr val="0046AD"/>
                </a:solidFill>
                <a:latin typeface="Calibri"/>
                <a:ea typeface="Calibri"/>
                <a:cs typeface="Calibri"/>
              </a:defRPr>
            </a:lvl3pPr>
            <a:lvl4pPr marL="1828800" marR="0" lvl="3" indent="-342900" algn="l">
              <a:lnSpc>
                <a:spcPct val="90000"/>
              </a:lnSpc>
              <a:spcBef>
                <a:spcPts val="500"/>
              </a:spcBef>
              <a:spcAft>
                <a:spcPts val="0"/>
              </a:spcAft>
              <a:buClr>
                <a:srgbClr val="0046AD"/>
              </a:buClr>
              <a:buSzPts val="1800"/>
              <a:buFont typeface="Arial"/>
              <a:buChar char="•"/>
              <a:defRPr sz="1800" b="0" i="0" u="none" strike="noStrike" cap="none">
                <a:solidFill>
                  <a:srgbClr val="0046AD"/>
                </a:solidFill>
                <a:latin typeface="Calibri"/>
                <a:ea typeface="Calibri"/>
                <a:cs typeface="Calibri"/>
              </a:defRPr>
            </a:lvl4pPr>
            <a:lvl5pPr marL="2286000" marR="0" lvl="4" indent="-342900" algn="l">
              <a:lnSpc>
                <a:spcPct val="90000"/>
              </a:lnSpc>
              <a:spcBef>
                <a:spcPts val="500"/>
              </a:spcBef>
              <a:spcAft>
                <a:spcPts val="0"/>
              </a:spcAft>
              <a:buClr>
                <a:srgbClr val="0046AD"/>
              </a:buClr>
              <a:buSzPts val="1800"/>
              <a:buFont typeface="Arial"/>
              <a:buChar char="•"/>
              <a:defRPr sz="1800" b="0" i="0" u="none" strike="noStrike" cap="none">
                <a:solidFill>
                  <a:srgbClr val="0046AD"/>
                </a:solidFill>
                <a:latin typeface="Calibri"/>
                <a:ea typeface="Calibri"/>
                <a:cs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9pPr>
          </a:lstStyle>
          <a:p>
            <a:pPr>
              <a:defRPr/>
            </a:pPr>
            <a:endParaRPr/>
          </a:p>
        </p:txBody>
      </p:sp>
      <p:sp>
        <p:nvSpPr>
          <p:cNvPr id="12" name="Google Shape;12;p21"/>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9pPr>
          </a:lstStyle>
          <a:p>
            <a:pPr>
              <a:defRPr/>
            </a:pPr>
            <a:endParaRPr/>
          </a:p>
        </p:txBody>
      </p:sp>
      <p:sp>
        <p:nvSpPr>
          <p:cNvPr id="13" name="Google Shape;13;p21"/>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9pPr>
          </a:lstStyle>
          <a:p>
            <a:pPr>
              <a:defRPr/>
            </a:pPr>
            <a:endParaRPr/>
          </a:p>
        </p:txBody>
      </p:sp>
      <p:sp>
        <p:nvSpPr>
          <p:cNvPr id="14" name="Google Shape;14;p21"/>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defRPr>
            </a:lvl9pPr>
          </a:lstStyle>
          <a:p>
            <a:pPr marL="0" lvl="0" indent="0" algn="r">
              <a:spcBef>
                <a:spcPts val="0"/>
              </a:spcBef>
              <a:spcAft>
                <a:spcPts val="0"/>
              </a:spcAft>
              <a:buNone/>
              <a:defRPr/>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sachindras@spc.int"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3.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hyperlink" Target="http://www.digitalearthpacific.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hyperlink" Target="mailto:dep@spc.in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sp>
        <p:nvSpPr>
          <p:cNvPr id="98" name="Google Shape;98;p1"/>
          <p:cNvSpPr txBox="1">
            <a:spLocks noGrp="1"/>
          </p:cNvSpPr>
          <p:nvPr>
            <p:ph type="ctrTitle"/>
          </p:nvPr>
        </p:nvSpPr>
        <p:spPr bwMode="auto">
          <a:xfrm>
            <a:off x="4813992" y="1862953"/>
            <a:ext cx="6736080" cy="2387600"/>
          </a:xfrm>
          <a:prstGeom prst="rect">
            <a:avLst/>
          </a:prstGeom>
          <a:noFill/>
          <a:ln>
            <a:noFill/>
          </a:ln>
        </p:spPr>
        <p:txBody>
          <a:bodyPr spcFirstLastPara="1" wrap="square" lIns="91425" tIns="45700" rIns="91425" bIns="45700" anchor="b" anchorCtr="0">
            <a:normAutofit/>
          </a:bodyPr>
          <a:lstStyle/>
          <a:p>
            <a:pPr marL="0" lvl="0" indent="0" algn="l">
              <a:lnSpc>
                <a:spcPct val="90000"/>
              </a:lnSpc>
              <a:spcBef>
                <a:spcPts val="0"/>
              </a:spcBef>
              <a:spcAft>
                <a:spcPts val="0"/>
              </a:spcAft>
              <a:buClr>
                <a:srgbClr val="0046AD"/>
              </a:buClr>
              <a:buSzPts val="6000"/>
              <a:buFont typeface="Open Sans Light"/>
              <a:buNone/>
              <a:defRPr/>
            </a:pPr>
            <a:r>
              <a:rPr lang="en-US" dirty="0">
                <a:solidFill>
                  <a:srgbClr val="0046AD"/>
                </a:solidFill>
                <a:latin typeface="Open Sans Light"/>
                <a:ea typeface="Open Sans Light"/>
                <a:cs typeface="Open Sans Light"/>
              </a:rPr>
              <a:t>Digital Earth Pacific</a:t>
            </a:r>
            <a:endParaRPr dirty="0">
              <a:solidFill>
                <a:srgbClr val="0046AD"/>
              </a:solidFill>
              <a:latin typeface="Open Sans Light"/>
              <a:ea typeface="Open Sans Light"/>
              <a:cs typeface="Open Sans Light"/>
            </a:endParaRPr>
          </a:p>
        </p:txBody>
      </p:sp>
      <p:sp>
        <p:nvSpPr>
          <p:cNvPr id="99" name="Google Shape;99;p1"/>
          <p:cNvSpPr txBox="1">
            <a:spLocks noGrp="1"/>
          </p:cNvSpPr>
          <p:nvPr>
            <p:ph type="subTitle" idx="1"/>
          </p:nvPr>
        </p:nvSpPr>
        <p:spPr bwMode="auto">
          <a:xfrm>
            <a:off x="4813992" y="4250553"/>
            <a:ext cx="7117080" cy="1347915"/>
          </a:xfrm>
          <a:prstGeom prst="rect">
            <a:avLst/>
          </a:prstGeom>
          <a:noFill/>
          <a:ln>
            <a:noFill/>
          </a:ln>
        </p:spPr>
        <p:txBody>
          <a:bodyPr spcFirstLastPara="1" vertOverflow="overflow" horzOverflow="overflow" vert="horz" wrap="square" lIns="91423" tIns="45699" rIns="91423" bIns="45699" numCol="1" spcCol="0" rtlCol="0" fromWordArt="0" anchor="t" anchorCtr="0" forceAA="0" compatLnSpc="0">
            <a:normAutofit fontScale="85000" lnSpcReduction="20000"/>
          </a:bodyPr>
          <a:lstStyle/>
          <a:p>
            <a:pPr marL="0" lvl="0" indent="0" algn="l">
              <a:lnSpc>
                <a:spcPct val="90000"/>
              </a:lnSpc>
              <a:spcBef>
                <a:spcPts val="1000"/>
              </a:spcBef>
              <a:spcAft>
                <a:spcPts val="0"/>
              </a:spcAft>
              <a:buClr>
                <a:srgbClr val="00B0CA"/>
              </a:buClr>
              <a:buSzPct val="100000"/>
              <a:buNone/>
              <a:defRPr/>
            </a:pPr>
            <a:r>
              <a:rPr sz="3200" b="1" i="0" u="none" dirty="0">
                <a:solidFill>
                  <a:srgbClr val="323130"/>
                </a:solidFill>
                <a:latin typeface="Calibri" panose="020F0502020204030204" pitchFamily="34" charset="0"/>
                <a:ea typeface="Segoe UI"/>
                <a:cs typeface="Calibri" panose="020F0502020204030204" pitchFamily="34" charset="0"/>
              </a:rPr>
              <a:t>DIGITAL PUBLIC INFRASTRUCTURE</a:t>
            </a:r>
            <a:r>
              <a:rPr lang="en-AU" sz="3200" b="1" i="0" u="none" dirty="0">
                <a:solidFill>
                  <a:srgbClr val="323130"/>
                </a:solidFill>
                <a:latin typeface="Calibri" panose="020F0502020204030204" pitchFamily="34" charset="0"/>
                <a:ea typeface="Segoe UI"/>
                <a:cs typeface="Calibri" panose="020F0502020204030204" pitchFamily="34" charset="0"/>
              </a:rPr>
              <a:t>:</a:t>
            </a:r>
            <a:r>
              <a:rPr sz="3200" b="1" i="0" u="none" dirty="0">
                <a:solidFill>
                  <a:srgbClr val="323130"/>
                </a:solidFill>
                <a:latin typeface="Calibri" panose="020F0502020204030204" pitchFamily="34" charset="0"/>
                <a:ea typeface="Segoe UI"/>
                <a:cs typeface="Calibri" panose="020F0502020204030204" pitchFamily="34" charset="0"/>
              </a:rPr>
              <a:t> </a:t>
            </a:r>
            <a:endParaRPr lang="en-AU" sz="3200" b="1" i="0" u="none" dirty="0">
              <a:solidFill>
                <a:srgbClr val="323130"/>
              </a:solidFill>
              <a:latin typeface="Calibri" panose="020F0502020204030204" pitchFamily="34" charset="0"/>
              <a:ea typeface="Segoe UI"/>
              <a:cs typeface="Calibri" panose="020F0502020204030204" pitchFamily="34" charset="0"/>
            </a:endParaRPr>
          </a:p>
          <a:p>
            <a:pPr marL="0" lvl="0" indent="0" algn="l">
              <a:lnSpc>
                <a:spcPct val="90000"/>
              </a:lnSpc>
              <a:spcBef>
                <a:spcPts val="1000"/>
              </a:spcBef>
              <a:spcAft>
                <a:spcPts val="0"/>
              </a:spcAft>
              <a:buClr>
                <a:srgbClr val="00B0CA"/>
              </a:buClr>
              <a:buSzPct val="100000"/>
              <a:buNone/>
              <a:defRPr/>
            </a:pPr>
            <a:r>
              <a:rPr sz="3200" b="1" i="0" u="none" dirty="0">
                <a:solidFill>
                  <a:srgbClr val="323130"/>
                </a:solidFill>
                <a:latin typeface="Calibri" panose="020F0502020204030204" pitchFamily="34" charset="0"/>
                <a:ea typeface="Segoe UI"/>
                <a:cs typeface="Calibri" panose="020F0502020204030204" pitchFamily="34" charset="0"/>
              </a:rPr>
              <a:t>ENABLING DECISION-MAKING USING EARTH OBSERVATIONS AT SCALE IN THE REGION</a:t>
            </a:r>
            <a:endParaRPr sz="4800" dirty="0">
              <a:solidFill>
                <a:srgbClr val="00B0CA"/>
              </a:solidFill>
              <a:latin typeface="Calibri" panose="020F0502020204030204" pitchFamily="34" charset="0"/>
              <a:ea typeface="Open Sans"/>
              <a:cs typeface="Calibri" panose="020F0502020204030204" pitchFamily="34" charset="0"/>
            </a:endParaRPr>
          </a:p>
        </p:txBody>
      </p:sp>
      <p:pic>
        <p:nvPicPr>
          <p:cNvPr id="100" name="Google Shape;100;p1" descr="Background pattern&#10;&#10;Description automatically generated"/>
          <p:cNvPicPr/>
          <p:nvPr/>
        </p:nvPicPr>
        <p:blipFill>
          <a:blip r:embed="rId3">
            <a:alphaModFix/>
          </a:blip>
          <a:stretch/>
        </p:blipFill>
        <p:spPr bwMode="auto">
          <a:xfrm>
            <a:off x="0" y="0"/>
            <a:ext cx="4521263" cy="6858000"/>
          </a:xfrm>
          <a:prstGeom prst="rect">
            <a:avLst/>
          </a:prstGeom>
          <a:noFill/>
          <a:ln>
            <a:noFill/>
          </a:ln>
        </p:spPr>
      </p:pic>
      <p:pic>
        <p:nvPicPr>
          <p:cNvPr id="101" name="Google Shape;101;p1"/>
          <p:cNvPicPr/>
          <p:nvPr/>
        </p:nvPicPr>
        <p:blipFill>
          <a:blip r:embed="rId4">
            <a:alphaModFix/>
          </a:blip>
          <a:stretch/>
        </p:blipFill>
        <p:spPr bwMode="auto">
          <a:xfrm>
            <a:off x="9611000" y="143525"/>
            <a:ext cx="2227162" cy="740071"/>
          </a:xfrm>
          <a:prstGeom prst="rect">
            <a:avLst/>
          </a:prstGeom>
          <a:noFill/>
          <a:ln>
            <a:noFill/>
          </a:ln>
        </p:spPr>
      </p:pic>
      <p:pic>
        <p:nvPicPr>
          <p:cNvPr id="102" name="Google Shape;102;p1" descr="Logo, company name&#10;&#10;Description automatically generated"/>
          <p:cNvPicPr/>
          <p:nvPr/>
        </p:nvPicPr>
        <p:blipFill>
          <a:blip r:embed="rId5">
            <a:alphaModFix/>
          </a:blip>
          <a:srcRect l="7575" t="17454" r="6849" b="17331"/>
          <a:stretch/>
        </p:blipFill>
        <p:spPr bwMode="auto">
          <a:xfrm>
            <a:off x="4957665" y="1039245"/>
            <a:ext cx="2847061" cy="2171623"/>
          </a:xfrm>
          <a:prstGeom prst="rect">
            <a:avLst/>
          </a:prstGeom>
          <a:noFill/>
          <a:ln>
            <a:noFill/>
          </a:ln>
        </p:spPr>
      </p:pic>
      <p:cxnSp>
        <p:nvCxnSpPr>
          <p:cNvPr id="3" name="Straight Connector 2">
            <a:extLst>
              <a:ext uri="{FF2B5EF4-FFF2-40B4-BE49-F238E27FC236}">
                <a16:creationId xmlns:a16="http://schemas.microsoft.com/office/drawing/2014/main" id="{5CF9CEA4-5A23-090F-A37D-B2333A9BBECF}"/>
              </a:ext>
            </a:extLst>
          </p:cNvPr>
          <p:cNvCxnSpPr>
            <a:cxnSpLocks/>
          </p:cNvCxnSpPr>
          <p:nvPr/>
        </p:nvCxnSpPr>
        <p:spPr>
          <a:xfrm>
            <a:off x="4887884" y="5680364"/>
            <a:ext cx="678688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15C0166-8B4D-578D-B8B8-1F6CCEDEACF7}"/>
              </a:ext>
            </a:extLst>
          </p:cNvPr>
          <p:cNvSpPr txBox="1"/>
          <p:nvPr/>
        </p:nvSpPr>
        <p:spPr>
          <a:xfrm>
            <a:off x="4861387" y="5899489"/>
            <a:ext cx="3063413" cy="1169551"/>
          </a:xfrm>
          <a:prstGeom prst="rect">
            <a:avLst/>
          </a:prstGeom>
          <a:noFill/>
        </p:spPr>
        <p:txBody>
          <a:bodyPr wrap="square" rtlCol="0">
            <a:spAutoFit/>
          </a:bodyPr>
          <a:lstStyle/>
          <a:p>
            <a:r>
              <a:rPr lang="en-AU" b="1" dirty="0">
                <a:latin typeface="Calibri" panose="020F0502020204030204" pitchFamily="34" charset="0"/>
                <a:cs typeface="Calibri" panose="020F0502020204030204" pitchFamily="34" charset="0"/>
              </a:rPr>
              <a:t>Sachindra Singh</a:t>
            </a:r>
          </a:p>
          <a:p>
            <a:r>
              <a:rPr lang="en-AU" dirty="0">
                <a:latin typeface="Calibri" panose="020F0502020204030204" pitchFamily="34" charset="0"/>
                <a:cs typeface="Calibri" panose="020F0502020204030204" pitchFamily="34" charset="0"/>
              </a:rPr>
              <a:t>Geoinformatics Team Leader </a:t>
            </a:r>
          </a:p>
          <a:p>
            <a:r>
              <a:rPr lang="en-AU" dirty="0">
                <a:latin typeface="Calibri" panose="020F0502020204030204" pitchFamily="34" charset="0"/>
                <a:cs typeface="Calibri" panose="020F0502020204030204" pitchFamily="34" charset="0"/>
              </a:rPr>
              <a:t>Pacific Community (SPC)</a:t>
            </a:r>
          </a:p>
          <a:p>
            <a:r>
              <a:rPr lang="en-AU" dirty="0">
                <a:latin typeface="Calibri" panose="020F0502020204030204" pitchFamily="34" charset="0"/>
                <a:cs typeface="Calibri" panose="020F0502020204030204" pitchFamily="34" charset="0"/>
                <a:hlinkClick r:id="rId6"/>
              </a:rPr>
              <a:t>sachindras@spc.int</a:t>
            </a:r>
            <a:endParaRPr lang="en-AU" dirty="0">
              <a:latin typeface="Calibri" panose="020F0502020204030204" pitchFamily="34" charset="0"/>
              <a:cs typeface="Calibri" panose="020F0502020204030204" pitchFamily="34" charset="0"/>
            </a:endParaRPr>
          </a:p>
          <a:p>
            <a:endParaRPr lang="en-AU" dirty="0">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0" name="Google Shape;200;p40"/>
          <p:cNvSpPr txBox="1">
            <a:spLocks noGrp="1"/>
          </p:cNvSpPr>
          <p:nvPr>
            <p:ph type="title"/>
          </p:nvPr>
        </p:nvSpPr>
        <p:spPr bwMode="auto">
          <a:xfrm>
            <a:off x="838200" y="140783"/>
            <a:ext cx="11077575" cy="735806"/>
          </a:xfrm>
          <a:prstGeom prst="rect">
            <a:avLst/>
          </a:prstGeom>
          <a:noFill/>
          <a:ln>
            <a:noFill/>
          </a:ln>
        </p:spPr>
        <p:txBody>
          <a:bodyPr spcFirstLastPara="1" wrap="square" lIns="91425" tIns="45700" rIns="91425" bIns="45700" anchor="ctr" anchorCtr="0">
            <a:normAutofit/>
          </a:bodyPr>
          <a:lstStyle/>
          <a:p>
            <a:pPr marL="0" lvl="0" indent="0" algn="l">
              <a:lnSpc>
                <a:spcPct val="90000"/>
              </a:lnSpc>
              <a:spcBef>
                <a:spcPts val="0"/>
              </a:spcBef>
              <a:spcAft>
                <a:spcPts val="0"/>
              </a:spcAft>
              <a:buClr>
                <a:srgbClr val="00B0CA"/>
              </a:buClr>
              <a:buSzPts val="1800"/>
              <a:buNone/>
              <a:defRPr/>
            </a:pPr>
            <a:r>
              <a:rPr lang="en-US" dirty="0"/>
              <a:t>Regional Coastlines</a:t>
            </a:r>
            <a:endParaRPr dirty="0"/>
          </a:p>
        </p:txBody>
      </p:sp>
      <p:pic>
        <p:nvPicPr>
          <p:cNvPr id="2" name="Picture 1">
            <a:extLst>
              <a:ext uri="{FF2B5EF4-FFF2-40B4-BE49-F238E27FC236}">
                <a16:creationId xmlns:a16="http://schemas.microsoft.com/office/drawing/2014/main" id="{EE5C2F7C-8504-DF0F-2CF2-D07BD18992B7}"/>
              </a:ext>
            </a:extLst>
          </p:cNvPr>
          <p:cNvPicPr>
            <a:picLocks noChangeAspect="1"/>
          </p:cNvPicPr>
          <p:nvPr/>
        </p:nvPicPr>
        <p:blipFill>
          <a:blip r:embed="rId3"/>
          <a:stretch/>
        </p:blipFill>
        <p:spPr bwMode="auto">
          <a:xfrm>
            <a:off x="965584" y="1213748"/>
            <a:ext cx="8046702" cy="4069452"/>
          </a:xfrm>
          <a:prstGeom prst="rect">
            <a:avLst/>
          </a:prstGeom>
          <a:ln w="19049">
            <a:solidFill>
              <a:schemeClr val="accent1">
                <a:lumMod val="50196"/>
              </a:schemeClr>
            </a:solidFill>
            <a:prstDash val="solid"/>
          </a:ln>
        </p:spPr>
      </p:pic>
      <p:pic>
        <p:nvPicPr>
          <p:cNvPr id="3" name="Picture 2">
            <a:extLst>
              <a:ext uri="{FF2B5EF4-FFF2-40B4-BE49-F238E27FC236}">
                <a16:creationId xmlns:a16="http://schemas.microsoft.com/office/drawing/2014/main" id="{106E4211-770F-6F3F-BB72-1B46E105A2C0}"/>
              </a:ext>
            </a:extLst>
          </p:cNvPr>
          <p:cNvPicPr>
            <a:picLocks noChangeAspect="1"/>
          </p:cNvPicPr>
          <p:nvPr/>
        </p:nvPicPr>
        <p:blipFill>
          <a:blip r:embed="rId4"/>
          <a:stretch/>
        </p:blipFill>
        <p:spPr bwMode="auto">
          <a:xfrm>
            <a:off x="9130285" y="1213748"/>
            <a:ext cx="2900766" cy="3672288"/>
          </a:xfrm>
          <a:prstGeom prst="rect">
            <a:avLst/>
          </a:prstGeom>
          <a:ln w="19049">
            <a:solidFill>
              <a:schemeClr val="accent1">
                <a:lumMod val="50196"/>
              </a:schemeClr>
            </a:solidFill>
            <a:prstDash val="solid"/>
          </a:ln>
        </p:spPr>
      </p:pic>
      <p:sp>
        <p:nvSpPr>
          <p:cNvPr id="4" name="TextBox 469583441">
            <a:extLst>
              <a:ext uri="{FF2B5EF4-FFF2-40B4-BE49-F238E27FC236}">
                <a16:creationId xmlns:a16="http://schemas.microsoft.com/office/drawing/2014/main" id="{82F6C461-33B7-2D13-A444-8C49335AC60B}"/>
              </a:ext>
            </a:extLst>
          </p:cNvPr>
          <p:cNvSpPr txBox="1"/>
          <p:nvPr/>
        </p:nvSpPr>
        <p:spPr bwMode="auto">
          <a:xfrm>
            <a:off x="965584" y="5385415"/>
            <a:ext cx="6968452" cy="937757"/>
          </a:xfrm>
          <a:prstGeom prst="rect">
            <a:avLst/>
          </a:prstGeom>
          <a:noFill/>
        </p:spPr>
        <p:txBody>
          <a:bodyPr vert="horz" wrap="square" lIns="91440" tIns="45720" rIns="91440" bIns="45720" numCol="1" spcCol="0" rtlCol="0" fromWordArt="0" anchor="t" anchorCtr="0" forceAA="0" compatLnSpc="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l">
              <a:defRPr/>
            </a:pPr>
            <a:r>
              <a:rPr b="1" i="0" u="none" dirty="0">
                <a:solidFill>
                  <a:srgbClr val="000000"/>
                </a:solidFill>
                <a:latin typeface="Calibri"/>
                <a:ea typeface="Calibri"/>
                <a:cs typeface="Calibri"/>
              </a:rPr>
              <a:t>Coastline Change</a:t>
            </a:r>
            <a:r>
              <a:rPr b="0" i="0" u="none" dirty="0">
                <a:solidFill>
                  <a:srgbClr val="000000"/>
                </a:solidFill>
                <a:latin typeface="Calibri"/>
                <a:ea typeface="Calibri"/>
                <a:cs typeface="Calibri"/>
              </a:rPr>
              <a:t> across the past 3 decades for every Pacific Island Country and Territory, enabling ongoing monitoring of erosion (land loss) and accretion (where areas increase due to deposition). </a:t>
            </a:r>
            <a:endParaRPr dirty="0">
              <a:latin typeface="Calibri"/>
              <a:cs typeface="Calibri"/>
            </a:endParaRPr>
          </a:p>
        </p:txBody>
      </p:sp>
      <p:sp>
        <p:nvSpPr>
          <p:cNvPr id="5" name="TextBox 1043524198">
            <a:extLst>
              <a:ext uri="{FF2B5EF4-FFF2-40B4-BE49-F238E27FC236}">
                <a16:creationId xmlns:a16="http://schemas.microsoft.com/office/drawing/2014/main" id="{720FD3DB-ECF5-C6B9-76E2-45F8166E2C69}"/>
              </a:ext>
            </a:extLst>
          </p:cNvPr>
          <p:cNvSpPr txBox="1"/>
          <p:nvPr/>
        </p:nvSpPr>
        <p:spPr bwMode="auto">
          <a:xfrm>
            <a:off x="9012285" y="4916537"/>
            <a:ext cx="3018765" cy="937757"/>
          </a:xfrm>
          <a:prstGeom prst="rect">
            <a:avLst/>
          </a:prstGeom>
          <a:noFill/>
        </p:spPr>
        <p:txBody>
          <a:bodyPr vert="horz" wrap="square" lIns="91440" tIns="45720" rIns="91440" bIns="45720" numCol="1" spcCol="0" rtlCol="0" fromWordArt="0" anchor="t" anchorCtr="0" forceAA="0" compatLnSpc="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i="1" dirty="0">
                <a:latin typeface="Calibri" panose="020F0502020204030204" pitchFamily="34" charset="0"/>
                <a:cs typeface="Calibri" panose="020F0502020204030204" pitchFamily="34" charset="0"/>
              </a:rPr>
              <a:t>Shoreline Change Extraction across 169 islands/atolls in Tonga.</a:t>
            </a:r>
          </a:p>
        </p:txBody>
      </p:sp>
    </p:spTree>
    <p:extLst>
      <p:ext uri="{BB962C8B-B14F-4D97-AF65-F5344CB8AC3E}">
        <p14:creationId xmlns:p14="http://schemas.microsoft.com/office/powerpoint/2010/main" val="1093577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70" name="Google Shape;170;p37"/>
          <p:cNvPicPr/>
          <p:nvPr/>
        </p:nvPicPr>
        <p:blipFill>
          <a:blip r:embed="rId3">
            <a:alphaModFix/>
          </a:blip>
          <a:stretch/>
        </p:blipFill>
        <p:spPr bwMode="auto">
          <a:xfrm>
            <a:off x="0" y="505894"/>
            <a:ext cx="12192000" cy="5550647"/>
          </a:xfrm>
          <a:prstGeom prst="rect">
            <a:avLst/>
          </a:prstGeom>
          <a:noFill/>
          <a:ln>
            <a:noFill/>
          </a:ln>
        </p:spPr>
      </p:pic>
      <p:sp>
        <p:nvSpPr>
          <p:cNvPr id="2" name="TextBox 1">
            <a:extLst>
              <a:ext uri="{FF2B5EF4-FFF2-40B4-BE49-F238E27FC236}">
                <a16:creationId xmlns:a16="http://schemas.microsoft.com/office/drawing/2014/main" id="{CEEEEEDA-E5CD-97F0-49FE-1ABFB506BA8A}"/>
              </a:ext>
            </a:extLst>
          </p:cNvPr>
          <p:cNvSpPr txBox="1"/>
          <p:nvPr/>
        </p:nvSpPr>
        <p:spPr>
          <a:xfrm>
            <a:off x="4803001" y="6193204"/>
            <a:ext cx="4477508" cy="523220"/>
          </a:xfrm>
          <a:prstGeom prst="rect">
            <a:avLst/>
          </a:prstGeom>
          <a:noFill/>
        </p:spPr>
        <p:txBody>
          <a:bodyPr wrap="none" rtlCol="0">
            <a:spAutoFit/>
          </a:bodyPr>
          <a:lstStyle/>
          <a:p>
            <a:pPr marL="457200" marR="0" lvl="0" indent="-228600" algn="l">
              <a:lnSpc>
                <a:spcPct val="100000"/>
              </a:lnSpc>
              <a:spcBef>
                <a:spcPts val="0"/>
              </a:spcBef>
              <a:spcAft>
                <a:spcPts val="0"/>
              </a:spcAft>
              <a:buSzPts val="1400"/>
              <a:buNone/>
              <a:defRPr/>
            </a:pPr>
            <a:r>
              <a:rPr lang="en-AU" dirty="0" err="1">
                <a:latin typeface="Calibri" panose="020F0502020204030204" pitchFamily="34" charset="0"/>
                <a:cs typeface="Calibri" panose="020F0502020204030204" pitchFamily="34" charset="0"/>
              </a:rPr>
              <a:t>Karisoa</a:t>
            </a:r>
            <a:r>
              <a:rPr lang="en-AU" dirty="0">
                <a:latin typeface="Calibri" panose="020F0502020204030204" pitchFamily="34" charset="0"/>
                <a:cs typeface="Calibri" panose="020F0502020204030204" pitchFamily="34" charset="0"/>
              </a:rPr>
              <a:t>, Papua New Guinea</a:t>
            </a:r>
          </a:p>
          <a:p>
            <a:pPr marL="457200" marR="0" lvl="0" indent="-228600" algn="l">
              <a:lnSpc>
                <a:spcPct val="100000"/>
              </a:lnSpc>
              <a:spcBef>
                <a:spcPts val="0"/>
              </a:spcBef>
              <a:spcAft>
                <a:spcPts val="0"/>
              </a:spcAft>
              <a:buSzPts val="1400"/>
              <a:buNone/>
              <a:defRPr/>
            </a:pPr>
            <a:r>
              <a:rPr lang="en-AU" dirty="0">
                <a:latin typeface="Calibri" panose="020F0502020204030204" pitchFamily="34" charset="0"/>
                <a:cs typeface="Calibri" panose="020F0502020204030204" pitchFamily="34" charset="0"/>
              </a:rPr>
              <a:t>240 meter change over 20 years, or 12 meters per year.</a:t>
            </a:r>
          </a:p>
        </p:txBody>
      </p:sp>
    </p:spTree>
    <p:extLst>
      <p:ext uri="{BB962C8B-B14F-4D97-AF65-F5344CB8AC3E}">
        <p14:creationId xmlns:p14="http://schemas.microsoft.com/office/powerpoint/2010/main" val="621532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545630010" name="Picture 1545630009"/>
          <p:cNvPicPr>
            <a:picLocks noChangeAspect="1"/>
          </p:cNvPicPr>
          <p:nvPr/>
        </p:nvPicPr>
        <p:blipFill>
          <a:blip r:embed="rId3"/>
          <a:stretch/>
        </p:blipFill>
        <p:spPr bwMode="auto">
          <a:xfrm>
            <a:off x="0" y="0"/>
            <a:ext cx="18288000" cy="9248773"/>
          </a:xfrm>
          <a:prstGeom prst="rect">
            <a:avLst/>
          </a:prstGeom>
        </p:spPr>
      </p:pic>
      <p:pic>
        <p:nvPicPr>
          <p:cNvPr id="1886174772" name="Picture 1886174771"/>
          <p:cNvPicPr>
            <a:picLocks noChangeAspect="1"/>
          </p:cNvPicPr>
          <p:nvPr/>
        </p:nvPicPr>
        <p:blipFill>
          <a:blip r:embed="rId4"/>
          <a:stretch/>
        </p:blipFill>
        <p:spPr bwMode="auto">
          <a:xfrm>
            <a:off x="623201" y="657822"/>
            <a:ext cx="11243583" cy="5678009"/>
          </a:xfrm>
          <a:prstGeom prst="rect">
            <a:avLst/>
          </a:prstGeom>
        </p:spPr>
      </p:pic>
      <p:sp>
        <p:nvSpPr>
          <p:cNvPr id="526452146" name="TextBox 526452145"/>
          <p:cNvSpPr txBox="1"/>
          <p:nvPr/>
        </p:nvSpPr>
        <p:spPr bwMode="auto">
          <a:xfrm>
            <a:off x="5297837" y="6504502"/>
            <a:ext cx="4557215" cy="311496"/>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en-AU" dirty="0" err="1">
                <a:latin typeface="Calibri"/>
                <a:ea typeface="Calibri"/>
                <a:cs typeface="Calibri"/>
              </a:rPr>
              <a:t>Hetaheta</a:t>
            </a:r>
            <a:r>
              <a:rPr lang="en-AU" dirty="0">
                <a:latin typeface="Calibri"/>
                <a:ea typeface="Calibri"/>
                <a:cs typeface="Calibri"/>
              </a:rPr>
              <a:t>, </a:t>
            </a:r>
            <a:r>
              <a:rPr dirty="0">
                <a:latin typeface="Calibri"/>
                <a:ea typeface="Calibri"/>
                <a:cs typeface="Calibri"/>
              </a:rPr>
              <a:t>Isabel Islands, Solomons.</a:t>
            </a:r>
            <a:endParaRPr dirty="0">
              <a:latin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39441975" name="Freeform 2"/>
          <p:cNvSpPr/>
          <p:nvPr/>
        </p:nvSpPr>
        <p:spPr bwMode="auto">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a:blip r:embed="rId2">
              <a:alphaModFix amt="29000"/>
            </a:blip>
            <a:srcRect l="280" t="1590" b="19080"/>
            <a:stretch/>
          </a:blipFill>
        </p:spPr>
        <p:txBody>
          <a:bodyPr/>
          <a:lstStyle/>
          <a:p>
            <a:endParaRPr lang="en-AU"/>
          </a:p>
        </p:txBody>
      </p:sp>
      <p:sp>
        <p:nvSpPr>
          <p:cNvPr id="628860706" name="Freeform 3"/>
          <p:cNvSpPr/>
          <p:nvPr/>
        </p:nvSpPr>
        <p:spPr bwMode="auto">
          <a:xfrm>
            <a:off x="10153990" y="475169"/>
            <a:ext cx="1518081" cy="615771"/>
          </a:xfrm>
          <a:custGeom>
            <a:avLst/>
            <a:gdLst/>
            <a:ahLst/>
            <a:cxnLst/>
            <a:rect l="l" t="t" r="r" b="b"/>
            <a:pathLst>
              <a:path w="2277123" h="923658" extrusionOk="0">
                <a:moveTo>
                  <a:pt x="0" y="0"/>
                </a:moveTo>
                <a:lnTo>
                  <a:pt x="2277123" y="0"/>
                </a:lnTo>
                <a:lnTo>
                  <a:pt x="2277123" y="923658"/>
                </a:lnTo>
                <a:lnTo>
                  <a:pt x="0" y="923658"/>
                </a:lnTo>
                <a:lnTo>
                  <a:pt x="0" y="0"/>
                </a:lnTo>
                <a:close/>
              </a:path>
            </a:pathLst>
          </a:custGeom>
          <a:blipFill>
            <a:blip r:embed="rId3"/>
            <a:stretch/>
          </a:blipFill>
        </p:spPr>
        <p:txBody>
          <a:bodyPr/>
          <a:lstStyle/>
          <a:p>
            <a:endParaRPr lang="en-AU"/>
          </a:p>
        </p:txBody>
      </p:sp>
      <p:sp>
        <p:nvSpPr>
          <p:cNvPr id="970103368" name="AutoShape 5"/>
          <p:cNvSpPr/>
          <p:nvPr/>
        </p:nvSpPr>
        <p:spPr bwMode="auto">
          <a:xfrm>
            <a:off x="10491588" y="600626"/>
            <a:ext cx="0" cy="389217"/>
          </a:xfrm>
          <a:prstGeom prst="line">
            <a:avLst/>
          </a:prstGeom>
          <a:ln w="9525" cap="flat">
            <a:solidFill>
              <a:srgbClr val="00B0CA"/>
            </a:solidFill>
            <a:prstDash val="solid"/>
            <a:headEnd type="none" w="sm" len="sm"/>
            <a:tailEnd type="none" w="sm" len="sm"/>
          </a:ln>
        </p:spPr>
        <p:txBody>
          <a:bodyPr/>
          <a:lstStyle/>
          <a:p>
            <a:endParaRPr lang="en-AU"/>
          </a:p>
        </p:txBody>
      </p:sp>
      <p:sp>
        <p:nvSpPr>
          <p:cNvPr id="2015458409" name="TextBox 8"/>
          <p:cNvSpPr txBox="1"/>
          <p:nvPr/>
        </p:nvSpPr>
        <p:spPr bwMode="auto">
          <a:xfrm>
            <a:off x="358474" y="559432"/>
            <a:ext cx="9025722" cy="471604"/>
          </a:xfrm>
          <a:prstGeom prst="rect">
            <a:avLst/>
          </a:prstGeom>
        </p:spPr>
        <p:txBody>
          <a:bodyPr wrap="square" lIns="0" tIns="0" rIns="0" bIns="0" rtlCol="0" anchor="t">
            <a:spAutoFit/>
          </a:bodyPr>
          <a:lstStyle/>
          <a:p>
            <a:pPr algn="ctr">
              <a:lnSpc>
                <a:spcPts val="3376"/>
              </a:lnSpc>
              <a:defRPr/>
            </a:pPr>
            <a:r>
              <a:rPr lang="en-US" sz="4400" dirty="0">
                <a:solidFill>
                  <a:srgbClr val="0070C0"/>
                </a:solidFill>
                <a:latin typeface="Calibri" panose="020F0502020204030204" pitchFamily="34" charset="0"/>
                <a:cs typeface="Calibri" panose="020F0502020204030204" pitchFamily="34" charset="0"/>
              </a:rPr>
              <a:t>Regional Coastlines Methodology (1)</a:t>
            </a:r>
          </a:p>
        </p:txBody>
      </p:sp>
      <p:sp>
        <p:nvSpPr>
          <p:cNvPr id="690733320" name=" 690733319"/>
          <p:cNvSpPr/>
          <p:nvPr/>
        </p:nvSpPr>
        <p:spPr bwMode="auto">
          <a:xfrm>
            <a:off x="6936509" y="1501823"/>
            <a:ext cx="5021515" cy="4938000"/>
          </a:xfrm>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a:defRPr/>
            </a:pPr>
            <a:r>
              <a:rPr sz="1600" b="1" u="sng" dirty="0" err="1">
                <a:latin typeface="Calibri"/>
                <a:ea typeface="Calibri"/>
                <a:cs typeface="Calibri"/>
              </a:rPr>
              <a:t>Rasterisation</a:t>
            </a:r>
            <a:br>
              <a:rPr sz="1600" b="1" dirty="0">
                <a:latin typeface="Calibri"/>
                <a:ea typeface="Calibri"/>
                <a:cs typeface="Calibri"/>
              </a:rPr>
            </a:br>
            <a:endParaRPr sz="1600" dirty="0">
              <a:latin typeface="Calibri"/>
              <a:ea typeface="Calibri"/>
              <a:cs typeface="Calibri"/>
            </a:endParaRPr>
          </a:p>
          <a:p>
            <a:pPr marL="218635" indent="-218635">
              <a:buFont typeface="Arial"/>
              <a:buChar char="•"/>
              <a:defRPr/>
            </a:pPr>
            <a:r>
              <a:rPr sz="1600" dirty="0">
                <a:latin typeface="Calibri"/>
                <a:ea typeface="Calibri"/>
                <a:cs typeface="Calibri"/>
              </a:rPr>
              <a:t>Loading the available catalogue of Landsat satellite imagery across the PICTs.</a:t>
            </a:r>
            <a:endParaRPr sz="1600" dirty="0">
              <a:latin typeface="Calibri"/>
              <a:cs typeface="Calibri"/>
            </a:endParaRPr>
          </a:p>
          <a:p>
            <a:pPr marL="203949" indent="-203949">
              <a:buFont typeface="Arial"/>
              <a:buChar char="•"/>
              <a:defRPr/>
            </a:pPr>
            <a:r>
              <a:rPr sz="1600" dirty="0">
                <a:latin typeface="Calibri"/>
                <a:ea typeface="Calibri"/>
                <a:cs typeface="Calibri"/>
              </a:rPr>
              <a:t>Comparing the time of acquisition for each </a:t>
            </a:r>
            <a:r>
              <a:rPr sz="1600" dirty="0" err="1">
                <a:latin typeface="Calibri"/>
                <a:ea typeface="Calibri"/>
                <a:cs typeface="Calibri"/>
              </a:rPr>
              <a:t>landsat</a:t>
            </a:r>
            <a:r>
              <a:rPr sz="1600" dirty="0">
                <a:latin typeface="Calibri"/>
                <a:ea typeface="Calibri"/>
                <a:cs typeface="Calibri"/>
              </a:rPr>
              <a:t> image to the modelled tide height at that time, and filtering out observations during times of extreme high or low tides. The tidal model used is TPXO9-atlas down-scaled to 5 x 5 km</a:t>
            </a:r>
            <a:r>
              <a:rPr sz="1600" baseline="30000" dirty="0">
                <a:latin typeface="Calibri"/>
                <a:ea typeface="Calibri"/>
                <a:cs typeface="Calibri"/>
              </a:rPr>
              <a:t>2</a:t>
            </a:r>
            <a:r>
              <a:rPr sz="1600" dirty="0">
                <a:latin typeface="Calibri"/>
                <a:ea typeface="Calibri"/>
                <a:cs typeface="Calibri"/>
              </a:rPr>
              <a:t> resolution across PICTS.</a:t>
            </a:r>
            <a:endParaRPr sz="1600" dirty="0">
              <a:latin typeface="Calibri"/>
              <a:cs typeface="Calibri"/>
            </a:endParaRPr>
          </a:p>
          <a:p>
            <a:pPr marL="203949" indent="-203949">
              <a:buFont typeface="Arial"/>
              <a:buChar char="•"/>
              <a:defRPr/>
            </a:pPr>
            <a:r>
              <a:rPr sz="1600" dirty="0">
                <a:latin typeface="Calibri"/>
                <a:ea typeface="Calibri"/>
                <a:cs typeface="Calibri"/>
              </a:rPr>
              <a:t>Masking clouds out of the remaining time series of Landsat observations and calculating the median value for each location within each year.</a:t>
            </a:r>
            <a:endParaRPr sz="1600" dirty="0">
              <a:latin typeface="Calibri"/>
              <a:cs typeface="Calibri"/>
            </a:endParaRPr>
          </a:p>
          <a:p>
            <a:pPr marL="203949" indent="-203949">
              <a:buFont typeface="Arial"/>
              <a:buChar char="•"/>
              <a:defRPr/>
            </a:pPr>
            <a:r>
              <a:rPr sz="1600" dirty="0">
                <a:latin typeface="Calibri"/>
                <a:ea typeface="Calibri"/>
                <a:cs typeface="Calibri"/>
              </a:rPr>
              <a:t>Deriving various water indices (such as the modified </a:t>
            </a:r>
            <a:r>
              <a:rPr sz="1600" dirty="0" err="1">
                <a:latin typeface="Calibri"/>
                <a:ea typeface="Calibri"/>
                <a:cs typeface="Calibri"/>
              </a:rPr>
              <a:t>normalised</a:t>
            </a:r>
            <a:r>
              <a:rPr sz="1600" dirty="0">
                <a:latin typeface="Calibri"/>
                <a:ea typeface="Calibri"/>
                <a:cs typeface="Calibri"/>
              </a:rPr>
              <a:t> differential water index [MNDWI]) from these annual summaries.</a:t>
            </a:r>
            <a:endParaRPr sz="1600" dirty="0">
              <a:latin typeface="Calibri"/>
              <a:cs typeface="Calibri"/>
            </a:endParaRPr>
          </a:p>
          <a:p>
            <a:pPr marL="203949" indent="-203949">
              <a:buFont typeface="Arial"/>
              <a:buChar char="•"/>
              <a:defRPr/>
            </a:pPr>
            <a:r>
              <a:rPr sz="1600" dirty="0">
                <a:latin typeface="Calibri"/>
                <a:ea typeface="Calibri"/>
                <a:cs typeface="Calibri"/>
              </a:rPr>
              <a:t>Various additional cleanup and filtering of raster values, including removing areas outside of the tidal zone, removing ephemeral noise from data, and gap-filling observations for locations with poor data in particular years.</a:t>
            </a:r>
            <a:endParaRPr sz="1600" dirty="0">
              <a:latin typeface="Calibri"/>
              <a:cs typeface="Calibri"/>
            </a:endParaRPr>
          </a:p>
        </p:txBody>
      </p:sp>
      <p:pic>
        <p:nvPicPr>
          <p:cNvPr id="2089633185" name="Picture 2089633184"/>
          <p:cNvPicPr>
            <a:picLocks noChangeAspect="1"/>
          </p:cNvPicPr>
          <p:nvPr/>
        </p:nvPicPr>
        <p:blipFill>
          <a:blip r:embed="rId4"/>
          <a:stretch/>
        </p:blipFill>
        <p:spPr bwMode="auto">
          <a:xfrm>
            <a:off x="589692" y="1501823"/>
            <a:ext cx="6218837" cy="5118985"/>
          </a:xfrm>
          <a:prstGeom prst="rect">
            <a:avLst/>
          </a:prstGeom>
          <a:ln w="19049">
            <a:solidFill>
              <a:schemeClr val="accent1">
                <a:lumMod val="50196"/>
              </a:schemeClr>
            </a:solidFill>
            <a:prstDash val="soli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16947485" name="Freeform 2"/>
          <p:cNvSpPr/>
          <p:nvPr/>
        </p:nvSpPr>
        <p:spPr bwMode="auto">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a:blip r:embed="rId2">
              <a:alphaModFix amt="29000"/>
            </a:blip>
            <a:srcRect l="280" t="1590" b="19080"/>
            <a:stretch/>
          </a:blipFill>
        </p:spPr>
        <p:txBody>
          <a:bodyPr/>
          <a:lstStyle/>
          <a:p>
            <a:endParaRPr lang="en-AU"/>
          </a:p>
        </p:txBody>
      </p:sp>
      <p:sp>
        <p:nvSpPr>
          <p:cNvPr id="1821625201" name="Freeform 3"/>
          <p:cNvSpPr/>
          <p:nvPr/>
        </p:nvSpPr>
        <p:spPr bwMode="auto">
          <a:xfrm>
            <a:off x="10237117" y="415265"/>
            <a:ext cx="1518081" cy="615771"/>
          </a:xfrm>
          <a:custGeom>
            <a:avLst/>
            <a:gdLst/>
            <a:ahLst/>
            <a:cxnLst/>
            <a:rect l="l" t="t" r="r" b="b"/>
            <a:pathLst>
              <a:path w="2277123" h="923658" extrusionOk="0">
                <a:moveTo>
                  <a:pt x="0" y="0"/>
                </a:moveTo>
                <a:lnTo>
                  <a:pt x="2277123" y="0"/>
                </a:lnTo>
                <a:lnTo>
                  <a:pt x="2277123" y="923658"/>
                </a:lnTo>
                <a:lnTo>
                  <a:pt x="0" y="923658"/>
                </a:lnTo>
                <a:lnTo>
                  <a:pt x="0" y="0"/>
                </a:lnTo>
                <a:close/>
              </a:path>
            </a:pathLst>
          </a:custGeom>
          <a:blipFill>
            <a:blip r:embed="rId3"/>
            <a:stretch/>
          </a:blipFill>
        </p:spPr>
        <p:txBody>
          <a:bodyPr/>
          <a:lstStyle/>
          <a:p>
            <a:endParaRPr lang="en-AU"/>
          </a:p>
        </p:txBody>
      </p:sp>
      <p:sp>
        <p:nvSpPr>
          <p:cNvPr id="158535303" name="AutoShape 5"/>
          <p:cNvSpPr/>
          <p:nvPr/>
        </p:nvSpPr>
        <p:spPr bwMode="auto">
          <a:xfrm>
            <a:off x="10491588" y="600626"/>
            <a:ext cx="0" cy="389217"/>
          </a:xfrm>
          <a:prstGeom prst="line">
            <a:avLst/>
          </a:prstGeom>
          <a:ln w="9525" cap="flat">
            <a:solidFill>
              <a:srgbClr val="00B0CA"/>
            </a:solidFill>
            <a:prstDash val="solid"/>
            <a:headEnd type="none" w="sm" len="sm"/>
            <a:tailEnd type="none" w="sm" len="sm"/>
          </a:ln>
        </p:spPr>
        <p:txBody>
          <a:bodyPr/>
          <a:lstStyle/>
          <a:p>
            <a:endParaRPr lang="en-AU"/>
          </a:p>
        </p:txBody>
      </p:sp>
      <p:sp>
        <p:nvSpPr>
          <p:cNvPr id="134491132" name=" 134491131"/>
          <p:cNvSpPr/>
          <p:nvPr/>
        </p:nvSpPr>
        <p:spPr bwMode="auto">
          <a:xfrm>
            <a:off x="7219410" y="1610389"/>
            <a:ext cx="4469826" cy="4958319"/>
          </a:xfrm>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a:defRPr/>
            </a:pPr>
            <a:r>
              <a:rPr sz="1600" b="1" u="sng" dirty="0" err="1">
                <a:latin typeface="Calibri"/>
                <a:ea typeface="Calibri"/>
                <a:cs typeface="Calibri"/>
              </a:rPr>
              <a:t>Vectorisation</a:t>
            </a:r>
            <a:endParaRPr sz="1600" dirty="0">
              <a:latin typeface="Calibri"/>
              <a:ea typeface="Calibri"/>
              <a:cs typeface="Calibri"/>
            </a:endParaRPr>
          </a:p>
          <a:p>
            <a:pPr>
              <a:defRPr/>
            </a:pPr>
            <a:endParaRPr sz="1600" dirty="0">
              <a:latin typeface="Calibri"/>
              <a:ea typeface="Calibri"/>
              <a:cs typeface="Calibri"/>
            </a:endParaRPr>
          </a:p>
          <a:p>
            <a:pPr>
              <a:defRPr/>
            </a:pPr>
            <a:r>
              <a:rPr sz="1600" dirty="0">
                <a:latin typeface="Calibri"/>
                <a:ea typeface="Calibri"/>
                <a:cs typeface="Calibri"/>
              </a:rPr>
              <a:t>The </a:t>
            </a:r>
            <a:r>
              <a:rPr sz="1600" dirty="0" err="1">
                <a:latin typeface="Calibri"/>
                <a:ea typeface="Calibri"/>
                <a:cs typeface="Calibri"/>
              </a:rPr>
              <a:t>vectorisation</a:t>
            </a:r>
            <a:r>
              <a:rPr sz="1600" dirty="0">
                <a:latin typeface="Calibri"/>
                <a:ea typeface="Calibri"/>
                <a:cs typeface="Calibri"/>
              </a:rPr>
              <a:t> process extracts the shoreline polylines using a </a:t>
            </a:r>
            <a:r>
              <a:rPr sz="1600" b="1" dirty="0">
                <a:latin typeface="Calibri"/>
                <a:ea typeface="Calibri"/>
                <a:cs typeface="Calibri"/>
              </a:rPr>
              <a:t>sub-pixel</a:t>
            </a:r>
            <a:r>
              <a:rPr sz="1600" dirty="0">
                <a:latin typeface="Calibri"/>
                <a:ea typeface="Calibri"/>
                <a:cs typeface="Calibri"/>
              </a:rPr>
              <a:t> contour water line </a:t>
            </a:r>
            <a:r>
              <a:rPr sz="1600" b="1" dirty="0">
                <a:latin typeface="Calibri"/>
                <a:ea typeface="Calibri"/>
                <a:cs typeface="Calibri"/>
              </a:rPr>
              <a:t>extraction algorithm</a:t>
            </a:r>
            <a:r>
              <a:rPr sz="1600" dirty="0">
                <a:latin typeface="Calibri"/>
                <a:ea typeface="Calibri"/>
                <a:cs typeface="Calibri"/>
              </a:rPr>
              <a:t> [1]. This is based on the </a:t>
            </a:r>
            <a:r>
              <a:rPr sz="1600" u="sng" dirty="0">
                <a:latin typeface="Calibri"/>
                <a:ea typeface="Calibri"/>
                <a:cs typeface="Calibri"/>
              </a:rPr>
              <a:t>marching squares algorithm </a:t>
            </a:r>
            <a:r>
              <a:rPr sz="1600" dirty="0">
                <a:latin typeface="Calibri"/>
                <a:ea typeface="Calibri"/>
                <a:cs typeface="Calibri"/>
              </a:rPr>
              <a:t>and enables comparison of the relative water index values of two </a:t>
            </a:r>
            <a:r>
              <a:rPr sz="1600" dirty="0" err="1">
                <a:latin typeface="Calibri"/>
                <a:ea typeface="Calibri"/>
                <a:cs typeface="Calibri"/>
              </a:rPr>
              <a:t>neighbouring</a:t>
            </a:r>
            <a:r>
              <a:rPr sz="1600" dirty="0">
                <a:latin typeface="Calibri"/>
                <a:ea typeface="Calibri"/>
                <a:cs typeface="Calibri"/>
              </a:rPr>
              <a:t> pixels. </a:t>
            </a:r>
          </a:p>
          <a:p>
            <a:pPr>
              <a:defRPr/>
            </a:pPr>
            <a:endParaRPr sz="1600" dirty="0">
              <a:latin typeface="Calibri"/>
              <a:ea typeface="Calibri"/>
              <a:cs typeface="Calibri"/>
            </a:endParaRPr>
          </a:p>
          <a:p>
            <a:pPr>
              <a:defRPr/>
            </a:pPr>
            <a:r>
              <a:rPr sz="1600" dirty="0">
                <a:latin typeface="Calibri"/>
                <a:ea typeface="Calibri"/>
                <a:cs typeface="Calibri"/>
              </a:rPr>
              <a:t>This comparison method is used to more </a:t>
            </a:r>
            <a:r>
              <a:rPr sz="1600" b="1" dirty="0">
                <a:latin typeface="Calibri"/>
                <a:ea typeface="Calibri"/>
                <a:cs typeface="Calibri"/>
              </a:rPr>
              <a:t>precisely locate the boundary between land and water</a:t>
            </a:r>
            <a:r>
              <a:rPr sz="1600" dirty="0">
                <a:latin typeface="Calibri"/>
                <a:ea typeface="Calibri"/>
                <a:cs typeface="Calibri"/>
              </a:rPr>
              <a:t> than the previous method of drawing a line directly along their pixel boundaries. </a:t>
            </a:r>
          </a:p>
          <a:p>
            <a:pPr>
              <a:defRPr/>
            </a:pPr>
            <a:endParaRPr sz="1600" dirty="0">
              <a:latin typeface="Calibri"/>
              <a:ea typeface="Calibri"/>
              <a:cs typeface="Calibri"/>
            </a:endParaRPr>
          </a:p>
          <a:p>
            <a:pPr>
              <a:defRPr/>
            </a:pPr>
            <a:r>
              <a:rPr sz="1600" dirty="0">
                <a:latin typeface="Calibri"/>
                <a:ea typeface="Calibri"/>
                <a:cs typeface="Calibri"/>
              </a:rPr>
              <a:t>This results in </a:t>
            </a:r>
            <a:r>
              <a:rPr sz="1600" b="1" dirty="0">
                <a:latin typeface="Calibri"/>
                <a:ea typeface="Calibri"/>
                <a:cs typeface="Calibri"/>
              </a:rPr>
              <a:t>higher fidelity</a:t>
            </a:r>
            <a:r>
              <a:rPr sz="1600" dirty="0">
                <a:latin typeface="Calibri"/>
                <a:ea typeface="Calibri"/>
                <a:cs typeface="Calibri"/>
              </a:rPr>
              <a:t> coastlines extraction than would be possible with whole-pixel resolution of 30/m</a:t>
            </a:r>
            <a:r>
              <a:rPr sz="1733" baseline="30000" dirty="0">
                <a:latin typeface="Calibri"/>
                <a:ea typeface="Calibri"/>
                <a:cs typeface="Calibri"/>
              </a:rPr>
              <a:t>2</a:t>
            </a:r>
            <a:r>
              <a:rPr sz="1600" dirty="0">
                <a:latin typeface="Calibri"/>
                <a:ea typeface="Calibri"/>
                <a:cs typeface="Calibri"/>
              </a:rPr>
              <a:t>.</a:t>
            </a:r>
            <a:br>
              <a:rPr sz="1600" dirty="0">
                <a:latin typeface="Calibri"/>
                <a:ea typeface="Calibri"/>
                <a:cs typeface="Calibri"/>
              </a:rPr>
            </a:br>
            <a:endParaRPr sz="1600" dirty="0">
              <a:latin typeface="Calibri"/>
              <a:ea typeface="Calibri"/>
              <a:cs typeface="Calibri"/>
            </a:endParaRPr>
          </a:p>
          <a:p>
            <a:pPr>
              <a:defRPr/>
            </a:pPr>
            <a:endParaRPr sz="1600" dirty="0">
              <a:latin typeface="Calibri"/>
              <a:ea typeface="Calibri"/>
              <a:cs typeface="Calibri"/>
            </a:endParaRPr>
          </a:p>
          <a:p>
            <a:pPr>
              <a:defRPr/>
            </a:pPr>
            <a:r>
              <a:rPr sz="1600" i="1" dirty="0">
                <a:latin typeface="Calibri"/>
                <a:ea typeface="Calibri"/>
                <a:cs typeface="Calibri"/>
              </a:rPr>
              <a:t>[1] Dr. Robbi Taylor-Bishop, Geoscience Australia</a:t>
            </a:r>
            <a:endParaRPr sz="1600" dirty="0">
              <a:latin typeface="Calibri"/>
              <a:ea typeface="Calibri"/>
              <a:cs typeface="Calibri"/>
            </a:endParaRPr>
          </a:p>
        </p:txBody>
      </p:sp>
      <p:pic>
        <p:nvPicPr>
          <p:cNvPr id="1545771699" name="Picture 1545771698"/>
          <p:cNvPicPr>
            <a:picLocks noChangeAspect="1"/>
          </p:cNvPicPr>
          <p:nvPr/>
        </p:nvPicPr>
        <p:blipFill>
          <a:blip r:embed="rId4"/>
          <a:stretch/>
        </p:blipFill>
        <p:spPr bwMode="auto">
          <a:xfrm>
            <a:off x="736725" y="1304274"/>
            <a:ext cx="6183863" cy="5478137"/>
          </a:xfrm>
          <a:prstGeom prst="rect">
            <a:avLst/>
          </a:prstGeom>
          <a:ln w="19049">
            <a:solidFill>
              <a:schemeClr val="accent1">
                <a:lumMod val="50196"/>
              </a:schemeClr>
            </a:solidFill>
            <a:prstDash val="solid"/>
          </a:ln>
        </p:spPr>
      </p:pic>
      <p:sp>
        <p:nvSpPr>
          <p:cNvPr id="4" name="TextBox 8">
            <a:extLst>
              <a:ext uri="{FF2B5EF4-FFF2-40B4-BE49-F238E27FC236}">
                <a16:creationId xmlns:a16="http://schemas.microsoft.com/office/drawing/2014/main" id="{4B070954-59B5-B394-17A7-960AD54932B9}"/>
              </a:ext>
            </a:extLst>
          </p:cNvPr>
          <p:cNvSpPr txBox="1"/>
          <p:nvPr/>
        </p:nvSpPr>
        <p:spPr bwMode="auto">
          <a:xfrm>
            <a:off x="358474" y="559432"/>
            <a:ext cx="9025722" cy="471604"/>
          </a:xfrm>
          <a:prstGeom prst="rect">
            <a:avLst/>
          </a:prstGeom>
        </p:spPr>
        <p:txBody>
          <a:bodyPr wrap="square" lIns="0" tIns="0" rIns="0" bIns="0" rtlCol="0" anchor="t">
            <a:spAutoFit/>
          </a:bodyPr>
          <a:lstStyle/>
          <a:p>
            <a:pPr algn="ctr">
              <a:lnSpc>
                <a:spcPts val="3376"/>
              </a:lnSpc>
              <a:defRPr/>
            </a:pPr>
            <a:r>
              <a:rPr lang="en-US" sz="4400" dirty="0">
                <a:solidFill>
                  <a:srgbClr val="0070C0"/>
                </a:solidFill>
                <a:latin typeface="Calibri" panose="020F0502020204030204" pitchFamily="34" charset="0"/>
                <a:cs typeface="Calibri" panose="020F0502020204030204" pitchFamily="34" charset="0"/>
              </a:rPr>
              <a:t>Regional Coastlines Methodology (2)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495872761" name="Picture 1495872760"/>
          <p:cNvPicPr>
            <a:picLocks noChangeAspect="1"/>
          </p:cNvPicPr>
          <p:nvPr/>
        </p:nvPicPr>
        <p:blipFill>
          <a:blip r:embed="rId3"/>
          <a:stretch/>
        </p:blipFill>
        <p:spPr bwMode="auto">
          <a:xfrm>
            <a:off x="0" y="0"/>
            <a:ext cx="18288000" cy="9248773"/>
          </a:xfrm>
          <a:prstGeom prst="rect">
            <a:avLst/>
          </a:prstGeom>
        </p:spPr>
      </p:pic>
      <p:sp>
        <p:nvSpPr>
          <p:cNvPr id="757748471" name="TextBox 757748470"/>
          <p:cNvSpPr txBox="1"/>
          <p:nvPr/>
        </p:nvSpPr>
        <p:spPr bwMode="auto">
          <a:xfrm>
            <a:off x="650113" y="6265225"/>
            <a:ext cx="11432026" cy="530658"/>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dirty="0">
                <a:latin typeface="Calibri"/>
                <a:ea typeface="Calibri"/>
                <a:cs typeface="Calibri"/>
              </a:rPr>
              <a:t>Changes in Water Bodies during and after El-Nino Drought 2015/2016. Able to detect flood plains - used for drought monitoring, disaster planning, water security.</a:t>
            </a:r>
            <a:endParaRPr dirty="0">
              <a:latin typeface="Calibri"/>
              <a:cs typeface="Calibri"/>
            </a:endParaRPr>
          </a:p>
        </p:txBody>
      </p:sp>
      <p:pic>
        <p:nvPicPr>
          <p:cNvPr id="60169401" name="Picture 60169400"/>
          <p:cNvPicPr>
            <a:picLocks noChangeAspect="1"/>
          </p:cNvPicPr>
          <p:nvPr/>
        </p:nvPicPr>
        <p:blipFill>
          <a:blip r:embed="rId4"/>
          <a:stretch/>
        </p:blipFill>
        <p:spPr bwMode="auto">
          <a:xfrm>
            <a:off x="651193" y="324068"/>
            <a:ext cx="11430945" cy="578096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6" name="Google Shape;176;p38"/>
          <p:cNvSpPr txBox="1">
            <a:spLocks noGrp="1"/>
          </p:cNvSpPr>
          <p:nvPr>
            <p:ph type="title"/>
          </p:nvPr>
        </p:nvSpPr>
        <p:spPr bwMode="auto">
          <a:xfrm>
            <a:off x="838199" y="136156"/>
            <a:ext cx="7151255" cy="735805"/>
          </a:xfrm>
          <a:prstGeom prst="rect">
            <a:avLst/>
          </a:prstGeom>
          <a:noFill/>
          <a:ln>
            <a:noFill/>
          </a:ln>
        </p:spPr>
        <p:txBody>
          <a:bodyPr spcFirstLastPara="1" vertOverflow="overflow" horzOverflow="overflow" vert="horz" wrap="square" lIns="91423" tIns="45699" rIns="91423" bIns="45699" numCol="1" spcCol="0" rtlCol="0" fromWordArt="0" anchor="ctr" anchorCtr="0" forceAA="0" compatLnSpc="0">
            <a:noAutofit/>
          </a:bodyPr>
          <a:lstStyle/>
          <a:p>
            <a:pPr marL="0" lvl="0" indent="0" algn="l">
              <a:lnSpc>
                <a:spcPct val="90000"/>
              </a:lnSpc>
              <a:spcBef>
                <a:spcPts val="0"/>
              </a:spcBef>
              <a:spcAft>
                <a:spcPts val="0"/>
              </a:spcAft>
              <a:buClr>
                <a:srgbClr val="00B0CA"/>
              </a:buClr>
              <a:buSzPts val="1800"/>
              <a:buNone/>
              <a:defRPr/>
            </a:pPr>
            <a:r>
              <a:rPr lang="en-US" dirty="0"/>
              <a:t>Mangroves Change Detection</a:t>
            </a:r>
            <a:endParaRPr dirty="0"/>
          </a:p>
        </p:txBody>
      </p:sp>
      <p:pic>
        <p:nvPicPr>
          <p:cNvPr id="3" name="esri_winston_mangrov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p:blipFill>
        <p:spPr bwMode="auto">
          <a:xfrm>
            <a:off x="0" y="1420228"/>
            <a:ext cx="12192000" cy="5245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36412909" name="Title 2"/>
          <p:cNvSpPr>
            <a:spLocks noGrp="1"/>
          </p:cNvSpPr>
          <p:nvPr>
            <p:ph type="title"/>
          </p:nvPr>
        </p:nvSpPr>
        <p:spPr bwMode="auto">
          <a:xfrm>
            <a:off x="838198" y="210728"/>
            <a:ext cx="11077574" cy="735805"/>
          </a:xfrm>
        </p:spPr>
        <p:txBody>
          <a:bodyPr/>
          <a:lstStyle/>
          <a:p>
            <a:pPr>
              <a:defRPr/>
            </a:pPr>
            <a:r>
              <a:rPr lang="en-US" dirty="0"/>
              <a:t>LULC Co-Creation National Maps</a:t>
            </a:r>
          </a:p>
        </p:txBody>
      </p:sp>
      <p:sp>
        <p:nvSpPr>
          <p:cNvPr id="585197979" name=" 585197978"/>
          <p:cNvSpPr/>
          <p:nvPr/>
        </p:nvSpPr>
        <p:spPr bwMode="auto">
          <a:xfrm>
            <a:off x="1025622" y="1289669"/>
            <a:ext cx="10765346" cy="823318"/>
          </a:xfr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sz="1600" b="0" i="0" u="none" dirty="0">
                <a:solidFill>
                  <a:srgbClr val="000000"/>
                </a:solidFill>
                <a:latin typeface="Calibri"/>
                <a:ea typeface="Calibri"/>
                <a:cs typeface="Calibri"/>
              </a:rPr>
              <a:t>Digital Earth Pacific (DEP) – Tonga Remote Sensing </a:t>
            </a:r>
            <a:r>
              <a:rPr sz="1600" b="1" i="0" u="sng" dirty="0">
                <a:solidFill>
                  <a:srgbClr val="000000"/>
                </a:solidFill>
                <a:latin typeface="Calibri"/>
                <a:ea typeface="Calibri"/>
                <a:cs typeface="Calibri"/>
              </a:rPr>
              <a:t>Land Cover</a:t>
            </a:r>
            <a:r>
              <a:rPr sz="1600" b="0" i="0" u="none" dirty="0">
                <a:solidFill>
                  <a:srgbClr val="000000"/>
                </a:solidFill>
                <a:latin typeface="Calibri"/>
                <a:ea typeface="Calibri"/>
                <a:cs typeface="Calibri"/>
              </a:rPr>
              <a:t> Assessment Skills Transfer (LCAST) Technical Capacity Building Workshop, 24 – 28 July 2023. </a:t>
            </a:r>
            <a:r>
              <a:rPr sz="1600" b="0" i="0" u="sng" dirty="0">
                <a:solidFill>
                  <a:srgbClr val="000000"/>
                </a:solidFill>
                <a:latin typeface="Calibri"/>
                <a:ea typeface="Calibri"/>
                <a:cs typeface="Calibri"/>
              </a:rPr>
              <a:t>Co-creation</a:t>
            </a:r>
            <a:r>
              <a:rPr sz="1600" b="0" i="0" u="none" dirty="0">
                <a:solidFill>
                  <a:srgbClr val="000000"/>
                </a:solidFill>
                <a:latin typeface="Calibri"/>
                <a:ea typeface="Calibri"/>
                <a:cs typeface="Calibri"/>
              </a:rPr>
              <a:t> of Land Cover/Land Use classes and products with TO Stakeholders.</a:t>
            </a:r>
          </a:p>
          <a:p>
            <a:pPr>
              <a:defRPr/>
            </a:pPr>
            <a:r>
              <a:rPr sz="1600" b="0" i="0" u="sng" dirty="0">
                <a:solidFill>
                  <a:srgbClr val="000000"/>
                </a:solidFill>
                <a:latin typeface="Calibri"/>
                <a:ea typeface="Calibri"/>
                <a:cs typeface="Calibri"/>
              </a:rPr>
              <a:t>First regional DEP in-country workshop</a:t>
            </a:r>
            <a:r>
              <a:rPr sz="1600" b="0" i="0" u="none" dirty="0">
                <a:solidFill>
                  <a:srgbClr val="000000"/>
                </a:solidFill>
                <a:latin typeface="Calibri"/>
                <a:ea typeface="Calibri"/>
                <a:cs typeface="Calibri"/>
              </a:rPr>
              <a:t>.</a:t>
            </a:r>
            <a:endParaRPr sz="2400" dirty="0">
              <a:latin typeface="Calibri" panose="020F0502020204030204" pitchFamily="34" charset="0"/>
              <a:cs typeface="Calibri" panose="020F0502020204030204" pitchFamily="34" charset="0"/>
            </a:endParaRPr>
          </a:p>
        </p:txBody>
      </p:sp>
      <p:sp>
        <p:nvSpPr>
          <p:cNvPr id="1019922514" name=" 1019922513"/>
          <p:cNvSpPr/>
          <p:nvPr/>
        </p:nvSpPr>
        <p:spPr bwMode="auto">
          <a:xfrm>
            <a:off x="7054085" y="2728032"/>
            <a:ext cx="124830" cy="640440"/>
          </a:xfr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endParaRPr dirty="0">
              <a:latin typeface="Calibri" panose="020F0502020204030204" pitchFamily="34" charset="0"/>
              <a:cs typeface="Calibri" panose="020F0502020204030204" pitchFamily="34" charset="0"/>
            </a:endParaRPr>
          </a:p>
          <a:p>
            <a:pPr>
              <a:defRPr/>
            </a:pPr>
            <a:r>
              <a:rPr sz="1100" b="0" i="0" u="none" dirty="0">
                <a:solidFill>
                  <a:srgbClr val="000000"/>
                </a:solidFill>
                <a:latin typeface="Times New Roman"/>
                <a:ea typeface="Times New Roman"/>
                <a:cs typeface="Times New Roman"/>
              </a:rPr>
              <a:t> </a:t>
            </a:r>
            <a:endParaRPr dirty="0">
              <a:latin typeface="Calibri" panose="020F0502020204030204" pitchFamily="34" charset="0"/>
              <a:cs typeface="Calibri" panose="020F0502020204030204" pitchFamily="34" charset="0"/>
            </a:endParaRPr>
          </a:p>
        </p:txBody>
      </p:sp>
      <p:pic>
        <p:nvPicPr>
          <p:cNvPr id="1893069477" name="Picture 1893069476"/>
          <p:cNvPicPr>
            <a:picLocks noChangeAspect="1"/>
          </p:cNvPicPr>
          <p:nvPr/>
        </p:nvPicPr>
        <p:blipFill>
          <a:blip r:embed="rId3"/>
          <a:stretch/>
        </p:blipFill>
        <p:spPr bwMode="auto">
          <a:xfrm>
            <a:off x="1085526" y="2295349"/>
            <a:ext cx="5306388" cy="3569031"/>
          </a:xfrm>
          <a:prstGeom prst="rect">
            <a:avLst/>
          </a:prstGeom>
        </p:spPr>
      </p:pic>
      <p:sp>
        <p:nvSpPr>
          <p:cNvPr id="1684305288" name="TextBox 1684305287"/>
          <p:cNvSpPr txBox="1"/>
          <p:nvPr/>
        </p:nvSpPr>
        <p:spPr bwMode="auto">
          <a:xfrm>
            <a:off x="1084086" y="6440746"/>
            <a:ext cx="5308188" cy="311496"/>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dirty="0" err="1">
                <a:latin typeface="Calibri" panose="020F0502020204030204" pitchFamily="34" charset="0"/>
                <a:cs typeface="Calibri" panose="020F0502020204030204" pitchFamily="34" charset="0"/>
              </a:rPr>
              <a:t>LandSat</a:t>
            </a:r>
            <a:r>
              <a:rPr dirty="0">
                <a:latin typeface="Calibri" panose="020F0502020204030204" pitchFamily="34" charset="0"/>
                <a:cs typeface="Calibri" panose="020F0502020204030204" pitchFamily="34" charset="0"/>
              </a:rPr>
              <a:t> 7 </a:t>
            </a:r>
            <a:r>
              <a:rPr b="1" dirty="0">
                <a:latin typeface="Calibri" panose="020F0502020204030204" pitchFamily="34" charset="0"/>
                <a:cs typeface="Calibri" panose="020F0502020204030204" pitchFamily="34" charset="0"/>
              </a:rPr>
              <a:t>2000</a:t>
            </a:r>
            <a:r>
              <a:rPr dirty="0">
                <a:latin typeface="Calibri" panose="020F0502020204030204" pitchFamily="34" charset="0"/>
                <a:cs typeface="Calibri" panose="020F0502020204030204" pitchFamily="34" charset="0"/>
              </a:rPr>
              <a:t> Composite</a:t>
            </a:r>
          </a:p>
        </p:txBody>
      </p:sp>
      <p:sp>
        <p:nvSpPr>
          <p:cNvPr id="2081153487" name="TextBox 2081153486"/>
          <p:cNvSpPr txBox="1"/>
          <p:nvPr/>
        </p:nvSpPr>
        <p:spPr bwMode="auto">
          <a:xfrm>
            <a:off x="6618573" y="6440746"/>
            <a:ext cx="5310707" cy="311496"/>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dirty="0" err="1">
                <a:latin typeface="Calibri" panose="020F0502020204030204" pitchFamily="34" charset="0"/>
                <a:cs typeface="Calibri" panose="020F0502020204030204" pitchFamily="34" charset="0"/>
              </a:rPr>
              <a:t>LandSat</a:t>
            </a:r>
            <a:r>
              <a:rPr dirty="0">
                <a:latin typeface="Calibri" panose="020F0502020204030204" pitchFamily="34" charset="0"/>
                <a:cs typeface="Calibri" panose="020F0502020204030204" pitchFamily="34" charset="0"/>
              </a:rPr>
              <a:t> 8 </a:t>
            </a:r>
            <a:r>
              <a:rPr b="1" dirty="0">
                <a:latin typeface="Calibri" panose="020F0502020204030204" pitchFamily="34" charset="0"/>
                <a:cs typeface="Calibri" panose="020F0502020204030204" pitchFamily="34" charset="0"/>
              </a:rPr>
              <a:t>2020</a:t>
            </a:r>
            <a:r>
              <a:rPr dirty="0">
                <a:latin typeface="Calibri" panose="020F0502020204030204" pitchFamily="34" charset="0"/>
                <a:cs typeface="Calibri" panose="020F0502020204030204" pitchFamily="34" charset="0"/>
              </a:rPr>
              <a:t> Composite</a:t>
            </a:r>
          </a:p>
        </p:txBody>
      </p:sp>
      <p:pic>
        <p:nvPicPr>
          <p:cNvPr id="711685801" name="Picture 711685800"/>
          <p:cNvPicPr>
            <a:picLocks noChangeAspect="1"/>
          </p:cNvPicPr>
          <p:nvPr/>
        </p:nvPicPr>
        <p:blipFill>
          <a:blip r:embed="rId4"/>
          <a:stretch/>
        </p:blipFill>
        <p:spPr bwMode="auto">
          <a:xfrm>
            <a:off x="805369" y="4737249"/>
            <a:ext cx="1424239" cy="1507406"/>
          </a:xfrm>
          <a:prstGeom prst="rect">
            <a:avLst/>
          </a:prstGeom>
        </p:spPr>
      </p:pic>
      <p:sp>
        <p:nvSpPr>
          <p:cNvPr id="2012090379" name=" 2012090378"/>
          <p:cNvSpPr/>
          <p:nvPr/>
        </p:nvSpPr>
        <p:spPr bwMode="auto">
          <a:xfrm>
            <a:off x="12727712" y="2590759"/>
            <a:ext cx="127884" cy="640440"/>
          </a:xfr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endParaRPr dirty="0">
              <a:latin typeface="Calibri" panose="020F0502020204030204" pitchFamily="34" charset="0"/>
              <a:cs typeface="Calibri" panose="020F0502020204030204" pitchFamily="34" charset="0"/>
            </a:endParaRPr>
          </a:p>
          <a:p>
            <a:pPr>
              <a:defRPr/>
            </a:pPr>
            <a:r>
              <a:rPr sz="1100" b="0" i="0" u="none" dirty="0">
                <a:solidFill>
                  <a:srgbClr val="000000"/>
                </a:solidFill>
                <a:latin typeface="Times New Roman"/>
                <a:ea typeface="Times New Roman"/>
                <a:cs typeface="Times New Roman"/>
              </a:rPr>
              <a:t> </a:t>
            </a:r>
            <a:endParaRPr dirty="0">
              <a:latin typeface="Calibri" panose="020F0502020204030204" pitchFamily="34" charset="0"/>
              <a:cs typeface="Calibri" panose="020F0502020204030204" pitchFamily="34" charset="0"/>
            </a:endParaRPr>
          </a:p>
        </p:txBody>
      </p:sp>
      <p:pic>
        <p:nvPicPr>
          <p:cNvPr id="1740035375" name="Picture 1740035374"/>
          <p:cNvPicPr>
            <a:picLocks noChangeAspect="1"/>
          </p:cNvPicPr>
          <p:nvPr/>
        </p:nvPicPr>
        <p:blipFill>
          <a:blip r:embed="rId5"/>
          <a:stretch/>
        </p:blipFill>
        <p:spPr bwMode="auto">
          <a:xfrm>
            <a:off x="6618574" y="2295349"/>
            <a:ext cx="5127689" cy="356903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22224158" name="Google Shape;183;p39"/>
          <p:cNvSpPr txBox="1">
            <a:spLocks noGrp="1"/>
          </p:cNvSpPr>
          <p:nvPr>
            <p:ph type="body" idx="1"/>
          </p:nvPr>
        </p:nvSpPr>
        <p:spPr bwMode="auto">
          <a:xfrm>
            <a:off x="7103082" y="2265655"/>
            <a:ext cx="4910460" cy="3578810"/>
          </a:xfrm>
          <a:prstGeom prst="rect">
            <a:avLst/>
          </a:prstGeom>
          <a:noFill/>
          <a:ln>
            <a:noFill/>
          </a:ln>
        </p:spPr>
        <p:txBody>
          <a:bodyPr spcFirstLastPara="1" vertOverflow="overflow" horzOverflow="overflow" vert="horz" wrap="square" lIns="91422" tIns="45697" rIns="91422" bIns="45697" numCol="1" spcCol="0" rtlCol="0" fromWordArt="0" anchor="t" anchorCtr="0" forceAA="0" compatLnSpc="0">
            <a:normAutofit fontScale="92500" lnSpcReduction="20000"/>
          </a:bodyPr>
          <a:lstStyle/>
          <a:p>
            <a:pPr marL="114299" indent="0">
              <a:buClr>
                <a:srgbClr val="0046AD"/>
              </a:buClr>
              <a:buSzPts val="1800"/>
              <a:buFont typeface="Arial"/>
              <a:buNone/>
              <a:defRPr/>
            </a:pPr>
            <a:r>
              <a:rPr lang="en-US" sz="2000" b="0" i="0" u="none" strike="noStrike" cap="none" spc="0" dirty="0">
                <a:solidFill>
                  <a:schemeClr val="tx1"/>
                </a:solidFill>
                <a:latin typeface="Calibri"/>
                <a:ea typeface="Calibri"/>
                <a:cs typeface="Calibri"/>
              </a:rPr>
              <a:t>Tonga Workshop on Land Cover / Land Use Classification; enabling participants to co-create and take ownership of EO data and technologies -</a:t>
            </a:r>
            <a:endParaRPr sz="2000" b="0" i="0" u="none" strike="noStrike" cap="none" spc="0" dirty="0">
              <a:solidFill>
                <a:schemeClr val="tx1"/>
              </a:solidFill>
              <a:latin typeface="Calibri"/>
              <a:cs typeface="Calibri"/>
            </a:endParaRPr>
          </a:p>
          <a:p>
            <a:pPr>
              <a:defRPr/>
            </a:pPr>
            <a:r>
              <a:rPr lang="en-US" sz="2000" b="0" i="0" u="none" strike="noStrike" cap="none" spc="0" dirty="0">
                <a:solidFill>
                  <a:schemeClr val="tx1"/>
                </a:solidFill>
                <a:latin typeface="Calibri"/>
                <a:ea typeface="Calibri"/>
                <a:cs typeface="Calibri"/>
              </a:rPr>
              <a:t>Updating </a:t>
            </a:r>
            <a:r>
              <a:rPr lang="en-US" sz="2000" b="1" i="0" u="none" strike="noStrike" cap="none" spc="0" dirty="0">
                <a:solidFill>
                  <a:schemeClr val="tx1"/>
                </a:solidFill>
                <a:latin typeface="Calibri"/>
                <a:ea typeface="Calibri"/>
                <a:cs typeface="Calibri"/>
              </a:rPr>
              <a:t>National Landcover Map</a:t>
            </a:r>
            <a:r>
              <a:rPr lang="en-US" sz="2000" b="0" i="0" u="none" strike="noStrike" cap="none" spc="0" dirty="0">
                <a:solidFill>
                  <a:schemeClr val="tx1"/>
                </a:solidFill>
                <a:latin typeface="Calibri"/>
                <a:ea typeface="Calibri"/>
                <a:cs typeface="Calibri"/>
              </a:rPr>
              <a:t> from 2006 to 2023 </a:t>
            </a:r>
            <a:endParaRPr sz="2000" b="0" i="0" u="none" strike="noStrike" cap="none" spc="0" dirty="0">
              <a:solidFill>
                <a:schemeClr val="tx1"/>
              </a:solidFill>
              <a:latin typeface="Calibri"/>
              <a:cs typeface="Calibri"/>
            </a:endParaRPr>
          </a:p>
          <a:p>
            <a:pPr>
              <a:defRPr/>
            </a:pPr>
            <a:r>
              <a:rPr lang="en-US" sz="2000" b="1" i="0" u="none" strike="noStrike" cap="none" spc="0" dirty="0">
                <a:solidFill>
                  <a:schemeClr val="tx1"/>
                </a:solidFill>
                <a:latin typeface="Calibri"/>
                <a:ea typeface="Calibri"/>
                <a:cs typeface="Calibri"/>
              </a:rPr>
              <a:t>Change detection</a:t>
            </a:r>
            <a:r>
              <a:rPr lang="en-US" sz="2000" b="0" i="0" u="none" strike="noStrike" cap="none" spc="0" dirty="0">
                <a:solidFill>
                  <a:schemeClr val="tx1"/>
                </a:solidFill>
                <a:latin typeface="Calibri"/>
                <a:ea typeface="Calibri"/>
                <a:cs typeface="Calibri"/>
              </a:rPr>
              <a:t> from 2017 – 2023</a:t>
            </a:r>
            <a:endParaRPr sz="2000" b="0" i="0" u="none" strike="noStrike" cap="none" spc="0" dirty="0">
              <a:solidFill>
                <a:schemeClr val="tx1"/>
              </a:solidFill>
              <a:latin typeface="Calibri"/>
              <a:ea typeface="Calibri"/>
              <a:cs typeface="Calibri"/>
            </a:endParaRPr>
          </a:p>
          <a:p>
            <a:pPr>
              <a:defRPr/>
            </a:pPr>
            <a:r>
              <a:rPr lang="en-US" sz="2000" b="0" i="0" u="none" strike="noStrike" cap="none" spc="0" dirty="0">
                <a:solidFill>
                  <a:schemeClr val="tx1"/>
                </a:solidFill>
                <a:latin typeface="Calibri"/>
                <a:ea typeface="Calibri"/>
                <a:cs typeface="Calibri"/>
              </a:rPr>
              <a:t>10m/2 annual mosaics from Sentinel 2</a:t>
            </a:r>
            <a:endParaRPr sz="2000" b="0" i="0" u="none" strike="noStrike" cap="none" spc="0" dirty="0">
              <a:solidFill>
                <a:schemeClr val="tx1"/>
              </a:solidFill>
              <a:latin typeface="Calibri"/>
              <a:cs typeface="Calibri"/>
            </a:endParaRPr>
          </a:p>
          <a:p>
            <a:pPr>
              <a:defRPr/>
            </a:pPr>
            <a:r>
              <a:rPr lang="en-US" sz="2000" b="1" i="0" u="none" strike="noStrike" cap="none" spc="0" dirty="0">
                <a:solidFill>
                  <a:schemeClr val="tx1"/>
                </a:solidFill>
                <a:latin typeface="Calibri"/>
                <a:ea typeface="Calibri"/>
                <a:cs typeface="Calibri"/>
              </a:rPr>
              <a:t>12</a:t>
            </a:r>
            <a:r>
              <a:rPr lang="en-US" sz="2000" b="0" i="0" u="none" strike="noStrike" cap="none" spc="0" dirty="0">
                <a:solidFill>
                  <a:schemeClr val="tx1"/>
                </a:solidFill>
                <a:latin typeface="Calibri"/>
                <a:ea typeface="Calibri"/>
                <a:cs typeface="Calibri"/>
              </a:rPr>
              <a:t> LULC (dynamic) classes</a:t>
            </a:r>
          </a:p>
          <a:p>
            <a:pPr>
              <a:defRPr/>
            </a:pPr>
            <a:r>
              <a:rPr lang="en-US" sz="2000" b="0" i="0" u="none" strike="noStrike" cap="none" spc="0" dirty="0">
                <a:solidFill>
                  <a:schemeClr val="tx1"/>
                </a:solidFill>
                <a:latin typeface="Calibri"/>
                <a:ea typeface="Calibri"/>
                <a:cs typeface="Calibri"/>
              </a:rPr>
              <a:t>6000~ points collected, and aligned</a:t>
            </a:r>
            <a:endParaRPr sz="2000" b="0" i="0" u="none" strike="noStrike" cap="none" spc="0" dirty="0">
              <a:solidFill>
                <a:schemeClr val="tx1"/>
              </a:solidFill>
              <a:latin typeface="Calibri"/>
              <a:cs typeface="Calibri"/>
            </a:endParaRPr>
          </a:p>
          <a:p>
            <a:pPr>
              <a:defRPr/>
            </a:pPr>
            <a:r>
              <a:rPr lang="en-US" sz="2000" b="0" i="0" u="none" strike="noStrike" cap="none" spc="0" dirty="0">
                <a:solidFill>
                  <a:schemeClr val="tx1"/>
                </a:solidFill>
                <a:latin typeface="Calibri"/>
                <a:ea typeface="Calibri"/>
                <a:cs typeface="Calibri"/>
              </a:rPr>
              <a:t>24 participants across 9 ministries (50% gender ratio)</a:t>
            </a:r>
            <a:endParaRPr sz="2000" b="0" i="0" u="none" strike="noStrike" cap="none" spc="0" dirty="0">
              <a:solidFill>
                <a:schemeClr val="tx1"/>
              </a:solidFill>
              <a:latin typeface="Calibri"/>
              <a:cs typeface="Calibri"/>
            </a:endParaRPr>
          </a:p>
        </p:txBody>
      </p:sp>
      <p:pic>
        <p:nvPicPr>
          <p:cNvPr id="1929096199" name="Picture 2" descr="A map of the island&#10;&#10;Description automatically generated"/>
          <p:cNvPicPr>
            <a:picLocks noChangeAspect="1"/>
          </p:cNvPicPr>
          <p:nvPr/>
        </p:nvPicPr>
        <p:blipFill>
          <a:blip r:embed="rId3"/>
          <a:stretch/>
        </p:blipFill>
        <p:spPr bwMode="auto">
          <a:xfrm>
            <a:off x="893022" y="1997975"/>
            <a:ext cx="6056417" cy="3949887"/>
          </a:xfrm>
          <a:prstGeom prst="rect">
            <a:avLst/>
          </a:prstGeom>
        </p:spPr>
      </p:pic>
      <p:sp>
        <p:nvSpPr>
          <p:cNvPr id="1127082760" name="Google Shape;200;p40"/>
          <p:cNvSpPr txBox="1">
            <a:spLocks noGrp="1"/>
          </p:cNvSpPr>
          <p:nvPr>
            <p:ph type="title"/>
          </p:nvPr>
        </p:nvSpPr>
        <p:spPr bwMode="auto">
          <a:xfrm>
            <a:off x="838198" y="140782"/>
            <a:ext cx="11077574" cy="735805"/>
          </a:xfrm>
          <a:prstGeom prst="rect">
            <a:avLst/>
          </a:prstGeom>
          <a:noFill/>
          <a:ln>
            <a:noFill/>
          </a:ln>
        </p:spPr>
        <p:txBody>
          <a:bodyPr spcFirstLastPara="1" wrap="square" lIns="91423" tIns="45699" rIns="91423" bIns="45699" anchor="ctr" anchorCtr="0">
            <a:normAutofit/>
          </a:bodyPr>
          <a:lstStyle/>
          <a:p>
            <a:pPr marL="0" lvl="0" indent="0" algn="l">
              <a:lnSpc>
                <a:spcPct val="90000"/>
              </a:lnSpc>
              <a:spcBef>
                <a:spcPts val="0"/>
              </a:spcBef>
              <a:spcAft>
                <a:spcPts val="0"/>
              </a:spcAft>
              <a:buClr>
                <a:srgbClr val="00B0CA"/>
              </a:buClr>
              <a:buSzPts val="1800"/>
              <a:buNone/>
              <a:defRPr/>
            </a:pPr>
            <a:r>
              <a:rPr lang="en-US" dirty="0"/>
              <a:t>Land Cover and Land Use</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57977989" name="Google Shape;200;p40"/>
          <p:cNvSpPr txBox="1">
            <a:spLocks noGrp="1"/>
          </p:cNvSpPr>
          <p:nvPr>
            <p:ph type="title"/>
          </p:nvPr>
        </p:nvSpPr>
        <p:spPr bwMode="auto">
          <a:xfrm>
            <a:off x="838198" y="140781"/>
            <a:ext cx="11077573" cy="735804"/>
          </a:xfrm>
          <a:prstGeom prst="rect">
            <a:avLst/>
          </a:prstGeom>
          <a:noFill/>
          <a:ln>
            <a:noFill/>
          </a:ln>
        </p:spPr>
        <p:txBody>
          <a:bodyPr spcFirstLastPara="1" wrap="square" lIns="91423" tIns="45698" rIns="91423" bIns="45698" anchor="ctr" anchorCtr="0">
            <a:normAutofit/>
          </a:bodyPr>
          <a:lstStyle/>
          <a:p>
            <a:pPr marL="0" lvl="0" indent="0" algn="l">
              <a:lnSpc>
                <a:spcPct val="90000"/>
              </a:lnSpc>
              <a:spcBef>
                <a:spcPts val="0"/>
              </a:spcBef>
              <a:spcAft>
                <a:spcPts val="0"/>
              </a:spcAft>
              <a:buClr>
                <a:srgbClr val="00B0CA"/>
              </a:buClr>
              <a:buSzPts val="1800"/>
              <a:buNone/>
              <a:defRPr/>
            </a:pPr>
            <a:r>
              <a:rPr lang="en-US" dirty="0"/>
              <a:t>Fiji River Gravel Detection</a:t>
            </a:r>
            <a:endParaRPr dirty="0"/>
          </a:p>
        </p:txBody>
      </p:sp>
      <p:sp>
        <p:nvSpPr>
          <p:cNvPr id="30229537" name="TextBox 30229536"/>
          <p:cNvSpPr txBox="1"/>
          <p:nvPr/>
        </p:nvSpPr>
        <p:spPr bwMode="auto">
          <a:xfrm>
            <a:off x="838197" y="5963310"/>
            <a:ext cx="11279911" cy="749821"/>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b="0" i="0" u="none" dirty="0">
                <a:solidFill>
                  <a:srgbClr val="000000"/>
                </a:solidFill>
                <a:latin typeface="Calibri" panose="020F0502020204030204" pitchFamily="34" charset="0"/>
                <a:cs typeface="Calibri" panose="020F0502020204030204" pitchFamily="34" charset="0"/>
              </a:rPr>
              <a:t>Fiji Illegal River Extraction - formulated via a robust methodology employing remote sensing data</a:t>
            </a:r>
            <a:r>
              <a:rPr lang="en-AU" b="0" i="0" u="none" dirty="0">
                <a:solidFill>
                  <a:srgbClr val="000000"/>
                </a:solidFill>
                <a:latin typeface="Calibri" panose="020F0502020204030204" pitchFamily="34" charset="0"/>
                <a:cs typeface="Calibri" panose="020F0502020204030204" pitchFamily="34" charset="0"/>
              </a:rPr>
              <a:t> (S2/S1)</a:t>
            </a:r>
            <a:r>
              <a:rPr b="0" i="0" u="none" dirty="0">
                <a:solidFill>
                  <a:srgbClr val="000000"/>
                </a:solidFill>
                <a:latin typeface="Calibri" panose="020F0502020204030204" pitchFamily="34" charset="0"/>
                <a:cs typeface="Calibri" panose="020F0502020204030204" pitchFamily="34" charset="0"/>
              </a:rPr>
              <a:t> and machine learning algorithms to precisely identify and monitor the development of mineral extraction sites in Fiji. Consisting of two main phases—Data Preprocessing and Feature Extraction and Machine Learning-Based Classification—the methodology is tailored for adaptability across various geospatial contexts and mineral types.</a:t>
            </a:r>
            <a:endParaRPr sz="2000" dirty="0">
              <a:latin typeface="Calibri" panose="020F0502020204030204" pitchFamily="34" charset="0"/>
              <a:cs typeface="Calibri" panose="020F0502020204030204" pitchFamily="34" charset="0"/>
            </a:endParaRPr>
          </a:p>
        </p:txBody>
      </p:sp>
      <p:pic>
        <p:nvPicPr>
          <p:cNvPr id="496600908" name="Picture 496600907"/>
          <p:cNvPicPr>
            <a:picLocks noChangeAspect="1"/>
          </p:cNvPicPr>
          <p:nvPr/>
        </p:nvPicPr>
        <p:blipFill>
          <a:blip r:embed="rId3"/>
          <a:stretch/>
        </p:blipFill>
        <p:spPr bwMode="auto">
          <a:xfrm>
            <a:off x="1332518" y="1071412"/>
            <a:ext cx="9672960" cy="489189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7" name="Google Shape;107;p6"/>
          <p:cNvSpPr txBox="1">
            <a:spLocks noGrp="1"/>
          </p:cNvSpPr>
          <p:nvPr>
            <p:ph type="body" idx="1"/>
          </p:nvPr>
        </p:nvSpPr>
        <p:spPr bwMode="auto">
          <a:xfrm>
            <a:off x="1271880" y="3717642"/>
            <a:ext cx="10269343" cy="4209568"/>
          </a:xfrm>
          <a:prstGeom prst="rect">
            <a:avLst/>
          </a:prstGeom>
          <a:noFill/>
          <a:ln>
            <a:noFill/>
          </a:ln>
        </p:spPr>
        <p:txBody>
          <a:bodyPr spcFirstLastPara="1" wrap="square" lIns="91423" tIns="45699" rIns="91423" bIns="45699" anchor="t" anchorCtr="0">
            <a:noAutofit/>
          </a:bodyPr>
          <a:lstStyle/>
          <a:p>
            <a:pPr marL="228600" lvl="0" indent="-228600" algn="just">
              <a:lnSpc>
                <a:spcPct val="90000"/>
              </a:lnSpc>
              <a:spcBef>
                <a:spcPts val="0"/>
              </a:spcBef>
              <a:spcAft>
                <a:spcPts val="0"/>
              </a:spcAft>
              <a:buClr>
                <a:srgbClr val="0046AD"/>
              </a:buClr>
              <a:buSzPts val="2000"/>
              <a:buChar char="•"/>
              <a:defRPr/>
            </a:pPr>
            <a:r>
              <a:rPr lang="en-US" sz="1800" dirty="0"/>
              <a:t>Countries have </a:t>
            </a:r>
            <a:r>
              <a:rPr lang="en-US" sz="1800" b="1" dirty="0"/>
              <a:t>expressed a need for better access and capacity for applying Earth observation data </a:t>
            </a:r>
            <a:r>
              <a:rPr lang="en-US" sz="1800" dirty="0"/>
              <a:t>to national development priorities and sustainable development.</a:t>
            </a:r>
            <a:endParaRPr sz="2600" dirty="0"/>
          </a:p>
          <a:p>
            <a:pPr marL="228600" lvl="0" indent="-228600" algn="just">
              <a:lnSpc>
                <a:spcPct val="90000"/>
              </a:lnSpc>
              <a:spcBef>
                <a:spcPts val="1000"/>
              </a:spcBef>
              <a:spcAft>
                <a:spcPts val="0"/>
              </a:spcAft>
              <a:buClr>
                <a:srgbClr val="0046AD"/>
              </a:buClr>
              <a:buSzPts val="2000"/>
              <a:buChar char="•"/>
              <a:defRPr/>
            </a:pPr>
            <a:r>
              <a:rPr lang="en-US" sz="1800" dirty="0"/>
              <a:t>Digital Earth Pacific deliver an </a:t>
            </a:r>
            <a:r>
              <a:rPr lang="en-US" sz="1800" b="1" dirty="0"/>
              <a:t>operational Earth and ocean observation system </a:t>
            </a:r>
            <a:r>
              <a:rPr lang="en-US" sz="1800" dirty="0"/>
              <a:t>that takes decades of satellite data and makes it easier to access and use, empowering decision-makers across the Pacific. </a:t>
            </a:r>
            <a:endParaRPr sz="2600" dirty="0"/>
          </a:p>
          <a:p>
            <a:pPr marL="228600" lvl="0" indent="-228600" algn="just">
              <a:lnSpc>
                <a:spcPct val="90000"/>
              </a:lnSpc>
              <a:spcBef>
                <a:spcPts val="1000"/>
              </a:spcBef>
              <a:spcAft>
                <a:spcPts val="0"/>
              </a:spcAft>
              <a:buClr>
                <a:srgbClr val="0046AD"/>
              </a:buClr>
              <a:buSzPts val="2000"/>
              <a:buChar char="•"/>
              <a:defRPr/>
            </a:pPr>
            <a:r>
              <a:rPr lang="en-US" sz="1800" dirty="0"/>
              <a:t>It will provide a fundamental digital infrastructure that will ensure every nation in the Pacific has access to tools, technologies and capacity to </a:t>
            </a:r>
            <a:r>
              <a:rPr lang="en-US" sz="1800" b="1" dirty="0"/>
              <a:t>routinely monitor and track challenges from climate change, food insecurity or disaster risk </a:t>
            </a:r>
            <a:r>
              <a:rPr lang="en-US" sz="1800" dirty="0"/>
              <a:t>through robust decision-ready products that are updated with every satellite overpass.</a:t>
            </a:r>
            <a:endParaRPr sz="2600" dirty="0"/>
          </a:p>
          <a:p>
            <a:pPr marL="228600" lvl="0" indent="-101600" algn="just">
              <a:lnSpc>
                <a:spcPct val="90000"/>
              </a:lnSpc>
              <a:spcBef>
                <a:spcPts val="1000"/>
              </a:spcBef>
              <a:spcAft>
                <a:spcPts val="0"/>
              </a:spcAft>
              <a:buClr>
                <a:srgbClr val="0046AD"/>
              </a:buClr>
              <a:buSzPts val="2000"/>
              <a:buNone/>
              <a:defRPr/>
            </a:pPr>
            <a:endParaRPr sz="1800" dirty="0"/>
          </a:p>
        </p:txBody>
      </p:sp>
      <p:sp>
        <p:nvSpPr>
          <p:cNvPr id="369069619" name="Google Shape;155;p36"/>
          <p:cNvSpPr txBox="1">
            <a:spLocks noGrp="1"/>
          </p:cNvSpPr>
          <p:nvPr>
            <p:ph type="title"/>
          </p:nvPr>
        </p:nvSpPr>
        <p:spPr bwMode="auto">
          <a:xfrm>
            <a:off x="1025623" y="243389"/>
            <a:ext cx="10515600" cy="1009291"/>
          </a:xfrm>
          <a:prstGeom prst="rect">
            <a:avLst/>
          </a:prstGeom>
          <a:noFill/>
          <a:ln>
            <a:noFill/>
          </a:ln>
        </p:spPr>
        <p:txBody>
          <a:bodyPr spcFirstLastPara="1" wrap="square" lIns="91423" tIns="45699" rIns="91423" bIns="45699" anchor="t" anchorCtr="0">
            <a:noAutofit/>
          </a:bodyPr>
          <a:lstStyle/>
          <a:p>
            <a:pPr marL="0" lvl="0" indent="0" algn="l">
              <a:lnSpc>
                <a:spcPct val="90000"/>
              </a:lnSpc>
              <a:spcBef>
                <a:spcPts val="0"/>
              </a:spcBef>
              <a:spcAft>
                <a:spcPts val="0"/>
              </a:spcAft>
              <a:buSzPts val="4400"/>
              <a:buNone/>
              <a:defRPr/>
            </a:pPr>
            <a:r>
              <a:rPr lang="en-US" dirty="0"/>
              <a:t>Why DEP?</a:t>
            </a:r>
            <a:endParaRPr dirty="0"/>
          </a:p>
        </p:txBody>
      </p:sp>
      <p:pic>
        <p:nvPicPr>
          <p:cNvPr id="2" name="Picture 1">
            <a:extLst>
              <a:ext uri="{FF2B5EF4-FFF2-40B4-BE49-F238E27FC236}">
                <a16:creationId xmlns:a16="http://schemas.microsoft.com/office/drawing/2014/main" id="{972397D4-7D2F-04EA-FD20-4EA5F8455064}"/>
              </a:ext>
            </a:extLst>
          </p:cNvPr>
          <p:cNvPicPr>
            <a:picLocks noChangeAspect="1"/>
          </p:cNvPicPr>
          <p:nvPr/>
        </p:nvPicPr>
        <p:blipFill>
          <a:blip r:embed="rId3"/>
          <a:stretch/>
        </p:blipFill>
        <p:spPr bwMode="auto">
          <a:xfrm>
            <a:off x="3120821" y="1356505"/>
            <a:ext cx="6325204" cy="2072495"/>
          </a:xfrm>
          <a:prstGeom prst="rect">
            <a:avLst/>
          </a:prstGeom>
          <a:ln w="15875">
            <a:solidFill>
              <a:schemeClr val="accent1"/>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54677216" name="Google Shape;237;p16"/>
          <p:cNvSpPr txBox="1">
            <a:spLocks noGrp="1"/>
          </p:cNvSpPr>
          <p:nvPr>
            <p:ph type="body" idx="1"/>
          </p:nvPr>
        </p:nvSpPr>
        <p:spPr bwMode="auto">
          <a:xfrm>
            <a:off x="708757" y="272561"/>
            <a:ext cx="10515600" cy="668214"/>
          </a:xfrm>
          <a:prstGeom prst="rect">
            <a:avLst/>
          </a:prstGeom>
          <a:noFill/>
          <a:ln>
            <a:noFill/>
          </a:ln>
        </p:spPr>
        <p:txBody>
          <a:bodyPr spcFirstLastPara="1" wrap="square" lIns="91423" tIns="45699" rIns="91423" bIns="45699" anchor="t" anchorCtr="0">
            <a:noAutofit/>
          </a:bodyPr>
          <a:lstStyle/>
          <a:p>
            <a:pPr marL="0" lvl="0" indent="0" algn="l">
              <a:lnSpc>
                <a:spcPct val="90000"/>
              </a:lnSpc>
              <a:spcBef>
                <a:spcPts val="0"/>
              </a:spcBef>
              <a:spcAft>
                <a:spcPts val="0"/>
              </a:spcAft>
              <a:buClr>
                <a:srgbClr val="0046AD"/>
              </a:buClr>
              <a:buSzPts val="2400"/>
              <a:buNone/>
              <a:defRPr/>
            </a:pPr>
            <a:r>
              <a:rPr lang="en-US" sz="4400" dirty="0">
                <a:solidFill>
                  <a:srgbClr val="00B0F0"/>
                </a:solidFill>
              </a:rPr>
              <a:t>Analytical Hub for PICT Users</a:t>
            </a:r>
            <a:endParaRPr sz="4400" dirty="0">
              <a:solidFill>
                <a:srgbClr val="00B0F0"/>
              </a:solidFill>
            </a:endParaRPr>
          </a:p>
        </p:txBody>
      </p:sp>
      <p:pic>
        <p:nvPicPr>
          <p:cNvPr id="1828305813" name="Picture 1"/>
          <p:cNvPicPr>
            <a:picLocks noChangeAspect="1"/>
          </p:cNvPicPr>
          <p:nvPr/>
        </p:nvPicPr>
        <p:blipFill>
          <a:blip r:embed="rId3"/>
          <a:stretch/>
        </p:blipFill>
        <p:spPr bwMode="auto">
          <a:xfrm>
            <a:off x="1480131" y="1457827"/>
            <a:ext cx="9851734" cy="4982308"/>
          </a:xfrm>
          <a:prstGeom prst="rect">
            <a:avLst/>
          </a:prstGeom>
          <a:ln w="38099">
            <a:solidFill>
              <a:schemeClr val="accent1">
                <a:lumMod val="50196"/>
              </a:schemeClr>
            </a:solidFill>
            <a:prstDash val="solid"/>
          </a:ln>
        </p:spPr>
      </p:pic>
      <p:sp>
        <p:nvSpPr>
          <p:cNvPr id="1260913212" name="TextBox 2"/>
          <p:cNvSpPr txBox="1"/>
          <p:nvPr/>
        </p:nvSpPr>
        <p:spPr bwMode="auto">
          <a:xfrm>
            <a:off x="708757" y="6504394"/>
            <a:ext cx="11363168" cy="28020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sz="1200" dirty="0">
                <a:latin typeface="Calibri" panose="020F0502020204030204" pitchFamily="34" charset="0"/>
                <a:cs typeface="Calibri" panose="020F0502020204030204" pitchFamily="34" charset="0"/>
              </a:rPr>
              <a:t>Self-scaling infrastructure enabling access to </a:t>
            </a:r>
            <a:r>
              <a:rPr sz="1200" u="sng" dirty="0">
                <a:latin typeface="Calibri" panose="020F0502020204030204" pitchFamily="34" charset="0"/>
                <a:cs typeface="Calibri" panose="020F0502020204030204" pitchFamily="34" charset="0"/>
              </a:rPr>
              <a:t>thousands of CPUs</a:t>
            </a:r>
            <a:r>
              <a:rPr sz="1200" dirty="0">
                <a:latin typeface="Calibri" panose="020F0502020204030204" pitchFamily="34" charset="0"/>
                <a:cs typeface="Calibri" panose="020F0502020204030204" pitchFamily="34" charset="0"/>
              </a:rPr>
              <a:t> and </a:t>
            </a:r>
            <a:r>
              <a:rPr sz="1200" u="sng" dirty="0">
                <a:latin typeface="Calibri" panose="020F0502020204030204" pitchFamily="34" charset="0"/>
                <a:cs typeface="Calibri" panose="020F0502020204030204" pitchFamily="34" charset="0"/>
              </a:rPr>
              <a:t>terabytes of MEMORY</a:t>
            </a:r>
            <a:r>
              <a:rPr sz="1200" dirty="0">
                <a:latin typeface="Calibri" panose="020F0502020204030204" pitchFamily="34" charset="0"/>
                <a:cs typeface="Calibri" panose="020F0502020204030204" pitchFamily="34" charset="0"/>
              </a:rPr>
              <a:t> enabling Earth Observation Analysis on a </a:t>
            </a:r>
            <a:r>
              <a:rPr sz="1200" u="sng" dirty="0">
                <a:latin typeface="Calibri" panose="020F0502020204030204" pitchFamily="34" charset="0"/>
                <a:cs typeface="Calibri" panose="020F0502020204030204" pitchFamily="34" charset="0"/>
              </a:rPr>
              <a:t>Regional </a:t>
            </a:r>
            <a:r>
              <a:rPr lang="en-AU" sz="1200" u="sng" dirty="0">
                <a:latin typeface="Calibri" panose="020F0502020204030204" pitchFamily="34" charset="0"/>
                <a:cs typeface="Calibri" panose="020F0502020204030204" pitchFamily="34" charset="0"/>
              </a:rPr>
              <a:t>Scale</a:t>
            </a:r>
            <a:r>
              <a:rPr sz="1200" dirty="0">
                <a:latin typeface="Calibri" panose="020F0502020204030204" pitchFamily="34" charset="0"/>
                <a:cs typeface="Calibri" panose="020F0502020204030204" pitchFamily="34" charset="0"/>
              </a:rPr>
              <a:t> per User.</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16"/>
          <p:cNvSpPr txBox="1">
            <a:spLocks noGrp="1"/>
          </p:cNvSpPr>
          <p:nvPr>
            <p:ph type="body" idx="1"/>
          </p:nvPr>
        </p:nvSpPr>
        <p:spPr>
          <a:xfrm>
            <a:off x="505558" y="272562"/>
            <a:ext cx="10718800" cy="66821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46AD"/>
              </a:buClr>
              <a:buSzPts val="2400"/>
              <a:buNone/>
            </a:pPr>
            <a:r>
              <a:rPr lang="en-US" sz="4400" dirty="0">
                <a:solidFill>
                  <a:srgbClr val="00B0F0"/>
                </a:solidFill>
              </a:rPr>
              <a:t>Large (Regional) Scaling Processing</a:t>
            </a:r>
            <a:endParaRPr sz="4400" dirty="0">
              <a:solidFill>
                <a:srgbClr val="00B0F0"/>
              </a:solidFill>
            </a:endParaRPr>
          </a:p>
        </p:txBody>
      </p:sp>
      <p:sp>
        <p:nvSpPr>
          <p:cNvPr id="2" name="TextBox 1">
            <a:extLst>
              <a:ext uri="{FF2B5EF4-FFF2-40B4-BE49-F238E27FC236}">
                <a16:creationId xmlns:a16="http://schemas.microsoft.com/office/drawing/2014/main" id="{6ABEA856-E01D-AF38-C72A-55D59F50F148}"/>
              </a:ext>
            </a:extLst>
          </p:cNvPr>
          <p:cNvSpPr txBox="1"/>
          <p:nvPr/>
        </p:nvSpPr>
        <p:spPr bwMode="auto">
          <a:xfrm>
            <a:off x="1946331" y="8711022"/>
            <a:ext cx="8205436" cy="530658"/>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dirty="0">
                <a:latin typeface="Calibri" panose="020F0502020204030204" pitchFamily="34" charset="0"/>
                <a:cs typeface="Calibri" panose="020F0502020204030204" pitchFamily="34" charset="0"/>
              </a:rPr>
              <a:t>Self-scaling infrastructure enabling access to thousands of CPUs and terabytes of MEMORY enabling Earth Observation Analysis on a Regional Level per User.</a:t>
            </a:r>
          </a:p>
        </p:txBody>
      </p:sp>
      <p:pic>
        <p:nvPicPr>
          <p:cNvPr id="3" name="Picture 2">
            <a:extLst>
              <a:ext uri="{FF2B5EF4-FFF2-40B4-BE49-F238E27FC236}">
                <a16:creationId xmlns:a16="http://schemas.microsoft.com/office/drawing/2014/main" id="{44659282-B762-E19A-CC61-51CB72DA5C72}"/>
              </a:ext>
            </a:extLst>
          </p:cNvPr>
          <p:cNvPicPr>
            <a:picLocks noChangeAspect="1"/>
          </p:cNvPicPr>
          <p:nvPr/>
        </p:nvPicPr>
        <p:blipFill>
          <a:blip r:embed="rId3"/>
          <a:stretch/>
        </p:blipFill>
        <p:spPr bwMode="auto">
          <a:xfrm>
            <a:off x="793065" y="1361937"/>
            <a:ext cx="10029857" cy="2540029"/>
          </a:xfrm>
          <a:prstGeom prst="rect">
            <a:avLst/>
          </a:prstGeom>
          <a:ln w="19049">
            <a:solidFill>
              <a:srgbClr val="FF0000"/>
            </a:solidFill>
            <a:prstDash val="solid"/>
          </a:ln>
        </p:spPr>
      </p:pic>
      <p:pic>
        <p:nvPicPr>
          <p:cNvPr id="4" name="Picture 3">
            <a:extLst>
              <a:ext uri="{FF2B5EF4-FFF2-40B4-BE49-F238E27FC236}">
                <a16:creationId xmlns:a16="http://schemas.microsoft.com/office/drawing/2014/main" id="{7D10C010-EEC8-E553-5745-17648F5498DC}"/>
              </a:ext>
            </a:extLst>
          </p:cNvPr>
          <p:cNvPicPr>
            <a:picLocks noChangeAspect="1"/>
          </p:cNvPicPr>
          <p:nvPr/>
        </p:nvPicPr>
        <p:blipFill>
          <a:blip r:embed="rId4"/>
          <a:stretch/>
        </p:blipFill>
        <p:spPr bwMode="auto">
          <a:xfrm>
            <a:off x="793065" y="4051233"/>
            <a:ext cx="10029856" cy="2534205"/>
          </a:xfrm>
          <a:prstGeom prst="rect">
            <a:avLst/>
          </a:prstGeom>
          <a:ln w="19049">
            <a:solidFill>
              <a:srgbClr val="FF0000"/>
            </a:solidFill>
            <a:prstDash val="solid"/>
          </a:ln>
        </p:spPr>
      </p:pic>
      <p:sp>
        <p:nvSpPr>
          <p:cNvPr id="5" name="TextBox 4">
            <a:extLst>
              <a:ext uri="{FF2B5EF4-FFF2-40B4-BE49-F238E27FC236}">
                <a16:creationId xmlns:a16="http://schemas.microsoft.com/office/drawing/2014/main" id="{C527E5E7-07AD-4F2C-2DBD-B6457BA99D13}"/>
              </a:ext>
            </a:extLst>
          </p:cNvPr>
          <p:cNvSpPr txBox="1"/>
          <p:nvPr/>
        </p:nvSpPr>
        <p:spPr bwMode="auto">
          <a:xfrm>
            <a:off x="10822921" y="2631952"/>
            <a:ext cx="1681881" cy="530658"/>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b="1" dirty="0">
                <a:latin typeface="Calibri" panose="020F0502020204030204" pitchFamily="34" charset="0"/>
                <a:cs typeface="Calibri" panose="020F0502020204030204" pitchFamily="34" charset="0"/>
              </a:rPr>
              <a:t>2TB RAM</a:t>
            </a:r>
            <a:r>
              <a:rPr dirty="0">
                <a:latin typeface="Calibri" panose="020F0502020204030204" pitchFamily="34" charset="0"/>
                <a:cs typeface="Calibri" panose="020F0502020204030204" pitchFamily="34" charset="0"/>
              </a:rPr>
              <a:t> </a:t>
            </a:r>
            <a:endParaRPr lang="en-AU" dirty="0">
              <a:latin typeface="Calibri" panose="020F0502020204030204" pitchFamily="34" charset="0"/>
              <a:cs typeface="Calibri" panose="020F0502020204030204" pitchFamily="34" charset="0"/>
            </a:endParaRPr>
          </a:p>
          <a:p>
            <a:pPr>
              <a:defRPr/>
            </a:pPr>
            <a:r>
              <a:rPr dirty="0">
                <a:latin typeface="Calibri" panose="020F0502020204030204" pitchFamily="34" charset="0"/>
                <a:cs typeface="Calibri" panose="020F0502020204030204" pitchFamily="34" charset="0"/>
              </a:rPr>
              <a:t>Usage</a:t>
            </a:r>
          </a:p>
        </p:txBody>
      </p:sp>
      <p:sp>
        <p:nvSpPr>
          <p:cNvPr id="6" name="TextBox 5">
            <a:extLst>
              <a:ext uri="{FF2B5EF4-FFF2-40B4-BE49-F238E27FC236}">
                <a16:creationId xmlns:a16="http://schemas.microsoft.com/office/drawing/2014/main" id="{AF66455B-03ED-CED4-6EBC-48C9A86B4173}"/>
              </a:ext>
            </a:extLst>
          </p:cNvPr>
          <p:cNvSpPr txBox="1"/>
          <p:nvPr/>
        </p:nvSpPr>
        <p:spPr bwMode="auto">
          <a:xfrm>
            <a:off x="10822921" y="5158170"/>
            <a:ext cx="1686277" cy="530658"/>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b="1" dirty="0">
                <a:latin typeface="Calibri" panose="020F0502020204030204" pitchFamily="34" charset="0"/>
                <a:cs typeface="Calibri" panose="020F0502020204030204" pitchFamily="34" charset="0"/>
              </a:rPr>
              <a:t>1500 CPUs</a:t>
            </a:r>
            <a:r>
              <a:rPr dirty="0">
                <a:latin typeface="Calibri" panose="020F0502020204030204" pitchFamily="34" charset="0"/>
                <a:cs typeface="Calibri" panose="020F0502020204030204" pitchFamily="34" charset="0"/>
              </a:rPr>
              <a:t> </a:t>
            </a:r>
            <a:endParaRPr lang="en-AU" dirty="0">
              <a:latin typeface="Calibri" panose="020F0502020204030204" pitchFamily="34" charset="0"/>
              <a:cs typeface="Calibri" panose="020F0502020204030204" pitchFamily="34" charset="0"/>
            </a:endParaRPr>
          </a:p>
          <a:p>
            <a:pPr>
              <a:defRPr/>
            </a:pPr>
            <a:r>
              <a:rPr dirty="0">
                <a:latin typeface="Calibri" panose="020F0502020204030204" pitchFamily="34" charset="0"/>
                <a:cs typeface="Calibri" panose="020F0502020204030204" pitchFamily="34" charset="0"/>
              </a:rPr>
              <a:t>Usage</a:t>
            </a:r>
          </a:p>
        </p:txBody>
      </p:sp>
      <p:sp>
        <p:nvSpPr>
          <p:cNvPr id="7" name="TextBox 6">
            <a:extLst>
              <a:ext uri="{FF2B5EF4-FFF2-40B4-BE49-F238E27FC236}">
                <a16:creationId xmlns:a16="http://schemas.microsoft.com/office/drawing/2014/main" id="{AF77985E-5A16-E19D-2D84-2C2631A45C9B}"/>
              </a:ext>
            </a:extLst>
          </p:cNvPr>
          <p:cNvSpPr txBox="1"/>
          <p:nvPr/>
        </p:nvSpPr>
        <p:spPr bwMode="auto">
          <a:xfrm>
            <a:off x="505558" y="6600020"/>
            <a:ext cx="11363169" cy="28020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sz="1200" dirty="0">
                <a:latin typeface="Calibri" panose="020F0502020204030204" pitchFamily="34" charset="0"/>
                <a:cs typeface="Calibri" panose="020F0502020204030204" pitchFamily="34" charset="0"/>
              </a:rPr>
              <a:t>Self-scaling infrastructure enabling access to </a:t>
            </a:r>
            <a:r>
              <a:rPr sz="1200" u="sng" dirty="0">
                <a:latin typeface="Calibri" panose="020F0502020204030204" pitchFamily="34" charset="0"/>
                <a:cs typeface="Calibri" panose="020F0502020204030204" pitchFamily="34" charset="0"/>
              </a:rPr>
              <a:t>thousands of CPUs</a:t>
            </a:r>
            <a:r>
              <a:rPr sz="1200" dirty="0">
                <a:latin typeface="Calibri" panose="020F0502020204030204" pitchFamily="34" charset="0"/>
                <a:cs typeface="Calibri" panose="020F0502020204030204" pitchFamily="34" charset="0"/>
              </a:rPr>
              <a:t> and </a:t>
            </a:r>
            <a:r>
              <a:rPr sz="1200" u="sng" dirty="0">
                <a:latin typeface="Calibri" panose="020F0502020204030204" pitchFamily="34" charset="0"/>
                <a:cs typeface="Calibri" panose="020F0502020204030204" pitchFamily="34" charset="0"/>
              </a:rPr>
              <a:t>terabytes of MEMORY</a:t>
            </a:r>
            <a:r>
              <a:rPr sz="1200" dirty="0">
                <a:latin typeface="Calibri" panose="020F0502020204030204" pitchFamily="34" charset="0"/>
                <a:cs typeface="Calibri" panose="020F0502020204030204" pitchFamily="34" charset="0"/>
              </a:rPr>
              <a:t> enabling Earth Observation Analysis on a </a:t>
            </a:r>
            <a:r>
              <a:rPr sz="1200" u="sng" dirty="0">
                <a:latin typeface="Calibri" panose="020F0502020204030204" pitchFamily="34" charset="0"/>
                <a:cs typeface="Calibri" panose="020F0502020204030204" pitchFamily="34" charset="0"/>
              </a:rPr>
              <a:t>Regional </a:t>
            </a:r>
            <a:r>
              <a:rPr lang="en-AU" sz="1200" u="sng" dirty="0">
                <a:latin typeface="Calibri" panose="020F0502020204030204" pitchFamily="34" charset="0"/>
                <a:cs typeface="Calibri" panose="020F0502020204030204" pitchFamily="34" charset="0"/>
              </a:rPr>
              <a:t>Scale</a:t>
            </a:r>
            <a:r>
              <a:rPr sz="1200" dirty="0">
                <a:latin typeface="Calibri" panose="020F0502020204030204" pitchFamily="34" charset="0"/>
                <a:cs typeface="Calibri" panose="020F0502020204030204" pitchFamily="34" charset="0"/>
              </a:rPr>
              <a:t> per User.</a:t>
            </a:r>
          </a:p>
        </p:txBody>
      </p:sp>
    </p:spTree>
    <p:extLst>
      <p:ext uri="{BB962C8B-B14F-4D97-AF65-F5344CB8AC3E}">
        <p14:creationId xmlns:p14="http://schemas.microsoft.com/office/powerpoint/2010/main" val="1258885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29492721" name="Title 2"/>
          <p:cNvSpPr>
            <a:spLocks noGrp="1"/>
          </p:cNvSpPr>
          <p:nvPr>
            <p:ph type="title"/>
          </p:nvPr>
        </p:nvSpPr>
        <p:spPr bwMode="auto">
          <a:xfrm>
            <a:off x="1093120" y="139763"/>
            <a:ext cx="10515600" cy="1009291"/>
          </a:xfrm>
        </p:spPr>
        <p:txBody>
          <a:bodyPr>
            <a:normAutofit/>
          </a:bodyPr>
          <a:lstStyle/>
          <a:p>
            <a:pPr>
              <a:defRPr/>
            </a:pPr>
            <a:r>
              <a:rPr lang="en-US" b="1" dirty="0">
                <a:latin typeface="Calibri" panose="020F0502020204030204" pitchFamily="34" charset="0"/>
                <a:cs typeface="Calibri" panose="020F0502020204030204" pitchFamily="34" charset="0"/>
              </a:rPr>
              <a:t>DEP</a:t>
            </a:r>
            <a:r>
              <a:rPr lang="en-US" b="1" i="1" dirty="0">
                <a:latin typeface="Calibri" panose="020F0502020204030204" pitchFamily="34" charset="0"/>
                <a:cs typeface="Calibri" panose="020F0502020204030204" pitchFamily="34" charset="0"/>
              </a:rPr>
              <a:t>AL</a:t>
            </a:r>
            <a:endParaRPr b="1" i="1" dirty="0">
              <a:latin typeface="Calibri" panose="020F0502020204030204" pitchFamily="34" charset="0"/>
              <a:cs typeface="Calibri" panose="020F0502020204030204" pitchFamily="34" charset="0"/>
            </a:endParaRPr>
          </a:p>
        </p:txBody>
      </p:sp>
      <p:sp>
        <p:nvSpPr>
          <p:cNvPr id="82754817" name="TextBox 140892098"/>
          <p:cNvSpPr txBox="1"/>
          <p:nvPr/>
        </p:nvSpPr>
        <p:spPr bwMode="auto">
          <a:xfrm>
            <a:off x="1025622" y="1544342"/>
            <a:ext cx="10651677" cy="4820102"/>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just">
              <a:defRPr/>
            </a:pPr>
            <a:r>
              <a:rPr sz="2000" dirty="0">
                <a:latin typeface="Calibri"/>
                <a:ea typeface="Calibri"/>
                <a:cs typeface="Calibri"/>
              </a:rPr>
              <a:t>Using Python for </a:t>
            </a:r>
            <a:r>
              <a:rPr sz="2000" u="sng" dirty="0">
                <a:latin typeface="Calibri"/>
                <a:ea typeface="Calibri"/>
                <a:cs typeface="Calibri"/>
              </a:rPr>
              <a:t>data science applications</a:t>
            </a:r>
            <a:r>
              <a:rPr sz="2000" dirty="0">
                <a:latin typeface="Calibri"/>
                <a:ea typeface="Calibri"/>
                <a:cs typeface="Calibri"/>
              </a:rPr>
              <a:t> such as Earth Observations is the standard in academia and industry.</a:t>
            </a:r>
            <a:endParaRPr dirty="0">
              <a:latin typeface="Calibri"/>
              <a:cs typeface="Calibri"/>
            </a:endParaRPr>
          </a:p>
          <a:p>
            <a:pPr algn="just">
              <a:defRPr/>
            </a:pPr>
            <a:endParaRPr sz="2000" dirty="0">
              <a:latin typeface="Calibri"/>
              <a:cs typeface="Calibri"/>
            </a:endParaRPr>
          </a:p>
          <a:p>
            <a:pPr algn="just">
              <a:defRPr/>
            </a:pPr>
            <a:r>
              <a:rPr sz="2000" dirty="0">
                <a:latin typeface="Calibri"/>
                <a:ea typeface="Calibri"/>
                <a:cs typeface="Calibri"/>
              </a:rPr>
              <a:t>While the Python Language is relatively simple, and easy to learn, Earth Observation analysis uses  large number of libraries which can be </a:t>
            </a:r>
            <a:r>
              <a:rPr sz="2000" b="1" dirty="0">
                <a:latin typeface="Calibri"/>
                <a:ea typeface="Calibri"/>
                <a:cs typeface="Calibri"/>
              </a:rPr>
              <a:t>difficult and time-intensive</a:t>
            </a:r>
            <a:r>
              <a:rPr sz="2000" dirty="0">
                <a:latin typeface="Calibri"/>
                <a:ea typeface="Calibri"/>
                <a:cs typeface="Calibri"/>
              </a:rPr>
              <a:t> to learn.</a:t>
            </a:r>
            <a:endParaRPr dirty="0">
              <a:latin typeface="Calibri"/>
              <a:cs typeface="Calibri"/>
            </a:endParaRPr>
          </a:p>
          <a:p>
            <a:pPr algn="just">
              <a:defRPr/>
            </a:pPr>
            <a:endParaRPr sz="2000" dirty="0">
              <a:latin typeface="Calibri"/>
              <a:cs typeface="Calibri"/>
            </a:endParaRPr>
          </a:p>
          <a:p>
            <a:pPr algn="just">
              <a:defRPr/>
            </a:pPr>
            <a:r>
              <a:rPr lang="en-GB" sz="2000" b="0" i="0" u="none" strike="noStrike" cap="none" spc="0" dirty="0">
                <a:solidFill>
                  <a:schemeClr val="tx1"/>
                </a:solidFill>
                <a:latin typeface="Calibri"/>
                <a:ea typeface="Calibri"/>
                <a:cs typeface="Calibri"/>
              </a:rPr>
              <a:t>To alleviate and expedite capacity building for non-programmers and intermediate GIS technicians, DEP has implemented the </a:t>
            </a:r>
            <a:r>
              <a:rPr lang="en-GB" sz="2200" b="1" i="0" u="none" strike="noStrike" cap="none" spc="0" dirty="0">
                <a:solidFill>
                  <a:schemeClr val="tx1"/>
                </a:solidFill>
                <a:latin typeface="Calibri"/>
                <a:ea typeface="Calibri"/>
                <a:cs typeface="Calibri"/>
              </a:rPr>
              <a:t>DEP Abstraction Library (DEPAL)</a:t>
            </a:r>
            <a:r>
              <a:rPr lang="en-GB" sz="2000" b="0" i="0" u="none" strike="noStrike" cap="none" spc="0" dirty="0">
                <a:solidFill>
                  <a:schemeClr val="tx1"/>
                </a:solidFill>
                <a:latin typeface="Calibri"/>
                <a:ea typeface="Calibri"/>
                <a:cs typeface="Calibri"/>
              </a:rPr>
              <a:t> into the computing hub environment, which enables users to quickly undertake common tasks with:</a:t>
            </a:r>
            <a:endParaRPr dirty="0">
              <a:latin typeface="Calibri"/>
              <a:cs typeface="Calibri"/>
            </a:endParaRPr>
          </a:p>
          <a:p>
            <a:pPr algn="just">
              <a:defRPr/>
            </a:pPr>
            <a:endParaRPr sz="2000" dirty="0">
              <a:latin typeface="Calibri"/>
              <a:cs typeface="Calibri"/>
            </a:endParaRPr>
          </a:p>
          <a:p>
            <a:pPr marL="283878" indent="-283878" algn="just">
              <a:buFont typeface="Arial"/>
              <a:buChar char="•"/>
              <a:defRPr/>
            </a:pPr>
            <a:r>
              <a:rPr lang="en-GB" sz="2000" b="1" i="0" u="none" strike="noStrike" cap="none" spc="0" dirty="0">
                <a:solidFill>
                  <a:schemeClr val="tx1"/>
                </a:solidFill>
                <a:latin typeface="Calibri"/>
                <a:ea typeface="Calibri"/>
                <a:cs typeface="Calibri"/>
              </a:rPr>
              <a:t>Fewer lines of codes</a:t>
            </a:r>
            <a:endParaRPr b="1" dirty="0">
              <a:latin typeface="Calibri"/>
              <a:cs typeface="Calibri"/>
            </a:endParaRPr>
          </a:p>
          <a:p>
            <a:pPr marL="283878" indent="-283878" algn="just">
              <a:buFont typeface="Arial"/>
              <a:buChar char="•"/>
              <a:defRPr/>
            </a:pPr>
            <a:r>
              <a:rPr lang="en-GB" sz="2000" b="1" i="0" u="none" strike="noStrike" cap="none" spc="0" dirty="0">
                <a:solidFill>
                  <a:schemeClr val="tx1"/>
                </a:solidFill>
                <a:latin typeface="Calibri"/>
                <a:ea typeface="Calibri"/>
                <a:cs typeface="Calibri"/>
              </a:rPr>
              <a:t>Sane defaults</a:t>
            </a:r>
            <a:endParaRPr b="1" dirty="0">
              <a:latin typeface="Calibri"/>
              <a:cs typeface="Calibri"/>
            </a:endParaRPr>
          </a:p>
          <a:p>
            <a:pPr marL="283878" indent="-283878" algn="just">
              <a:buFont typeface="Arial"/>
              <a:buChar char="•"/>
              <a:defRPr/>
            </a:pPr>
            <a:r>
              <a:rPr lang="en-GB" sz="2000" b="1" i="0" u="none" strike="noStrike" cap="none" spc="0" dirty="0">
                <a:solidFill>
                  <a:schemeClr val="tx1"/>
                </a:solidFill>
                <a:latin typeface="Calibri"/>
                <a:ea typeface="Calibri"/>
                <a:cs typeface="Calibri"/>
              </a:rPr>
              <a:t>Pacific-oriented</a:t>
            </a:r>
            <a:endParaRPr b="1" dirty="0">
              <a:latin typeface="Calibri"/>
              <a:cs typeface="Calibri"/>
            </a:endParaRPr>
          </a:p>
          <a:p>
            <a:pPr marL="283878" indent="-283878" algn="just">
              <a:buFont typeface="Arial"/>
              <a:buChar char="•"/>
              <a:defRPr/>
            </a:pPr>
            <a:r>
              <a:rPr lang="en-GB" sz="2000" b="1" i="0" u="none" strike="noStrike" cap="none" spc="0" dirty="0">
                <a:solidFill>
                  <a:schemeClr val="tx1"/>
                </a:solidFill>
                <a:latin typeface="Calibri"/>
                <a:ea typeface="Calibri"/>
                <a:cs typeface="Calibri"/>
              </a:rPr>
              <a:t>Lower Barrier to Entry</a:t>
            </a:r>
            <a:endParaRPr b="1" dirty="0">
              <a:latin typeface="Calibri"/>
              <a:cs typeface="Calibri"/>
            </a:endParaRPr>
          </a:p>
          <a:p>
            <a:pPr marL="283878" indent="-283878" algn="just">
              <a:buFont typeface="Arial"/>
              <a:buChar char="•"/>
              <a:defRPr/>
            </a:pPr>
            <a:r>
              <a:rPr lang="en-GB" sz="2000" b="1" i="0" u="none" strike="noStrike" cap="none" spc="0" dirty="0">
                <a:solidFill>
                  <a:schemeClr val="tx1"/>
                </a:solidFill>
                <a:latin typeface="Calibri"/>
                <a:ea typeface="Calibri"/>
                <a:cs typeface="Calibri"/>
              </a:rPr>
              <a:t>Easy to use and learn</a:t>
            </a:r>
            <a:endParaRPr b="1" dirty="0">
              <a:latin typeface="Calibri"/>
              <a:cs typeface="Calibri"/>
            </a:endParaRPr>
          </a:p>
        </p:txBody>
      </p:sp>
      <p:pic>
        <p:nvPicPr>
          <p:cNvPr id="826235407" name="Picture 2085956912"/>
          <p:cNvPicPr>
            <a:picLocks noChangeAspect="1"/>
          </p:cNvPicPr>
          <p:nvPr/>
        </p:nvPicPr>
        <p:blipFill>
          <a:blip r:embed="rId3"/>
          <a:stretch/>
        </p:blipFill>
        <p:spPr bwMode="auto">
          <a:xfrm>
            <a:off x="3216924" y="234267"/>
            <a:ext cx="820281" cy="820281"/>
          </a:xfrm>
          <a:prstGeom prst="rect">
            <a:avLst/>
          </a:prstGeom>
        </p:spPr>
      </p:pic>
      <p:sp>
        <p:nvSpPr>
          <p:cNvPr id="334634588" name="TextBox 321205328"/>
          <p:cNvSpPr txBox="1"/>
          <p:nvPr/>
        </p:nvSpPr>
        <p:spPr bwMode="auto">
          <a:xfrm>
            <a:off x="3968154" y="5072772"/>
            <a:ext cx="10943950" cy="749821"/>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en-US" sz="1400" b="0" i="0" u="none" strike="noStrike" cap="none" spc="0" dirty="0" err="1">
                <a:solidFill>
                  <a:srgbClr val="000000"/>
                </a:solidFill>
                <a:highlight>
                  <a:srgbClr val="FFFF00"/>
                </a:highlight>
                <a:latin typeface="Calibri" panose="020F0502020204030204" pitchFamily="34" charset="0"/>
                <a:ea typeface="Andale Mono"/>
                <a:cs typeface="Calibri" panose="020F0502020204030204" pitchFamily="34" charset="0"/>
              </a:rPr>
              <a:t>aoi</a:t>
            </a:r>
            <a:r>
              <a:rPr lang="en-US" sz="1400" b="0" i="0" u="none" strike="noStrike" cap="none" spc="0" dirty="0">
                <a:solidFill>
                  <a:srgbClr val="000000"/>
                </a:solidFill>
                <a:highlight>
                  <a:srgbClr val="FFFF00"/>
                </a:highlight>
                <a:latin typeface="Calibri" panose="020F0502020204030204" pitchFamily="34" charset="0"/>
                <a:ea typeface="Andale Mono"/>
                <a:cs typeface="Calibri" panose="020F0502020204030204" pitchFamily="34" charset="0"/>
              </a:rPr>
              <a:t> = </a:t>
            </a:r>
            <a:r>
              <a:rPr lang="en-US" sz="1400" b="0" i="0" u="none" strike="noStrike" cap="none" spc="0" dirty="0" err="1">
                <a:solidFill>
                  <a:srgbClr val="000000"/>
                </a:solidFill>
                <a:highlight>
                  <a:srgbClr val="FFFF00"/>
                </a:highlight>
                <a:latin typeface="Calibri" panose="020F0502020204030204" pitchFamily="34" charset="0"/>
                <a:ea typeface="Andale Mono"/>
                <a:cs typeface="Calibri" panose="020F0502020204030204" pitchFamily="34" charset="0"/>
              </a:rPr>
              <a:t>dep.get_country_admin_boundary</a:t>
            </a:r>
            <a:r>
              <a:rPr lang="en-US" sz="1400" b="0" i="0" u="none" strike="noStrike" cap="none" spc="0" dirty="0">
                <a:solidFill>
                  <a:srgbClr val="000000"/>
                </a:solidFill>
                <a:highlight>
                  <a:srgbClr val="FFFF00"/>
                </a:highlight>
                <a:latin typeface="Calibri" panose="020F0502020204030204" pitchFamily="34" charset="0"/>
                <a:ea typeface="Andale Mono"/>
                <a:cs typeface="Calibri" panose="020F0502020204030204" pitchFamily="34" charset="0"/>
              </a:rPr>
              <a:t>(“Fiji”, “District”, “Ba”)</a:t>
            </a:r>
            <a:endParaRPr sz="1400" dirty="0">
              <a:highlight>
                <a:srgbClr val="FFFF00"/>
              </a:highlight>
              <a:latin typeface="Calibri" panose="020F0502020204030204" pitchFamily="34" charset="0"/>
              <a:cs typeface="Calibri" panose="020F0502020204030204" pitchFamily="34" charset="0"/>
            </a:endParaRPr>
          </a:p>
          <a:p>
            <a:pPr algn="l">
              <a:defRPr/>
            </a:pPr>
            <a:r>
              <a:rPr sz="1400" dirty="0">
                <a:highlight>
                  <a:srgbClr val="FFFF00"/>
                </a:highlight>
                <a:latin typeface="Calibri" panose="020F0502020204030204" pitchFamily="34" charset="0"/>
                <a:ea typeface="Andale Mono"/>
                <a:cs typeface="Calibri" panose="020F0502020204030204" pitchFamily="34" charset="0"/>
              </a:rPr>
              <a:t>data = </a:t>
            </a:r>
            <a:r>
              <a:rPr sz="1400" dirty="0" err="1">
                <a:highlight>
                  <a:srgbClr val="FFFF00"/>
                </a:highlight>
                <a:latin typeface="Calibri" panose="020F0502020204030204" pitchFamily="34" charset="0"/>
                <a:ea typeface="Andale Mono"/>
                <a:cs typeface="Calibri" panose="020F0502020204030204" pitchFamily="34" charset="0"/>
              </a:rPr>
              <a:t>dep.get_gci</a:t>
            </a:r>
            <a:r>
              <a:rPr sz="1400" dirty="0">
                <a:highlight>
                  <a:srgbClr val="FFFF00"/>
                </a:highlight>
                <a:latin typeface="Calibri" panose="020F0502020204030204" pitchFamily="34" charset="0"/>
                <a:ea typeface="Andale Mono"/>
                <a:cs typeface="Calibri" panose="020F0502020204030204" pitchFamily="34" charset="0"/>
              </a:rPr>
              <a:t>(</a:t>
            </a:r>
            <a:r>
              <a:rPr sz="1400" dirty="0" err="1">
                <a:highlight>
                  <a:srgbClr val="FFFF00"/>
                </a:highlight>
                <a:latin typeface="Calibri" panose="020F0502020204030204" pitchFamily="34" charset="0"/>
                <a:ea typeface="Andale Mono"/>
                <a:cs typeface="Calibri" panose="020F0502020204030204" pitchFamily="34" charset="0"/>
              </a:rPr>
              <a:t>aoi</a:t>
            </a:r>
            <a:r>
              <a:rPr sz="1400" dirty="0">
                <a:highlight>
                  <a:srgbClr val="FFFF00"/>
                </a:highlight>
                <a:latin typeface="Calibri" panose="020F0502020204030204" pitchFamily="34" charset="0"/>
                <a:ea typeface="Andale Mono"/>
                <a:cs typeface="Calibri" panose="020F0502020204030204" pitchFamily="34" charset="0"/>
              </a:rPr>
              <a:t>, timeframe="2021-06-01/2023-07-30", period="monthly")</a:t>
            </a:r>
          </a:p>
          <a:p>
            <a:pPr algn="l">
              <a:defRPr/>
            </a:pPr>
            <a:r>
              <a:rPr sz="1400" dirty="0" err="1">
                <a:highlight>
                  <a:srgbClr val="FFFF00"/>
                </a:highlight>
                <a:latin typeface="Calibri" panose="020F0502020204030204" pitchFamily="34" charset="0"/>
                <a:ea typeface="Andale Mono"/>
                <a:cs typeface="Calibri" panose="020F0502020204030204" pitchFamily="34" charset="0"/>
              </a:rPr>
              <a:t>dep.visualise</a:t>
            </a:r>
            <a:r>
              <a:rPr sz="1400" dirty="0">
                <a:highlight>
                  <a:srgbClr val="FFFF00"/>
                </a:highlight>
                <a:latin typeface="Calibri" panose="020F0502020204030204" pitchFamily="34" charset="0"/>
                <a:ea typeface="Andale Mono"/>
                <a:cs typeface="Calibri" panose="020F0502020204030204" pitchFamily="34" charset="0"/>
              </a:rPr>
              <a:t>(data, </a:t>
            </a:r>
            <a:r>
              <a:rPr sz="1400" dirty="0" err="1">
                <a:highlight>
                  <a:srgbClr val="FFFF00"/>
                </a:highlight>
                <a:latin typeface="Calibri" panose="020F0502020204030204" pitchFamily="34" charset="0"/>
                <a:ea typeface="Andale Mono"/>
                <a:cs typeface="Calibri" panose="020F0502020204030204" pitchFamily="34" charset="0"/>
              </a:rPr>
              <a:t>cmap</a:t>
            </a:r>
            <a:r>
              <a:rPr sz="1400" dirty="0">
                <a:highlight>
                  <a:srgbClr val="FFFF00"/>
                </a:highlight>
                <a:latin typeface="Calibri" panose="020F0502020204030204" pitchFamily="34" charset="0"/>
                <a:ea typeface="Andale Mono"/>
                <a:cs typeface="Calibri" panose="020F0502020204030204" pitchFamily="34" charset="0"/>
              </a:rPr>
              <a:t>=”</a:t>
            </a:r>
            <a:r>
              <a:rPr lang="en-GB" sz="1400" b="0" i="0" u="none" strike="noStrike" cap="none" spc="0" dirty="0" err="1">
                <a:solidFill>
                  <a:schemeClr val="tx1"/>
                </a:solidFill>
                <a:highlight>
                  <a:srgbClr val="FFFF00"/>
                </a:highlight>
                <a:latin typeface="Calibri" panose="020F0502020204030204" pitchFamily="34" charset="0"/>
                <a:ea typeface="Andale Mono"/>
                <a:cs typeface="Calibri" panose="020F0502020204030204" pitchFamily="34" charset="0"/>
              </a:rPr>
              <a:t>viridis</a:t>
            </a:r>
            <a:r>
              <a:rPr sz="1400" dirty="0">
                <a:highlight>
                  <a:srgbClr val="FFFF00"/>
                </a:highlight>
                <a:latin typeface="Calibri" panose="020F0502020204030204" pitchFamily="34" charset="0"/>
                <a:ea typeface="Andale Mono"/>
                <a:cs typeface="Calibri" panose="020F0502020204030204" pitchFamily="34" charset="0"/>
              </a:rPr>
              <a:t>”)</a:t>
            </a:r>
            <a:endParaRPr sz="1400" dirty="0">
              <a:highlight>
                <a:srgbClr val="FFFF00"/>
              </a:highlight>
              <a:latin typeface="Calibri" panose="020F0502020204030204" pitchFamily="34" charset="0"/>
              <a:cs typeface="Calibri" panose="020F050202020403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10736611" name="Title 2"/>
          <p:cNvSpPr>
            <a:spLocks noGrp="1"/>
          </p:cNvSpPr>
          <p:nvPr>
            <p:ph type="title"/>
          </p:nvPr>
        </p:nvSpPr>
        <p:spPr bwMode="auto">
          <a:xfrm>
            <a:off x="1025622" y="49316"/>
            <a:ext cx="10515600" cy="1009290"/>
          </a:xfrm>
        </p:spPr>
        <p:txBody>
          <a:bodyPr>
            <a:normAutofit/>
          </a:bodyPr>
          <a:lstStyle/>
          <a:p>
            <a:pPr>
              <a:defRPr/>
            </a:pPr>
            <a:r>
              <a:rPr lang="en-US" b="1" dirty="0">
                <a:latin typeface="Calibri" panose="020F0502020204030204" pitchFamily="34" charset="0"/>
                <a:cs typeface="Calibri" panose="020F0502020204030204" pitchFamily="34" charset="0"/>
              </a:rPr>
              <a:t>DEP</a:t>
            </a:r>
            <a:r>
              <a:rPr lang="en-US" b="1" i="1" dirty="0">
                <a:latin typeface="Calibri" panose="020F0502020204030204" pitchFamily="34" charset="0"/>
                <a:cs typeface="Calibri" panose="020F0502020204030204" pitchFamily="34" charset="0"/>
              </a:rPr>
              <a:t>AL</a:t>
            </a:r>
            <a:r>
              <a:rPr lang="en-US" b="1" dirty="0">
                <a:latin typeface="Calibri" panose="020F0502020204030204" pitchFamily="34" charset="0"/>
                <a:cs typeface="Calibri" panose="020F0502020204030204" pitchFamily="34" charset="0"/>
              </a:rPr>
              <a:t> Capabilities</a:t>
            </a:r>
            <a:endParaRPr b="1" dirty="0">
              <a:latin typeface="Calibri" panose="020F0502020204030204" pitchFamily="34" charset="0"/>
              <a:cs typeface="Calibri" panose="020F0502020204030204" pitchFamily="34" charset="0"/>
            </a:endParaRPr>
          </a:p>
        </p:txBody>
      </p:sp>
      <p:sp>
        <p:nvSpPr>
          <p:cNvPr id="1345655471" name="TextBox 136263534"/>
          <p:cNvSpPr txBox="1"/>
          <p:nvPr/>
        </p:nvSpPr>
        <p:spPr bwMode="auto">
          <a:xfrm>
            <a:off x="1025622" y="1137448"/>
            <a:ext cx="10999800" cy="2894062"/>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en-GB" sz="1800" b="0" i="0" u="none" strike="noStrike" cap="none" spc="0" dirty="0">
                <a:solidFill>
                  <a:schemeClr val="tx1"/>
                </a:solidFill>
                <a:latin typeface="Calibri"/>
                <a:ea typeface="Calibri"/>
                <a:cs typeface="Calibri"/>
              </a:rPr>
              <a:t>Some examples of the functionalities provisioned by the abstraction library </a:t>
            </a:r>
            <a:r>
              <a:rPr lang="en-GB" sz="1800" dirty="0">
                <a:latin typeface="Calibri"/>
                <a:cs typeface="Calibri"/>
              </a:rPr>
              <a:t>includes: </a:t>
            </a:r>
            <a:endParaRPr sz="1200" dirty="0">
              <a:latin typeface="Calibri" panose="020F0502020204030204" pitchFamily="34" charset="0"/>
              <a:cs typeface="Calibri" panose="020F0502020204030204" pitchFamily="34" charset="0"/>
            </a:endParaRPr>
          </a:p>
          <a:p>
            <a:pPr>
              <a:defRPr/>
            </a:pPr>
            <a:endParaRPr sz="1800" dirty="0">
              <a:latin typeface="Calibri" panose="020F0502020204030204" pitchFamily="34" charset="0"/>
              <a:cs typeface="Calibri" panose="020F0502020204030204" pitchFamily="34" charset="0"/>
            </a:endParaRPr>
          </a:p>
          <a:p>
            <a:pPr marL="283878" indent="-283878">
              <a:buFont typeface="Arial"/>
              <a:buChar char="•"/>
              <a:defRPr/>
            </a:pPr>
            <a:r>
              <a:rPr lang="en-GB" sz="1800" b="0" i="0" u="none" strike="noStrike" cap="none" spc="0" dirty="0">
                <a:solidFill>
                  <a:schemeClr val="tx1"/>
                </a:solidFill>
                <a:latin typeface="Calibri"/>
                <a:ea typeface="Calibri"/>
                <a:cs typeface="Calibri"/>
              </a:rPr>
              <a:t>Defining “area of interest” (AOI) by Pacific Island Countries national, maritime and administrative boundaries, </a:t>
            </a:r>
            <a:endParaRPr sz="1200" dirty="0">
              <a:latin typeface="Calibri" panose="020F0502020204030204" pitchFamily="34" charset="0"/>
              <a:cs typeface="Calibri" panose="020F0502020204030204" pitchFamily="34" charset="0"/>
            </a:endParaRPr>
          </a:p>
          <a:p>
            <a:pPr marL="283878" indent="-283878">
              <a:buFont typeface="Arial"/>
              <a:buChar char="•"/>
              <a:defRPr/>
            </a:pPr>
            <a:r>
              <a:rPr lang="en-GB" sz="1800" b="0" i="0" u="none" strike="noStrike" cap="none" spc="0" dirty="0">
                <a:solidFill>
                  <a:schemeClr val="tx1"/>
                </a:solidFill>
                <a:latin typeface="Calibri"/>
                <a:ea typeface="Calibri"/>
                <a:cs typeface="Calibri"/>
              </a:rPr>
              <a:t>Enabling using custom “area of interest” (AOI)</a:t>
            </a:r>
            <a:endParaRPr sz="1200" dirty="0">
              <a:latin typeface="Calibri" panose="020F0502020204030204" pitchFamily="34" charset="0"/>
              <a:cs typeface="Calibri" panose="020F0502020204030204" pitchFamily="34" charset="0"/>
            </a:endParaRPr>
          </a:p>
          <a:p>
            <a:pPr marL="283878" indent="-283878">
              <a:buFont typeface="Arial"/>
              <a:buChar char="•"/>
              <a:defRPr/>
            </a:pPr>
            <a:r>
              <a:rPr lang="en-GB" sz="1800" b="0" i="0" u="none" strike="noStrike" cap="none" spc="0" dirty="0">
                <a:solidFill>
                  <a:schemeClr val="tx1"/>
                </a:solidFill>
                <a:latin typeface="Calibri"/>
                <a:ea typeface="Calibri"/>
                <a:cs typeface="Calibri"/>
              </a:rPr>
              <a:t>Rapidly querying satellite data </a:t>
            </a:r>
            <a:r>
              <a:rPr lang="en-GB" sz="1800" b="0" i="0" u="none" strike="noStrike" cap="none" spc="0" dirty="0" err="1">
                <a:solidFill>
                  <a:schemeClr val="tx1"/>
                </a:solidFill>
                <a:latin typeface="Calibri"/>
                <a:ea typeface="Calibri"/>
                <a:cs typeface="Calibri"/>
              </a:rPr>
              <a:t>catalog</a:t>
            </a:r>
            <a:r>
              <a:rPr lang="en-GB" sz="1800" b="0" i="0" u="none" strike="noStrike" cap="none" spc="0" dirty="0">
                <a:solidFill>
                  <a:schemeClr val="tx1"/>
                </a:solidFill>
                <a:latin typeface="Calibri"/>
                <a:ea typeface="Calibri"/>
                <a:cs typeface="Calibri"/>
              </a:rPr>
              <a:t> on images and banding, </a:t>
            </a:r>
            <a:endParaRPr sz="1200" dirty="0">
              <a:latin typeface="Calibri" panose="020F0502020204030204" pitchFamily="34" charset="0"/>
              <a:cs typeface="Calibri" panose="020F0502020204030204" pitchFamily="34" charset="0"/>
            </a:endParaRPr>
          </a:p>
          <a:p>
            <a:pPr marL="283878" indent="-283878">
              <a:buFont typeface="Arial"/>
              <a:buChar char="•"/>
              <a:defRPr/>
            </a:pPr>
            <a:r>
              <a:rPr lang="en-GB" sz="1800" b="0" i="0" u="none" strike="noStrike" cap="none" spc="0" dirty="0">
                <a:solidFill>
                  <a:schemeClr val="tx1"/>
                </a:solidFill>
                <a:latin typeface="Calibri"/>
                <a:ea typeface="Calibri"/>
                <a:cs typeface="Calibri"/>
              </a:rPr>
              <a:t>Creating cloudless images</a:t>
            </a:r>
            <a:endParaRPr sz="1200" dirty="0">
              <a:latin typeface="Calibri" panose="020F0502020204030204" pitchFamily="34" charset="0"/>
              <a:cs typeface="Calibri" panose="020F0502020204030204" pitchFamily="34" charset="0"/>
            </a:endParaRPr>
          </a:p>
          <a:p>
            <a:pPr marL="283878" indent="-283878">
              <a:buFont typeface="Arial"/>
              <a:buChar char="•"/>
              <a:defRPr/>
            </a:pPr>
            <a:r>
              <a:rPr lang="en-GB" sz="1800" b="0" i="0" u="none" strike="noStrike" cap="none" spc="0" dirty="0">
                <a:solidFill>
                  <a:schemeClr val="tx1"/>
                </a:solidFill>
                <a:latin typeface="Calibri"/>
                <a:ea typeface="Calibri"/>
                <a:cs typeface="Calibri"/>
              </a:rPr>
              <a:t>Undertaking multi spectral analysis e.g.: for vegetation, crops, disease detection </a:t>
            </a:r>
            <a:endParaRPr sz="1200" dirty="0">
              <a:latin typeface="Calibri" panose="020F0502020204030204" pitchFamily="34" charset="0"/>
              <a:cs typeface="Calibri" panose="020F0502020204030204" pitchFamily="34" charset="0"/>
            </a:endParaRPr>
          </a:p>
          <a:p>
            <a:pPr marL="283878" indent="-283878">
              <a:buFont typeface="Arial"/>
              <a:buChar char="•"/>
              <a:defRPr/>
            </a:pPr>
            <a:r>
              <a:rPr lang="en-GB" sz="1800" b="0" i="0" u="none" strike="noStrike" cap="none" spc="0" dirty="0">
                <a:solidFill>
                  <a:schemeClr val="tx1"/>
                </a:solidFill>
                <a:latin typeface="Calibri"/>
                <a:ea typeface="Calibri"/>
                <a:cs typeface="Calibri"/>
              </a:rPr>
              <a:t>Visualising and analysing global Landcover models</a:t>
            </a:r>
            <a:endParaRPr sz="1200" dirty="0">
              <a:latin typeface="Calibri" panose="020F0502020204030204" pitchFamily="34" charset="0"/>
              <a:cs typeface="Calibri" panose="020F0502020204030204" pitchFamily="34" charset="0"/>
            </a:endParaRPr>
          </a:p>
          <a:p>
            <a:pPr marL="283878" indent="-283878">
              <a:buFont typeface="Arial"/>
              <a:buChar char="•"/>
              <a:defRPr/>
            </a:pPr>
            <a:r>
              <a:rPr lang="en-GB" sz="1800" b="0" i="0" u="none" strike="noStrike" cap="none" spc="0" dirty="0">
                <a:solidFill>
                  <a:schemeClr val="tx1"/>
                </a:solidFill>
                <a:latin typeface="Calibri"/>
                <a:ea typeface="Calibri"/>
                <a:cs typeface="Calibri"/>
              </a:rPr>
              <a:t>Support functions for Landcover Generation</a:t>
            </a:r>
            <a:endParaRPr sz="1200" dirty="0">
              <a:latin typeface="Calibri" panose="020F0502020204030204" pitchFamily="34" charset="0"/>
              <a:cs typeface="Calibri" panose="020F0502020204030204" pitchFamily="34" charset="0"/>
            </a:endParaRPr>
          </a:p>
          <a:p>
            <a:pPr>
              <a:defRPr/>
            </a:pPr>
            <a:endParaRPr sz="1800" b="0" i="0" u="none" strike="noStrike" cap="none" spc="0" dirty="0">
              <a:solidFill>
                <a:schemeClr val="tx1"/>
              </a:solidFill>
              <a:latin typeface="Calibri"/>
              <a:ea typeface="Calibri"/>
              <a:cs typeface="Calibri"/>
            </a:endParaRPr>
          </a:p>
        </p:txBody>
      </p:sp>
      <p:pic>
        <p:nvPicPr>
          <p:cNvPr id="1167388187" name="Picture 879156727"/>
          <p:cNvPicPr>
            <a:picLocks noChangeAspect="1"/>
          </p:cNvPicPr>
          <p:nvPr/>
        </p:nvPicPr>
        <p:blipFill>
          <a:blip r:embed="rId3"/>
          <a:stretch/>
        </p:blipFill>
        <p:spPr bwMode="auto">
          <a:xfrm>
            <a:off x="1368891" y="3735740"/>
            <a:ext cx="7952998" cy="3107462"/>
          </a:xfrm>
          <a:prstGeom prst="rect">
            <a:avLst/>
          </a:prstGeom>
        </p:spPr>
      </p:pic>
      <p:pic>
        <p:nvPicPr>
          <p:cNvPr id="1110299406" name="Picture 728507760"/>
          <p:cNvPicPr>
            <a:picLocks noChangeAspect="1"/>
          </p:cNvPicPr>
          <p:nvPr/>
        </p:nvPicPr>
        <p:blipFill>
          <a:blip r:embed="rId4"/>
          <a:stretch/>
        </p:blipFill>
        <p:spPr bwMode="auto">
          <a:xfrm>
            <a:off x="9321890" y="2059684"/>
            <a:ext cx="4195359" cy="506094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22" name="Google Shape;222;p11"/>
          <p:cNvSpPr txBox="1">
            <a:spLocks noGrp="1"/>
          </p:cNvSpPr>
          <p:nvPr>
            <p:ph type="body" idx="1"/>
          </p:nvPr>
        </p:nvSpPr>
        <p:spPr bwMode="auto">
          <a:xfrm>
            <a:off x="838200" y="2165528"/>
            <a:ext cx="5181600" cy="4134736"/>
          </a:xfrm>
          <a:prstGeom prst="rect">
            <a:avLst/>
          </a:prstGeom>
          <a:noFill/>
          <a:ln>
            <a:noFill/>
          </a:ln>
        </p:spPr>
        <p:txBody>
          <a:bodyPr spcFirstLastPara="1" vertOverflow="overflow" horzOverflow="overflow" vert="horz" wrap="square" lIns="91423" tIns="45699" rIns="91423" bIns="45699" numCol="1" spcCol="0" rtlCol="0" fromWordArt="0" anchor="t" anchorCtr="0" forceAA="0" compatLnSpc="0">
            <a:normAutofit fontScale="92500" lnSpcReduction="13000"/>
          </a:bodyPr>
          <a:lstStyle/>
          <a:p>
            <a:pPr marL="0" lvl="0" indent="0" algn="l">
              <a:lnSpc>
                <a:spcPct val="90000"/>
              </a:lnSpc>
              <a:spcBef>
                <a:spcPts val="0"/>
              </a:spcBef>
              <a:spcAft>
                <a:spcPts val="0"/>
              </a:spcAft>
              <a:buClr>
                <a:srgbClr val="0046AD"/>
              </a:buClr>
              <a:buSzPct val="100000"/>
              <a:buNone/>
              <a:defRPr/>
            </a:pPr>
            <a:r>
              <a:rPr lang="en-US" sz="2600" dirty="0"/>
              <a:t>Centered on a demand-driven, user-centric design approach.</a:t>
            </a:r>
            <a:endParaRPr sz="2600" dirty="0"/>
          </a:p>
          <a:p>
            <a:pPr marL="0" lvl="0" indent="0" algn="l">
              <a:lnSpc>
                <a:spcPct val="90000"/>
              </a:lnSpc>
              <a:spcBef>
                <a:spcPts val="1000"/>
              </a:spcBef>
              <a:spcAft>
                <a:spcPts val="0"/>
              </a:spcAft>
              <a:buClr>
                <a:srgbClr val="0046AD"/>
              </a:buClr>
              <a:buSzPct val="100000"/>
              <a:buNone/>
              <a:defRPr/>
            </a:pPr>
            <a:endParaRPr sz="1100" dirty="0"/>
          </a:p>
          <a:p>
            <a:pPr marL="685800" lvl="1" indent="-228600" algn="l">
              <a:lnSpc>
                <a:spcPct val="90000"/>
              </a:lnSpc>
              <a:spcBef>
                <a:spcPts val="500"/>
              </a:spcBef>
              <a:spcAft>
                <a:spcPts val="0"/>
              </a:spcAft>
              <a:buClr>
                <a:srgbClr val="0046AD"/>
              </a:buClr>
              <a:buSzPct val="100000"/>
              <a:buChar char="•"/>
              <a:defRPr/>
            </a:pPr>
            <a:r>
              <a:rPr lang="en-US" sz="2200" dirty="0"/>
              <a:t>Create a </a:t>
            </a:r>
            <a:r>
              <a:rPr lang="en-US" sz="2200" b="1" dirty="0"/>
              <a:t>multi-stakeholder and inclusive governance structure </a:t>
            </a:r>
            <a:r>
              <a:rPr lang="en-US" sz="2200" dirty="0"/>
              <a:t>that provides expert and political guidance, is transparent and provides for accountability.</a:t>
            </a:r>
            <a:endParaRPr sz="2200" dirty="0"/>
          </a:p>
          <a:p>
            <a:pPr marL="685800" lvl="1" indent="-228600" algn="l">
              <a:lnSpc>
                <a:spcPct val="90000"/>
              </a:lnSpc>
              <a:spcBef>
                <a:spcPts val="500"/>
              </a:spcBef>
              <a:spcAft>
                <a:spcPts val="0"/>
              </a:spcAft>
              <a:buClr>
                <a:srgbClr val="0046AD"/>
              </a:buClr>
              <a:buSzPct val="100000"/>
              <a:buChar char="•"/>
              <a:defRPr/>
            </a:pPr>
            <a:r>
              <a:rPr lang="en-US" sz="2200" dirty="0"/>
              <a:t>Create a </a:t>
            </a:r>
            <a:r>
              <a:rPr lang="en-US" sz="2200" b="1" dirty="0"/>
              <a:t>strong engagement and outreach </a:t>
            </a:r>
            <a:r>
              <a:rPr lang="en-US" sz="2200" dirty="0"/>
              <a:t>mechanism to keep users informed, drive input, support </a:t>
            </a:r>
            <a:r>
              <a:rPr lang="en-US" sz="2200" b="1" dirty="0"/>
              <a:t>co-design and capacity development</a:t>
            </a:r>
            <a:r>
              <a:rPr lang="en-US" sz="2200" dirty="0"/>
              <a:t>, and build buy-in.</a:t>
            </a:r>
            <a:endParaRPr sz="2200" dirty="0"/>
          </a:p>
          <a:p>
            <a:pPr marL="685800" lvl="1" indent="-228600" algn="l">
              <a:lnSpc>
                <a:spcPct val="90000"/>
              </a:lnSpc>
              <a:spcBef>
                <a:spcPts val="500"/>
              </a:spcBef>
              <a:spcAft>
                <a:spcPts val="0"/>
              </a:spcAft>
              <a:buClr>
                <a:srgbClr val="0046AD"/>
              </a:buClr>
              <a:buSzPct val="100000"/>
              <a:buChar char="•"/>
              <a:defRPr/>
            </a:pPr>
            <a:r>
              <a:rPr lang="en-US" sz="2200" dirty="0"/>
              <a:t>Develop an </a:t>
            </a:r>
            <a:r>
              <a:rPr lang="en-US" sz="2200" b="1" dirty="0"/>
              <a:t>agile</a:t>
            </a:r>
            <a:r>
              <a:rPr lang="en-US" sz="2200" dirty="0"/>
              <a:t> approach to technology development that is </a:t>
            </a:r>
            <a:r>
              <a:rPr lang="en-US" sz="2200" b="1" dirty="0"/>
              <a:t>user-centric</a:t>
            </a:r>
            <a:r>
              <a:rPr lang="en-US" sz="2200" dirty="0"/>
              <a:t>.</a:t>
            </a:r>
            <a:endParaRPr sz="2200" dirty="0"/>
          </a:p>
        </p:txBody>
      </p:sp>
      <p:sp>
        <p:nvSpPr>
          <p:cNvPr id="223" name="Google Shape;223;p11"/>
          <p:cNvSpPr txBox="1">
            <a:spLocks noGrp="1"/>
          </p:cNvSpPr>
          <p:nvPr>
            <p:ph type="body" idx="2"/>
          </p:nvPr>
        </p:nvSpPr>
        <p:spPr bwMode="auto">
          <a:xfrm>
            <a:off x="6172200" y="2165528"/>
            <a:ext cx="5181600" cy="4134736"/>
          </a:xfrm>
          <a:prstGeom prst="rect">
            <a:avLst/>
          </a:prstGeom>
          <a:noFill/>
          <a:ln>
            <a:noFill/>
          </a:ln>
        </p:spPr>
        <p:txBody>
          <a:bodyPr spcFirstLastPara="1" vertOverflow="overflow" horzOverflow="overflow" vert="horz" wrap="square" lIns="91423" tIns="45699" rIns="91423" bIns="45699" numCol="1" spcCol="0" rtlCol="0" fromWordArt="0" anchor="t" anchorCtr="0" forceAA="0" compatLnSpc="0">
            <a:normAutofit fontScale="90000" lnSpcReduction="12000"/>
          </a:bodyPr>
          <a:lstStyle/>
          <a:p>
            <a:pPr marL="0" lvl="0" indent="0" algn="l">
              <a:lnSpc>
                <a:spcPct val="100000"/>
              </a:lnSpc>
              <a:spcBef>
                <a:spcPts val="0"/>
              </a:spcBef>
              <a:spcAft>
                <a:spcPts val="0"/>
              </a:spcAft>
              <a:buClr>
                <a:srgbClr val="0046AD"/>
              </a:buClr>
              <a:buSzPct val="100000"/>
              <a:buNone/>
              <a:defRPr/>
            </a:pPr>
            <a:r>
              <a:rPr lang="en-US" sz="2400" b="1" dirty="0"/>
              <a:t>DEP Principles:</a:t>
            </a:r>
            <a:endParaRPr sz="2600" dirty="0"/>
          </a:p>
          <a:p>
            <a:pPr marL="0" lvl="0" indent="0" algn="l">
              <a:lnSpc>
                <a:spcPct val="114999"/>
              </a:lnSpc>
              <a:spcBef>
                <a:spcPts val="0"/>
              </a:spcBef>
              <a:spcAft>
                <a:spcPts val="0"/>
              </a:spcAft>
              <a:buClr>
                <a:srgbClr val="0046AD"/>
              </a:buClr>
              <a:buSzPct val="100000"/>
              <a:buNone/>
              <a:defRPr/>
            </a:pPr>
            <a:endParaRPr sz="1600" u="none" strike="noStrike" dirty="0">
              <a:latin typeface="Calibri" panose="020F0502020204030204" pitchFamily="34" charset="0"/>
              <a:ea typeface="Arial"/>
              <a:cs typeface="Calibri" panose="020F0502020204030204" pitchFamily="34" charset="0"/>
            </a:endParaRPr>
          </a:p>
          <a:p>
            <a:pPr marL="800100" lvl="1" indent="-342900" algn="l">
              <a:lnSpc>
                <a:spcPct val="114999"/>
              </a:lnSpc>
              <a:spcBef>
                <a:spcPts val="0"/>
              </a:spcBef>
              <a:spcAft>
                <a:spcPts val="0"/>
              </a:spcAft>
              <a:buClr>
                <a:srgbClr val="0046AD"/>
              </a:buClr>
              <a:buSzPct val="100000"/>
              <a:buFont typeface="Calibri"/>
              <a:buAutoNum type="arabicPeriod"/>
              <a:defRPr/>
            </a:pPr>
            <a:r>
              <a:rPr lang="en-US" sz="2200" dirty="0"/>
              <a:t>Demand-driven. </a:t>
            </a:r>
            <a:endParaRPr sz="2200" dirty="0"/>
          </a:p>
          <a:p>
            <a:pPr marL="800100" lvl="1" indent="-342900" algn="l">
              <a:lnSpc>
                <a:spcPct val="114999"/>
              </a:lnSpc>
              <a:spcBef>
                <a:spcPts val="0"/>
              </a:spcBef>
              <a:spcAft>
                <a:spcPts val="0"/>
              </a:spcAft>
              <a:buClr>
                <a:srgbClr val="0046AD"/>
              </a:buClr>
              <a:buSzPct val="100000"/>
              <a:buFont typeface="Calibri"/>
              <a:buAutoNum type="arabicPeriod"/>
              <a:defRPr/>
            </a:pPr>
            <a:r>
              <a:rPr lang="en-US" sz="2200" dirty="0"/>
              <a:t>User-centric design. </a:t>
            </a:r>
            <a:endParaRPr sz="2200" dirty="0"/>
          </a:p>
          <a:p>
            <a:pPr marL="800100" lvl="1" indent="-342900" algn="l">
              <a:lnSpc>
                <a:spcPct val="114999"/>
              </a:lnSpc>
              <a:spcBef>
                <a:spcPts val="0"/>
              </a:spcBef>
              <a:spcAft>
                <a:spcPts val="0"/>
              </a:spcAft>
              <a:buClr>
                <a:srgbClr val="0046AD"/>
              </a:buClr>
              <a:buSzPct val="100000"/>
              <a:buFont typeface="Calibri"/>
              <a:buAutoNum type="arabicPeriod"/>
              <a:defRPr/>
            </a:pPr>
            <a:r>
              <a:rPr lang="en-US" sz="2200" dirty="0"/>
              <a:t>Accountability and transparency.</a:t>
            </a:r>
            <a:endParaRPr sz="2200" dirty="0"/>
          </a:p>
          <a:p>
            <a:pPr marL="800100" lvl="1" indent="-342900" algn="l">
              <a:lnSpc>
                <a:spcPct val="114999"/>
              </a:lnSpc>
              <a:spcBef>
                <a:spcPts val="0"/>
              </a:spcBef>
              <a:spcAft>
                <a:spcPts val="0"/>
              </a:spcAft>
              <a:buClr>
                <a:srgbClr val="0046AD"/>
              </a:buClr>
              <a:buSzPct val="100000"/>
              <a:buFont typeface="Calibri"/>
              <a:buAutoNum type="arabicPeriod"/>
              <a:defRPr/>
            </a:pPr>
            <a:r>
              <a:rPr lang="en-US" sz="2200" dirty="0"/>
              <a:t>Partnerships. </a:t>
            </a:r>
            <a:endParaRPr sz="2200" dirty="0"/>
          </a:p>
          <a:p>
            <a:pPr marL="800100" lvl="1" indent="-342900" algn="l">
              <a:lnSpc>
                <a:spcPct val="114999"/>
              </a:lnSpc>
              <a:spcBef>
                <a:spcPts val="0"/>
              </a:spcBef>
              <a:spcAft>
                <a:spcPts val="0"/>
              </a:spcAft>
              <a:buClr>
                <a:srgbClr val="0046AD"/>
              </a:buClr>
              <a:buSzPct val="100000"/>
              <a:buFont typeface="Calibri"/>
              <a:buAutoNum type="arabicPeriod"/>
              <a:defRPr/>
            </a:pPr>
            <a:r>
              <a:rPr lang="en-US" sz="2200" dirty="0"/>
              <a:t>Public goods. </a:t>
            </a:r>
            <a:endParaRPr sz="2200" dirty="0"/>
          </a:p>
          <a:p>
            <a:pPr marL="800100" lvl="1" indent="-342900" algn="l">
              <a:lnSpc>
                <a:spcPct val="114999"/>
              </a:lnSpc>
              <a:spcBef>
                <a:spcPts val="0"/>
              </a:spcBef>
              <a:spcAft>
                <a:spcPts val="0"/>
              </a:spcAft>
              <a:buClr>
                <a:srgbClr val="0046AD"/>
              </a:buClr>
              <a:buSzPct val="100000"/>
              <a:buFont typeface="Calibri"/>
              <a:buAutoNum type="arabicPeriod"/>
              <a:defRPr/>
            </a:pPr>
            <a:r>
              <a:rPr lang="en-US" sz="2200" dirty="0"/>
              <a:t>Open data ecosystem.</a:t>
            </a:r>
            <a:endParaRPr sz="2200" dirty="0"/>
          </a:p>
          <a:p>
            <a:pPr marL="800100" lvl="1" indent="-342900" algn="l">
              <a:lnSpc>
                <a:spcPct val="114999"/>
              </a:lnSpc>
              <a:spcBef>
                <a:spcPts val="0"/>
              </a:spcBef>
              <a:spcAft>
                <a:spcPts val="0"/>
              </a:spcAft>
              <a:buClr>
                <a:srgbClr val="0046AD"/>
              </a:buClr>
              <a:buSzPct val="100000"/>
              <a:buFont typeface="Calibri"/>
              <a:buAutoNum type="arabicPeriod"/>
              <a:defRPr/>
            </a:pPr>
            <a:r>
              <a:rPr lang="en-US" sz="2200" dirty="0"/>
              <a:t>Holistic capacity development. </a:t>
            </a:r>
            <a:endParaRPr sz="2200" dirty="0"/>
          </a:p>
          <a:p>
            <a:pPr marL="800100" lvl="1" indent="-342900" algn="l">
              <a:lnSpc>
                <a:spcPct val="114999"/>
              </a:lnSpc>
              <a:spcBef>
                <a:spcPts val="0"/>
              </a:spcBef>
              <a:spcAft>
                <a:spcPts val="0"/>
              </a:spcAft>
              <a:buClr>
                <a:srgbClr val="0046AD"/>
              </a:buClr>
              <a:buSzPct val="100000"/>
              <a:buFont typeface="Calibri"/>
              <a:buAutoNum type="arabicPeriod"/>
              <a:defRPr/>
            </a:pPr>
            <a:r>
              <a:rPr lang="en-US" sz="2200" dirty="0"/>
              <a:t>Diversity and inclusion. </a:t>
            </a:r>
            <a:endParaRPr sz="2200" dirty="0"/>
          </a:p>
          <a:p>
            <a:pPr marL="800100" lvl="1" indent="-342900" algn="l">
              <a:lnSpc>
                <a:spcPct val="114999"/>
              </a:lnSpc>
              <a:spcBef>
                <a:spcPts val="0"/>
              </a:spcBef>
              <a:spcAft>
                <a:spcPts val="0"/>
              </a:spcAft>
              <a:buClr>
                <a:srgbClr val="0046AD"/>
              </a:buClr>
              <a:buSzPct val="100000"/>
              <a:buFont typeface="Calibri"/>
              <a:buAutoNum type="arabicPeriod"/>
              <a:defRPr/>
            </a:pPr>
            <a:r>
              <a:rPr lang="en-US" sz="2200" dirty="0"/>
              <a:t>Nimble and agile. </a:t>
            </a:r>
            <a:endParaRPr sz="2200" dirty="0"/>
          </a:p>
          <a:p>
            <a:pPr marL="800100" lvl="1" indent="-342900" algn="l">
              <a:lnSpc>
                <a:spcPct val="114999"/>
              </a:lnSpc>
              <a:spcBef>
                <a:spcPts val="0"/>
              </a:spcBef>
              <a:spcAft>
                <a:spcPts val="0"/>
              </a:spcAft>
              <a:buClr>
                <a:srgbClr val="0046AD"/>
              </a:buClr>
              <a:buSzPct val="100000"/>
              <a:buFont typeface="Calibri"/>
              <a:buAutoNum type="arabicPeriod"/>
              <a:defRPr/>
            </a:pPr>
            <a:r>
              <a:rPr lang="en-US" sz="2200" dirty="0"/>
              <a:t>Interoperable </a:t>
            </a:r>
            <a:endParaRPr sz="2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29" name="Google Shape;229;p42"/>
          <p:cNvSpPr txBox="1">
            <a:spLocks noGrp="1"/>
          </p:cNvSpPr>
          <p:nvPr>
            <p:ph type="title"/>
          </p:nvPr>
        </p:nvSpPr>
        <p:spPr bwMode="auto">
          <a:xfrm>
            <a:off x="993223" y="271074"/>
            <a:ext cx="11077575" cy="735806"/>
          </a:xfrm>
          <a:prstGeom prst="rect">
            <a:avLst/>
          </a:prstGeom>
          <a:noFill/>
          <a:ln>
            <a:noFill/>
          </a:ln>
        </p:spPr>
        <p:txBody>
          <a:bodyPr spcFirstLastPara="1" wrap="square" lIns="91425" tIns="45700" rIns="91425" bIns="45700" anchor="ctr" anchorCtr="0">
            <a:normAutofit/>
          </a:bodyPr>
          <a:lstStyle/>
          <a:p>
            <a:pPr marL="0" lvl="0" indent="0" algn="l">
              <a:lnSpc>
                <a:spcPct val="90000"/>
              </a:lnSpc>
              <a:spcBef>
                <a:spcPts val="0"/>
              </a:spcBef>
              <a:spcAft>
                <a:spcPts val="0"/>
              </a:spcAft>
              <a:buClr>
                <a:srgbClr val="00B0CA"/>
              </a:buClr>
              <a:buSzPts val="1800"/>
              <a:buNone/>
              <a:defRPr/>
            </a:pPr>
            <a:r>
              <a:rPr lang="en-US" dirty="0"/>
              <a:t>DEP Governance</a:t>
            </a:r>
            <a:endParaRPr dirty="0"/>
          </a:p>
        </p:txBody>
      </p:sp>
      <p:sp>
        <p:nvSpPr>
          <p:cNvPr id="230" name="Google Shape;230;p42"/>
          <p:cNvSpPr txBox="1">
            <a:spLocks noGrp="1"/>
          </p:cNvSpPr>
          <p:nvPr>
            <p:ph type="body" idx="1"/>
          </p:nvPr>
        </p:nvSpPr>
        <p:spPr bwMode="auto">
          <a:xfrm>
            <a:off x="870218" y="1084914"/>
            <a:ext cx="5622020" cy="5773085"/>
          </a:xfrm>
          <a:prstGeom prst="rect">
            <a:avLst/>
          </a:prstGeom>
          <a:noFill/>
          <a:ln>
            <a:noFill/>
          </a:ln>
        </p:spPr>
        <p:txBody>
          <a:bodyPr spcFirstLastPara="1" vertOverflow="overflow" horzOverflow="overflow" vert="horz" wrap="square" lIns="91423" tIns="45699" rIns="91423" bIns="45699" numCol="1" spcCol="0" rtlCol="0" fromWordArt="0" anchor="t" anchorCtr="0" forceAA="0" compatLnSpc="0">
            <a:normAutofit fontScale="87500" lnSpcReduction="14000"/>
          </a:bodyPr>
          <a:lstStyle/>
          <a:p>
            <a:pPr marL="457200" lvl="0" indent="-342900" algn="l">
              <a:lnSpc>
                <a:spcPct val="90000"/>
              </a:lnSpc>
              <a:spcBef>
                <a:spcPts val="1000"/>
              </a:spcBef>
              <a:spcAft>
                <a:spcPts val="0"/>
              </a:spcAft>
              <a:buClr>
                <a:srgbClr val="0046AD"/>
              </a:buClr>
              <a:buSzPct val="69498"/>
              <a:buChar char="•"/>
              <a:defRPr/>
            </a:pPr>
            <a:r>
              <a:rPr lang="en-US" sz="2600"/>
              <a:t>Countries</a:t>
            </a:r>
            <a:endParaRPr sz="2600"/>
          </a:p>
          <a:p>
            <a:pPr marL="1028700" lvl="1" indent="-457200" algn="l">
              <a:lnSpc>
                <a:spcPct val="90000"/>
              </a:lnSpc>
              <a:spcBef>
                <a:spcPts val="500"/>
              </a:spcBef>
              <a:spcAft>
                <a:spcPts val="0"/>
              </a:spcAft>
              <a:buSzPct val="81081"/>
              <a:buFont typeface="Arial"/>
              <a:buAutoNum type="arabicPeriod"/>
              <a:defRPr/>
            </a:pPr>
            <a:r>
              <a:rPr lang="en-US" sz="2200"/>
              <a:t>Cook Islands</a:t>
            </a:r>
            <a:endParaRPr sz="2200"/>
          </a:p>
          <a:p>
            <a:pPr marL="1028700" lvl="1" indent="-457200" algn="l">
              <a:lnSpc>
                <a:spcPct val="90000"/>
              </a:lnSpc>
              <a:spcBef>
                <a:spcPts val="500"/>
              </a:spcBef>
              <a:spcAft>
                <a:spcPts val="0"/>
              </a:spcAft>
              <a:buSzPct val="81081"/>
              <a:buFont typeface="Arial"/>
              <a:buAutoNum type="arabicPeriod"/>
              <a:defRPr/>
            </a:pPr>
            <a:r>
              <a:rPr lang="en-US" sz="2200"/>
              <a:t>Fiji</a:t>
            </a:r>
            <a:endParaRPr sz="2200"/>
          </a:p>
          <a:p>
            <a:pPr marL="1028700" lvl="1" indent="-457200" algn="l">
              <a:lnSpc>
                <a:spcPct val="90000"/>
              </a:lnSpc>
              <a:spcBef>
                <a:spcPts val="500"/>
              </a:spcBef>
              <a:spcAft>
                <a:spcPts val="0"/>
              </a:spcAft>
              <a:buSzPct val="81081"/>
              <a:buFont typeface="Arial"/>
              <a:buAutoNum type="arabicPeriod"/>
              <a:defRPr/>
            </a:pPr>
            <a:r>
              <a:rPr lang="en-US" sz="2200"/>
              <a:t>Papua New Guinea</a:t>
            </a:r>
            <a:endParaRPr sz="2200"/>
          </a:p>
          <a:p>
            <a:pPr marL="1028700" lvl="1" indent="-457200" algn="l">
              <a:lnSpc>
                <a:spcPct val="90000"/>
              </a:lnSpc>
              <a:spcBef>
                <a:spcPts val="500"/>
              </a:spcBef>
              <a:spcAft>
                <a:spcPts val="0"/>
              </a:spcAft>
              <a:buSzPct val="81081"/>
              <a:buFont typeface="Arial"/>
              <a:buAutoNum type="arabicPeriod"/>
              <a:defRPr/>
            </a:pPr>
            <a:r>
              <a:rPr lang="en-US" sz="2200"/>
              <a:t>Marshall Islands</a:t>
            </a:r>
            <a:endParaRPr sz="2200"/>
          </a:p>
          <a:p>
            <a:pPr marL="1028700" lvl="1" indent="-457200" algn="l">
              <a:lnSpc>
                <a:spcPct val="90000"/>
              </a:lnSpc>
              <a:spcBef>
                <a:spcPts val="500"/>
              </a:spcBef>
              <a:spcAft>
                <a:spcPts val="0"/>
              </a:spcAft>
              <a:buSzPct val="81081"/>
              <a:buFont typeface="Arial"/>
              <a:buAutoNum type="arabicPeriod"/>
              <a:defRPr/>
            </a:pPr>
            <a:r>
              <a:rPr lang="en-US" sz="2200"/>
              <a:t>Solomon Islands</a:t>
            </a:r>
            <a:endParaRPr sz="2200"/>
          </a:p>
          <a:p>
            <a:pPr marL="1028700" lvl="1" indent="-457200" algn="l">
              <a:lnSpc>
                <a:spcPct val="90000"/>
              </a:lnSpc>
              <a:spcBef>
                <a:spcPts val="500"/>
              </a:spcBef>
              <a:spcAft>
                <a:spcPts val="0"/>
              </a:spcAft>
              <a:buSzPct val="81081"/>
              <a:buFont typeface="Arial"/>
              <a:buAutoNum type="arabicPeriod"/>
              <a:defRPr/>
            </a:pPr>
            <a:r>
              <a:rPr lang="en-US" sz="2200"/>
              <a:t>Tonga</a:t>
            </a:r>
            <a:endParaRPr sz="2200"/>
          </a:p>
          <a:p>
            <a:pPr marL="1028700" lvl="1" indent="-457200" algn="l">
              <a:lnSpc>
                <a:spcPct val="90000"/>
              </a:lnSpc>
              <a:spcBef>
                <a:spcPts val="500"/>
              </a:spcBef>
              <a:spcAft>
                <a:spcPts val="0"/>
              </a:spcAft>
              <a:buSzPct val="81081"/>
              <a:buFont typeface="Arial"/>
              <a:buAutoNum type="arabicPeriod"/>
              <a:defRPr/>
            </a:pPr>
            <a:r>
              <a:rPr lang="en-US" sz="2200"/>
              <a:t>Tuvalu</a:t>
            </a:r>
            <a:endParaRPr sz="2200"/>
          </a:p>
          <a:p>
            <a:pPr marL="1028700" lvl="1" indent="-457200" algn="l">
              <a:lnSpc>
                <a:spcPct val="90000"/>
              </a:lnSpc>
              <a:spcBef>
                <a:spcPts val="500"/>
              </a:spcBef>
              <a:spcAft>
                <a:spcPts val="0"/>
              </a:spcAft>
              <a:buSzPct val="81081"/>
              <a:buFont typeface="Arial"/>
              <a:buAutoNum type="arabicPeriod"/>
              <a:defRPr/>
            </a:pPr>
            <a:r>
              <a:rPr lang="en-US" sz="2200"/>
              <a:t>Vanuatu</a:t>
            </a:r>
            <a:endParaRPr sz="2200"/>
          </a:p>
          <a:p>
            <a:pPr marL="457200" lvl="0" indent="-342900" algn="l">
              <a:lnSpc>
                <a:spcPct val="90000"/>
              </a:lnSpc>
              <a:spcBef>
                <a:spcPts val="500"/>
              </a:spcBef>
              <a:spcAft>
                <a:spcPts val="0"/>
              </a:spcAft>
              <a:buSzPct val="69498"/>
              <a:buChar char="•"/>
              <a:defRPr/>
            </a:pPr>
            <a:r>
              <a:rPr lang="en-US" sz="2600"/>
              <a:t>Organizations</a:t>
            </a:r>
            <a:endParaRPr sz="2600"/>
          </a:p>
          <a:p>
            <a:pPr marL="1028700" lvl="1" indent="-457200" algn="l">
              <a:lnSpc>
                <a:spcPct val="90000"/>
              </a:lnSpc>
              <a:spcBef>
                <a:spcPts val="500"/>
              </a:spcBef>
              <a:spcAft>
                <a:spcPts val="0"/>
              </a:spcAft>
              <a:buSzPct val="81081"/>
              <a:buFont typeface="Arial"/>
              <a:buAutoNum type="arabicPeriod" startAt="9"/>
              <a:defRPr/>
            </a:pPr>
            <a:r>
              <a:rPr lang="en-US" sz="2200"/>
              <a:t>Committee on Earth Observation Satellites (CEOS)</a:t>
            </a:r>
            <a:endParaRPr sz="2200"/>
          </a:p>
          <a:p>
            <a:pPr marL="1028700" lvl="1" indent="-457200" algn="l">
              <a:lnSpc>
                <a:spcPct val="90000"/>
              </a:lnSpc>
              <a:spcBef>
                <a:spcPts val="500"/>
              </a:spcBef>
              <a:spcAft>
                <a:spcPts val="0"/>
              </a:spcAft>
              <a:buSzPct val="81081"/>
              <a:buFont typeface="Arial"/>
              <a:buAutoNum type="arabicPeriod" startAt="9"/>
              <a:defRPr/>
            </a:pPr>
            <a:r>
              <a:rPr lang="en-US" sz="2200"/>
              <a:t>Geoscience Australia</a:t>
            </a:r>
            <a:endParaRPr sz="2200"/>
          </a:p>
          <a:p>
            <a:pPr marL="1028700" lvl="1" indent="-457200" algn="l">
              <a:lnSpc>
                <a:spcPct val="90000"/>
              </a:lnSpc>
              <a:spcBef>
                <a:spcPts val="500"/>
              </a:spcBef>
              <a:spcAft>
                <a:spcPts val="0"/>
              </a:spcAft>
              <a:buSzPct val="81081"/>
              <a:buFont typeface="Arial"/>
              <a:buAutoNum type="arabicPeriod" startAt="9"/>
              <a:defRPr/>
            </a:pPr>
            <a:r>
              <a:rPr lang="en-US" sz="2200"/>
              <a:t>Group on Earth Observations </a:t>
            </a:r>
            <a:endParaRPr sz="2200"/>
          </a:p>
          <a:p>
            <a:pPr marL="1028700" lvl="1" indent="-457200" algn="l">
              <a:lnSpc>
                <a:spcPct val="90000"/>
              </a:lnSpc>
              <a:spcBef>
                <a:spcPts val="500"/>
              </a:spcBef>
              <a:spcAft>
                <a:spcPts val="0"/>
              </a:spcAft>
              <a:buSzPct val="81081"/>
              <a:buFont typeface="Arial"/>
              <a:buAutoNum type="arabicPeriod" startAt="9"/>
              <a:defRPr/>
            </a:pPr>
            <a:r>
              <a:rPr lang="en-US" sz="2200"/>
              <a:t>NOAA</a:t>
            </a:r>
            <a:endParaRPr sz="2200"/>
          </a:p>
          <a:p>
            <a:pPr marL="1028700" lvl="1" indent="-457200" algn="l">
              <a:lnSpc>
                <a:spcPct val="90000"/>
              </a:lnSpc>
              <a:spcBef>
                <a:spcPts val="500"/>
              </a:spcBef>
              <a:spcAft>
                <a:spcPts val="0"/>
              </a:spcAft>
              <a:buSzPct val="81081"/>
              <a:buFont typeface="Arial"/>
              <a:buAutoNum type="arabicPeriod" startAt="9"/>
              <a:defRPr/>
            </a:pPr>
            <a:r>
              <a:rPr lang="en-US" sz="2200"/>
              <a:t>SPREP</a:t>
            </a:r>
            <a:endParaRPr sz="2200"/>
          </a:p>
          <a:p>
            <a:pPr marL="1028700" lvl="1" indent="-457200" algn="l">
              <a:lnSpc>
                <a:spcPct val="90000"/>
              </a:lnSpc>
              <a:spcBef>
                <a:spcPts val="500"/>
              </a:spcBef>
              <a:spcAft>
                <a:spcPts val="0"/>
              </a:spcAft>
              <a:buSzPct val="81081"/>
              <a:buFont typeface="Arial"/>
              <a:buAutoNum type="arabicPeriod" startAt="9"/>
              <a:defRPr/>
            </a:pPr>
            <a:r>
              <a:rPr lang="en-US" sz="2200"/>
              <a:t>University of South Pacific</a:t>
            </a:r>
            <a:endParaRPr sz="2200"/>
          </a:p>
          <a:p>
            <a:pPr marL="1028700" lvl="1" indent="-457200" algn="l">
              <a:lnSpc>
                <a:spcPct val="90000"/>
              </a:lnSpc>
              <a:spcBef>
                <a:spcPts val="500"/>
              </a:spcBef>
              <a:spcAft>
                <a:spcPts val="0"/>
              </a:spcAft>
              <a:buSzPct val="81081"/>
              <a:buFont typeface="Arial"/>
              <a:buAutoNum type="arabicPeriod" startAt="9"/>
              <a:defRPr/>
            </a:pPr>
            <a:r>
              <a:rPr lang="en-US" sz="2200"/>
              <a:t>World Food Programme</a:t>
            </a:r>
            <a:endParaRPr sz="2200"/>
          </a:p>
        </p:txBody>
      </p:sp>
      <p:pic>
        <p:nvPicPr>
          <p:cNvPr id="231" name="Google Shape;231;p42"/>
          <p:cNvPicPr/>
          <p:nvPr/>
        </p:nvPicPr>
        <p:blipFill>
          <a:blip r:embed="rId3">
            <a:alphaModFix/>
          </a:blip>
          <a:stretch/>
        </p:blipFill>
        <p:spPr bwMode="auto">
          <a:xfrm>
            <a:off x="6096000" y="2162618"/>
            <a:ext cx="5693810" cy="361046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36" name="Google Shape;236;p13"/>
          <p:cNvSpPr txBox="1">
            <a:spLocks noGrp="1"/>
          </p:cNvSpPr>
          <p:nvPr>
            <p:ph type="title"/>
          </p:nvPr>
        </p:nvSpPr>
        <p:spPr bwMode="auto">
          <a:xfrm>
            <a:off x="838200" y="1172477"/>
            <a:ext cx="11077575" cy="735806"/>
          </a:xfrm>
          <a:prstGeom prst="rect">
            <a:avLst/>
          </a:prstGeom>
          <a:noFill/>
          <a:ln>
            <a:noFill/>
          </a:ln>
        </p:spPr>
        <p:txBody>
          <a:bodyPr spcFirstLastPara="1" wrap="square" lIns="91425" tIns="45700" rIns="91425" bIns="45700" anchor="ctr" anchorCtr="0">
            <a:normAutofit/>
          </a:bodyPr>
          <a:lstStyle/>
          <a:p>
            <a:pPr marL="0" lvl="0" indent="0" algn="l">
              <a:lnSpc>
                <a:spcPct val="90000"/>
              </a:lnSpc>
              <a:spcBef>
                <a:spcPts val="0"/>
              </a:spcBef>
              <a:spcAft>
                <a:spcPts val="0"/>
              </a:spcAft>
              <a:buClr>
                <a:srgbClr val="00B0CA"/>
              </a:buClr>
              <a:buSzPts val="4400"/>
              <a:buFont typeface="Calibri"/>
              <a:buNone/>
              <a:defRPr/>
            </a:pPr>
            <a:r>
              <a:rPr lang="en-US"/>
              <a:t>Roadmap 2022-2030</a:t>
            </a:r>
            <a:endParaRPr/>
          </a:p>
        </p:txBody>
      </p:sp>
      <p:sp>
        <p:nvSpPr>
          <p:cNvPr id="237" name="Google Shape;237;p13"/>
          <p:cNvSpPr txBox="1">
            <a:spLocks noGrp="1"/>
          </p:cNvSpPr>
          <p:nvPr>
            <p:ph type="body" idx="1"/>
          </p:nvPr>
        </p:nvSpPr>
        <p:spPr bwMode="auto">
          <a:xfrm>
            <a:off x="838200" y="2743200"/>
            <a:ext cx="10866120" cy="3940233"/>
          </a:xfrm>
          <a:prstGeom prst="rect">
            <a:avLst/>
          </a:prstGeom>
          <a:noFill/>
          <a:ln>
            <a:noFill/>
          </a:ln>
        </p:spPr>
        <p:txBody>
          <a:bodyPr spcFirstLastPara="1" wrap="square" lIns="91425" tIns="45700" rIns="91425" bIns="45700" anchor="t" anchorCtr="0">
            <a:normAutofit/>
          </a:bodyPr>
          <a:lstStyle/>
          <a:p>
            <a:pPr marL="228600" lvl="0" indent="-228600" algn="l">
              <a:lnSpc>
                <a:spcPct val="90000"/>
              </a:lnSpc>
              <a:spcBef>
                <a:spcPts val="0"/>
              </a:spcBef>
              <a:spcAft>
                <a:spcPts val="0"/>
              </a:spcAft>
              <a:buClr>
                <a:srgbClr val="0046AD"/>
              </a:buClr>
              <a:buSzPts val="2800"/>
              <a:buChar char="•"/>
              <a:defRPr/>
            </a:pPr>
            <a:r>
              <a:rPr lang="en-US" b="1" dirty="0"/>
              <a:t>Phase 1 (2022-2024):  Setting the Foundation</a:t>
            </a:r>
            <a:endParaRPr b="1" dirty="0"/>
          </a:p>
          <a:p>
            <a:pPr marL="685800" lvl="1" indent="-228600" algn="l">
              <a:lnSpc>
                <a:spcPct val="90000"/>
              </a:lnSpc>
              <a:spcBef>
                <a:spcPts val="500"/>
              </a:spcBef>
              <a:spcAft>
                <a:spcPts val="0"/>
              </a:spcAft>
              <a:buClr>
                <a:srgbClr val="0046AD"/>
              </a:buClr>
              <a:buSzPts val="1800"/>
              <a:buChar char="•"/>
              <a:defRPr/>
            </a:pPr>
            <a:r>
              <a:rPr lang="en-US" sz="1800" b="1" dirty="0">
                <a:latin typeface="Calibri" panose="020F0502020204030204" pitchFamily="34" charset="0"/>
                <a:ea typeface="Arial"/>
                <a:cs typeface="Calibri" panose="020F0502020204030204" pitchFamily="34" charset="0"/>
              </a:rPr>
              <a:t>Set the strategic foundations, iterating on the technical infrastructure and related use cases, engage stakeholders and develop a fully operational program.</a:t>
            </a:r>
            <a:endParaRPr sz="1800" b="1" dirty="0">
              <a:latin typeface="Calibri" panose="020F0502020204030204" pitchFamily="34" charset="0"/>
              <a:ea typeface="Arial"/>
              <a:cs typeface="Calibri" panose="020F0502020204030204" pitchFamily="34" charset="0"/>
            </a:endParaRPr>
          </a:p>
          <a:p>
            <a:pPr marL="228600" lvl="0" indent="-228600" algn="l">
              <a:lnSpc>
                <a:spcPct val="90000"/>
              </a:lnSpc>
              <a:spcBef>
                <a:spcPts val="1000"/>
              </a:spcBef>
              <a:spcAft>
                <a:spcPts val="0"/>
              </a:spcAft>
              <a:buClr>
                <a:srgbClr val="0046AD"/>
              </a:buClr>
              <a:buSzPts val="2800"/>
              <a:buChar char="•"/>
              <a:defRPr/>
            </a:pPr>
            <a:r>
              <a:rPr lang="en-US" dirty="0"/>
              <a:t>Phase II (2025-2027):  Increase Capacity, Uptake and Engagement</a:t>
            </a:r>
            <a:endParaRPr dirty="0"/>
          </a:p>
          <a:p>
            <a:pPr marL="685800" lvl="1" indent="-228600" algn="l">
              <a:lnSpc>
                <a:spcPct val="90000"/>
              </a:lnSpc>
              <a:spcBef>
                <a:spcPts val="500"/>
              </a:spcBef>
              <a:spcAft>
                <a:spcPts val="0"/>
              </a:spcAft>
              <a:buClr>
                <a:srgbClr val="0046AD"/>
              </a:buClr>
              <a:buSzPts val="1800"/>
              <a:buChar char="•"/>
              <a:defRPr/>
            </a:pPr>
            <a:r>
              <a:rPr lang="en-US" sz="1800" dirty="0">
                <a:latin typeface="Calibri" panose="020F0502020204030204" pitchFamily="34" charset="0"/>
                <a:ea typeface="Arial"/>
                <a:cs typeface="Calibri" panose="020F0502020204030204" pitchFamily="34" charset="0"/>
              </a:rPr>
              <a:t>Fully operationalize DEP. Existing capabilities will be leveraged and built upon to create new innovative, decision-ready products and applications with a focus on engagement, capacity development to ensure uptake and usage, and impact.</a:t>
            </a:r>
            <a:endParaRPr dirty="0"/>
          </a:p>
          <a:p>
            <a:pPr marL="228600" lvl="0" indent="-228600" algn="l">
              <a:lnSpc>
                <a:spcPct val="90000"/>
              </a:lnSpc>
              <a:spcBef>
                <a:spcPts val="1000"/>
              </a:spcBef>
              <a:spcAft>
                <a:spcPts val="0"/>
              </a:spcAft>
              <a:buClr>
                <a:srgbClr val="0046AD"/>
              </a:buClr>
              <a:buSzPts val="2800"/>
              <a:buChar char="•"/>
              <a:defRPr/>
            </a:pPr>
            <a:r>
              <a:rPr lang="en-US" dirty="0"/>
              <a:t>Phase III (2028-2030):  Establish a Data Ecosystem</a:t>
            </a:r>
            <a:endParaRPr dirty="0"/>
          </a:p>
          <a:p>
            <a:pPr marL="685800" lvl="1" indent="-228600" algn="l">
              <a:lnSpc>
                <a:spcPct val="90000"/>
              </a:lnSpc>
              <a:spcBef>
                <a:spcPts val="500"/>
              </a:spcBef>
              <a:spcAft>
                <a:spcPts val="0"/>
              </a:spcAft>
              <a:buClr>
                <a:srgbClr val="0046AD"/>
              </a:buClr>
              <a:buSzPts val="1800"/>
              <a:buChar char="•"/>
              <a:defRPr/>
            </a:pPr>
            <a:r>
              <a:rPr lang="en-US" sz="1800" dirty="0">
                <a:latin typeface="Calibri" panose="020F0502020204030204" pitchFamily="34" charset="0"/>
                <a:ea typeface="Arial"/>
                <a:cs typeface="Calibri" panose="020F0502020204030204" pitchFamily="34" charset="0"/>
              </a:rPr>
              <a:t>DEP will have a network of data, users, applications and knowledge in place where data is flowing bidirectionally across organizations and platforms creating a data ecosystem approach.  Governments, private sector and civil society are not only using data, products and services provided by DEP, but creating their own innovations powered by DEP.</a:t>
            </a:r>
            <a:endParaRPr sz="1800" dirty="0">
              <a:latin typeface="Calibri" panose="020F0502020204030204" pitchFamily="34" charset="0"/>
              <a:ea typeface="Arial"/>
              <a:cs typeface="Calibri" panose="020F0502020204030204" pitchFamily="34" charset="0"/>
            </a:endParaRPr>
          </a:p>
          <a:p>
            <a:pPr marL="685800" lvl="1" indent="-76200" algn="l">
              <a:lnSpc>
                <a:spcPct val="90000"/>
              </a:lnSpc>
              <a:spcBef>
                <a:spcPts val="500"/>
              </a:spcBef>
              <a:spcAft>
                <a:spcPts val="0"/>
              </a:spcAft>
              <a:buClr>
                <a:srgbClr val="0046AD"/>
              </a:buClr>
              <a:buSzPts val="2400"/>
              <a:buNone/>
              <a:defRPr/>
            </a:pPr>
            <a:endParaRPr dirty="0"/>
          </a:p>
          <a:p>
            <a:pPr marL="0" lvl="0" indent="0" algn="l">
              <a:lnSpc>
                <a:spcPct val="90000"/>
              </a:lnSpc>
              <a:spcBef>
                <a:spcPts val="1000"/>
              </a:spcBef>
              <a:spcAft>
                <a:spcPts val="0"/>
              </a:spcAft>
              <a:buClr>
                <a:srgbClr val="0046AD"/>
              </a:buClr>
              <a:buSzPts val="2800"/>
              <a:buNone/>
              <a:defRPr/>
            </a:pPr>
            <a:endParaRPr dirty="0"/>
          </a:p>
        </p:txBody>
      </p:sp>
      <p:pic>
        <p:nvPicPr>
          <p:cNvPr id="238" name="Google Shape;238;p13"/>
          <p:cNvPicPr/>
          <p:nvPr/>
        </p:nvPicPr>
        <p:blipFill>
          <a:blip r:embed="rId3">
            <a:alphaModFix/>
          </a:blip>
          <a:stretch/>
        </p:blipFill>
        <p:spPr bwMode="auto">
          <a:xfrm>
            <a:off x="6932815" y="1137504"/>
            <a:ext cx="4982960" cy="160569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43" name="Google Shape;243;p4"/>
          <p:cNvSpPr txBox="1">
            <a:spLocks noGrp="1"/>
          </p:cNvSpPr>
          <p:nvPr>
            <p:ph type="title"/>
          </p:nvPr>
        </p:nvSpPr>
        <p:spPr bwMode="auto">
          <a:xfrm>
            <a:off x="949960" y="232223"/>
            <a:ext cx="11077575" cy="735806"/>
          </a:xfrm>
          <a:prstGeom prst="rect">
            <a:avLst/>
          </a:prstGeom>
          <a:noFill/>
          <a:ln>
            <a:noFill/>
          </a:ln>
        </p:spPr>
        <p:txBody>
          <a:bodyPr spcFirstLastPara="1" wrap="square" lIns="91425" tIns="45700" rIns="91425" bIns="45700" anchor="ctr" anchorCtr="0">
            <a:normAutofit/>
          </a:bodyPr>
          <a:lstStyle/>
          <a:p>
            <a:pPr marL="0" lvl="0" indent="0" algn="l">
              <a:lnSpc>
                <a:spcPct val="90000"/>
              </a:lnSpc>
              <a:spcBef>
                <a:spcPts val="0"/>
              </a:spcBef>
              <a:spcAft>
                <a:spcPts val="0"/>
              </a:spcAft>
              <a:buClr>
                <a:srgbClr val="00B0CA"/>
              </a:buClr>
              <a:buSzPts val="1800"/>
              <a:buNone/>
              <a:defRPr/>
            </a:pPr>
            <a:r>
              <a:rPr lang="en-US"/>
              <a:t>Stakeholder Feedback</a:t>
            </a:r>
            <a:endParaRPr/>
          </a:p>
        </p:txBody>
      </p:sp>
      <p:pic>
        <p:nvPicPr>
          <p:cNvPr id="244" name="Google Shape;244;p4"/>
          <p:cNvPicPr/>
          <p:nvPr/>
        </p:nvPicPr>
        <p:blipFill>
          <a:blip r:embed="rId3">
            <a:alphaModFix/>
          </a:blip>
          <a:srcRect b="10293"/>
          <a:stretch/>
        </p:blipFill>
        <p:spPr bwMode="auto">
          <a:xfrm>
            <a:off x="949960" y="1264772"/>
            <a:ext cx="3364184" cy="2615128"/>
          </a:xfrm>
          <a:prstGeom prst="rect">
            <a:avLst/>
          </a:prstGeom>
          <a:noFill/>
          <a:ln>
            <a:noFill/>
          </a:ln>
        </p:spPr>
      </p:pic>
      <p:sp>
        <p:nvSpPr>
          <p:cNvPr id="245" name="Google Shape;245;p4"/>
          <p:cNvSpPr txBox="1"/>
          <p:nvPr/>
        </p:nvSpPr>
        <p:spPr bwMode="auto">
          <a:xfrm>
            <a:off x="4531359" y="1341228"/>
            <a:ext cx="6976599" cy="2031285"/>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None/>
              <a:defRPr/>
            </a:pPr>
            <a:r>
              <a:rPr lang="en-US" sz="1400" b="1" i="0" u="none" strike="noStrike" cap="none" dirty="0" err="1">
                <a:solidFill>
                  <a:srgbClr val="000000"/>
                </a:solidFill>
                <a:latin typeface="Calibri" panose="020F0502020204030204" pitchFamily="34" charset="0"/>
                <a:cs typeface="Calibri" panose="020F0502020204030204" pitchFamily="34" charset="0"/>
              </a:rPr>
              <a:t>Ahi'ahi</a:t>
            </a:r>
            <a:r>
              <a:rPr lang="en-US" sz="1400" b="1" i="0" u="none" strike="noStrike" cap="none" dirty="0">
                <a:solidFill>
                  <a:srgbClr val="000000"/>
                </a:solidFill>
                <a:latin typeface="Calibri" panose="020F0502020204030204" pitchFamily="34" charset="0"/>
                <a:cs typeface="Calibri" panose="020F0502020204030204" pitchFamily="34" charset="0"/>
              </a:rPr>
              <a:t> </a:t>
            </a:r>
            <a:r>
              <a:rPr lang="en-US" sz="1400" b="1" i="0" u="none" strike="noStrike" cap="none" dirty="0" err="1">
                <a:solidFill>
                  <a:srgbClr val="000000"/>
                </a:solidFill>
                <a:latin typeface="Calibri" panose="020F0502020204030204" pitchFamily="34" charset="0"/>
                <a:cs typeface="Calibri" panose="020F0502020204030204" pitchFamily="34" charset="0"/>
              </a:rPr>
              <a:t>Saipa’ia</a:t>
            </a:r>
            <a:r>
              <a:rPr lang="en-US" sz="1400" b="1" i="0" u="none" strike="noStrike" cap="none" dirty="0">
                <a:solidFill>
                  <a:srgbClr val="000000"/>
                </a:solidFill>
                <a:latin typeface="Calibri" panose="020F0502020204030204" pitchFamily="34" charset="0"/>
                <a:cs typeface="Calibri" panose="020F0502020204030204" pitchFamily="34" charset="0"/>
              </a:rPr>
              <a:t>, Tonga Ministry of Agriculture, Food and Forests</a:t>
            </a:r>
            <a:endParaRPr dirty="0">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None/>
              <a:defRPr/>
            </a:pPr>
            <a:endParaRPr sz="1400" b="1" i="0" u="none" strike="noStrike" cap="none" dirty="0">
              <a:solidFill>
                <a:srgbClr val="000000"/>
              </a:solidFill>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None/>
              <a:defRPr/>
            </a:pPr>
            <a:r>
              <a:rPr lang="en-US" sz="1400" b="0" i="0" u="none" strike="noStrike" cap="none" dirty="0">
                <a:solidFill>
                  <a:srgbClr val="000000"/>
                </a:solidFill>
                <a:latin typeface="Calibri" panose="020F0502020204030204" pitchFamily="34" charset="0"/>
                <a:cs typeface="Calibri" panose="020F0502020204030204" pitchFamily="34" charset="0"/>
              </a:rPr>
              <a:t>The benefits of Digital Earth Pacific extend far beyond the walls of her role and team. According to her, the </a:t>
            </a:r>
            <a:r>
              <a:rPr lang="en-US" sz="1400" b="0" i="0" u="none" strike="noStrike" cap="none" dirty="0" err="1">
                <a:solidFill>
                  <a:srgbClr val="000000"/>
                </a:solidFill>
                <a:latin typeface="Calibri" panose="020F0502020204030204" pitchFamily="34" charset="0"/>
                <a:cs typeface="Calibri" panose="020F0502020204030204" pitchFamily="34" charset="0"/>
              </a:rPr>
              <a:t>programme</a:t>
            </a:r>
            <a:r>
              <a:rPr lang="en-US" sz="1400" b="0" i="0" u="none" strike="noStrike" cap="none" dirty="0">
                <a:solidFill>
                  <a:srgbClr val="000000"/>
                </a:solidFill>
                <a:latin typeface="Calibri" panose="020F0502020204030204" pitchFamily="34" charset="0"/>
                <a:cs typeface="Calibri" panose="020F0502020204030204" pitchFamily="34" charset="0"/>
              </a:rPr>
              <a:t> plays a pivotal role in elevating the Ministry's work, allowing them and other sectors to harness valuable information on agricultural land cover.   </a:t>
            </a:r>
            <a:endParaRPr dirty="0">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None/>
              <a:defRPr/>
            </a:pPr>
            <a:endParaRPr sz="1400" b="0" i="0" u="none" strike="noStrike" cap="none" dirty="0">
              <a:solidFill>
                <a:srgbClr val="000000"/>
              </a:solidFill>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None/>
              <a:defRPr/>
            </a:pPr>
            <a:r>
              <a:rPr lang="en-US" sz="1400" b="0" i="1" u="none" strike="noStrike" cap="none" dirty="0">
                <a:solidFill>
                  <a:srgbClr val="000000"/>
                </a:solidFill>
                <a:latin typeface="Calibri" panose="020F0502020204030204" pitchFamily="34" charset="0"/>
                <a:cs typeface="Calibri" panose="020F0502020204030204" pitchFamily="34" charset="0"/>
              </a:rPr>
              <a:t>“It is also going to help by creating a time series of climate change in a way that the Ministry (Agriculture) and the government will be able to solve problems for independent and commercial farmers</a:t>
            </a:r>
            <a:r>
              <a:rPr lang="en-US" sz="1400" b="0" i="0" u="none" strike="noStrike" cap="none" dirty="0">
                <a:solidFill>
                  <a:srgbClr val="000000"/>
                </a:solidFill>
                <a:latin typeface="Calibri" panose="020F0502020204030204" pitchFamily="34" charset="0"/>
                <a:cs typeface="Calibri" panose="020F0502020204030204" pitchFamily="34" charset="0"/>
              </a:rPr>
              <a:t>.”</a:t>
            </a:r>
            <a:endParaRPr dirty="0">
              <a:latin typeface="Calibri" panose="020F0502020204030204" pitchFamily="34" charset="0"/>
              <a:cs typeface="Calibri" panose="020F0502020204030204" pitchFamily="34" charset="0"/>
            </a:endParaRPr>
          </a:p>
        </p:txBody>
      </p:sp>
      <p:pic>
        <p:nvPicPr>
          <p:cNvPr id="246" name="Google Shape;246;p4"/>
          <p:cNvPicPr/>
          <p:nvPr/>
        </p:nvPicPr>
        <p:blipFill>
          <a:blip r:embed="rId4">
            <a:alphaModFix/>
          </a:blip>
          <a:stretch/>
        </p:blipFill>
        <p:spPr bwMode="auto">
          <a:xfrm>
            <a:off x="949960" y="4023728"/>
            <a:ext cx="3364184" cy="2615127"/>
          </a:xfrm>
          <a:prstGeom prst="rect">
            <a:avLst/>
          </a:prstGeom>
          <a:noFill/>
          <a:ln>
            <a:noFill/>
          </a:ln>
        </p:spPr>
      </p:pic>
      <p:sp>
        <p:nvSpPr>
          <p:cNvPr id="247" name="Google Shape;247;p4"/>
          <p:cNvSpPr txBox="1"/>
          <p:nvPr/>
        </p:nvSpPr>
        <p:spPr bwMode="auto">
          <a:xfrm>
            <a:off x="4531360" y="4531072"/>
            <a:ext cx="6969760" cy="1384954"/>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None/>
              <a:defRPr/>
            </a:pPr>
            <a:r>
              <a:rPr lang="en-US" sz="1400" b="1" i="0" u="none" strike="noStrike" cap="none" dirty="0">
                <a:solidFill>
                  <a:srgbClr val="000000"/>
                </a:solidFill>
                <a:latin typeface="Calibri" panose="020F0502020204030204" pitchFamily="34" charset="0"/>
                <a:cs typeface="Calibri" panose="020F0502020204030204" pitchFamily="34" charset="0"/>
              </a:rPr>
              <a:t>Raymond Mohammed, Acting Director, Fiji Mineral Resources Department</a:t>
            </a:r>
            <a:endParaRPr dirty="0">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None/>
              <a:defRPr/>
            </a:pPr>
            <a:endParaRPr sz="1400" b="0" i="0" u="none" strike="noStrike" cap="none" dirty="0">
              <a:solidFill>
                <a:srgbClr val="000000"/>
              </a:solidFill>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None/>
              <a:defRPr/>
            </a:pPr>
            <a:r>
              <a:rPr lang="en-US" sz="1400" b="0" i="0" u="none" strike="noStrike" cap="none" dirty="0">
                <a:solidFill>
                  <a:srgbClr val="000000"/>
                </a:solidFill>
                <a:latin typeface="Calibri" panose="020F0502020204030204" pitchFamily="34" charset="0"/>
                <a:cs typeface="Calibri" panose="020F0502020204030204" pitchFamily="34" charset="0"/>
              </a:rPr>
              <a:t>“</a:t>
            </a:r>
            <a:r>
              <a:rPr lang="en-US" sz="1400" b="0" i="1" u="none" strike="noStrike" cap="none" dirty="0">
                <a:solidFill>
                  <a:srgbClr val="000000"/>
                </a:solidFill>
                <a:latin typeface="Calibri" panose="020F0502020204030204" pitchFamily="34" charset="0"/>
                <a:cs typeface="Calibri" panose="020F0502020204030204" pitchFamily="34" charset="0"/>
              </a:rPr>
              <a:t>We face challenges in effectively regulating the sector. Illegal extraction places a strain on our resources, and in that regard, we need to be able to explore more effective ways of monitoring. We thank SPC and DEP for the platform, and after the demonstration today, I am very much excited about what the future holds for the ministry”.</a:t>
            </a:r>
            <a:endParaRPr sz="1400" b="0" i="0" u="none" strike="noStrike" cap="none" dirty="0">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52" name="Google Shape;252;p43"/>
          <p:cNvSpPr txBox="1">
            <a:spLocks noGrp="1"/>
          </p:cNvSpPr>
          <p:nvPr>
            <p:ph type="title"/>
          </p:nvPr>
        </p:nvSpPr>
        <p:spPr bwMode="auto">
          <a:xfrm>
            <a:off x="1010920" y="260556"/>
            <a:ext cx="11077575" cy="735806"/>
          </a:xfrm>
          <a:prstGeom prst="rect">
            <a:avLst/>
          </a:prstGeom>
          <a:noFill/>
          <a:ln>
            <a:noFill/>
          </a:ln>
        </p:spPr>
        <p:txBody>
          <a:bodyPr spcFirstLastPara="1" wrap="square" lIns="91425" tIns="45700" rIns="91425" bIns="45700" anchor="ctr" anchorCtr="0">
            <a:normAutofit/>
          </a:bodyPr>
          <a:lstStyle/>
          <a:p>
            <a:pPr marL="0" lvl="0" indent="0" algn="l">
              <a:lnSpc>
                <a:spcPct val="90000"/>
              </a:lnSpc>
              <a:spcBef>
                <a:spcPts val="0"/>
              </a:spcBef>
              <a:spcAft>
                <a:spcPts val="0"/>
              </a:spcAft>
              <a:buClr>
                <a:srgbClr val="00B0CA"/>
              </a:buClr>
              <a:buSzPts val="1800"/>
              <a:buNone/>
              <a:defRPr/>
            </a:pPr>
            <a:r>
              <a:rPr lang="en-US"/>
              <a:t>Call to Action</a:t>
            </a:r>
            <a:endParaRPr/>
          </a:p>
        </p:txBody>
      </p:sp>
      <p:sp>
        <p:nvSpPr>
          <p:cNvPr id="253" name="Google Shape;253;p43"/>
          <p:cNvSpPr txBox="1">
            <a:spLocks noGrp="1"/>
          </p:cNvSpPr>
          <p:nvPr>
            <p:ph type="body" idx="1"/>
          </p:nvPr>
        </p:nvSpPr>
        <p:spPr bwMode="auto">
          <a:xfrm>
            <a:off x="695960" y="1097622"/>
            <a:ext cx="6269615" cy="5658777"/>
          </a:xfrm>
          <a:prstGeom prst="rect">
            <a:avLst/>
          </a:prstGeom>
          <a:noFill/>
          <a:ln>
            <a:noFill/>
          </a:ln>
        </p:spPr>
        <p:txBody>
          <a:bodyPr spcFirstLastPara="1" vertOverflow="overflow" horzOverflow="overflow" vert="horz" wrap="square" lIns="91423" tIns="45699" rIns="91423" bIns="45699" numCol="1" spcCol="0" rtlCol="0" fromWordArt="0" anchor="t" anchorCtr="0" forceAA="0" compatLnSpc="0">
            <a:normAutofit fontScale="90000" lnSpcReduction="2000"/>
          </a:bodyPr>
          <a:lstStyle/>
          <a:p>
            <a:pPr marL="457200" lvl="0" indent="-342900" algn="l">
              <a:lnSpc>
                <a:spcPct val="90000"/>
              </a:lnSpc>
              <a:spcBef>
                <a:spcPts val="1000"/>
              </a:spcBef>
              <a:spcAft>
                <a:spcPts val="0"/>
              </a:spcAft>
              <a:buClr>
                <a:srgbClr val="0046AD"/>
              </a:buClr>
              <a:buSzPct val="69498"/>
              <a:buChar char="•"/>
              <a:defRPr/>
            </a:pPr>
            <a:r>
              <a:rPr lang="en-US" sz="2600" dirty="0"/>
              <a:t>We want to engage with member countries to:</a:t>
            </a:r>
            <a:endParaRPr sz="2600" dirty="0"/>
          </a:p>
          <a:p>
            <a:pPr marL="914400" lvl="1" indent="-342900" algn="l">
              <a:lnSpc>
                <a:spcPct val="90000"/>
              </a:lnSpc>
              <a:spcBef>
                <a:spcPts val="500"/>
              </a:spcBef>
              <a:spcAft>
                <a:spcPts val="0"/>
              </a:spcAft>
              <a:buSzPct val="81081"/>
              <a:buChar char="•"/>
              <a:defRPr/>
            </a:pPr>
            <a:r>
              <a:rPr lang="en-US" sz="2200" dirty="0"/>
              <a:t>Identify opportunities for broader showcasing of DEP </a:t>
            </a:r>
            <a:endParaRPr sz="2200" dirty="0"/>
          </a:p>
          <a:p>
            <a:pPr marL="914400" lvl="1" indent="-342900" algn="l">
              <a:lnSpc>
                <a:spcPct val="90000"/>
              </a:lnSpc>
              <a:spcBef>
                <a:spcPts val="500"/>
              </a:spcBef>
              <a:spcAft>
                <a:spcPts val="0"/>
              </a:spcAft>
              <a:buSzPct val="81081"/>
              <a:buChar char="•"/>
              <a:defRPr/>
            </a:pPr>
            <a:r>
              <a:rPr lang="en-US" sz="2200" dirty="0"/>
              <a:t>Demonstrate current capabilities and products and understand relevance to your country</a:t>
            </a:r>
            <a:endParaRPr sz="2200" dirty="0"/>
          </a:p>
          <a:p>
            <a:pPr marL="914400" lvl="1" indent="-342900" algn="l">
              <a:lnSpc>
                <a:spcPct val="90000"/>
              </a:lnSpc>
              <a:spcBef>
                <a:spcPts val="500"/>
              </a:spcBef>
              <a:spcAft>
                <a:spcPts val="0"/>
              </a:spcAft>
              <a:buSzPct val="81081"/>
              <a:buChar char="•"/>
              <a:defRPr/>
            </a:pPr>
            <a:r>
              <a:rPr lang="en-US" sz="2200" dirty="0"/>
              <a:t>Improve existing products through co-design</a:t>
            </a:r>
            <a:endParaRPr sz="2200" dirty="0"/>
          </a:p>
          <a:p>
            <a:pPr marL="914400" lvl="1" indent="-342900" algn="l">
              <a:lnSpc>
                <a:spcPct val="90000"/>
              </a:lnSpc>
              <a:spcBef>
                <a:spcPts val="500"/>
              </a:spcBef>
              <a:spcAft>
                <a:spcPts val="0"/>
              </a:spcAft>
              <a:buSzPct val="81081"/>
              <a:buChar char="•"/>
              <a:defRPr/>
            </a:pPr>
            <a:r>
              <a:rPr lang="en-US" sz="2200" dirty="0"/>
              <a:t>Identify additional use cases and quick wins</a:t>
            </a:r>
            <a:endParaRPr sz="2200" dirty="0"/>
          </a:p>
          <a:p>
            <a:pPr marL="914400" lvl="1" indent="-342900" algn="l">
              <a:lnSpc>
                <a:spcPct val="90000"/>
              </a:lnSpc>
              <a:spcBef>
                <a:spcPts val="500"/>
              </a:spcBef>
              <a:spcAft>
                <a:spcPts val="0"/>
              </a:spcAft>
              <a:buSzPct val="81081"/>
              <a:buChar char="•"/>
              <a:defRPr/>
            </a:pPr>
            <a:r>
              <a:rPr lang="en-US" sz="2200" dirty="0"/>
              <a:t>Identify opportunities for workshops focused on capacity development</a:t>
            </a:r>
            <a:endParaRPr sz="2200" dirty="0"/>
          </a:p>
          <a:p>
            <a:pPr marL="457200" lvl="0" indent="-342900" algn="l">
              <a:lnSpc>
                <a:spcPct val="90000"/>
              </a:lnSpc>
              <a:spcBef>
                <a:spcPts val="1000"/>
              </a:spcBef>
              <a:spcAft>
                <a:spcPts val="0"/>
              </a:spcAft>
              <a:buClr>
                <a:srgbClr val="0046AD"/>
              </a:buClr>
              <a:buSzPct val="69498"/>
              <a:buChar char="•"/>
              <a:defRPr/>
            </a:pPr>
            <a:r>
              <a:rPr lang="en-US" sz="2600" dirty="0"/>
              <a:t>Develop partnerships that support the long-term sustainability of Digital Earth Pacific</a:t>
            </a:r>
            <a:endParaRPr sz="2600" dirty="0"/>
          </a:p>
          <a:p>
            <a:pPr marL="457200" lvl="0" indent="-342900" algn="l">
              <a:lnSpc>
                <a:spcPct val="90000"/>
              </a:lnSpc>
              <a:spcBef>
                <a:spcPts val="1000"/>
              </a:spcBef>
              <a:spcAft>
                <a:spcPts val="0"/>
              </a:spcAft>
              <a:buClr>
                <a:srgbClr val="0046AD"/>
              </a:buClr>
              <a:buSzPct val="69498"/>
              <a:buChar char="•"/>
              <a:defRPr/>
            </a:pPr>
            <a:r>
              <a:rPr lang="en-US" sz="2600" dirty="0"/>
              <a:t>Embed DEP at the science-policy interface to drive action and decision making from DEP products and services</a:t>
            </a:r>
            <a:endParaRPr sz="2600" dirty="0"/>
          </a:p>
          <a:p>
            <a:pPr marL="457200" lvl="0" indent="-342900" algn="l">
              <a:lnSpc>
                <a:spcPct val="90000"/>
              </a:lnSpc>
              <a:spcBef>
                <a:spcPts val="1000"/>
              </a:spcBef>
              <a:spcAft>
                <a:spcPts val="0"/>
              </a:spcAft>
              <a:buClr>
                <a:srgbClr val="0046AD"/>
              </a:buClr>
              <a:buSzPct val="69498"/>
              <a:buChar char="•"/>
              <a:defRPr/>
            </a:pPr>
            <a:r>
              <a:rPr lang="en-US" sz="2600" dirty="0"/>
              <a:t>Improve access to satellite data</a:t>
            </a:r>
            <a:endParaRPr sz="2600" dirty="0"/>
          </a:p>
        </p:txBody>
      </p:sp>
      <p:pic>
        <p:nvPicPr>
          <p:cNvPr id="254" name="Google Shape;254;p43"/>
          <p:cNvPicPr/>
          <p:nvPr/>
        </p:nvPicPr>
        <p:blipFill>
          <a:blip r:embed="rId3">
            <a:alphaModFix/>
          </a:blip>
          <a:stretch/>
        </p:blipFill>
        <p:spPr bwMode="auto">
          <a:xfrm>
            <a:off x="7256145" y="1097622"/>
            <a:ext cx="4935855" cy="2352210"/>
          </a:xfrm>
          <a:prstGeom prst="rect">
            <a:avLst/>
          </a:prstGeom>
          <a:noFill/>
          <a:ln>
            <a:noFill/>
          </a:ln>
        </p:spPr>
      </p:pic>
      <p:pic>
        <p:nvPicPr>
          <p:cNvPr id="255" name="Google Shape;255;p43"/>
          <p:cNvPicPr/>
          <p:nvPr/>
        </p:nvPicPr>
        <p:blipFill>
          <a:blip r:embed="rId4">
            <a:alphaModFix/>
          </a:blip>
          <a:stretch/>
        </p:blipFill>
        <p:spPr bwMode="auto">
          <a:xfrm>
            <a:off x="7369909" y="2982025"/>
            <a:ext cx="3034055" cy="1889970"/>
          </a:xfrm>
          <a:prstGeom prst="rect">
            <a:avLst/>
          </a:prstGeom>
          <a:noFill/>
          <a:ln>
            <a:noFill/>
          </a:ln>
        </p:spPr>
      </p:pic>
      <p:pic>
        <p:nvPicPr>
          <p:cNvPr id="256" name="Google Shape;256;p43"/>
          <p:cNvPicPr/>
          <p:nvPr/>
        </p:nvPicPr>
        <p:blipFill>
          <a:blip r:embed="rId5">
            <a:alphaModFix/>
          </a:blip>
          <a:stretch/>
        </p:blipFill>
        <p:spPr bwMode="auto">
          <a:xfrm>
            <a:off x="6852399" y="4726359"/>
            <a:ext cx="3774961" cy="1803124"/>
          </a:xfrm>
          <a:prstGeom prst="rect">
            <a:avLst/>
          </a:prstGeom>
          <a:noFill/>
          <a:ln>
            <a:noFill/>
          </a:ln>
        </p:spPr>
      </p:pic>
      <p:pic>
        <p:nvPicPr>
          <p:cNvPr id="257" name="Google Shape;257;p43"/>
          <p:cNvPicPr/>
          <p:nvPr/>
        </p:nvPicPr>
        <p:blipFill>
          <a:blip r:embed="rId6">
            <a:alphaModFix/>
          </a:blip>
          <a:stretch/>
        </p:blipFill>
        <p:spPr bwMode="auto">
          <a:xfrm>
            <a:off x="9592968" y="3725939"/>
            <a:ext cx="2599032" cy="179832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8200" y="140783"/>
            <a:ext cx="11077575" cy="735806"/>
          </a:xfrm>
        </p:spPr>
        <p:txBody>
          <a:bodyPr/>
          <a:lstStyle/>
          <a:p>
            <a:pPr>
              <a:defRPr/>
            </a:pPr>
            <a:r>
              <a:rPr lang="en-US"/>
              <a:t>For More Information</a:t>
            </a:r>
            <a:endParaRPr/>
          </a:p>
        </p:txBody>
      </p:sp>
      <p:sp>
        <p:nvSpPr>
          <p:cNvPr id="3" name="Text Placeholder 2"/>
          <p:cNvSpPr>
            <a:spLocks noGrp="1"/>
          </p:cNvSpPr>
          <p:nvPr>
            <p:ph type="body" idx="1"/>
          </p:nvPr>
        </p:nvSpPr>
        <p:spPr bwMode="auto">
          <a:xfrm>
            <a:off x="543933" y="2817828"/>
            <a:ext cx="4617720" cy="2716264"/>
          </a:xfrm>
        </p:spPr>
        <p:txBody>
          <a:bodyPr/>
          <a:lstStyle/>
          <a:p>
            <a:pPr marL="114300" indent="0">
              <a:buNone/>
              <a:defRPr/>
            </a:pPr>
            <a:r>
              <a:rPr lang="en-US" u="sng" dirty="0">
                <a:hlinkClick r:id="rId3" tooltip="http://www.digitalearthpacific.org/"/>
              </a:rPr>
              <a:t>www.digitalearthpacific.org</a:t>
            </a:r>
            <a:endParaRPr lang="en-US" dirty="0"/>
          </a:p>
          <a:p>
            <a:pPr marL="114300" indent="0">
              <a:buNone/>
              <a:defRPr/>
            </a:pPr>
            <a:endParaRPr lang="en-US" dirty="0"/>
          </a:p>
          <a:p>
            <a:pPr marL="114300" indent="0">
              <a:buNone/>
              <a:defRPr/>
            </a:pPr>
            <a:r>
              <a:rPr lang="en-US" dirty="0">
                <a:solidFill>
                  <a:schemeClr val="tx1"/>
                </a:solidFill>
              </a:rPr>
              <a:t>Contact us at</a:t>
            </a:r>
            <a:r>
              <a:rPr lang="en-US" dirty="0"/>
              <a:t> </a:t>
            </a:r>
            <a:r>
              <a:rPr lang="en-US" u="sng" dirty="0">
                <a:hlinkClick r:id="rId4" tooltip="mailto:dep@spc.int"/>
              </a:rPr>
              <a:t>dep@spc.int</a:t>
            </a:r>
            <a:endParaRPr lang="en-US" dirty="0"/>
          </a:p>
          <a:p>
            <a:pPr marL="114300" indent="0">
              <a:buNone/>
              <a:defRPr/>
            </a:pPr>
            <a:endParaRPr lang="en-US" dirty="0"/>
          </a:p>
          <a:p>
            <a:pPr marL="114300" indent="0">
              <a:buNone/>
              <a:defRPr/>
            </a:pPr>
            <a:r>
              <a:rPr lang="en-US" dirty="0"/>
              <a:t>@DEarthPacific</a:t>
            </a:r>
            <a:endParaRPr dirty="0"/>
          </a:p>
        </p:txBody>
      </p:sp>
      <p:pic>
        <p:nvPicPr>
          <p:cNvPr id="4" name="Picture 3" descr="A screenshot of a computer&#10;&#10;Description automatically generated">
            <a:extLst>
              <a:ext uri="{FF2B5EF4-FFF2-40B4-BE49-F238E27FC236}">
                <a16:creationId xmlns:a16="http://schemas.microsoft.com/office/drawing/2014/main" id="{93798A58-197B-4C44-0A5E-3CAECC364395}"/>
              </a:ext>
            </a:extLst>
          </p:cNvPr>
          <p:cNvPicPr>
            <a:picLocks noChangeAspect="1"/>
          </p:cNvPicPr>
          <p:nvPr/>
        </p:nvPicPr>
        <p:blipFill rotWithShape="1">
          <a:blip r:embed="rId5"/>
          <a:srcRect t="560" r="94" b="-187"/>
          <a:stretch/>
        </p:blipFill>
        <p:spPr>
          <a:xfrm>
            <a:off x="4969164" y="2431480"/>
            <a:ext cx="6946611" cy="3488961"/>
          </a:xfrm>
          <a:prstGeom prst="rect">
            <a:avLst/>
          </a:prstGeom>
          <a:ln w="22225">
            <a:solidFill>
              <a:schemeClr val="accent1">
                <a:shade val="95000"/>
                <a:satMod val="105000"/>
              </a:schemeClr>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06621372" name="Title 1"/>
          <p:cNvSpPr>
            <a:spLocks noGrp="1"/>
          </p:cNvSpPr>
          <p:nvPr>
            <p:ph type="ctrTitle"/>
          </p:nvPr>
        </p:nvSpPr>
        <p:spPr bwMode="auto">
          <a:xfrm>
            <a:off x="992223" y="184416"/>
            <a:ext cx="10515600" cy="818930"/>
          </a:xfrm>
        </p:spPr>
        <p:txBody>
          <a:bodyPr/>
          <a:lstStyle/>
          <a:p>
            <a:pPr>
              <a:defRPr/>
            </a:pPr>
            <a:r>
              <a:rPr lang="en-AU" dirty="0"/>
              <a:t>Needs Assessment Workshop</a:t>
            </a:r>
            <a:endParaRPr dirty="0"/>
          </a:p>
        </p:txBody>
      </p:sp>
      <p:pic>
        <p:nvPicPr>
          <p:cNvPr id="1183051325" name="Picture 3"/>
          <p:cNvPicPr>
            <a:picLocks noChangeAspect="1"/>
          </p:cNvPicPr>
          <p:nvPr/>
        </p:nvPicPr>
        <p:blipFill>
          <a:blip r:embed="rId3"/>
          <a:stretch/>
        </p:blipFill>
        <p:spPr bwMode="auto">
          <a:xfrm>
            <a:off x="1080626" y="4354360"/>
            <a:ext cx="5565269" cy="2376263"/>
          </a:xfrm>
          <a:prstGeom prst="rect">
            <a:avLst/>
          </a:prstGeom>
          <a:ln w="12700">
            <a:solidFill>
              <a:schemeClr val="accent1"/>
            </a:solidFill>
          </a:ln>
        </p:spPr>
      </p:pic>
      <p:pic>
        <p:nvPicPr>
          <p:cNvPr id="346663310" name="Picture 4" descr="A group of people posing for a photo&#10;&#10;Description automatically generated"/>
          <p:cNvPicPr>
            <a:picLocks noChangeAspect="1"/>
          </p:cNvPicPr>
          <p:nvPr/>
        </p:nvPicPr>
        <p:blipFill>
          <a:blip r:embed="rId4"/>
          <a:stretch/>
        </p:blipFill>
        <p:spPr bwMode="auto">
          <a:xfrm>
            <a:off x="4935885" y="1214878"/>
            <a:ext cx="4032447" cy="3024335"/>
          </a:xfrm>
          <a:prstGeom prst="rect">
            <a:avLst/>
          </a:prstGeom>
          <a:ln w="12700">
            <a:solidFill>
              <a:schemeClr val="accent1"/>
            </a:solidFill>
          </a:ln>
        </p:spPr>
      </p:pic>
      <p:pic>
        <p:nvPicPr>
          <p:cNvPr id="1741206711" name="Picture 5" descr="Graphical user interface, website&#10;&#10;Description automatically generated"/>
          <p:cNvPicPr>
            <a:picLocks noChangeAspect="1"/>
          </p:cNvPicPr>
          <p:nvPr/>
        </p:nvPicPr>
        <p:blipFill>
          <a:blip r:embed="rId5"/>
          <a:stretch/>
        </p:blipFill>
        <p:spPr bwMode="auto">
          <a:xfrm>
            <a:off x="1080625" y="1214878"/>
            <a:ext cx="3607709" cy="3024335"/>
          </a:xfrm>
          <a:prstGeom prst="rect">
            <a:avLst/>
          </a:prstGeom>
          <a:ln w="12700">
            <a:solidFill>
              <a:schemeClr val="accent1"/>
            </a:solidFill>
          </a:ln>
        </p:spPr>
      </p:pic>
      <p:pic>
        <p:nvPicPr>
          <p:cNvPr id="1747290037" name="Picture 6" descr="A group of people posing for a photo&#10;&#10;Description automatically generated"/>
          <p:cNvPicPr>
            <a:picLocks noChangeAspect="1"/>
          </p:cNvPicPr>
          <p:nvPr/>
        </p:nvPicPr>
        <p:blipFill>
          <a:blip r:embed="rId6"/>
          <a:srcRect t="4626" b="21769"/>
          <a:stretch/>
        </p:blipFill>
        <p:spPr bwMode="auto">
          <a:xfrm>
            <a:off x="6816079" y="4354359"/>
            <a:ext cx="4304507" cy="2376262"/>
          </a:xfrm>
          <a:prstGeom prst="rect">
            <a:avLst/>
          </a:prstGeom>
          <a:ln w="12700">
            <a:solidFill>
              <a:schemeClr val="accent1"/>
            </a:solidFill>
          </a:ln>
        </p:spPr>
      </p:pic>
      <p:sp>
        <p:nvSpPr>
          <p:cNvPr id="1689086392" name="TextBox 7"/>
          <p:cNvSpPr txBox="1"/>
          <p:nvPr/>
        </p:nvSpPr>
        <p:spPr bwMode="auto">
          <a:xfrm>
            <a:off x="9074703" y="1460724"/>
            <a:ext cx="3024334" cy="2708434"/>
          </a:xfrm>
          <a:prstGeom prst="rect">
            <a:avLst/>
          </a:prstGeom>
          <a:noFill/>
        </p:spPr>
        <p:txBody>
          <a:bodyPr wrap="square" rtlCol="0">
            <a:spAutoFit/>
          </a:bodyPr>
          <a:lstStyle/>
          <a:p>
            <a:pPr>
              <a:defRPr/>
            </a:pPr>
            <a:r>
              <a:rPr lang="en-AU" dirty="0">
                <a:latin typeface="Calibri" panose="020F0502020204030204" pitchFamily="34" charset="0"/>
                <a:cs typeface="Calibri" panose="020F0502020204030204" pitchFamily="34" charset="0"/>
              </a:rPr>
              <a:t>Virtual, Hybrid and Face-to-Face Consultations during the Pandemic Years (2020, 2021).</a:t>
            </a:r>
            <a:endParaRPr sz="1200" dirty="0">
              <a:latin typeface="Calibri" panose="020F0502020204030204" pitchFamily="34" charset="0"/>
              <a:cs typeface="Calibri" panose="020F0502020204030204" pitchFamily="34" charset="0"/>
            </a:endParaRPr>
          </a:p>
          <a:p>
            <a:pPr>
              <a:defRPr/>
            </a:pPr>
            <a:endParaRPr lang="en-AU" dirty="0">
              <a:latin typeface="Calibri" panose="020F0502020204030204" pitchFamily="34" charset="0"/>
              <a:cs typeface="Calibri" panose="020F0502020204030204" pitchFamily="34" charset="0"/>
            </a:endParaRPr>
          </a:p>
          <a:p>
            <a:pPr marL="285750" indent="-285750">
              <a:buFont typeface="Arial"/>
              <a:buChar char="•"/>
              <a:defRPr/>
            </a:pPr>
            <a:r>
              <a:rPr lang="en-AU" b="1" dirty="0">
                <a:latin typeface="Calibri" panose="020F0502020204030204" pitchFamily="34" charset="0"/>
                <a:cs typeface="Calibri" panose="020F0502020204030204" pitchFamily="34" charset="0"/>
              </a:rPr>
              <a:t>Vanuatu</a:t>
            </a:r>
            <a:endParaRPr sz="1200" dirty="0">
              <a:latin typeface="Calibri" panose="020F0502020204030204" pitchFamily="34" charset="0"/>
              <a:cs typeface="Calibri" panose="020F0502020204030204" pitchFamily="34" charset="0"/>
            </a:endParaRPr>
          </a:p>
          <a:p>
            <a:pPr marL="285750" indent="-285750">
              <a:buFont typeface="Arial"/>
              <a:buChar char="•"/>
              <a:defRPr/>
            </a:pPr>
            <a:r>
              <a:rPr lang="en-AU" b="1" dirty="0">
                <a:latin typeface="Calibri" panose="020F0502020204030204" pitchFamily="34" charset="0"/>
                <a:cs typeface="Calibri" panose="020F0502020204030204" pitchFamily="34" charset="0"/>
              </a:rPr>
              <a:t>Republic of Marshall Islands</a:t>
            </a:r>
            <a:endParaRPr sz="1200" dirty="0">
              <a:latin typeface="Calibri" panose="020F0502020204030204" pitchFamily="34" charset="0"/>
              <a:cs typeface="Calibri" panose="020F0502020204030204" pitchFamily="34" charset="0"/>
            </a:endParaRPr>
          </a:p>
          <a:p>
            <a:pPr marL="285750" indent="-285750">
              <a:buFont typeface="Arial"/>
              <a:buChar char="•"/>
              <a:defRPr/>
            </a:pPr>
            <a:r>
              <a:rPr lang="en-AU" b="1" dirty="0">
                <a:latin typeface="Calibri" panose="020F0502020204030204" pitchFamily="34" charset="0"/>
                <a:cs typeface="Calibri" panose="020F0502020204030204" pitchFamily="34" charset="0"/>
              </a:rPr>
              <a:t>Tonga</a:t>
            </a:r>
            <a:endParaRPr sz="1200" dirty="0">
              <a:latin typeface="Calibri" panose="020F0502020204030204" pitchFamily="34" charset="0"/>
              <a:cs typeface="Calibri" panose="020F0502020204030204" pitchFamily="34" charset="0"/>
            </a:endParaRPr>
          </a:p>
          <a:p>
            <a:pPr marL="285750" indent="-285750">
              <a:buFont typeface="Arial"/>
              <a:buChar char="•"/>
              <a:defRPr/>
            </a:pPr>
            <a:r>
              <a:rPr lang="en-AU" b="1" dirty="0">
                <a:latin typeface="Calibri" panose="020F0502020204030204" pitchFamily="34" charset="0"/>
                <a:cs typeface="Calibri" panose="020F0502020204030204" pitchFamily="34" charset="0"/>
              </a:rPr>
              <a:t>Fiji Islands</a:t>
            </a:r>
            <a:endParaRPr sz="1200" dirty="0">
              <a:latin typeface="Calibri" panose="020F0502020204030204" pitchFamily="34" charset="0"/>
              <a:cs typeface="Calibri" panose="020F0502020204030204" pitchFamily="34" charset="0"/>
            </a:endParaRPr>
          </a:p>
          <a:p>
            <a:pPr>
              <a:defRPr/>
            </a:pPr>
            <a:endParaRPr lang="en-AU" dirty="0">
              <a:latin typeface="Calibri" panose="020F0502020204030204" pitchFamily="34" charset="0"/>
              <a:cs typeface="Calibri" panose="020F0502020204030204" pitchFamily="34" charset="0"/>
            </a:endParaRPr>
          </a:p>
          <a:p>
            <a:pPr>
              <a:defRPr/>
            </a:pPr>
            <a:r>
              <a:rPr lang="en-AU" dirty="0">
                <a:latin typeface="Calibri" panose="020F0502020204030204" pitchFamily="34" charset="0"/>
                <a:cs typeface="Calibri" panose="020F0502020204030204" pitchFamily="34" charset="0"/>
              </a:rPr>
              <a:t>2 volcanic Islands </a:t>
            </a:r>
            <a:endParaRPr sz="1200" dirty="0">
              <a:latin typeface="Calibri" panose="020F0502020204030204" pitchFamily="34" charset="0"/>
              <a:cs typeface="Calibri" panose="020F0502020204030204" pitchFamily="34" charset="0"/>
            </a:endParaRPr>
          </a:p>
          <a:p>
            <a:pPr>
              <a:defRPr/>
            </a:pPr>
            <a:r>
              <a:rPr lang="en-AU" dirty="0">
                <a:latin typeface="Calibri" panose="020F0502020204030204" pitchFamily="34" charset="0"/>
                <a:cs typeface="Calibri" panose="020F0502020204030204" pitchFamily="34" charset="0"/>
              </a:rPr>
              <a:t>2 atoll-like States</a:t>
            </a:r>
            <a:endParaRPr sz="1200" dirty="0">
              <a:latin typeface="Calibri" panose="020F0502020204030204" pitchFamily="34" charset="0"/>
              <a:cs typeface="Calibri" panose="020F0502020204030204" pitchFamily="34" charset="0"/>
            </a:endParaRPr>
          </a:p>
          <a:p>
            <a:pPr>
              <a:defRPr/>
            </a:pPr>
            <a:endParaRPr lang="en-AU" dirty="0">
              <a:latin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5" name="Google Shape;155;p36"/>
          <p:cNvSpPr txBox="1">
            <a:spLocks noGrp="1"/>
          </p:cNvSpPr>
          <p:nvPr>
            <p:ph type="title"/>
          </p:nvPr>
        </p:nvSpPr>
        <p:spPr bwMode="auto">
          <a:xfrm>
            <a:off x="914788" y="263297"/>
            <a:ext cx="10515600" cy="1009292"/>
          </a:xfrm>
          <a:prstGeom prst="rect">
            <a:avLst/>
          </a:prstGeom>
          <a:noFill/>
          <a:ln>
            <a:noFill/>
          </a:ln>
        </p:spPr>
        <p:txBody>
          <a:bodyPr spcFirstLastPara="1" wrap="square" lIns="91425" tIns="45700" rIns="91425" bIns="45700" anchor="t" anchorCtr="0">
            <a:noAutofit/>
          </a:bodyPr>
          <a:lstStyle/>
          <a:p>
            <a:pPr marL="0" lvl="0" indent="0" algn="l">
              <a:lnSpc>
                <a:spcPct val="90000"/>
              </a:lnSpc>
              <a:spcBef>
                <a:spcPts val="0"/>
              </a:spcBef>
              <a:spcAft>
                <a:spcPts val="0"/>
              </a:spcAft>
              <a:buSzPts val="4400"/>
              <a:buNone/>
              <a:defRPr/>
            </a:pPr>
            <a:r>
              <a:rPr lang="en-US" u="sng" dirty="0"/>
              <a:t>High Priority Needs Identified</a:t>
            </a:r>
            <a:endParaRPr u="sng" dirty="0"/>
          </a:p>
        </p:txBody>
      </p:sp>
      <p:graphicFrame>
        <p:nvGraphicFramePr>
          <p:cNvPr id="156" name="Google Shape;156;p36"/>
          <p:cNvGraphicFramePr>
            <a:graphicFrameLocks/>
          </p:cNvGraphicFramePr>
          <p:nvPr/>
        </p:nvGraphicFramePr>
        <p:xfrm>
          <a:off x="5281310" y="1284315"/>
          <a:ext cx="5489600" cy="5274850"/>
        </p:xfrm>
        <a:graphic>
          <a:graphicData uri="http://schemas.openxmlformats.org/drawingml/2006/table">
            <a:tbl>
              <a:tblPr firstRow="1" bandRow="1">
                <a:tableStyleId>{E32EDB83-46D5-4F51-8FDA-E17F6A9EC9CD}</a:tableStyleId>
              </a:tblPr>
              <a:tblGrid>
                <a:gridCol w="5489600">
                  <a:extLst>
                    <a:ext uri="{9D8B030D-6E8A-4147-A177-3AD203B41FA5}">
                      <a16:colId xmlns:a16="http://schemas.microsoft.com/office/drawing/2014/main" val="20000"/>
                    </a:ext>
                  </a:extLst>
                </a:gridCol>
              </a:tblGrid>
              <a:tr h="490700">
                <a:tc>
                  <a:txBody>
                    <a:bodyPr/>
                    <a:lstStyle/>
                    <a:p>
                      <a:pPr marL="0" marR="0" lvl="0" indent="0" algn="l">
                        <a:lnSpc>
                          <a:spcPct val="100000"/>
                        </a:lnSpc>
                        <a:spcBef>
                          <a:spcPts val="0"/>
                        </a:spcBef>
                        <a:spcAft>
                          <a:spcPts val="0"/>
                        </a:spcAft>
                        <a:buClr>
                          <a:srgbClr val="000000"/>
                        </a:buClr>
                        <a:buSzPts val="2200"/>
                        <a:buFont typeface="Arial"/>
                        <a:buNone/>
                        <a:defRPr/>
                      </a:pPr>
                      <a:r>
                        <a:rPr lang="en-US" sz="2200" u="none" strike="noStrike" cap="none" dirty="0">
                          <a:latin typeface="Calibri" panose="020F0502020204030204" pitchFamily="34" charset="0"/>
                          <a:cs typeface="Calibri" panose="020F0502020204030204" pitchFamily="34" charset="0"/>
                        </a:rPr>
                        <a:t>Tier 1</a:t>
                      </a:r>
                      <a:endParaRPr sz="1400" u="none" strike="noStrike" cap="none" dirty="0"/>
                    </a:p>
                  </a:txBody>
                  <a:tcPr marL="91450" marR="91450" marT="45725" marB="45725"/>
                </a:tc>
                <a:extLst>
                  <a:ext uri="{0D108BD9-81ED-4DB2-BD59-A6C34878D82A}">
                    <a16:rowId xmlns:a16="http://schemas.microsoft.com/office/drawing/2014/main" val="10000"/>
                  </a:ext>
                </a:extLst>
              </a:tr>
              <a:tr h="1750800">
                <a:tc>
                  <a:txBody>
                    <a:bodyPr/>
                    <a:lstStyle/>
                    <a:p>
                      <a:pPr marL="0" marR="0" lvl="0" indent="0" algn="l">
                        <a:lnSpc>
                          <a:spcPct val="100000"/>
                        </a:lnSpc>
                        <a:spcBef>
                          <a:spcPts val="0"/>
                        </a:spcBef>
                        <a:spcAft>
                          <a:spcPts val="0"/>
                        </a:spcAft>
                        <a:buClr>
                          <a:srgbClr val="000000"/>
                        </a:buClr>
                        <a:buSzPts val="1600"/>
                        <a:buFont typeface="Arial"/>
                        <a:buNone/>
                        <a:defRPr/>
                      </a:pPr>
                      <a:endParaRPr sz="1600" u="none" strike="noStrike" cap="none" dirty="0">
                        <a:latin typeface="Calibri" panose="020F0502020204030204" pitchFamily="34" charset="0"/>
                        <a:cs typeface="Calibri" panose="020F0502020204030204" pitchFamily="34" charset="0"/>
                      </a:endParaRPr>
                    </a:p>
                    <a:p>
                      <a:pPr marL="261850" marR="0" lvl="0" indent="-261850" algn="l">
                        <a:lnSpc>
                          <a:spcPct val="100000"/>
                        </a:lnSpc>
                        <a:spcBef>
                          <a:spcPts val="0"/>
                        </a:spcBef>
                        <a:spcAft>
                          <a:spcPts val="0"/>
                        </a:spcAft>
                        <a:buClr>
                          <a:srgbClr val="000000"/>
                        </a:buClr>
                        <a:buSzPts val="1600"/>
                        <a:buFont typeface="Arial"/>
                        <a:buChar char="•"/>
                        <a:defRPr/>
                      </a:pPr>
                      <a:r>
                        <a:rPr lang="en-US" sz="1600" b="0" i="0" u="none" strike="noStrike" cap="none" dirty="0">
                          <a:solidFill>
                            <a:srgbClr val="000000"/>
                          </a:solidFill>
                          <a:latin typeface="Calibri"/>
                          <a:ea typeface="Calibri"/>
                          <a:cs typeface="Calibri"/>
                        </a:rPr>
                        <a:t>Land Cover Change Detection</a:t>
                      </a:r>
                      <a:endParaRPr sz="1600" b="0" i="0" u="none" strike="noStrike" cap="none" dirty="0">
                        <a:solidFill>
                          <a:srgbClr val="000000"/>
                        </a:solidFill>
                        <a:latin typeface="Times New Roman"/>
                        <a:ea typeface="Times New Roman"/>
                        <a:cs typeface="Times New Roman"/>
                      </a:endParaRPr>
                    </a:p>
                    <a:p>
                      <a:pPr marL="261850" marR="0" lvl="0" indent="-261850" algn="l">
                        <a:lnSpc>
                          <a:spcPct val="100000"/>
                        </a:lnSpc>
                        <a:spcBef>
                          <a:spcPts val="0"/>
                        </a:spcBef>
                        <a:spcAft>
                          <a:spcPts val="0"/>
                        </a:spcAft>
                        <a:buClr>
                          <a:srgbClr val="000000"/>
                        </a:buClr>
                        <a:buSzPts val="1600"/>
                        <a:buFont typeface="Arial"/>
                        <a:buChar char="•"/>
                        <a:defRPr/>
                      </a:pPr>
                      <a:r>
                        <a:rPr lang="en-US" sz="1600" b="0" i="0" u="none" strike="noStrike" cap="none" dirty="0">
                          <a:solidFill>
                            <a:srgbClr val="000000"/>
                          </a:solidFill>
                          <a:latin typeface="Calibri"/>
                          <a:ea typeface="Calibri"/>
                          <a:cs typeface="Calibri"/>
                        </a:rPr>
                        <a:t>Coastline Change Detection</a:t>
                      </a:r>
                      <a:endParaRPr sz="1600" b="0" i="0" u="none" strike="noStrike" cap="none" dirty="0">
                        <a:solidFill>
                          <a:srgbClr val="000000"/>
                        </a:solidFill>
                        <a:latin typeface="Times New Roman"/>
                        <a:ea typeface="Times New Roman"/>
                        <a:cs typeface="Times New Roman"/>
                      </a:endParaRPr>
                    </a:p>
                    <a:p>
                      <a:pPr marL="261850" marR="0" lvl="0" indent="-261850" algn="l">
                        <a:lnSpc>
                          <a:spcPct val="100000"/>
                        </a:lnSpc>
                        <a:spcBef>
                          <a:spcPts val="0"/>
                        </a:spcBef>
                        <a:spcAft>
                          <a:spcPts val="0"/>
                        </a:spcAft>
                        <a:buClr>
                          <a:srgbClr val="000000"/>
                        </a:buClr>
                        <a:buSzPts val="1600"/>
                        <a:buFont typeface="Arial"/>
                        <a:buChar char="•"/>
                        <a:defRPr/>
                      </a:pPr>
                      <a:r>
                        <a:rPr lang="en-US" sz="1600" b="0" i="0" u="none" strike="noStrike" cap="none" dirty="0">
                          <a:solidFill>
                            <a:srgbClr val="000000"/>
                          </a:solidFill>
                          <a:latin typeface="Calibri"/>
                          <a:ea typeface="Calibri"/>
                          <a:cs typeface="Calibri"/>
                        </a:rPr>
                        <a:t>Agricultural Census</a:t>
                      </a:r>
                      <a:endParaRPr sz="1400" u="none" strike="noStrike" cap="none" dirty="0"/>
                    </a:p>
                    <a:p>
                      <a:pPr marL="261850" marR="0" lvl="0" indent="-261850" algn="l">
                        <a:lnSpc>
                          <a:spcPct val="100000"/>
                        </a:lnSpc>
                        <a:spcBef>
                          <a:spcPts val="0"/>
                        </a:spcBef>
                        <a:spcAft>
                          <a:spcPts val="0"/>
                        </a:spcAft>
                        <a:buClr>
                          <a:srgbClr val="000000"/>
                        </a:buClr>
                        <a:buSzPts val="1600"/>
                        <a:buFont typeface="Arial"/>
                        <a:buChar char="•"/>
                        <a:defRPr/>
                      </a:pPr>
                      <a:r>
                        <a:rPr lang="en-US" sz="1600" b="0" i="0" u="none" strike="noStrike" cap="none" dirty="0">
                          <a:solidFill>
                            <a:srgbClr val="000000"/>
                          </a:solidFill>
                          <a:latin typeface="Calibri"/>
                          <a:ea typeface="Calibri"/>
                          <a:cs typeface="Calibri"/>
                        </a:rPr>
                        <a:t>Vegetation Indexes – Crop and Disease Detection </a:t>
                      </a:r>
                      <a:endParaRPr sz="1600" u="none" strike="noStrike" cap="none" dirty="0"/>
                    </a:p>
                  </a:txBody>
                  <a:tcPr marL="91450" marR="91450" marT="45725" marB="45725"/>
                </a:tc>
                <a:extLst>
                  <a:ext uri="{0D108BD9-81ED-4DB2-BD59-A6C34878D82A}">
                    <a16:rowId xmlns:a16="http://schemas.microsoft.com/office/drawing/2014/main" val="10001"/>
                  </a:ext>
                </a:extLst>
              </a:tr>
              <a:tr h="490700">
                <a:tc>
                  <a:txBody>
                    <a:bodyPr/>
                    <a:lstStyle/>
                    <a:p>
                      <a:pPr marL="0" marR="0" lvl="0" indent="0" algn="l">
                        <a:lnSpc>
                          <a:spcPct val="100000"/>
                        </a:lnSpc>
                        <a:spcBef>
                          <a:spcPts val="0"/>
                        </a:spcBef>
                        <a:spcAft>
                          <a:spcPts val="0"/>
                        </a:spcAft>
                        <a:buClr>
                          <a:srgbClr val="000000"/>
                        </a:buClr>
                        <a:buSzPts val="2200"/>
                        <a:buFont typeface="Arial"/>
                        <a:buNone/>
                        <a:defRPr/>
                      </a:pPr>
                      <a:r>
                        <a:rPr lang="en-US" sz="2200" b="1" i="0" u="none" strike="noStrike" cap="none" dirty="0">
                          <a:solidFill>
                            <a:schemeClr val="lt1"/>
                          </a:solidFill>
                          <a:latin typeface="Calibri" panose="020F0502020204030204" pitchFamily="34" charset="0"/>
                          <a:ea typeface="Arial"/>
                          <a:cs typeface="Calibri" panose="020F0502020204030204" pitchFamily="34" charset="0"/>
                        </a:rPr>
                        <a:t>Tier 2</a:t>
                      </a:r>
                      <a:endParaRPr sz="1600" b="0" i="0" u="none" strike="noStrike" cap="none" dirty="0">
                        <a:solidFill>
                          <a:srgbClr val="000000"/>
                        </a:solidFill>
                        <a:latin typeface="Calibri"/>
                        <a:ea typeface="Calibri"/>
                        <a:cs typeface="Calibri"/>
                      </a:endParaRPr>
                    </a:p>
                  </a:txBody>
                  <a:tcPr marL="91450" marR="91450" marT="45725" marB="45725">
                    <a:solidFill>
                      <a:srgbClr val="4472C4"/>
                    </a:solidFill>
                  </a:tcPr>
                </a:tc>
                <a:extLst>
                  <a:ext uri="{0D108BD9-81ED-4DB2-BD59-A6C34878D82A}">
                    <a16:rowId xmlns:a16="http://schemas.microsoft.com/office/drawing/2014/main" val="10002"/>
                  </a:ext>
                </a:extLst>
              </a:tr>
              <a:tr h="2542650">
                <a:tc>
                  <a:txBody>
                    <a:bodyPr/>
                    <a:lstStyle/>
                    <a:p>
                      <a:pPr marL="261848" marR="0" lvl="0" indent="-160248" algn="l">
                        <a:lnSpc>
                          <a:spcPct val="100000"/>
                        </a:lnSpc>
                        <a:spcBef>
                          <a:spcPts val="0"/>
                        </a:spcBef>
                        <a:spcAft>
                          <a:spcPts val="0"/>
                        </a:spcAft>
                        <a:buClr>
                          <a:srgbClr val="000000"/>
                        </a:buClr>
                        <a:buSzPts val="1600"/>
                        <a:buFont typeface="Arial"/>
                        <a:buNone/>
                        <a:defRPr/>
                      </a:pPr>
                      <a:endParaRPr sz="1600" b="0" i="0" u="none" strike="noStrike" cap="none" dirty="0">
                        <a:solidFill>
                          <a:srgbClr val="000000"/>
                        </a:solidFill>
                        <a:latin typeface="Times New Roman"/>
                        <a:ea typeface="Times New Roman"/>
                        <a:cs typeface="Times New Roman"/>
                      </a:endParaRPr>
                    </a:p>
                    <a:p>
                      <a:pPr marL="0" marR="0" lvl="0" indent="0" algn="l">
                        <a:lnSpc>
                          <a:spcPct val="100000"/>
                        </a:lnSpc>
                        <a:spcBef>
                          <a:spcPts val="0"/>
                        </a:spcBef>
                        <a:spcAft>
                          <a:spcPts val="0"/>
                        </a:spcAft>
                        <a:buClr>
                          <a:srgbClr val="000000"/>
                        </a:buClr>
                        <a:buSzPts val="1600"/>
                        <a:buFont typeface="Arial"/>
                        <a:buNone/>
                        <a:defRPr/>
                      </a:pPr>
                      <a:endParaRPr sz="1600" b="0" i="0" u="none" strike="noStrike" cap="none" dirty="0">
                        <a:solidFill>
                          <a:srgbClr val="000000"/>
                        </a:solidFill>
                        <a:latin typeface="Times New Roman"/>
                        <a:ea typeface="Times New Roman"/>
                        <a:cs typeface="Times New Roman"/>
                      </a:endParaRPr>
                    </a:p>
                    <a:p>
                      <a:pPr marL="261848" marR="0" lvl="0" indent="-261848" algn="l">
                        <a:lnSpc>
                          <a:spcPct val="100000"/>
                        </a:lnSpc>
                        <a:spcBef>
                          <a:spcPts val="0"/>
                        </a:spcBef>
                        <a:spcAft>
                          <a:spcPts val="0"/>
                        </a:spcAft>
                        <a:buClr>
                          <a:srgbClr val="000000"/>
                        </a:buClr>
                        <a:buSzPts val="1600"/>
                        <a:buFont typeface="Arial"/>
                        <a:buChar char="•"/>
                        <a:defRPr/>
                      </a:pPr>
                      <a:r>
                        <a:rPr lang="en-US" sz="1600" b="0" i="0" u="none" strike="noStrike" cap="none" dirty="0">
                          <a:solidFill>
                            <a:srgbClr val="000000"/>
                          </a:solidFill>
                          <a:latin typeface="Calibri"/>
                          <a:ea typeface="Calibri"/>
                          <a:cs typeface="Calibri"/>
                        </a:rPr>
                        <a:t>Hazards Impact Mapping  - Cyclones, Tsunami, Droughts</a:t>
                      </a:r>
                      <a:endParaRPr sz="1600" b="0" i="0" u="none" strike="noStrike" cap="none" dirty="0">
                        <a:solidFill>
                          <a:srgbClr val="000000"/>
                        </a:solidFill>
                        <a:latin typeface="Times New Roman"/>
                        <a:ea typeface="Times New Roman"/>
                        <a:cs typeface="Times New Roman"/>
                      </a:endParaRPr>
                    </a:p>
                    <a:p>
                      <a:pPr marL="261848" marR="0" lvl="0" indent="-261848" algn="l">
                        <a:lnSpc>
                          <a:spcPct val="100000"/>
                        </a:lnSpc>
                        <a:spcBef>
                          <a:spcPts val="0"/>
                        </a:spcBef>
                        <a:spcAft>
                          <a:spcPts val="0"/>
                        </a:spcAft>
                        <a:buClr>
                          <a:srgbClr val="000000"/>
                        </a:buClr>
                        <a:buSzPts val="1600"/>
                        <a:buFont typeface="Arial"/>
                        <a:buChar char="•"/>
                        <a:defRPr/>
                      </a:pPr>
                      <a:r>
                        <a:rPr lang="en-US" sz="1600" b="0" i="0" u="none" strike="noStrike" cap="none" dirty="0">
                          <a:solidFill>
                            <a:srgbClr val="000000"/>
                          </a:solidFill>
                          <a:latin typeface="Calibri"/>
                          <a:ea typeface="Calibri"/>
                          <a:cs typeface="Calibri"/>
                        </a:rPr>
                        <a:t>Digital Elevation Models  - for Coastal Inundation</a:t>
                      </a:r>
                      <a:endParaRPr sz="1600" b="0" i="0" u="none" strike="noStrike" cap="none" dirty="0">
                        <a:solidFill>
                          <a:srgbClr val="000000"/>
                        </a:solidFill>
                        <a:latin typeface="Calibri"/>
                        <a:ea typeface="Calibri"/>
                        <a:cs typeface="Calibri"/>
                      </a:endParaRPr>
                    </a:p>
                    <a:p>
                      <a:pPr marL="261848" marR="0" lvl="0" indent="-261848" algn="l">
                        <a:lnSpc>
                          <a:spcPct val="100000"/>
                        </a:lnSpc>
                        <a:spcBef>
                          <a:spcPts val="0"/>
                        </a:spcBef>
                        <a:spcAft>
                          <a:spcPts val="0"/>
                        </a:spcAft>
                        <a:buClr>
                          <a:srgbClr val="000000"/>
                        </a:buClr>
                        <a:buSzPts val="1600"/>
                        <a:buFont typeface="Arial"/>
                        <a:buChar char="•"/>
                        <a:defRPr/>
                      </a:pPr>
                      <a:r>
                        <a:rPr lang="en-US" sz="1600" b="0" i="0" u="none" strike="noStrike" cap="none" dirty="0">
                          <a:solidFill>
                            <a:srgbClr val="000000"/>
                          </a:solidFill>
                          <a:latin typeface="Calibri"/>
                          <a:ea typeface="Calibri"/>
                          <a:cs typeface="Calibri"/>
                        </a:rPr>
                        <a:t>Fishing Vessels Tracking  - Unregulated</a:t>
                      </a:r>
                      <a:endParaRPr sz="1600" u="none" strike="noStrike" cap="none" dirty="0">
                        <a:latin typeface="Calibri" panose="020F0502020204030204" pitchFamily="34" charset="0"/>
                        <a:cs typeface="Calibri" panose="020F0502020204030204" pitchFamily="34" charset="0"/>
                      </a:endParaRPr>
                    </a:p>
                    <a:p>
                      <a:pPr marL="261848" marR="0" lvl="0" indent="-261848" algn="l">
                        <a:lnSpc>
                          <a:spcPct val="100000"/>
                        </a:lnSpc>
                        <a:spcBef>
                          <a:spcPts val="0"/>
                        </a:spcBef>
                        <a:spcAft>
                          <a:spcPts val="0"/>
                        </a:spcAft>
                        <a:buClr>
                          <a:srgbClr val="000000"/>
                        </a:buClr>
                        <a:buSzPts val="1600"/>
                        <a:buFont typeface="Arial"/>
                        <a:buChar char="•"/>
                        <a:defRPr/>
                      </a:pPr>
                      <a:r>
                        <a:rPr lang="en-US" sz="1600" b="0" i="0" u="none" strike="noStrike" cap="none" dirty="0">
                          <a:solidFill>
                            <a:srgbClr val="000000"/>
                          </a:solidFill>
                          <a:latin typeface="Calibri"/>
                          <a:ea typeface="Calibri"/>
                          <a:cs typeface="Calibri"/>
                        </a:rPr>
                        <a:t>Mapping Buildings and Population</a:t>
                      </a:r>
                      <a:endParaRPr sz="1600" u="none" strike="noStrike" cap="none" dirty="0"/>
                    </a:p>
                    <a:p>
                      <a:pPr marL="261848" marR="0" lvl="0" indent="-261848" algn="l">
                        <a:lnSpc>
                          <a:spcPct val="100000"/>
                        </a:lnSpc>
                        <a:spcBef>
                          <a:spcPts val="0"/>
                        </a:spcBef>
                        <a:spcAft>
                          <a:spcPts val="0"/>
                        </a:spcAft>
                        <a:buClr>
                          <a:srgbClr val="000000"/>
                        </a:buClr>
                        <a:buSzPts val="1600"/>
                        <a:buFont typeface="Arial"/>
                        <a:buChar char="•"/>
                        <a:defRPr/>
                      </a:pPr>
                      <a:r>
                        <a:rPr lang="en-US" sz="1600" b="0" i="0" u="none" strike="noStrike" cap="none" dirty="0">
                          <a:solidFill>
                            <a:srgbClr val="000000"/>
                          </a:solidFill>
                          <a:latin typeface="Calibri"/>
                          <a:ea typeface="Calibri"/>
                          <a:cs typeface="Calibri"/>
                        </a:rPr>
                        <a:t>Mangroves Change Detection</a:t>
                      </a:r>
                      <a:endParaRPr sz="1600" u="none" strike="noStrike" cap="none" dirty="0"/>
                    </a:p>
                    <a:p>
                      <a:pPr marL="261848" marR="0" lvl="0" indent="-261848" algn="l">
                        <a:lnSpc>
                          <a:spcPct val="100000"/>
                        </a:lnSpc>
                        <a:spcBef>
                          <a:spcPts val="0"/>
                        </a:spcBef>
                        <a:spcAft>
                          <a:spcPts val="0"/>
                        </a:spcAft>
                        <a:buClr>
                          <a:srgbClr val="000000"/>
                        </a:buClr>
                        <a:buSzPts val="1600"/>
                        <a:buFont typeface="Arial"/>
                        <a:buChar char="•"/>
                        <a:defRPr/>
                      </a:pPr>
                      <a:r>
                        <a:rPr lang="en-US" sz="1600" b="0" i="0" u="none" strike="noStrike" cap="none" dirty="0">
                          <a:solidFill>
                            <a:srgbClr val="000000"/>
                          </a:solidFill>
                          <a:latin typeface="Calibri"/>
                          <a:ea typeface="Calibri"/>
                          <a:cs typeface="Calibri"/>
                        </a:rPr>
                        <a:t>Near-Shore Bathymetry</a:t>
                      </a:r>
                      <a:endParaRPr sz="1600" b="0" i="0" u="none" strike="noStrike" cap="none" dirty="0">
                        <a:solidFill>
                          <a:srgbClr val="000000"/>
                        </a:solidFill>
                        <a:latin typeface="Times New Roman"/>
                        <a:ea typeface="Times New Roman"/>
                        <a:cs typeface="Times New Roman"/>
                      </a:endParaRPr>
                    </a:p>
                    <a:p>
                      <a:pPr marL="0" marR="0" lvl="0" indent="0" algn="l">
                        <a:lnSpc>
                          <a:spcPct val="100000"/>
                        </a:lnSpc>
                        <a:spcBef>
                          <a:spcPts val="0"/>
                        </a:spcBef>
                        <a:spcAft>
                          <a:spcPts val="0"/>
                        </a:spcAft>
                        <a:buClr>
                          <a:srgbClr val="000000"/>
                        </a:buClr>
                        <a:buSzPts val="1600"/>
                        <a:buFont typeface="Arial"/>
                        <a:buNone/>
                        <a:defRPr/>
                      </a:pPr>
                      <a:endParaRPr sz="1600" b="0" i="0" u="none" strike="noStrike" cap="none" dirty="0">
                        <a:solidFill>
                          <a:srgbClr val="000000"/>
                        </a:solidFill>
                        <a:latin typeface="Calibri"/>
                        <a:ea typeface="Calibri"/>
                        <a:cs typeface="Calibri"/>
                      </a:endParaRPr>
                    </a:p>
                  </a:txBody>
                  <a:tcPr marL="91450" marR="91450" marT="45725" marB="45725"/>
                </a:tc>
                <a:extLst>
                  <a:ext uri="{0D108BD9-81ED-4DB2-BD59-A6C34878D82A}">
                    <a16:rowId xmlns:a16="http://schemas.microsoft.com/office/drawing/2014/main" val="10003"/>
                  </a:ext>
                </a:extLst>
              </a:tr>
            </a:tbl>
          </a:graphicData>
        </a:graphic>
      </p:graphicFrame>
      <p:pic>
        <p:nvPicPr>
          <p:cNvPr id="157" name="Google Shape;157;p36"/>
          <p:cNvPicPr/>
          <p:nvPr/>
        </p:nvPicPr>
        <p:blipFill>
          <a:blip r:embed="rId3">
            <a:alphaModFix/>
          </a:blip>
          <a:stretch/>
        </p:blipFill>
        <p:spPr bwMode="auto">
          <a:xfrm>
            <a:off x="1025623" y="1284315"/>
            <a:ext cx="3960438" cy="5262138"/>
          </a:xfrm>
          <a:prstGeom prst="rect">
            <a:avLst/>
          </a:prstGeom>
          <a:noFill/>
          <a:ln w="19025" cap="flat" cmpd="sng">
            <a:solidFill>
              <a:srgbClr val="002060"/>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3" name="Google Shape;123;p8"/>
          <p:cNvSpPr txBox="1"/>
          <p:nvPr/>
        </p:nvSpPr>
        <p:spPr bwMode="auto">
          <a:xfrm>
            <a:off x="1972518" y="5205232"/>
            <a:ext cx="2070611" cy="692326"/>
          </a:xfrm>
          <a:prstGeom prst="rect">
            <a:avLst/>
          </a:prstGeom>
          <a:noFill/>
          <a:ln>
            <a:noFill/>
          </a:ln>
        </p:spPr>
        <p:txBody>
          <a:bodyPr spcFirstLastPara="1" wrap="square" lIns="121750" tIns="60875" rIns="121750" bIns="60875" anchor="t" anchorCtr="0">
            <a:spAutoFit/>
          </a:bodyPr>
          <a:lstStyle/>
          <a:p>
            <a:pPr marL="0" marR="0" lvl="0" indent="0" algn="l">
              <a:lnSpc>
                <a:spcPct val="100000"/>
              </a:lnSpc>
              <a:spcBef>
                <a:spcPts val="0"/>
              </a:spcBef>
              <a:spcAft>
                <a:spcPts val="0"/>
              </a:spcAft>
              <a:buClr>
                <a:srgbClr val="000000"/>
              </a:buClr>
              <a:buSzPts val="1867"/>
              <a:buFont typeface="Arial"/>
              <a:buNone/>
              <a:defRPr/>
            </a:pPr>
            <a:r>
              <a:rPr lang="en-US" sz="1850" b="1" dirty="0">
                <a:latin typeface="Calibri"/>
                <a:cs typeface="Calibri"/>
              </a:rPr>
              <a:t>Sentinel/Landsat</a:t>
            </a:r>
          </a:p>
          <a:p>
            <a:pPr marL="0" marR="0" lvl="0" indent="0" algn="l">
              <a:lnSpc>
                <a:spcPct val="100000"/>
              </a:lnSpc>
              <a:spcBef>
                <a:spcPts val="0"/>
              </a:spcBef>
              <a:spcAft>
                <a:spcPts val="0"/>
              </a:spcAft>
              <a:buClr>
                <a:srgbClr val="000000"/>
              </a:buClr>
              <a:buSzPts val="1867"/>
              <a:buFont typeface="Arial"/>
              <a:buNone/>
              <a:defRPr/>
            </a:pPr>
            <a:r>
              <a:rPr lang="en-US" sz="1850" b="1" i="0" u="none" strike="noStrike" cap="none" dirty="0">
                <a:solidFill>
                  <a:srgbClr val="000000"/>
                </a:solidFill>
                <a:latin typeface="Calibri"/>
                <a:cs typeface="Calibri"/>
              </a:rPr>
              <a:t>Observations</a:t>
            </a:r>
            <a:endParaRPr sz="1400" b="0" i="0" u="none" strike="noStrike" cap="none" dirty="0">
              <a:solidFill>
                <a:srgbClr val="000000"/>
              </a:solidFill>
              <a:latin typeface="Calibri" panose="020F0502020204030204" pitchFamily="34" charset="0"/>
              <a:cs typeface="Calibri" panose="020F0502020204030204" pitchFamily="34" charset="0"/>
            </a:endParaRPr>
          </a:p>
        </p:txBody>
      </p:sp>
      <p:sp>
        <p:nvSpPr>
          <p:cNvPr id="124" name="Google Shape;124;p8"/>
          <p:cNvSpPr txBox="1"/>
          <p:nvPr/>
        </p:nvSpPr>
        <p:spPr bwMode="auto">
          <a:xfrm>
            <a:off x="4802006" y="5205232"/>
            <a:ext cx="1379173" cy="697602"/>
          </a:xfrm>
          <a:prstGeom prst="rect">
            <a:avLst/>
          </a:prstGeom>
          <a:noFill/>
          <a:ln>
            <a:noFill/>
          </a:ln>
        </p:spPr>
        <p:txBody>
          <a:bodyPr spcFirstLastPara="1" wrap="square" lIns="121750" tIns="60875" rIns="121750" bIns="60875" anchor="t" anchorCtr="0">
            <a:spAutoFit/>
          </a:bodyPr>
          <a:lstStyle/>
          <a:p>
            <a:pPr marL="0" marR="0" lvl="0" indent="0" algn="l">
              <a:lnSpc>
                <a:spcPct val="100000"/>
              </a:lnSpc>
              <a:spcBef>
                <a:spcPts val="0"/>
              </a:spcBef>
              <a:spcAft>
                <a:spcPts val="0"/>
              </a:spcAft>
              <a:buClr>
                <a:srgbClr val="000000"/>
              </a:buClr>
              <a:buSzPts val="1867"/>
              <a:buFont typeface="Arial"/>
              <a:buNone/>
              <a:defRPr/>
            </a:pPr>
            <a:r>
              <a:rPr lang="en-US" sz="1850" b="1" i="0" u="none" strike="noStrike" cap="none" dirty="0">
                <a:solidFill>
                  <a:srgbClr val="000000"/>
                </a:solidFill>
                <a:latin typeface="Calibri"/>
                <a:ea typeface="Calibri"/>
                <a:cs typeface="Calibri"/>
              </a:rPr>
              <a:t>Analysis </a:t>
            </a:r>
            <a:endParaRPr sz="1400" b="0" i="0" u="none" strike="noStrike" cap="none" dirty="0">
              <a:solidFill>
                <a:srgbClr val="000000"/>
              </a:solidFill>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Clr>
                <a:srgbClr val="000000"/>
              </a:buClr>
              <a:buSzPts val="1867"/>
              <a:buFont typeface="Arial"/>
              <a:buNone/>
              <a:defRPr/>
            </a:pPr>
            <a:r>
              <a:rPr lang="en-US" sz="1850" b="1" i="0" u="none" strike="noStrike" cap="none" dirty="0">
                <a:solidFill>
                  <a:srgbClr val="000000"/>
                </a:solidFill>
                <a:latin typeface="Calibri"/>
                <a:ea typeface="Calibri"/>
                <a:cs typeface="Calibri"/>
              </a:rPr>
              <a:t>Ready Data</a:t>
            </a:r>
            <a:endParaRPr sz="1400" b="0" i="0" u="none" strike="noStrike" cap="none" dirty="0">
              <a:solidFill>
                <a:srgbClr val="000000"/>
              </a:solidFill>
              <a:latin typeface="Calibri" panose="020F0502020204030204" pitchFamily="34" charset="0"/>
              <a:cs typeface="Calibri" panose="020F0502020204030204" pitchFamily="34" charset="0"/>
            </a:endParaRPr>
          </a:p>
        </p:txBody>
      </p:sp>
      <p:sp>
        <p:nvSpPr>
          <p:cNvPr id="125" name="Google Shape;125;p8"/>
          <p:cNvSpPr txBox="1"/>
          <p:nvPr/>
        </p:nvSpPr>
        <p:spPr bwMode="auto">
          <a:xfrm>
            <a:off x="5012549" y="1778814"/>
            <a:ext cx="2517883" cy="692326"/>
          </a:xfrm>
          <a:prstGeom prst="rect">
            <a:avLst/>
          </a:prstGeom>
          <a:noFill/>
          <a:ln>
            <a:noFill/>
          </a:ln>
        </p:spPr>
        <p:txBody>
          <a:bodyPr spcFirstLastPara="1" wrap="square" lIns="121750" tIns="60875" rIns="121750" bIns="60875" anchor="t" anchorCtr="0">
            <a:spAutoFit/>
          </a:bodyPr>
          <a:lstStyle/>
          <a:p>
            <a:pPr marL="0" marR="0" lvl="0" indent="0" algn="l">
              <a:lnSpc>
                <a:spcPct val="100000"/>
              </a:lnSpc>
              <a:spcBef>
                <a:spcPts val="0"/>
              </a:spcBef>
              <a:spcAft>
                <a:spcPts val="0"/>
              </a:spcAft>
              <a:buClr>
                <a:srgbClr val="000000"/>
              </a:buClr>
              <a:buSzPts val="1867"/>
              <a:buFont typeface="Arial"/>
              <a:buNone/>
              <a:defRPr/>
            </a:pPr>
            <a:r>
              <a:rPr lang="en-US" sz="1850" b="1" i="0" u="none" strike="noStrike" cap="none" dirty="0">
                <a:solidFill>
                  <a:srgbClr val="000000"/>
                </a:solidFill>
                <a:latin typeface="Calibri"/>
                <a:ea typeface="Calibri"/>
                <a:cs typeface="Calibri"/>
              </a:rPr>
              <a:t>Structured Time-Series</a:t>
            </a:r>
          </a:p>
          <a:p>
            <a:pPr marL="0" marR="0" lvl="0" indent="0" algn="ctr">
              <a:lnSpc>
                <a:spcPct val="100000"/>
              </a:lnSpc>
              <a:spcBef>
                <a:spcPts val="0"/>
              </a:spcBef>
              <a:spcAft>
                <a:spcPts val="0"/>
              </a:spcAft>
              <a:buClr>
                <a:srgbClr val="000000"/>
              </a:buClr>
              <a:buSzPts val="1867"/>
              <a:buFont typeface="Arial"/>
              <a:buNone/>
              <a:defRPr/>
            </a:pPr>
            <a:r>
              <a:rPr lang="en-US" sz="1850" b="1" dirty="0">
                <a:latin typeface="Calibri"/>
                <a:ea typeface="Calibri"/>
                <a:cs typeface="Calibri"/>
              </a:rPr>
              <a:t>Data Cubes</a:t>
            </a:r>
            <a:r>
              <a:rPr lang="en-US" sz="1850" b="1" i="0" u="none" strike="noStrike" cap="none" dirty="0">
                <a:solidFill>
                  <a:srgbClr val="000000"/>
                </a:solidFill>
                <a:latin typeface="Calibri"/>
                <a:ea typeface="Calibri"/>
                <a:cs typeface="Calibri"/>
              </a:rPr>
              <a:t> </a:t>
            </a:r>
            <a:endParaRPr sz="1400" b="0" i="0" u="none" strike="noStrike" cap="none" dirty="0">
              <a:solidFill>
                <a:srgbClr val="000000"/>
              </a:solidFill>
              <a:latin typeface="Calibri" panose="020F0502020204030204" pitchFamily="34" charset="0"/>
              <a:cs typeface="Calibri" panose="020F0502020204030204" pitchFamily="34" charset="0"/>
            </a:endParaRPr>
          </a:p>
        </p:txBody>
      </p:sp>
      <p:sp>
        <p:nvSpPr>
          <p:cNvPr id="126" name="Google Shape;126;p8"/>
          <p:cNvSpPr txBox="1"/>
          <p:nvPr/>
        </p:nvSpPr>
        <p:spPr bwMode="auto">
          <a:xfrm>
            <a:off x="6554227" y="5205232"/>
            <a:ext cx="1174310" cy="692326"/>
          </a:xfrm>
          <a:prstGeom prst="rect">
            <a:avLst/>
          </a:prstGeom>
          <a:noFill/>
          <a:ln>
            <a:noFill/>
          </a:ln>
        </p:spPr>
        <p:txBody>
          <a:bodyPr spcFirstLastPara="1" wrap="square" lIns="121750" tIns="60875" rIns="121750" bIns="60875" anchor="t" anchorCtr="0">
            <a:spAutoFit/>
          </a:bodyPr>
          <a:lstStyle/>
          <a:p>
            <a:pPr marL="0" marR="0" lvl="0" indent="0" algn="l">
              <a:lnSpc>
                <a:spcPct val="100000"/>
              </a:lnSpc>
              <a:spcBef>
                <a:spcPts val="0"/>
              </a:spcBef>
              <a:spcAft>
                <a:spcPts val="0"/>
              </a:spcAft>
              <a:buClr>
                <a:srgbClr val="000000"/>
              </a:buClr>
              <a:buSzPts val="1867"/>
              <a:buFont typeface="Arial"/>
              <a:buNone/>
              <a:defRPr/>
            </a:pPr>
            <a:r>
              <a:rPr lang="en-US" sz="1850" b="1" i="0" u="none" strike="noStrike" cap="none" dirty="0">
                <a:solidFill>
                  <a:srgbClr val="000000"/>
                </a:solidFill>
                <a:latin typeface="Calibri"/>
                <a:ea typeface="Calibri"/>
                <a:cs typeface="Calibri"/>
              </a:rPr>
              <a:t>Spatial</a:t>
            </a:r>
          </a:p>
          <a:p>
            <a:pPr marL="0" marR="0" lvl="0" indent="0" algn="l">
              <a:lnSpc>
                <a:spcPct val="100000"/>
              </a:lnSpc>
              <a:spcBef>
                <a:spcPts val="0"/>
              </a:spcBef>
              <a:spcAft>
                <a:spcPts val="0"/>
              </a:spcAft>
              <a:buClr>
                <a:srgbClr val="000000"/>
              </a:buClr>
              <a:buSzPts val="1867"/>
              <a:buFont typeface="Arial"/>
              <a:buNone/>
              <a:defRPr/>
            </a:pPr>
            <a:r>
              <a:rPr lang="en-US" sz="1850" b="1" i="0" u="none" strike="noStrike" cap="none" dirty="0">
                <a:solidFill>
                  <a:srgbClr val="000000"/>
                </a:solidFill>
                <a:latin typeface="Calibri"/>
                <a:ea typeface="Calibri"/>
                <a:cs typeface="Calibri"/>
              </a:rPr>
              <a:t>Products </a:t>
            </a:r>
            <a:endParaRPr sz="1400" b="0" i="0" u="none" strike="noStrike" cap="none" dirty="0">
              <a:solidFill>
                <a:srgbClr val="000000"/>
              </a:solidFill>
              <a:latin typeface="Calibri" panose="020F0502020204030204" pitchFamily="34" charset="0"/>
              <a:cs typeface="Calibri" panose="020F0502020204030204" pitchFamily="34" charset="0"/>
            </a:endParaRPr>
          </a:p>
        </p:txBody>
      </p:sp>
      <p:sp>
        <p:nvSpPr>
          <p:cNvPr id="127" name="Google Shape;127;p8"/>
          <p:cNvSpPr txBox="1"/>
          <p:nvPr/>
        </p:nvSpPr>
        <p:spPr bwMode="auto">
          <a:xfrm>
            <a:off x="8859151" y="5133348"/>
            <a:ext cx="1502220" cy="697602"/>
          </a:xfrm>
          <a:prstGeom prst="rect">
            <a:avLst/>
          </a:prstGeom>
          <a:noFill/>
          <a:ln>
            <a:noFill/>
          </a:ln>
        </p:spPr>
        <p:txBody>
          <a:bodyPr spcFirstLastPara="1" wrap="square" lIns="121750" tIns="60875" rIns="121750" bIns="60875" anchor="t" anchorCtr="0">
            <a:spAutoFit/>
          </a:bodyPr>
          <a:lstStyle/>
          <a:p>
            <a:pPr marL="0" marR="0" lvl="0" indent="0" algn="l">
              <a:lnSpc>
                <a:spcPct val="100000"/>
              </a:lnSpc>
              <a:spcBef>
                <a:spcPts val="0"/>
              </a:spcBef>
              <a:spcAft>
                <a:spcPts val="0"/>
              </a:spcAft>
              <a:buClr>
                <a:srgbClr val="000000"/>
              </a:buClr>
              <a:buSzPts val="1867"/>
              <a:buFont typeface="Arial"/>
              <a:buNone/>
              <a:defRPr/>
            </a:pPr>
            <a:r>
              <a:rPr lang="en-US" sz="1850" b="1" i="0" u="none" strike="noStrike" cap="none" dirty="0">
                <a:solidFill>
                  <a:srgbClr val="000000"/>
                </a:solidFill>
                <a:latin typeface="Calibri"/>
                <a:ea typeface="Calibri"/>
                <a:cs typeface="Calibri"/>
              </a:rPr>
              <a:t>Information </a:t>
            </a:r>
            <a:endParaRPr sz="1400" b="0" i="0" u="none" strike="noStrike" cap="none" dirty="0">
              <a:solidFill>
                <a:srgbClr val="000000"/>
              </a:solidFill>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Clr>
                <a:srgbClr val="000000"/>
              </a:buClr>
              <a:buSzPts val="1867"/>
              <a:buFont typeface="Arial"/>
              <a:buNone/>
              <a:defRPr/>
            </a:pPr>
            <a:r>
              <a:rPr lang="en-US" sz="1850" b="1" i="0" u="none" strike="noStrike" cap="none" dirty="0">
                <a:solidFill>
                  <a:srgbClr val="000000"/>
                </a:solidFill>
                <a:latin typeface="Calibri"/>
                <a:ea typeface="Calibri"/>
                <a:cs typeface="Calibri"/>
              </a:rPr>
              <a:t>for decisions</a:t>
            </a:r>
            <a:endParaRPr sz="1400" b="0" i="0" u="none" strike="noStrike" cap="none" dirty="0">
              <a:solidFill>
                <a:srgbClr val="000000"/>
              </a:solidFill>
              <a:latin typeface="Calibri" panose="020F0502020204030204" pitchFamily="34" charset="0"/>
              <a:cs typeface="Calibri" panose="020F0502020204030204" pitchFamily="34" charset="0"/>
            </a:endParaRPr>
          </a:p>
        </p:txBody>
      </p:sp>
      <p:pic>
        <p:nvPicPr>
          <p:cNvPr id="128" name="Google Shape;128;p8"/>
          <p:cNvPicPr/>
          <p:nvPr/>
        </p:nvPicPr>
        <p:blipFill>
          <a:blip r:embed="rId3">
            <a:alphaModFix/>
          </a:blip>
          <a:stretch/>
        </p:blipFill>
        <p:spPr bwMode="auto">
          <a:xfrm>
            <a:off x="4644480" y="2466117"/>
            <a:ext cx="3254022" cy="2667231"/>
          </a:xfrm>
          <a:prstGeom prst="rect">
            <a:avLst/>
          </a:prstGeom>
          <a:noFill/>
          <a:ln>
            <a:noFill/>
          </a:ln>
        </p:spPr>
      </p:pic>
      <p:pic>
        <p:nvPicPr>
          <p:cNvPr id="129" name="Google Shape;129;p8"/>
          <p:cNvPicPr/>
          <p:nvPr/>
        </p:nvPicPr>
        <p:blipFill>
          <a:blip r:embed="rId4">
            <a:alphaModFix/>
          </a:blip>
          <a:stretch/>
        </p:blipFill>
        <p:spPr bwMode="auto">
          <a:xfrm>
            <a:off x="1745954" y="2466117"/>
            <a:ext cx="2362404" cy="2232853"/>
          </a:xfrm>
          <a:prstGeom prst="rect">
            <a:avLst/>
          </a:prstGeom>
          <a:noFill/>
          <a:ln>
            <a:noFill/>
          </a:ln>
        </p:spPr>
      </p:pic>
      <p:pic>
        <p:nvPicPr>
          <p:cNvPr id="130" name="Google Shape;130;p8"/>
          <p:cNvPicPr/>
          <p:nvPr/>
        </p:nvPicPr>
        <p:blipFill>
          <a:blip r:embed="rId5">
            <a:alphaModFix/>
          </a:blip>
          <a:stretch/>
        </p:blipFill>
        <p:spPr bwMode="auto">
          <a:xfrm>
            <a:off x="8650058" y="2528343"/>
            <a:ext cx="1920406" cy="2644369"/>
          </a:xfrm>
          <a:prstGeom prst="rect">
            <a:avLst/>
          </a:prstGeom>
          <a:noFill/>
          <a:ln>
            <a:noFill/>
          </a:ln>
        </p:spPr>
      </p:pic>
      <p:sp>
        <p:nvSpPr>
          <p:cNvPr id="131" name="Google Shape;131;p8"/>
          <p:cNvSpPr txBox="1">
            <a:spLocks noGrp="1"/>
          </p:cNvSpPr>
          <p:nvPr>
            <p:ph type="title"/>
          </p:nvPr>
        </p:nvSpPr>
        <p:spPr bwMode="auto">
          <a:xfrm>
            <a:off x="1043148" y="178856"/>
            <a:ext cx="11077575" cy="735806"/>
          </a:xfrm>
          <a:prstGeom prst="rect">
            <a:avLst/>
          </a:prstGeom>
          <a:noFill/>
          <a:ln>
            <a:noFill/>
          </a:ln>
        </p:spPr>
        <p:txBody>
          <a:bodyPr spcFirstLastPara="1" wrap="square" lIns="91425" tIns="45700" rIns="91425" bIns="45700" anchor="ctr" anchorCtr="0">
            <a:normAutofit/>
          </a:bodyPr>
          <a:lstStyle/>
          <a:p>
            <a:pPr marL="0" lvl="0" indent="0" algn="l">
              <a:lnSpc>
                <a:spcPct val="90000"/>
              </a:lnSpc>
              <a:spcBef>
                <a:spcPts val="0"/>
              </a:spcBef>
              <a:spcAft>
                <a:spcPts val="0"/>
              </a:spcAft>
              <a:buClr>
                <a:srgbClr val="00B0CA"/>
              </a:buClr>
              <a:buSzPct val="100000"/>
              <a:buFont typeface="Calibri"/>
              <a:buNone/>
              <a:defRPr/>
            </a:pPr>
            <a:r>
              <a:rPr lang="en-US" dirty="0"/>
              <a:t>EO Decision Ready Products</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7" name="Google Shape;137;p34"/>
          <p:cNvPicPr/>
          <p:nvPr/>
        </p:nvPicPr>
        <p:blipFill>
          <a:blip r:embed="rId3">
            <a:alphaModFix/>
          </a:blip>
          <a:stretch/>
        </p:blipFill>
        <p:spPr bwMode="auto">
          <a:xfrm>
            <a:off x="1385917" y="1420492"/>
            <a:ext cx="9641840" cy="4920272"/>
          </a:xfrm>
          <a:prstGeom prst="rect">
            <a:avLst/>
          </a:prstGeom>
          <a:noFill/>
          <a:ln>
            <a:noFill/>
          </a:ln>
        </p:spPr>
      </p:pic>
      <p:sp>
        <p:nvSpPr>
          <p:cNvPr id="138" name="Google Shape;138;p34"/>
          <p:cNvSpPr txBox="1">
            <a:spLocks noGrp="1"/>
          </p:cNvSpPr>
          <p:nvPr>
            <p:ph type="title"/>
          </p:nvPr>
        </p:nvSpPr>
        <p:spPr bwMode="auto">
          <a:xfrm>
            <a:off x="764219" y="201481"/>
            <a:ext cx="9233353" cy="735805"/>
          </a:xfrm>
          <a:prstGeom prst="rect">
            <a:avLst/>
          </a:prstGeom>
          <a:noFill/>
          <a:ln>
            <a:noFill/>
          </a:ln>
        </p:spPr>
        <p:txBody>
          <a:bodyPr spcFirstLastPara="1" wrap="square" lIns="91425" tIns="45700" rIns="91425" bIns="45700" anchor="t" anchorCtr="0">
            <a:noAutofit/>
          </a:bodyPr>
          <a:lstStyle/>
          <a:p>
            <a:pPr>
              <a:buSzPts val="4400"/>
            </a:pPr>
            <a:r>
              <a:rPr lang="en-US" dirty="0"/>
              <a:t>Digital Earth – Expanding Globally</a:t>
            </a:r>
            <a:endParaRPr dirty="0"/>
          </a:p>
        </p:txBody>
      </p:sp>
      <p:pic>
        <p:nvPicPr>
          <p:cNvPr id="139" name="Google Shape;139;p34"/>
          <p:cNvPicPr/>
          <p:nvPr/>
        </p:nvPicPr>
        <p:blipFill>
          <a:blip r:embed="rId4">
            <a:alphaModFix/>
          </a:blip>
          <a:stretch/>
        </p:blipFill>
        <p:spPr bwMode="auto">
          <a:xfrm>
            <a:off x="8145887" y="5645865"/>
            <a:ext cx="1384560" cy="420579"/>
          </a:xfrm>
          <a:prstGeom prst="rect">
            <a:avLst/>
          </a:prstGeom>
          <a:noFill/>
          <a:ln>
            <a:noFill/>
          </a:ln>
        </p:spPr>
      </p:pic>
      <p:pic>
        <p:nvPicPr>
          <p:cNvPr id="140" name="Google Shape;140;p34"/>
          <p:cNvPicPr/>
          <p:nvPr/>
        </p:nvPicPr>
        <p:blipFill>
          <a:blip r:embed="rId5">
            <a:alphaModFix/>
          </a:blip>
          <a:stretch/>
        </p:blipFill>
        <p:spPr bwMode="auto">
          <a:xfrm>
            <a:off x="4522415" y="3725503"/>
            <a:ext cx="1175292" cy="494860"/>
          </a:xfrm>
          <a:prstGeom prst="rect">
            <a:avLst/>
          </a:prstGeom>
          <a:noFill/>
          <a:ln>
            <a:noFill/>
          </a:ln>
        </p:spPr>
      </p:pic>
      <p:pic>
        <p:nvPicPr>
          <p:cNvPr id="141" name="Google Shape;141;p34"/>
          <p:cNvPicPr/>
          <p:nvPr/>
        </p:nvPicPr>
        <p:blipFill>
          <a:blip r:embed="rId6">
            <a:alphaModFix/>
          </a:blip>
          <a:stretch/>
        </p:blipFill>
        <p:spPr bwMode="auto">
          <a:xfrm>
            <a:off x="2803280" y="4497610"/>
            <a:ext cx="987572" cy="520220"/>
          </a:xfrm>
          <a:prstGeom prst="rect">
            <a:avLst/>
          </a:prstGeom>
          <a:noFill/>
          <a:ln>
            <a:noFill/>
          </a:ln>
        </p:spPr>
      </p:pic>
      <p:pic>
        <p:nvPicPr>
          <p:cNvPr id="142" name="Google Shape;142;p34" descr="A logo with blue and green squares&#10;&#10;Description automatically generated"/>
          <p:cNvPicPr/>
          <p:nvPr/>
        </p:nvPicPr>
        <p:blipFill>
          <a:blip r:embed="rId7">
            <a:alphaModFix/>
          </a:blip>
          <a:srcRect l="7866" t="15467" r="5733" b="15653"/>
          <a:stretch/>
        </p:blipFill>
        <p:spPr bwMode="auto">
          <a:xfrm>
            <a:off x="10015707" y="3925515"/>
            <a:ext cx="885050" cy="70557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7" name="Google Shape;147;p35"/>
          <p:cNvSpPr txBox="1">
            <a:spLocks noGrp="1"/>
          </p:cNvSpPr>
          <p:nvPr>
            <p:ph type="title" idx="4294967295"/>
          </p:nvPr>
        </p:nvSpPr>
        <p:spPr bwMode="auto">
          <a:xfrm>
            <a:off x="1219200" y="250825"/>
            <a:ext cx="10972800" cy="615950"/>
          </a:xfrm>
          <a:prstGeom prst="rect">
            <a:avLst/>
          </a:prstGeom>
          <a:noFill/>
          <a:ln>
            <a:noFill/>
          </a:ln>
        </p:spPr>
        <p:txBody>
          <a:bodyPr spcFirstLastPara="1" wrap="square" lIns="91425" tIns="45700" rIns="91425" bIns="45700" anchor="ctr" anchorCtr="0">
            <a:noAutofit/>
          </a:bodyPr>
          <a:lstStyle/>
          <a:p>
            <a:pPr>
              <a:buSzPct val="111111"/>
            </a:pPr>
            <a:r>
              <a:rPr lang="en-US" u="sng" dirty="0"/>
              <a:t>Economic Value of Digital Earth </a:t>
            </a:r>
            <a:r>
              <a:rPr lang="en-US" u="sng" dirty="0" err="1"/>
              <a:t>Programmes</a:t>
            </a:r>
            <a:endParaRPr u="sng" dirty="0"/>
          </a:p>
        </p:txBody>
      </p:sp>
      <p:pic>
        <p:nvPicPr>
          <p:cNvPr id="148" name="Google Shape;148;p35"/>
          <p:cNvPicPr>
            <a:picLocks noGrp="1"/>
          </p:cNvPicPr>
          <p:nvPr>
            <p:ph type="body" idx="4294967295"/>
          </p:nvPr>
        </p:nvPicPr>
        <p:blipFill>
          <a:blip r:embed="rId3">
            <a:alphaModFix/>
          </a:blip>
          <a:stretch/>
        </p:blipFill>
        <p:spPr bwMode="auto">
          <a:xfrm>
            <a:off x="1379146" y="1280402"/>
            <a:ext cx="4292600" cy="5254625"/>
          </a:xfrm>
          <a:prstGeom prst="rect">
            <a:avLst/>
          </a:prstGeom>
          <a:noFill/>
          <a:ln w="47625">
            <a:solidFill>
              <a:schemeClr val="accent1">
                <a:shade val="95000"/>
                <a:satMod val="105000"/>
              </a:schemeClr>
            </a:solidFill>
          </a:ln>
        </p:spPr>
      </p:pic>
      <p:sp>
        <p:nvSpPr>
          <p:cNvPr id="149" name="Google Shape;149;p35"/>
          <p:cNvSpPr txBox="1"/>
          <p:nvPr/>
        </p:nvSpPr>
        <p:spPr bwMode="auto">
          <a:xfrm>
            <a:off x="6520255" y="1705493"/>
            <a:ext cx="5501903" cy="4554972"/>
          </a:xfrm>
          <a:prstGeom prst="rect">
            <a:avLst/>
          </a:prstGeom>
          <a:noFill/>
          <a:ln>
            <a:noFill/>
          </a:ln>
        </p:spPr>
        <p:txBody>
          <a:bodyPr spcFirstLastPara="1" wrap="square" lIns="121825" tIns="60900" rIns="121825" bIns="60900" anchor="t" anchorCtr="0">
            <a:spAutoFit/>
          </a:bodyPr>
          <a:lstStyle/>
          <a:p>
            <a:pPr marL="0" marR="0" lvl="0" indent="0" algn="l">
              <a:lnSpc>
                <a:spcPct val="100000"/>
              </a:lnSpc>
              <a:spcBef>
                <a:spcPts val="0"/>
              </a:spcBef>
              <a:spcAft>
                <a:spcPts val="0"/>
              </a:spcAft>
              <a:buClr>
                <a:srgbClr val="000000"/>
              </a:buClr>
              <a:buSzPts val="2400"/>
              <a:buFont typeface="Arial"/>
              <a:buNone/>
              <a:defRPr/>
            </a:pPr>
            <a:r>
              <a:rPr lang="en-US" sz="2400" b="0" i="0" u="none" strike="noStrike" cap="none" dirty="0">
                <a:solidFill>
                  <a:srgbClr val="000000"/>
                </a:solidFill>
                <a:latin typeface="Calibri" panose="020F0502020204030204" pitchFamily="34" charset="0"/>
                <a:cs typeface="Calibri" panose="020F0502020204030204" pitchFamily="34" charset="0"/>
              </a:rPr>
              <a:t>Africa’s EO Industry: 		US$500m</a:t>
            </a:r>
            <a:endParaRPr sz="1400" b="0" i="0" u="none" strike="noStrike" cap="none" dirty="0">
              <a:solidFill>
                <a:srgbClr val="000000"/>
              </a:solidFill>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Clr>
                <a:srgbClr val="000000"/>
              </a:buClr>
              <a:buSzPts val="2400"/>
              <a:buFont typeface="Arial"/>
              <a:buNone/>
              <a:defRPr/>
            </a:pPr>
            <a:endParaRPr sz="2400" b="0" i="0" u="none" strike="noStrike" cap="none" dirty="0">
              <a:solidFill>
                <a:srgbClr val="000000"/>
              </a:solidFill>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Clr>
                <a:srgbClr val="000000"/>
              </a:buClr>
              <a:buSzPts val="2400"/>
              <a:buFont typeface="Arial"/>
              <a:buNone/>
              <a:defRPr/>
            </a:pPr>
            <a:r>
              <a:rPr lang="en-US" sz="2400" b="0" i="0" u="none" strike="noStrike" cap="none" dirty="0">
                <a:solidFill>
                  <a:srgbClr val="000000"/>
                </a:solidFill>
                <a:latin typeface="Calibri" panose="020F0502020204030204" pitchFamily="34" charset="0"/>
                <a:cs typeface="Calibri" panose="020F0502020204030204" pitchFamily="34" charset="0"/>
              </a:rPr>
              <a:t>Agricultural Productivity: 	US$900m</a:t>
            </a:r>
            <a:endParaRPr sz="1400" b="0" i="0" u="none" strike="noStrike" cap="none" dirty="0">
              <a:solidFill>
                <a:srgbClr val="000000"/>
              </a:solidFill>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Clr>
                <a:srgbClr val="000000"/>
              </a:buClr>
              <a:buSzPts val="2400"/>
              <a:buFont typeface="Arial"/>
              <a:buNone/>
              <a:defRPr/>
            </a:pPr>
            <a:endParaRPr sz="2400" b="0" i="0" u="none" strike="noStrike" cap="none" dirty="0">
              <a:solidFill>
                <a:srgbClr val="000000"/>
              </a:solidFill>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Clr>
                <a:srgbClr val="000000"/>
              </a:buClr>
              <a:buSzPts val="2400"/>
              <a:buFont typeface="Arial"/>
              <a:buNone/>
              <a:defRPr/>
            </a:pPr>
            <a:r>
              <a:rPr lang="en-US" sz="2400" b="0" i="0" u="none" strike="noStrike" cap="none" dirty="0">
                <a:solidFill>
                  <a:srgbClr val="000000"/>
                </a:solidFill>
                <a:latin typeface="Calibri" panose="020F0502020204030204" pitchFamily="34" charset="0"/>
                <a:cs typeface="Calibri" panose="020F0502020204030204" pitchFamily="34" charset="0"/>
              </a:rPr>
              <a:t>Illegal Mining: 			US$900m</a:t>
            </a:r>
            <a:endParaRPr sz="1400" b="0" i="0" u="none" strike="noStrike" cap="none" dirty="0">
              <a:solidFill>
                <a:srgbClr val="000000"/>
              </a:solidFill>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Clr>
                <a:srgbClr val="000000"/>
              </a:buClr>
              <a:buSzPts val="2400"/>
              <a:buFont typeface="Arial"/>
              <a:buNone/>
              <a:defRPr/>
            </a:pPr>
            <a:endParaRPr sz="2400" b="0" i="0" u="none" strike="noStrike" cap="none" dirty="0">
              <a:solidFill>
                <a:srgbClr val="000000"/>
              </a:solidFill>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Clr>
                <a:srgbClr val="000000"/>
              </a:buClr>
              <a:buSzPts val="2400"/>
              <a:buFont typeface="Arial"/>
              <a:buNone/>
              <a:defRPr/>
            </a:pPr>
            <a:endParaRPr lang="en-AU" sz="2400" b="0" i="0" u="none" strike="noStrike" cap="none" dirty="0">
              <a:solidFill>
                <a:srgbClr val="000000"/>
              </a:solidFill>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Clr>
                <a:srgbClr val="000000"/>
              </a:buClr>
              <a:buSzPts val="2400"/>
              <a:buFont typeface="Arial"/>
              <a:buNone/>
              <a:defRPr/>
            </a:pPr>
            <a:endParaRPr lang="en-AU" sz="2400" dirty="0">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Clr>
                <a:srgbClr val="000000"/>
              </a:buClr>
              <a:buSzPts val="2400"/>
              <a:buFont typeface="Arial"/>
              <a:buNone/>
              <a:defRPr/>
            </a:pPr>
            <a:endParaRPr sz="2400" b="0" i="0" u="none" strike="noStrike" cap="none" dirty="0">
              <a:solidFill>
                <a:srgbClr val="000000"/>
              </a:solidFill>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Clr>
                <a:srgbClr val="000000"/>
              </a:buClr>
              <a:buSzPts val="2400"/>
              <a:buFont typeface="Arial"/>
              <a:buNone/>
              <a:defRPr/>
            </a:pPr>
            <a:r>
              <a:rPr lang="en-US" sz="2400" b="1" i="0" u="none" strike="noStrike" cap="none" dirty="0">
                <a:solidFill>
                  <a:srgbClr val="000000"/>
                </a:solidFill>
                <a:latin typeface="Calibri" panose="020F0502020204030204" pitchFamily="34" charset="0"/>
                <a:cs typeface="Calibri" panose="020F0502020204030204" pitchFamily="34" charset="0"/>
              </a:rPr>
              <a:t>$2.3billion</a:t>
            </a:r>
            <a:r>
              <a:rPr lang="en-US" sz="2400" b="0" i="0" u="none" strike="noStrike" cap="none" dirty="0">
                <a:solidFill>
                  <a:srgbClr val="000000"/>
                </a:solidFill>
                <a:latin typeface="Calibri" panose="020F0502020204030204" pitchFamily="34" charset="0"/>
                <a:cs typeface="Calibri" panose="020F0502020204030204" pitchFamily="34" charset="0"/>
              </a:rPr>
              <a:t> USD per year impact on African economies for ~</a:t>
            </a:r>
            <a:r>
              <a:rPr lang="en-US" sz="2400" b="1" i="0" u="none" strike="noStrike" cap="none" dirty="0">
                <a:solidFill>
                  <a:srgbClr val="000000"/>
                </a:solidFill>
                <a:latin typeface="Calibri" panose="020F0502020204030204" pitchFamily="34" charset="0"/>
                <a:cs typeface="Calibri" panose="020F0502020204030204" pitchFamily="34" charset="0"/>
              </a:rPr>
              <a:t>$7M/year </a:t>
            </a:r>
            <a:r>
              <a:rPr lang="en-US" sz="2400" b="0" i="0" u="none" strike="noStrike" cap="none" dirty="0">
                <a:solidFill>
                  <a:srgbClr val="000000"/>
                </a:solidFill>
                <a:latin typeface="Calibri" panose="020F0502020204030204" pitchFamily="34" charset="0"/>
                <a:cs typeface="Calibri" panose="020F0502020204030204" pitchFamily="34" charset="0"/>
              </a:rPr>
              <a:t>investment.</a:t>
            </a:r>
            <a:endParaRPr sz="1400" b="0" i="0" u="none" strike="noStrike" cap="none" dirty="0">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4995527" name="Title 2"/>
          <p:cNvSpPr>
            <a:spLocks noGrp="1"/>
          </p:cNvSpPr>
          <p:nvPr>
            <p:ph type="title"/>
          </p:nvPr>
        </p:nvSpPr>
        <p:spPr bwMode="auto"/>
        <p:txBody>
          <a:bodyPr/>
          <a:lstStyle/>
          <a:p>
            <a:pPr>
              <a:defRPr/>
            </a:pPr>
            <a:r>
              <a:rPr lang="fr-FR" b="0" i="0" u="none" strike="noStrike" cap="none" spc="0" dirty="0">
                <a:solidFill>
                  <a:srgbClr val="00B0F0"/>
                </a:solidFill>
                <a:latin typeface="Calibri" panose="020F0502020204030204" pitchFamily="34" charset="0"/>
                <a:ea typeface="+mj-ea"/>
                <a:cs typeface="Calibri" panose="020F0502020204030204" pitchFamily="34" charset="0"/>
              </a:rPr>
              <a:t>DEP in a (</a:t>
            </a:r>
            <a:r>
              <a:rPr lang="fr-FR" b="0" i="0" u="none" strike="noStrike" cap="none" spc="0" dirty="0" err="1">
                <a:solidFill>
                  <a:srgbClr val="00B0F0"/>
                </a:solidFill>
                <a:latin typeface="Calibri" panose="020F0502020204030204" pitchFamily="34" charset="0"/>
                <a:ea typeface="+mj-ea"/>
                <a:cs typeface="Calibri" panose="020F0502020204030204" pitchFamily="34" charset="0"/>
              </a:rPr>
              <a:t>technical</a:t>
            </a:r>
            <a:r>
              <a:rPr lang="fr-FR" b="0" i="0" u="none" strike="noStrike" cap="none" spc="0" dirty="0">
                <a:solidFill>
                  <a:srgbClr val="00B0F0"/>
                </a:solidFill>
                <a:latin typeface="Calibri" panose="020F0502020204030204" pitchFamily="34" charset="0"/>
                <a:ea typeface="+mj-ea"/>
                <a:cs typeface="Calibri" panose="020F0502020204030204" pitchFamily="34" charset="0"/>
              </a:rPr>
              <a:t>) </a:t>
            </a:r>
            <a:r>
              <a:rPr lang="fr-FR" b="0" i="0" u="none" strike="noStrike" cap="none" spc="0" dirty="0" err="1">
                <a:solidFill>
                  <a:srgbClr val="00B0F0"/>
                </a:solidFill>
                <a:latin typeface="Calibri" panose="020F0502020204030204" pitchFamily="34" charset="0"/>
                <a:ea typeface="+mj-ea"/>
                <a:cs typeface="Calibri" panose="020F0502020204030204" pitchFamily="34" charset="0"/>
              </a:rPr>
              <a:t>nutshell</a:t>
            </a:r>
            <a:endParaRPr dirty="0">
              <a:solidFill>
                <a:srgbClr val="00B0F0"/>
              </a:solidFill>
            </a:endParaRPr>
          </a:p>
        </p:txBody>
      </p:sp>
      <p:sp>
        <p:nvSpPr>
          <p:cNvPr id="1663677880" name="TextBox 1105025375"/>
          <p:cNvSpPr txBox="1"/>
          <p:nvPr/>
        </p:nvSpPr>
        <p:spPr bwMode="auto">
          <a:xfrm>
            <a:off x="906687" y="1581332"/>
            <a:ext cx="10910330" cy="914760"/>
          </a:xfrm>
          <a:prstGeom prst="rect">
            <a:avLst/>
          </a:prstGeom>
          <a:ln w="12700">
            <a:miter lim="400000"/>
          </a:ln>
        </p:spPr>
        <p:txBody>
          <a:bodyPr lIns="45718" tIns="45720" rIns="45718" bIns="45720" anchor="t">
            <a:spAutoFit/>
          </a:bodyPr>
          <a:lstStyle/>
          <a:p>
            <a:pPr marL="0" marR="0" lvl="0" indent="0" algn="ctr" defTabSz="914400">
              <a:lnSpc>
                <a:spcPct val="100000"/>
              </a:lnSpc>
              <a:spcBef>
                <a:spcPts val="0"/>
              </a:spcBef>
              <a:spcAft>
                <a:spcPts val="0"/>
              </a:spcAft>
              <a:buClrTx/>
              <a:buSzTx/>
              <a:buFontTx/>
              <a:buNone/>
              <a:defRPr sz="2000" b="1"/>
            </a:pPr>
            <a:r>
              <a:rPr sz="1800" b="1" i="0" u="none" strike="noStrike" cap="none" spc="0" dirty="0">
                <a:ln>
                  <a:noFill/>
                </a:ln>
                <a:solidFill>
                  <a:srgbClr val="000000"/>
                </a:solidFill>
                <a:latin typeface="Calibri"/>
                <a:cs typeface="Calibri"/>
              </a:rPr>
              <a:t>Digital Earth Pacific</a:t>
            </a:r>
            <a:r>
              <a:rPr sz="1800" b="0" i="0" u="none" strike="noStrike" cap="none" spc="0" dirty="0">
                <a:ln>
                  <a:noFill/>
                </a:ln>
                <a:solidFill>
                  <a:srgbClr val="000000"/>
                </a:solidFill>
                <a:latin typeface="Calibri"/>
                <a:cs typeface="Calibri"/>
              </a:rPr>
              <a:t> is an </a:t>
            </a:r>
            <a:r>
              <a:rPr lang="en-US" sz="1800" b="1" i="0" u="none" strike="noStrike" cap="none" spc="0" dirty="0">
                <a:ln>
                  <a:noFill/>
                </a:ln>
                <a:solidFill>
                  <a:srgbClr val="000000"/>
                </a:solidFill>
                <a:latin typeface="Calibri"/>
                <a:cs typeface="Calibri"/>
              </a:rPr>
              <a:t>analytical </a:t>
            </a:r>
            <a:r>
              <a:rPr lang="en-US" sz="1800" b="1" i="0" u="sng" strike="noStrike" cap="none" spc="0" dirty="0">
                <a:ln>
                  <a:noFill/>
                </a:ln>
                <a:solidFill>
                  <a:srgbClr val="000000"/>
                </a:solidFill>
                <a:latin typeface="Calibri"/>
                <a:cs typeface="Calibri"/>
              </a:rPr>
              <a:t>geospatial cloud-native </a:t>
            </a:r>
            <a:r>
              <a:rPr sz="1800" b="0" i="0" u="sng" strike="noStrike" cap="none" spc="0" dirty="0">
                <a:ln>
                  <a:noFill/>
                </a:ln>
                <a:solidFill>
                  <a:srgbClr val="000000"/>
                </a:solidFill>
                <a:latin typeface="Calibri"/>
                <a:cs typeface="Calibri"/>
              </a:rPr>
              <a:t>platform </a:t>
            </a:r>
            <a:r>
              <a:rPr sz="1800" b="0" i="0" u="none" strike="noStrike" cap="none" spc="0" dirty="0">
                <a:ln>
                  <a:noFill/>
                </a:ln>
                <a:solidFill>
                  <a:srgbClr val="000000"/>
                </a:solidFill>
                <a:latin typeface="Calibri"/>
                <a:cs typeface="Calibri"/>
              </a:rPr>
              <a:t>that makes </a:t>
            </a:r>
            <a:r>
              <a:rPr sz="1800" b="1" i="0" u="sng" strike="noStrike" cap="none" spc="0" dirty="0">
                <a:ln>
                  <a:noFill/>
                </a:ln>
                <a:solidFill>
                  <a:srgbClr val="000000"/>
                </a:solidFill>
                <a:latin typeface="Calibri"/>
                <a:cs typeface="Calibri"/>
              </a:rPr>
              <a:t>decades</a:t>
            </a:r>
            <a:r>
              <a:rPr sz="1800" b="0" i="0" u="none" strike="noStrike" cap="none" spc="0" dirty="0">
                <a:ln>
                  <a:noFill/>
                </a:ln>
                <a:solidFill>
                  <a:srgbClr val="000000"/>
                </a:solidFill>
                <a:latin typeface="Calibri"/>
                <a:cs typeface="Calibri"/>
              </a:rPr>
              <a:t> of remotely-sensed </a:t>
            </a:r>
            <a:r>
              <a:rPr sz="1800" b="0" i="0" u="sng" strike="noStrike" cap="none" spc="0" dirty="0">
                <a:ln>
                  <a:noFill/>
                </a:ln>
                <a:solidFill>
                  <a:srgbClr val="000000"/>
                </a:solidFill>
                <a:latin typeface="Calibri"/>
                <a:cs typeface="Calibri"/>
              </a:rPr>
              <a:t>analysis ready data (ARD)</a:t>
            </a:r>
            <a:r>
              <a:rPr sz="1800" b="0" i="0" u="none" strike="noStrike" cap="none" spc="0" dirty="0">
                <a:ln>
                  <a:noFill/>
                </a:ln>
                <a:solidFill>
                  <a:srgbClr val="000000"/>
                </a:solidFill>
                <a:latin typeface="Calibri"/>
                <a:cs typeface="Calibri"/>
              </a:rPr>
              <a:t> accessible via well-defined </a:t>
            </a:r>
            <a:r>
              <a:rPr sz="1800" b="0" i="0" u="sng" strike="noStrike" cap="none" spc="0" dirty="0">
                <a:ln>
                  <a:noFill/>
                </a:ln>
                <a:solidFill>
                  <a:srgbClr val="000000"/>
                </a:solidFill>
                <a:latin typeface="Calibri"/>
                <a:cs typeface="Calibri"/>
              </a:rPr>
              <a:t>standards</a:t>
            </a:r>
            <a:r>
              <a:rPr sz="1800" b="0" i="0" u="none" strike="noStrike" cap="none" spc="0" dirty="0">
                <a:ln>
                  <a:noFill/>
                </a:ln>
                <a:solidFill>
                  <a:srgbClr val="000000"/>
                </a:solidFill>
                <a:latin typeface="Calibri"/>
                <a:cs typeface="Calibri"/>
              </a:rPr>
              <a:t> ; and enables users to perform highly </a:t>
            </a:r>
            <a:r>
              <a:rPr sz="1800" b="0" i="0" u="sng" strike="noStrike" cap="none" spc="0" dirty="0">
                <a:ln>
                  <a:noFill/>
                </a:ln>
                <a:solidFill>
                  <a:srgbClr val="000000"/>
                </a:solidFill>
                <a:latin typeface="Calibri"/>
                <a:cs typeface="Calibri"/>
              </a:rPr>
              <a:t>scalable</a:t>
            </a:r>
            <a:r>
              <a:rPr sz="1800" b="0" i="0" u="none" strike="noStrike" cap="none" spc="0" dirty="0">
                <a:ln>
                  <a:noFill/>
                </a:ln>
                <a:solidFill>
                  <a:srgbClr val="000000"/>
                </a:solidFill>
                <a:latin typeface="Calibri"/>
                <a:cs typeface="Calibri"/>
              </a:rPr>
              <a:t> EO </a:t>
            </a:r>
            <a:r>
              <a:rPr sz="1800" b="0" i="0" u="sng" strike="noStrike" cap="none" spc="0" dirty="0">
                <a:ln>
                  <a:noFill/>
                </a:ln>
                <a:solidFill>
                  <a:srgbClr val="000000"/>
                </a:solidFill>
                <a:latin typeface="Calibri"/>
                <a:cs typeface="Calibri"/>
              </a:rPr>
              <a:t>tempo-spatial</a:t>
            </a:r>
            <a:r>
              <a:rPr sz="1800" b="0" i="0" u="none" strike="noStrike" cap="none" spc="0" dirty="0">
                <a:ln>
                  <a:noFill/>
                </a:ln>
                <a:solidFill>
                  <a:srgbClr val="000000"/>
                </a:solidFill>
                <a:latin typeface="Calibri"/>
                <a:cs typeface="Calibri"/>
              </a:rPr>
              <a:t> analysis using </a:t>
            </a:r>
            <a:r>
              <a:rPr sz="1800" b="0" i="0" u="sng" strike="noStrike" cap="none" spc="0" dirty="0">
                <a:ln>
                  <a:noFill/>
                </a:ln>
                <a:solidFill>
                  <a:srgbClr val="000000"/>
                </a:solidFill>
                <a:latin typeface="Calibri"/>
                <a:cs typeface="Calibri"/>
              </a:rPr>
              <a:t>open source</a:t>
            </a:r>
            <a:r>
              <a:rPr sz="1800" b="0" i="0" u="none" strike="noStrike" cap="none" spc="0" dirty="0">
                <a:ln>
                  <a:noFill/>
                </a:ln>
                <a:solidFill>
                  <a:srgbClr val="000000"/>
                </a:solidFill>
                <a:latin typeface="Calibri"/>
                <a:cs typeface="Calibri"/>
              </a:rPr>
              <a:t> data science libraries and models.</a:t>
            </a:r>
            <a:endParaRPr sz="1800" dirty="0">
              <a:latin typeface="Calibri" panose="020F0502020204030204" pitchFamily="34" charset="0"/>
              <a:cs typeface="Calibri" panose="020F0502020204030204" pitchFamily="34" charset="0"/>
            </a:endParaRPr>
          </a:p>
        </p:txBody>
      </p:sp>
      <p:pic>
        <p:nvPicPr>
          <p:cNvPr id="235366459" name="Picture 203892976" descr="Picture 203892976"/>
          <p:cNvPicPr>
            <a:picLocks noChangeAspect="1"/>
          </p:cNvPicPr>
          <p:nvPr/>
        </p:nvPicPr>
        <p:blipFill>
          <a:blip r:embed="rId3"/>
          <a:stretch/>
        </p:blipFill>
        <p:spPr bwMode="auto">
          <a:xfrm>
            <a:off x="4157488" y="2767440"/>
            <a:ext cx="2013279" cy="1155256"/>
          </a:xfrm>
          <a:prstGeom prst="rect">
            <a:avLst/>
          </a:prstGeom>
          <a:ln w="12700">
            <a:miter lim="400000"/>
          </a:ln>
        </p:spPr>
      </p:pic>
      <p:sp>
        <p:nvSpPr>
          <p:cNvPr id="1707952515" name="Arrow: Right 438189686"/>
          <p:cNvSpPr/>
          <p:nvPr/>
        </p:nvSpPr>
        <p:spPr bwMode="auto">
          <a:xfrm>
            <a:off x="4338055" y="4512813"/>
            <a:ext cx="758300" cy="231189"/>
          </a:xfrm>
          <a:prstGeom prst="rightArrow">
            <a:avLst>
              <a:gd name="adj1" fmla="val 50000"/>
              <a:gd name="adj2" fmla="val 50000"/>
            </a:avLst>
          </a:prstGeom>
          <a:solidFill>
            <a:schemeClr val="accent1"/>
          </a:solidFill>
          <a:ln w="12700">
            <a:solidFill>
              <a:srgbClr val="32538F"/>
            </a:solidFill>
            <a:miter/>
          </a:ln>
        </p:spPr>
        <p:txBody>
          <a:bodyPr lIns="45718" rIns="45718"/>
          <a:lstStyle/>
          <a:p>
            <a:pPr marL="0" marR="0" lvl="0" indent="0" algn="l" defTabSz="914400">
              <a:lnSpc>
                <a:spcPct val="100000"/>
              </a:lnSpc>
              <a:spcBef>
                <a:spcPts val="0"/>
              </a:spcBef>
              <a:spcAft>
                <a:spcPts val="0"/>
              </a:spcAft>
              <a:buClrTx/>
              <a:buSzTx/>
              <a:buFontTx/>
              <a:buNone/>
              <a:defRPr/>
            </a:pPr>
            <a:endParaRPr sz="1800" b="0" i="0" u="none" strike="noStrike" cap="none" spc="0" dirty="0">
              <a:ln>
                <a:noFill/>
              </a:ln>
              <a:solidFill>
                <a:srgbClr val="000000"/>
              </a:solidFill>
              <a:latin typeface="Calibri"/>
              <a:cs typeface="Calibri"/>
            </a:endParaRPr>
          </a:p>
        </p:txBody>
      </p:sp>
      <p:sp>
        <p:nvSpPr>
          <p:cNvPr id="1691602600" name="Arrow: Right 1718499838"/>
          <p:cNvSpPr/>
          <p:nvPr/>
        </p:nvSpPr>
        <p:spPr bwMode="auto">
          <a:xfrm>
            <a:off x="7047595" y="4512813"/>
            <a:ext cx="758299" cy="231188"/>
          </a:xfrm>
          <a:prstGeom prst="rightArrow">
            <a:avLst>
              <a:gd name="adj1" fmla="val 50000"/>
              <a:gd name="adj2" fmla="val 50000"/>
            </a:avLst>
          </a:prstGeom>
          <a:solidFill>
            <a:schemeClr val="accent1"/>
          </a:solidFill>
          <a:ln w="12700">
            <a:solidFill>
              <a:srgbClr val="32538F"/>
            </a:solidFill>
            <a:miter/>
          </a:ln>
        </p:spPr>
        <p:txBody>
          <a:bodyPr lIns="45718" rIns="45718"/>
          <a:lstStyle/>
          <a:p>
            <a:pPr marL="0" marR="0" lvl="0" indent="0" algn="l" defTabSz="914400">
              <a:lnSpc>
                <a:spcPct val="100000"/>
              </a:lnSpc>
              <a:spcBef>
                <a:spcPts val="0"/>
              </a:spcBef>
              <a:spcAft>
                <a:spcPts val="0"/>
              </a:spcAft>
              <a:buClrTx/>
              <a:buSzTx/>
              <a:buFontTx/>
              <a:buNone/>
              <a:defRPr/>
            </a:pPr>
            <a:endParaRPr sz="1800" b="0" i="0" u="none" strike="noStrike" cap="none" spc="0" dirty="0">
              <a:ln>
                <a:noFill/>
              </a:ln>
              <a:solidFill>
                <a:srgbClr val="000000"/>
              </a:solidFill>
              <a:latin typeface="Calibri"/>
              <a:cs typeface="Calibri"/>
            </a:endParaRPr>
          </a:p>
        </p:txBody>
      </p:sp>
      <p:sp>
        <p:nvSpPr>
          <p:cNvPr id="1067045903" name="TextBox 1715461459"/>
          <p:cNvSpPr txBox="1"/>
          <p:nvPr/>
        </p:nvSpPr>
        <p:spPr bwMode="auto">
          <a:xfrm>
            <a:off x="4463070" y="5688449"/>
            <a:ext cx="3265860" cy="861774"/>
          </a:xfrm>
          <a:prstGeom prst="rect">
            <a:avLst/>
          </a:prstGeom>
          <a:ln w="12700">
            <a:miter lim="400000"/>
          </a:ln>
        </p:spPr>
        <p:txBody>
          <a:bodyPr lIns="45718" rIns="45718">
            <a:spAutoFit/>
          </a:bodyPr>
          <a:lstStyle/>
          <a:p>
            <a:pPr marL="0" marR="0" lvl="0" indent="0" algn="ctr" defTabSz="914400">
              <a:lnSpc>
                <a:spcPct val="100000"/>
              </a:lnSpc>
              <a:spcBef>
                <a:spcPts val="0"/>
              </a:spcBef>
              <a:spcAft>
                <a:spcPts val="0"/>
              </a:spcAft>
              <a:buClrTx/>
              <a:buSzTx/>
              <a:buFontTx/>
              <a:buNone/>
              <a:defRPr sz="1400"/>
            </a:pPr>
            <a:r>
              <a:rPr lang="en-AU" sz="1400" b="1" i="0" u="none" strike="noStrike" cap="none" spc="0" dirty="0">
                <a:ln>
                  <a:noFill/>
                </a:ln>
                <a:solidFill>
                  <a:srgbClr val="000000"/>
                </a:solidFill>
                <a:latin typeface="Calibri"/>
                <a:cs typeface="Calibri"/>
              </a:rPr>
              <a:t>DEP Analytical Hub</a:t>
            </a:r>
            <a:r>
              <a:rPr sz="1400" b="0" i="0" u="none" strike="noStrike" cap="none" spc="0" dirty="0">
                <a:ln>
                  <a:noFill/>
                </a:ln>
                <a:solidFill>
                  <a:srgbClr val="000000"/>
                </a:solidFill>
                <a:latin typeface="Calibri"/>
                <a:cs typeface="Calibri"/>
              </a:rPr>
              <a:t> </a:t>
            </a:r>
            <a:endParaRPr lang="en-AU" sz="1400" b="0" i="0" u="none" strike="noStrike" cap="none" spc="0" dirty="0">
              <a:ln>
                <a:noFill/>
              </a:ln>
              <a:solidFill>
                <a:srgbClr val="000000"/>
              </a:solidFill>
              <a:latin typeface="Calibri"/>
              <a:cs typeface="Calibri"/>
            </a:endParaRPr>
          </a:p>
          <a:p>
            <a:pPr marL="0" marR="0" lvl="0" indent="0" algn="ctr" defTabSz="914400">
              <a:lnSpc>
                <a:spcPct val="100000"/>
              </a:lnSpc>
              <a:spcBef>
                <a:spcPts val="0"/>
              </a:spcBef>
              <a:spcAft>
                <a:spcPts val="0"/>
              </a:spcAft>
              <a:buClrTx/>
              <a:buSzTx/>
              <a:buFontTx/>
              <a:buNone/>
              <a:defRPr sz="1400"/>
            </a:pPr>
            <a:r>
              <a:rPr lang="en-AU" sz="1200" b="0" i="0" u="none" strike="noStrike" cap="none" spc="0" dirty="0">
                <a:ln>
                  <a:noFill/>
                </a:ln>
                <a:solidFill>
                  <a:srgbClr val="000000"/>
                </a:solidFill>
                <a:latin typeface="Calibri"/>
                <a:cs typeface="Calibri"/>
              </a:rPr>
              <a:t>built on</a:t>
            </a:r>
            <a:r>
              <a:rPr sz="1200" b="0" i="0" u="none" strike="noStrike" cap="none" spc="0" dirty="0">
                <a:ln>
                  <a:noFill/>
                </a:ln>
                <a:solidFill>
                  <a:srgbClr val="000000"/>
                </a:solidFill>
                <a:latin typeface="Calibri"/>
                <a:cs typeface="Calibri"/>
              </a:rPr>
              <a:t> </a:t>
            </a:r>
            <a:r>
              <a:rPr sz="1200" b="0" i="0" u="sng" strike="noStrike" cap="none" spc="0" dirty="0">
                <a:ln>
                  <a:noFill/>
                </a:ln>
                <a:solidFill>
                  <a:srgbClr val="000000"/>
                </a:solidFill>
                <a:latin typeface="Calibri"/>
                <a:cs typeface="Calibri"/>
              </a:rPr>
              <a:t>RESUABLE</a:t>
            </a:r>
            <a:r>
              <a:rPr sz="1200" b="0" i="0" u="none" strike="noStrike" cap="none" spc="0" dirty="0">
                <a:ln>
                  <a:noFill/>
                </a:ln>
                <a:solidFill>
                  <a:srgbClr val="000000"/>
                </a:solidFill>
                <a:latin typeface="Calibri"/>
                <a:cs typeface="Calibri"/>
              </a:rPr>
              <a:t> components that combines live code, </a:t>
            </a:r>
            <a:r>
              <a:rPr sz="1200" b="0" i="0" u="none" strike="noStrike" cap="none" spc="0" dirty="0" err="1">
                <a:ln>
                  <a:noFill/>
                </a:ln>
                <a:solidFill>
                  <a:srgbClr val="000000"/>
                </a:solidFill>
                <a:latin typeface="Calibri"/>
                <a:cs typeface="Calibri"/>
              </a:rPr>
              <a:t>visualisations</a:t>
            </a:r>
            <a:r>
              <a:rPr sz="1200" b="0" i="0" u="none" strike="noStrike" cap="none" spc="0" dirty="0">
                <a:ln>
                  <a:noFill/>
                </a:ln>
                <a:solidFill>
                  <a:srgbClr val="000000"/>
                </a:solidFill>
                <a:latin typeface="Calibri"/>
                <a:cs typeface="Calibri"/>
              </a:rPr>
              <a:t>, documentation and configurations to enable EO analysis at scale.</a:t>
            </a:r>
            <a:endParaRPr sz="1200" dirty="0">
              <a:latin typeface="Calibri" panose="020F0502020204030204" pitchFamily="34" charset="0"/>
              <a:cs typeface="Calibri" panose="020F0502020204030204" pitchFamily="34" charset="0"/>
            </a:endParaRPr>
          </a:p>
        </p:txBody>
      </p:sp>
      <p:sp>
        <p:nvSpPr>
          <p:cNvPr id="574938127" name="TextBox 1345547679"/>
          <p:cNvSpPr txBox="1"/>
          <p:nvPr/>
        </p:nvSpPr>
        <p:spPr bwMode="auto">
          <a:xfrm>
            <a:off x="826248" y="6221556"/>
            <a:ext cx="3322534" cy="305159"/>
          </a:xfrm>
          <a:prstGeom prst="rect">
            <a:avLst/>
          </a:prstGeom>
          <a:ln w="12700">
            <a:miter lim="400000"/>
          </a:ln>
        </p:spPr>
        <p:txBody>
          <a:bodyPr lIns="45718" tIns="45720" rIns="45718" bIns="45720" anchor="t">
            <a:spAutoFit/>
          </a:bodyPr>
          <a:lstStyle>
            <a:lvl1pPr algn="ctr">
              <a:defRPr sz="1400"/>
            </a:lvl1pPr>
          </a:lstStyle>
          <a:p>
            <a:pPr marL="0" marR="0" lvl="0" indent="0" algn="ctr" defTabSz="914400">
              <a:lnSpc>
                <a:spcPct val="100000"/>
              </a:lnSpc>
              <a:spcBef>
                <a:spcPts val="0"/>
              </a:spcBef>
              <a:spcAft>
                <a:spcPts val="0"/>
              </a:spcAft>
              <a:buClrTx/>
              <a:buSzTx/>
              <a:buFontTx/>
              <a:buNone/>
              <a:defRPr/>
            </a:pPr>
            <a:r>
              <a:rPr sz="1400" b="0" i="0" u="none" strike="noStrike" cap="none" spc="0" dirty="0">
                <a:ln>
                  <a:noFill/>
                </a:ln>
                <a:solidFill>
                  <a:srgbClr val="000000"/>
                </a:solidFill>
                <a:latin typeface="Calibri"/>
                <a:cs typeface="Calibri"/>
              </a:rPr>
              <a:t>Multi-spectral Satellite </a:t>
            </a:r>
            <a:r>
              <a:rPr lang="en-US" sz="1400" b="0" i="0" u="none" strike="noStrike" cap="none" spc="0" dirty="0">
                <a:ln>
                  <a:noFill/>
                </a:ln>
                <a:solidFill>
                  <a:srgbClr val="000000"/>
                </a:solidFill>
                <a:latin typeface="Calibri"/>
                <a:cs typeface="Calibri"/>
              </a:rPr>
              <a:t>Data</a:t>
            </a:r>
            <a:endParaRPr sz="1400" b="0" i="0" u="none" strike="noStrike" cap="none" spc="0" dirty="0">
              <a:ln>
                <a:noFill/>
              </a:ln>
              <a:solidFill>
                <a:srgbClr val="000000"/>
              </a:solidFill>
              <a:latin typeface="Calibri"/>
              <a:cs typeface="Calibri"/>
            </a:endParaRPr>
          </a:p>
        </p:txBody>
      </p:sp>
      <p:sp>
        <p:nvSpPr>
          <p:cNvPr id="644909151" name="TextBox 1927270257"/>
          <p:cNvSpPr txBox="1"/>
          <p:nvPr/>
        </p:nvSpPr>
        <p:spPr bwMode="auto">
          <a:xfrm>
            <a:off x="7916349" y="6221554"/>
            <a:ext cx="3952110" cy="305159"/>
          </a:xfrm>
          <a:prstGeom prst="rect">
            <a:avLst/>
          </a:prstGeom>
          <a:ln w="12700">
            <a:miter lim="400000"/>
          </a:ln>
        </p:spPr>
        <p:txBody>
          <a:bodyPr lIns="45718" rIns="45718">
            <a:spAutoFit/>
          </a:bodyPr>
          <a:lstStyle>
            <a:lvl1pPr algn="ctr">
              <a:defRPr sz="1400"/>
            </a:lvl1pPr>
          </a:lstStyle>
          <a:p>
            <a:pPr marL="0" marR="0" lvl="0" indent="0" algn="ctr" defTabSz="914400">
              <a:lnSpc>
                <a:spcPct val="100000"/>
              </a:lnSpc>
              <a:spcBef>
                <a:spcPts val="0"/>
              </a:spcBef>
              <a:spcAft>
                <a:spcPts val="0"/>
              </a:spcAft>
              <a:buClrTx/>
              <a:buSzTx/>
              <a:buFontTx/>
              <a:buNone/>
              <a:defRPr/>
            </a:pPr>
            <a:r>
              <a:rPr sz="1400" b="0" i="0" u="none" strike="noStrike" cap="none" spc="0" dirty="0">
                <a:ln>
                  <a:noFill/>
                </a:ln>
                <a:solidFill>
                  <a:srgbClr val="000000"/>
                </a:solidFill>
                <a:latin typeface="Calibri"/>
                <a:cs typeface="Calibri"/>
              </a:rPr>
              <a:t>Earth Observation Product</a:t>
            </a:r>
            <a:endParaRPr dirty="0">
              <a:latin typeface="Calibri" panose="020F0502020204030204" pitchFamily="34" charset="0"/>
              <a:cs typeface="Calibri" panose="020F0502020204030204" pitchFamily="34" charset="0"/>
            </a:endParaRPr>
          </a:p>
        </p:txBody>
      </p:sp>
      <p:pic>
        <p:nvPicPr>
          <p:cNvPr id="1762236944" name="Picture 224188671" descr="Picture 224188671"/>
          <p:cNvPicPr>
            <a:picLocks noChangeAspect="1"/>
          </p:cNvPicPr>
          <p:nvPr/>
        </p:nvPicPr>
        <p:blipFill>
          <a:blip r:embed="rId4"/>
          <a:stretch/>
        </p:blipFill>
        <p:spPr bwMode="auto">
          <a:xfrm>
            <a:off x="686349" y="3357018"/>
            <a:ext cx="2606128" cy="2143352"/>
          </a:xfrm>
          <a:prstGeom prst="rect">
            <a:avLst/>
          </a:prstGeom>
          <a:ln w="19049">
            <a:solidFill>
              <a:srgbClr val="C00000"/>
            </a:solidFill>
          </a:ln>
        </p:spPr>
      </p:pic>
      <p:pic>
        <p:nvPicPr>
          <p:cNvPr id="57618098" name="Picture 224188671" descr="Picture 224188671"/>
          <p:cNvPicPr>
            <a:picLocks noChangeAspect="1"/>
          </p:cNvPicPr>
          <p:nvPr/>
        </p:nvPicPr>
        <p:blipFill>
          <a:blip r:embed="rId4"/>
          <a:stretch/>
        </p:blipFill>
        <p:spPr bwMode="auto">
          <a:xfrm>
            <a:off x="814776" y="3511130"/>
            <a:ext cx="2606128" cy="2143352"/>
          </a:xfrm>
          <a:prstGeom prst="rect">
            <a:avLst/>
          </a:prstGeom>
          <a:ln w="19049">
            <a:solidFill>
              <a:srgbClr val="C00000"/>
            </a:solidFill>
          </a:ln>
        </p:spPr>
      </p:pic>
      <p:pic>
        <p:nvPicPr>
          <p:cNvPr id="1075999393" name="Picture 224188671" descr="Picture 224188671"/>
          <p:cNvPicPr>
            <a:picLocks noChangeAspect="1"/>
          </p:cNvPicPr>
          <p:nvPr/>
        </p:nvPicPr>
        <p:blipFill>
          <a:blip r:embed="rId4"/>
          <a:stretch/>
        </p:blipFill>
        <p:spPr bwMode="auto">
          <a:xfrm>
            <a:off x="960327" y="3656680"/>
            <a:ext cx="2606128" cy="2143352"/>
          </a:xfrm>
          <a:prstGeom prst="rect">
            <a:avLst/>
          </a:prstGeom>
          <a:ln w="19049">
            <a:solidFill>
              <a:srgbClr val="C00000"/>
            </a:solidFill>
          </a:ln>
        </p:spPr>
      </p:pic>
      <p:pic>
        <p:nvPicPr>
          <p:cNvPr id="1352735021" name="Picture 224188671" descr="Picture 224188671"/>
          <p:cNvPicPr>
            <a:picLocks noChangeAspect="1"/>
          </p:cNvPicPr>
          <p:nvPr/>
        </p:nvPicPr>
        <p:blipFill>
          <a:blip r:embed="rId4"/>
          <a:stretch/>
        </p:blipFill>
        <p:spPr bwMode="auto">
          <a:xfrm>
            <a:off x="1105877" y="3802231"/>
            <a:ext cx="2606128" cy="2143352"/>
          </a:xfrm>
          <a:prstGeom prst="rect">
            <a:avLst/>
          </a:prstGeom>
          <a:ln w="19049">
            <a:solidFill>
              <a:srgbClr val="C00000"/>
            </a:solidFill>
          </a:ln>
        </p:spPr>
      </p:pic>
      <p:pic>
        <p:nvPicPr>
          <p:cNvPr id="726129298" name="Picture 224188671" descr="Picture 224188671"/>
          <p:cNvPicPr>
            <a:picLocks noChangeAspect="1"/>
          </p:cNvPicPr>
          <p:nvPr/>
        </p:nvPicPr>
        <p:blipFill>
          <a:blip r:embed="rId4"/>
          <a:stretch/>
        </p:blipFill>
        <p:spPr bwMode="auto">
          <a:xfrm>
            <a:off x="1251427" y="3947781"/>
            <a:ext cx="2606128" cy="2143352"/>
          </a:xfrm>
          <a:prstGeom prst="rect">
            <a:avLst/>
          </a:prstGeom>
          <a:ln w="19049">
            <a:solidFill>
              <a:srgbClr val="C00000"/>
            </a:solidFill>
          </a:ln>
        </p:spPr>
      </p:pic>
      <p:pic>
        <p:nvPicPr>
          <p:cNvPr id="1026" name="Picture 2">
            <a:extLst>
              <a:ext uri="{FF2B5EF4-FFF2-40B4-BE49-F238E27FC236}">
                <a16:creationId xmlns:a16="http://schemas.microsoft.com/office/drawing/2014/main" id="{7B5F696C-8E16-7653-DEB7-F0955CED9C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5322" y="3512619"/>
            <a:ext cx="2431473" cy="24314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B0AC738-E8F5-C37D-382A-C4BFB80D25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8895" y="3641205"/>
            <a:ext cx="3886122" cy="23028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ubernetes: Pods, Nodes, Containers e Clusters — Ciência e Dados">
            <a:extLst>
              <a:ext uri="{FF2B5EF4-FFF2-40B4-BE49-F238E27FC236}">
                <a16:creationId xmlns:a16="http://schemas.microsoft.com/office/drawing/2014/main" id="{5A8FE12D-0689-08DA-EE55-484D576BB6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7607" y="2829442"/>
            <a:ext cx="1690255" cy="8739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0" name="Google Shape;200;p40"/>
          <p:cNvSpPr txBox="1">
            <a:spLocks noGrp="1"/>
          </p:cNvSpPr>
          <p:nvPr>
            <p:ph type="title"/>
          </p:nvPr>
        </p:nvSpPr>
        <p:spPr bwMode="auto">
          <a:xfrm>
            <a:off x="838200" y="140783"/>
            <a:ext cx="11077575" cy="735806"/>
          </a:xfrm>
          <a:prstGeom prst="rect">
            <a:avLst/>
          </a:prstGeom>
          <a:noFill/>
          <a:ln>
            <a:noFill/>
          </a:ln>
        </p:spPr>
        <p:txBody>
          <a:bodyPr spcFirstLastPara="1" wrap="square" lIns="91425" tIns="45700" rIns="91425" bIns="45700" anchor="ctr" anchorCtr="0">
            <a:normAutofit/>
          </a:bodyPr>
          <a:lstStyle/>
          <a:p>
            <a:pPr marL="0" lvl="0" indent="0" algn="l">
              <a:lnSpc>
                <a:spcPct val="90000"/>
              </a:lnSpc>
              <a:spcBef>
                <a:spcPts val="0"/>
              </a:spcBef>
              <a:spcAft>
                <a:spcPts val="0"/>
              </a:spcAft>
              <a:buClr>
                <a:srgbClr val="00B0CA"/>
              </a:buClr>
              <a:buSzPts val="1800"/>
              <a:buNone/>
              <a:defRPr/>
            </a:pPr>
            <a:r>
              <a:rPr lang="en-US" dirty="0"/>
              <a:t>Earth Observation at Scale</a:t>
            </a:r>
            <a:endParaRPr dirty="0"/>
          </a:p>
        </p:txBody>
      </p:sp>
      <p:pic>
        <p:nvPicPr>
          <p:cNvPr id="201" name="Google Shape;201;p40"/>
          <p:cNvPicPr/>
          <p:nvPr/>
        </p:nvPicPr>
        <p:blipFill>
          <a:blip r:embed="rId3">
            <a:alphaModFix/>
          </a:blip>
          <a:stretch/>
        </p:blipFill>
        <p:spPr bwMode="auto">
          <a:xfrm>
            <a:off x="1027759" y="1435806"/>
            <a:ext cx="1825169" cy="1468875"/>
          </a:xfrm>
          <a:prstGeom prst="rect">
            <a:avLst/>
          </a:prstGeom>
          <a:noFill/>
          <a:ln>
            <a:noFill/>
          </a:ln>
        </p:spPr>
      </p:pic>
      <p:pic>
        <p:nvPicPr>
          <p:cNvPr id="202" name="Google Shape;202;p40"/>
          <p:cNvPicPr/>
          <p:nvPr/>
        </p:nvPicPr>
        <p:blipFill>
          <a:blip r:embed="rId4">
            <a:alphaModFix/>
          </a:blip>
          <a:srcRect b="8930"/>
          <a:stretch/>
        </p:blipFill>
        <p:spPr bwMode="auto">
          <a:xfrm>
            <a:off x="1027760" y="2984228"/>
            <a:ext cx="1828800" cy="1468875"/>
          </a:xfrm>
          <a:prstGeom prst="rect">
            <a:avLst/>
          </a:prstGeom>
          <a:noFill/>
          <a:ln>
            <a:noFill/>
          </a:ln>
        </p:spPr>
      </p:pic>
      <p:pic>
        <p:nvPicPr>
          <p:cNvPr id="203" name="Google Shape;203;p40"/>
          <p:cNvPicPr/>
          <p:nvPr/>
        </p:nvPicPr>
        <p:blipFill>
          <a:blip r:embed="rId5">
            <a:alphaModFix/>
          </a:blip>
          <a:srcRect b="8527"/>
          <a:stretch/>
        </p:blipFill>
        <p:spPr bwMode="auto">
          <a:xfrm>
            <a:off x="1024130" y="4532650"/>
            <a:ext cx="1825169" cy="1468875"/>
          </a:xfrm>
          <a:prstGeom prst="rect">
            <a:avLst/>
          </a:prstGeom>
          <a:noFill/>
          <a:ln>
            <a:noFill/>
          </a:ln>
        </p:spPr>
      </p:pic>
      <p:sp>
        <p:nvSpPr>
          <p:cNvPr id="204" name="Google Shape;204;p40"/>
          <p:cNvSpPr txBox="1"/>
          <p:nvPr/>
        </p:nvSpPr>
        <p:spPr bwMode="auto">
          <a:xfrm>
            <a:off x="2856559" y="1754743"/>
            <a:ext cx="3087153" cy="1067119"/>
          </a:xfrm>
          <a:prstGeom prst="rect">
            <a:avLst/>
          </a:prstGeom>
          <a:noFill/>
          <a:ln>
            <a:noFill/>
          </a:ln>
        </p:spPr>
        <p:txBody>
          <a:bodyPr spcFirstLastPara="1" wrap="square" lIns="91425" tIns="45700" rIns="91425" bIns="45700" anchor="t" anchorCtr="0">
            <a:spAutoFit/>
          </a:bodyPr>
          <a:lstStyle/>
          <a:p>
            <a:pPr marL="285750" marR="0" lvl="0" indent="-285750" algn="l">
              <a:lnSpc>
                <a:spcPct val="100000"/>
              </a:lnSpc>
              <a:spcBef>
                <a:spcPts val="0"/>
              </a:spcBef>
              <a:spcAft>
                <a:spcPts val="0"/>
              </a:spcAft>
              <a:buClr>
                <a:srgbClr val="000000"/>
              </a:buClr>
              <a:buSzPts val="1600"/>
              <a:buFont typeface="Arial"/>
              <a:buChar char="•"/>
              <a:defRPr/>
            </a:pPr>
            <a:r>
              <a:rPr lang="en-US" sz="1600" b="0" i="0" u="none" strike="noStrike" cap="none" dirty="0">
                <a:solidFill>
                  <a:srgbClr val="000000"/>
                </a:solidFill>
                <a:latin typeface="Calibri" panose="020F0502020204030204" pitchFamily="34" charset="0"/>
                <a:cs typeface="Calibri" panose="020F0502020204030204" pitchFamily="34" charset="0"/>
              </a:rPr>
              <a:t>22 years of coastline change</a:t>
            </a:r>
            <a:endParaRPr sz="1400" b="0" i="0" u="none" strike="noStrike" cap="none" dirty="0">
              <a:solidFill>
                <a:srgbClr val="000000"/>
              </a:solidFill>
              <a:latin typeface="Calibri" panose="020F0502020204030204" pitchFamily="34" charset="0"/>
              <a:cs typeface="Calibri" panose="020F0502020204030204" pitchFamily="34" charset="0"/>
            </a:endParaRPr>
          </a:p>
          <a:p>
            <a:pPr marL="285750" marR="0" lvl="0" indent="-285750" algn="l">
              <a:lnSpc>
                <a:spcPct val="100000"/>
              </a:lnSpc>
              <a:spcBef>
                <a:spcPts val="0"/>
              </a:spcBef>
              <a:spcAft>
                <a:spcPts val="0"/>
              </a:spcAft>
              <a:buClr>
                <a:srgbClr val="000000"/>
              </a:buClr>
              <a:buSzPts val="1600"/>
              <a:buFont typeface="Arial"/>
              <a:buChar char="•"/>
              <a:defRPr/>
            </a:pPr>
            <a:r>
              <a:rPr lang="en-US" sz="1600" b="0" i="0" u="none" strike="noStrike" cap="none" dirty="0">
                <a:solidFill>
                  <a:srgbClr val="000000"/>
                </a:solidFill>
                <a:latin typeface="Calibri" panose="020F0502020204030204" pitchFamily="34" charset="0"/>
                <a:cs typeface="Calibri" panose="020F0502020204030204" pitchFamily="34" charset="0"/>
              </a:rPr>
              <a:t>34k km of coastline for the Pacific (22 PICTS)</a:t>
            </a:r>
            <a:endParaRPr sz="1400" b="0" i="0" u="none" strike="noStrike" cap="none" dirty="0">
              <a:solidFill>
                <a:srgbClr val="000000"/>
              </a:solidFill>
              <a:latin typeface="Calibri" panose="020F0502020204030204" pitchFamily="34" charset="0"/>
              <a:cs typeface="Calibri" panose="020F0502020204030204" pitchFamily="34" charset="0"/>
            </a:endParaRPr>
          </a:p>
          <a:p>
            <a:pPr marL="285750" marR="0" lvl="0" indent="-285750" algn="l">
              <a:lnSpc>
                <a:spcPct val="100000"/>
              </a:lnSpc>
              <a:spcBef>
                <a:spcPts val="0"/>
              </a:spcBef>
              <a:spcAft>
                <a:spcPts val="0"/>
              </a:spcAft>
              <a:buClr>
                <a:srgbClr val="000000"/>
              </a:buClr>
              <a:buSzPts val="1600"/>
              <a:buFont typeface="Arial"/>
              <a:buChar char="•"/>
              <a:defRPr/>
            </a:pPr>
            <a:r>
              <a:rPr lang="en-US" sz="1600" b="0" i="0" u="none" strike="noStrike" cap="none" dirty="0">
                <a:solidFill>
                  <a:srgbClr val="000000"/>
                </a:solidFill>
                <a:latin typeface="Calibri" panose="020F0502020204030204" pitchFamily="34" charset="0"/>
                <a:cs typeface="Calibri" panose="020F0502020204030204" pitchFamily="34" charset="0"/>
              </a:rPr>
              <a:t>~10% of global coastlines</a:t>
            </a:r>
            <a:endParaRPr sz="1400" b="0" i="0" u="none" strike="noStrike" cap="none" dirty="0">
              <a:solidFill>
                <a:srgbClr val="000000"/>
              </a:solidFill>
              <a:latin typeface="Calibri" panose="020F0502020204030204" pitchFamily="34" charset="0"/>
              <a:cs typeface="Calibri" panose="020F0502020204030204" pitchFamily="34" charset="0"/>
            </a:endParaRPr>
          </a:p>
        </p:txBody>
      </p:sp>
      <p:sp>
        <p:nvSpPr>
          <p:cNvPr id="205" name="Google Shape;205;p40"/>
          <p:cNvSpPr txBox="1"/>
          <p:nvPr/>
        </p:nvSpPr>
        <p:spPr bwMode="auto">
          <a:xfrm>
            <a:off x="2856560" y="3369365"/>
            <a:ext cx="3086793" cy="584775"/>
          </a:xfrm>
          <a:prstGeom prst="rect">
            <a:avLst/>
          </a:prstGeom>
          <a:noFill/>
          <a:ln>
            <a:noFill/>
          </a:ln>
        </p:spPr>
        <p:txBody>
          <a:bodyPr spcFirstLastPara="1" wrap="square" lIns="91425" tIns="45700" rIns="91425" bIns="45700" anchor="t" anchorCtr="0">
            <a:spAutoFit/>
          </a:bodyPr>
          <a:lstStyle/>
          <a:p>
            <a:pPr marL="285750" marR="0" lvl="0" indent="-285750" algn="l">
              <a:lnSpc>
                <a:spcPct val="100000"/>
              </a:lnSpc>
              <a:spcBef>
                <a:spcPts val="0"/>
              </a:spcBef>
              <a:spcAft>
                <a:spcPts val="0"/>
              </a:spcAft>
              <a:buClr>
                <a:srgbClr val="000000"/>
              </a:buClr>
              <a:buSzPts val="1600"/>
              <a:buFont typeface="Arial"/>
              <a:buChar char="•"/>
              <a:defRPr/>
            </a:pPr>
            <a:r>
              <a:rPr lang="en-US" sz="1600" b="0" i="0" u="none" strike="noStrike" cap="none" dirty="0">
                <a:solidFill>
                  <a:srgbClr val="000000"/>
                </a:solidFill>
                <a:latin typeface="Calibri" panose="020F0502020204030204" pitchFamily="34" charset="0"/>
                <a:cs typeface="Calibri" panose="020F0502020204030204" pitchFamily="34" charset="0"/>
              </a:rPr>
              <a:t>7 years of mangrove data</a:t>
            </a:r>
            <a:endParaRPr sz="1400" b="0" i="0" u="none" strike="noStrike" cap="none" dirty="0">
              <a:solidFill>
                <a:srgbClr val="000000"/>
              </a:solidFill>
              <a:latin typeface="Calibri" panose="020F0502020204030204" pitchFamily="34" charset="0"/>
              <a:cs typeface="Calibri" panose="020F0502020204030204" pitchFamily="34" charset="0"/>
            </a:endParaRPr>
          </a:p>
          <a:p>
            <a:pPr marL="285750" marR="0" lvl="0" indent="-285750" algn="l">
              <a:lnSpc>
                <a:spcPct val="100000"/>
              </a:lnSpc>
              <a:spcBef>
                <a:spcPts val="0"/>
              </a:spcBef>
              <a:spcAft>
                <a:spcPts val="0"/>
              </a:spcAft>
              <a:buClr>
                <a:srgbClr val="000000"/>
              </a:buClr>
              <a:buSzPts val="1600"/>
              <a:buFont typeface="Arial"/>
              <a:buChar char="•"/>
              <a:defRPr/>
            </a:pPr>
            <a:r>
              <a:rPr lang="en-US" sz="1600" b="0" i="0" u="none" strike="noStrike" cap="none" dirty="0">
                <a:solidFill>
                  <a:srgbClr val="000000"/>
                </a:solidFill>
                <a:latin typeface="Calibri" panose="020F0502020204030204" pitchFamily="34" charset="0"/>
                <a:cs typeface="Calibri" panose="020F0502020204030204" pitchFamily="34" charset="0"/>
              </a:rPr>
              <a:t>Illustrates loss and recovery</a:t>
            </a:r>
            <a:endParaRPr sz="1400" b="0" i="0" u="none" strike="noStrike" cap="none" dirty="0">
              <a:solidFill>
                <a:srgbClr val="000000"/>
              </a:solidFill>
              <a:latin typeface="Calibri" panose="020F0502020204030204" pitchFamily="34" charset="0"/>
              <a:cs typeface="Calibri" panose="020F0502020204030204" pitchFamily="34" charset="0"/>
            </a:endParaRPr>
          </a:p>
        </p:txBody>
      </p:sp>
      <p:sp>
        <p:nvSpPr>
          <p:cNvPr id="206" name="Google Shape;206;p40"/>
          <p:cNvSpPr txBox="1"/>
          <p:nvPr/>
        </p:nvSpPr>
        <p:spPr bwMode="auto">
          <a:xfrm>
            <a:off x="2856559" y="4728477"/>
            <a:ext cx="3088233" cy="1077178"/>
          </a:xfrm>
          <a:prstGeom prst="rect">
            <a:avLst/>
          </a:prstGeom>
          <a:noFill/>
          <a:ln>
            <a:noFill/>
          </a:ln>
        </p:spPr>
        <p:txBody>
          <a:bodyPr spcFirstLastPara="1" wrap="square" lIns="91425" tIns="45700" rIns="91425" bIns="45700" anchor="t" anchorCtr="0">
            <a:spAutoFit/>
          </a:bodyPr>
          <a:lstStyle/>
          <a:p>
            <a:pPr marL="285750" marR="0" lvl="0" indent="-285750" algn="l">
              <a:lnSpc>
                <a:spcPct val="100000"/>
              </a:lnSpc>
              <a:spcBef>
                <a:spcPts val="0"/>
              </a:spcBef>
              <a:spcAft>
                <a:spcPts val="0"/>
              </a:spcAft>
              <a:buClr>
                <a:srgbClr val="000000"/>
              </a:buClr>
              <a:buSzPts val="1600"/>
              <a:buFont typeface="Arial"/>
              <a:buChar char="•"/>
              <a:defRPr/>
            </a:pPr>
            <a:r>
              <a:rPr lang="en-US" sz="1600" b="0" i="0" u="none" strike="noStrike" cap="none" dirty="0">
                <a:solidFill>
                  <a:srgbClr val="000000"/>
                </a:solidFill>
                <a:latin typeface="Calibri" panose="020F0502020204030204" pitchFamily="34" charset="0"/>
                <a:cs typeface="Calibri" panose="020F0502020204030204" pitchFamily="34" charset="0"/>
              </a:rPr>
              <a:t>20 years of Water Observations from Space (</a:t>
            </a:r>
            <a:r>
              <a:rPr lang="en-US" sz="1600" b="0" i="0" u="none" strike="noStrike" cap="none" dirty="0" err="1">
                <a:solidFill>
                  <a:srgbClr val="000000"/>
                </a:solidFill>
                <a:latin typeface="Calibri" panose="020F0502020204030204" pitchFamily="34" charset="0"/>
                <a:cs typeface="Calibri" panose="020F0502020204030204" pitchFamily="34" charset="0"/>
              </a:rPr>
              <a:t>WoFS</a:t>
            </a:r>
            <a:r>
              <a:rPr lang="en-US" sz="1600" b="0" i="0" u="none" strike="noStrike" cap="none" dirty="0">
                <a:solidFill>
                  <a:srgbClr val="000000"/>
                </a:solidFill>
                <a:latin typeface="Calibri" panose="020F0502020204030204" pitchFamily="34" charset="0"/>
                <a:cs typeface="Calibri" panose="020F0502020204030204" pitchFamily="34" charset="0"/>
              </a:rPr>
              <a:t>)</a:t>
            </a:r>
            <a:endParaRPr sz="1600" b="0" i="0" u="none" strike="noStrike" cap="none" dirty="0">
              <a:solidFill>
                <a:srgbClr val="000000"/>
              </a:solidFill>
              <a:latin typeface="Calibri" panose="020F0502020204030204" pitchFamily="34" charset="0"/>
              <a:cs typeface="Calibri" panose="020F0502020204030204" pitchFamily="34" charset="0"/>
            </a:endParaRPr>
          </a:p>
          <a:p>
            <a:pPr marL="285750" marR="0" lvl="0" indent="-285750" algn="l">
              <a:lnSpc>
                <a:spcPct val="100000"/>
              </a:lnSpc>
              <a:spcBef>
                <a:spcPts val="0"/>
              </a:spcBef>
              <a:spcAft>
                <a:spcPts val="0"/>
              </a:spcAft>
              <a:buClr>
                <a:srgbClr val="000000"/>
              </a:buClr>
              <a:buSzPts val="1600"/>
              <a:buFont typeface="Arial"/>
              <a:buChar char="•"/>
              <a:defRPr/>
            </a:pPr>
            <a:r>
              <a:rPr lang="en-US" sz="1600" b="0" i="0" u="none" strike="noStrike" cap="none" dirty="0">
                <a:solidFill>
                  <a:srgbClr val="000000"/>
                </a:solidFill>
                <a:latin typeface="Calibri" panose="020F0502020204030204" pitchFamily="34" charset="0"/>
                <a:cs typeface="Calibri" panose="020F0502020204030204" pitchFamily="34" charset="0"/>
              </a:rPr>
              <a:t>Useful for understanding flood zones and water security</a:t>
            </a:r>
            <a:endParaRPr sz="1400" b="0" i="0" u="none" strike="noStrike" cap="none" dirty="0">
              <a:solidFill>
                <a:srgbClr val="000000"/>
              </a:solidFill>
              <a:latin typeface="Calibri" panose="020F0502020204030204" pitchFamily="34" charset="0"/>
              <a:cs typeface="Calibri" panose="020F0502020204030204" pitchFamily="34" charset="0"/>
            </a:endParaRPr>
          </a:p>
        </p:txBody>
      </p:sp>
      <p:pic>
        <p:nvPicPr>
          <p:cNvPr id="207" name="Google Shape;207;p40"/>
          <p:cNvPicPr/>
          <p:nvPr/>
        </p:nvPicPr>
        <p:blipFill>
          <a:blip r:embed="rId6">
            <a:alphaModFix/>
          </a:blip>
          <a:srcRect b="1593"/>
          <a:stretch/>
        </p:blipFill>
        <p:spPr bwMode="auto">
          <a:xfrm>
            <a:off x="8594021" y="1241934"/>
            <a:ext cx="2618105" cy="2102837"/>
          </a:xfrm>
          <a:prstGeom prst="rect">
            <a:avLst/>
          </a:prstGeom>
          <a:noFill/>
          <a:ln>
            <a:noFill/>
          </a:ln>
        </p:spPr>
      </p:pic>
      <p:sp>
        <p:nvSpPr>
          <p:cNvPr id="208" name="Google Shape;208;p40"/>
          <p:cNvSpPr txBox="1"/>
          <p:nvPr/>
        </p:nvSpPr>
        <p:spPr bwMode="auto">
          <a:xfrm>
            <a:off x="7924799" y="3513230"/>
            <a:ext cx="3956551" cy="2862282"/>
          </a:xfrm>
          <a:prstGeom prst="rect">
            <a:avLst/>
          </a:prstGeom>
          <a:noFill/>
          <a:ln>
            <a:noFill/>
          </a:ln>
        </p:spPr>
        <p:txBody>
          <a:bodyPr spcFirstLastPara="1" wrap="square" lIns="91425" tIns="45700" rIns="91425" bIns="45700" anchor="t" anchorCtr="0">
            <a:spAutoFit/>
          </a:bodyPr>
          <a:lstStyle/>
          <a:p>
            <a:pPr marL="285750" marR="0" lvl="0" indent="-285750" algn="l">
              <a:lnSpc>
                <a:spcPct val="100000"/>
              </a:lnSpc>
              <a:spcBef>
                <a:spcPts val="0"/>
              </a:spcBef>
              <a:spcAft>
                <a:spcPts val="0"/>
              </a:spcAft>
              <a:buClr>
                <a:srgbClr val="000000"/>
              </a:buClr>
              <a:buSzPts val="2000"/>
              <a:buFont typeface="Arial"/>
              <a:buChar char="•"/>
              <a:defRPr/>
            </a:pPr>
            <a:r>
              <a:rPr lang="en-US" sz="1800" b="0" i="0" u="none" strike="noStrike" cap="none" dirty="0">
                <a:solidFill>
                  <a:srgbClr val="000000"/>
                </a:solidFill>
                <a:latin typeface="Calibri" panose="020F0502020204030204" pitchFamily="34" charset="0"/>
                <a:cs typeface="Calibri" panose="020F0502020204030204" pitchFamily="34" charset="0"/>
              </a:rPr>
              <a:t>Accessed 450,000 Landsat and 300,000 Sentinel-2 satellite images</a:t>
            </a:r>
            <a:endParaRPr sz="1800" b="0" i="0" u="none" strike="noStrike" cap="none" dirty="0">
              <a:solidFill>
                <a:srgbClr val="000000"/>
              </a:solidFill>
              <a:latin typeface="Calibri" panose="020F0502020204030204" pitchFamily="34" charset="0"/>
              <a:cs typeface="Calibri" panose="020F0502020204030204" pitchFamily="34" charset="0"/>
            </a:endParaRPr>
          </a:p>
          <a:p>
            <a:pPr marL="285750" marR="0" lvl="0" indent="-285750" algn="l">
              <a:lnSpc>
                <a:spcPct val="100000"/>
              </a:lnSpc>
              <a:spcBef>
                <a:spcPts val="0"/>
              </a:spcBef>
              <a:spcAft>
                <a:spcPts val="0"/>
              </a:spcAft>
              <a:buClr>
                <a:srgbClr val="000000"/>
              </a:buClr>
              <a:buSzPts val="2000"/>
              <a:buFont typeface="Arial"/>
              <a:buChar char="•"/>
              <a:defRPr/>
            </a:pPr>
            <a:r>
              <a:rPr lang="en-US" sz="1800" b="0" i="0" u="none" strike="noStrike" cap="none" dirty="0">
                <a:solidFill>
                  <a:srgbClr val="000000"/>
                </a:solidFill>
                <a:latin typeface="Calibri" panose="020F0502020204030204" pitchFamily="34" charset="0"/>
                <a:cs typeface="Calibri" panose="020F0502020204030204" pitchFamily="34" charset="0"/>
              </a:rPr>
              <a:t>Processed over 500 tb of data</a:t>
            </a:r>
            <a:endParaRPr sz="1800" b="0" i="0" u="none" strike="noStrike" cap="none" dirty="0">
              <a:solidFill>
                <a:srgbClr val="000000"/>
              </a:solidFill>
              <a:latin typeface="Calibri" panose="020F0502020204030204" pitchFamily="34" charset="0"/>
              <a:cs typeface="Calibri" panose="020F0502020204030204" pitchFamily="34" charset="0"/>
            </a:endParaRPr>
          </a:p>
          <a:p>
            <a:pPr marL="285750" marR="0" lvl="0" indent="-285750" algn="l">
              <a:lnSpc>
                <a:spcPct val="100000"/>
              </a:lnSpc>
              <a:spcBef>
                <a:spcPts val="0"/>
              </a:spcBef>
              <a:spcAft>
                <a:spcPts val="0"/>
              </a:spcAft>
              <a:buClr>
                <a:srgbClr val="000000"/>
              </a:buClr>
              <a:buSzPts val="2000"/>
              <a:buFont typeface="Arial"/>
              <a:buChar char="•"/>
              <a:defRPr/>
            </a:pPr>
            <a:r>
              <a:rPr lang="en-US" sz="1800" b="0" i="0" u="none" strike="noStrike" cap="none" dirty="0">
                <a:solidFill>
                  <a:srgbClr val="000000"/>
                </a:solidFill>
                <a:latin typeface="Calibri" panose="020F0502020204030204" pitchFamily="34" charset="0"/>
                <a:cs typeface="Calibri" panose="020F0502020204030204" pitchFamily="34" charset="0"/>
              </a:rPr>
              <a:t>If on premises, </a:t>
            </a:r>
            <a:r>
              <a:rPr lang="en-US" sz="1800" dirty="0">
                <a:latin typeface="Calibri" panose="020F0502020204030204" pitchFamily="34" charset="0"/>
                <a:cs typeface="Calibri" panose="020F0502020204030204" pitchFamily="34" charset="0"/>
              </a:rPr>
              <a:t>it would cost 10s of millions USD to build the infrastructure + </a:t>
            </a:r>
            <a:r>
              <a:rPr lang="en-US" sz="1800" b="0" i="0" u="none" strike="noStrike" cap="none" dirty="0">
                <a:solidFill>
                  <a:srgbClr val="000000"/>
                </a:solidFill>
                <a:latin typeface="Calibri" panose="020F0502020204030204" pitchFamily="34" charset="0"/>
                <a:cs typeface="Calibri" panose="020F0502020204030204" pitchFamily="34" charset="0"/>
              </a:rPr>
              <a:t>300k annually to operate</a:t>
            </a:r>
            <a:endParaRPr sz="1800" b="0" i="0" u="none" strike="noStrike" cap="none" dirty="0">
              <a:solidFill>
                <a:srgbClr val="000000"/>
              </a:solidFill>
              <a:latin typeface="Calibri" panose="020F0502020204030204" pitchFamily="34" charset="0"/>
              <a:cs typeface="Calibri" panose="020F0502020204030204" pitchFamily="34" charset="0"/>
            </a:endParaRPr>
          </a:p>
          <a:p>
            <a:pPr marL="285750" marR="0" lvl="0" indent="-285750" algn="l">
              <a:lnSpc>
                <a:spcPct val="100000"/>
              </a:lnSpc>
              <a:spcBef>
                <a:spcPts val="0"/>
              </a:spcBef>
              <a:spcAft>
                <a:spcPts val="0"/>
              </a:spcAft>
              <a:buClr>
                <a:srgbClr val="000000"/>
              </a:buClr>
              <a:buSzPts val="2000"/>
              <a:buFont typeface="Arial"/>
              <a:buChar char="•"/>
              <a:defRPr/>
            </a:pPr>
            <a:r>
              <a:rPr lang="en-US" sz="1800" b="0" i="0" u="none" strike="noStrike" cap="none" dirty="0">
                <a:solidFill>
                  <a:srgbClr val="000000"/>
                </a:solidFill>
                <a:latin typeface="Calibri" panose="020F0502020204030204" pitchFamily="34" charset="0"/>
                <a:cs typeface="Calibri" panose="020F0502020204030204" pitchFamily="34" charset="0"/>
              </a:rPr>
              <a:t>Through cloud computing, we are doing this at $30,000 per year = </a:t>
            </a:r>
            <a:r>
              <a:rPr lang="en-US" sz="1800" b="1" i="0" u="none" strike="noStrike" cap="none" dirty="0">
                <a:solidFill>
                  <a:srgbClr val="000000"/>
                </a:solidFill>
                <a:latin typeface="Calibri" panose="020F0502020204030204" pitchFamily="34" charset="0"/>
                <a:cs typeface="Calibri" panose="020F0502020204030204" pitchFamily="34" charset="0"/>
              </a:rPr>
              <a:t>10x cost savings</a:t>
            </a:r>
            <a:endParaRPr sz="1800" b="0" i="0" u="none" strike="noStrike" cap="none" dirty="0">
              <a:solidFill>
                <a:srgbClr val="000000"/>
              </a:solidFill>
              <a:latin typeface="Calibri" panose="020F0502020204030204" pitchFamily="34" charset="0"/>
              <a:cs typeface="Calibri" panose="020F0502020204030204" pitchFamily="34" charset="0"/>
            </a:endParaRPr>
          </a:p>
        </p:txBody>
      </p:sp>
      <p:sp>
        <p:nvSpPr>
          <p:cNvPr id="209" name="Google Shape;209;p40"/>
          <p:cNvSpPr/>
          <p:nvPr/>
        </p:nvSpPr>
        <p:spPr bwMode="auto">
          <a:xfrm>
            <a:off x="6095999" y="1754744"/>
            <a:ext cx="1302327" cy="4246781"/>
          </a:xfrm>
          <a:prstGeom prst="chevron">
            <a:avLst>
              <a:gd name="adj" fmla="val 50000"/>
            </a:avLst>
          </a:prstGeom>
          <a:solidFill>
            <a:schemeClr val="accent1"/>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a:lnSpc>
                <a:spcPct val="100000"/>
              </a:lnSpc>
              <a:spcBef>
                <a:spcPts val="0"/>
              </a:spcBef>
              <a:spcAft>
                <a:spcPts val="0"/>
              </a:spcAft>
              <a:buClr>
                <a:srgbClr val="000000"/>
              </a:buClr>
              <a:buSzPts val="1400"/>
              <a:buFont typeface="Arial"/>
              <a:buNone/>
              <a:defRPr/>
            </a:pPr>
            <a:endParaRPr sz="1400" b="0" i="0" u="none" strike="noStrike" cap="none" dirty="0">
              <a:solidFill>
                <a:schemeClr val="dk1"/>
              </a:solidFill>
              <a:latin typeface="Calibri" panose="020F0502020204030204" pitchFamily="34" charset="0"/>
              <a:cs typeface="Calibri" panose="020F0502020204030204" pitchFamily="34" charset="0"/>
            </a:endParaRPr>
          </a:p>
        </p:txBody>
      </p:sp>
      <p:sp>
        <p:nvSpPr>
          <p:cNvPr id="210" name="Google Shape;210;p40"/>
          <p:cNvSpPr txBox="1"/>
          <p:nvPr/>
        </p:nvSpPr>
        <p:spPr bwMode="auto">
          <a:xfrm>
            <a:off x="838200" y="6326440"/>
            <a:ext cx="6986014" cy="323165"/>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Clr>
                <a:srgbClr val="000000"/>
              </a:buClr>
              <a:buSzPts val="1500"/>
              <a:buFont typeface="Arial"/>
              <a:buNone/>
              <a:defRPr/>
            </a:pPr>
            <a:r>
              <a:rPr lang="en-US" sz="1500" b="1" i="1" u="none" strike="noStrike" cap="none" dirty="0">
                <a:solidFill>
                  <a:srgbClr val="000000"/>
                </a:solidFill>
                <a:latin typeface="Calibri" panose="020F0502020204030204" pitchFamily="34" charset="0"/>
                <a:cs typeface="Calibri" panose="020F0502020204030204" pitchFamily="34" charset="0"/>
              </a:rPr>
              <a:t>If Landsat data was not made open, just these data would cost 450M USD</a:t>
            </a:r>
            <a:endParaRPr sz="1400" b="0" i="0" u="none" strike="noStrike" cap="none" dirty="0">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TotalTime>
  <Words>2318</Words>
  <Application>Microsoft Office PowerPoint</Application>
  <DocSecurity>0</DocSecurity>
  <PresentationFormat>Widescreen</PresentationFormat>
  <Paragraphs>259</Paragraphs>
  <Slides>29</Slides>
  <Notes>27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Open Sans Light</vt:lpstr>
      <vt:lpstr>Calibri</vt:lpstr>
      <vt:lpstr>Arial</vt:lpstr>
      <vt:lpstr>Times New Roman</vt:lpstr>
      <vt:lpstr>Office Theme</vt:lpstr>
      <vt:lpstr>Digital Earth Pacific</vt:lpstr>
      <vt:lpstr>Why DEP?</vt:lpstr>
      <vt:lpstr>Needs Assessment Workshop</vt:lpstr>
      <vt:lpstr>High Priority Needs Identified</vt:lpstr>
      <vt:lpstr>EO Decision Ready Products</vt:lpstr>
      <vt:lpstr>Digital Earth – Expanding Globally</vt:lpstr>
      <vt:lpstr>Economic Value of Digital Earth Programmes</vt:lpstr>
      <vt:lpstr>DEP in a (technical) nutshell</vt:lpstr>
      <vt:lpstr>Earth Observation at Scale</vt:lpstr>
      <vt:lpstr>Regional Coastlines</vt:lpstr>
      <vt:lpstr>PowerPoint Presentation</vt:lpstr>
      <vt:lpstr>PowerPoint Presentation</vt:lpstr>
      <vt:lpstr>PowerPoint Presentation</vt:lpstr>
      <vt:lpstr>PowerPoint Presentation</vt:lpstr>
      <vt:lpstr>PowerPoint Presentation</vt:lpstr>
      <vt:lpstr>Mangroves Change Detection</vt:lpstr>
      <vt:lpstr>LULC Co-Creation National Maps</vt:lpstr>
      <vt:lpstr>Land Cover and Land Use</vt:lpstr>
      <vt:lpstr>Fiji River Gravel Detection</vt:lpstr>
      <vt:lpstr>PowerPoint Presentation</vt:lpstr>
      <vt:lpstr>PowerPoint Presentation</vt:lpstr>
      <vt:lpstr>DEPAL</vt:lpstr>
      <vt:lpstr>DEPAL Capabilities</vt:lpstr>
      <vt:lpstr>PowerPoint Presentation</vt:lpstr>
      <vt:lpstr>DEP Governance</vt:lpstr>
      <vt:lpstr>Roadmap 2022-2030</vt:lpstr>
      <vt:lpstr>Stakeholder Feedback</vt:lpstr>
      <vt:lpstr>Call to Action</vt:lpstr>
      <vt:lpstr>For More Information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Earth Pacific</dc:title>
  <dc:subject/>
  <dc:creator>Snezana Milicevic</dc:creator>
  <cp:keywords/>
  <dc:description/>
  <cp:lastModifiedBy>Sachindra Singh</cp:lastModifiedBy>
  <cp:revision>36</cp:revision>
  <dcterms:created xsi:type="dcterms:W3CDTF">2021-10-22T01:20:44Z</dcterms:created>
  <dcterms:modified xsi:type="dcterms:W3CDTF">2023-11-26T03:27:37Z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0x010100C85AAC2F25D61348B8922E59BDF82BAD</vt:lpwstr>
  </property>
</Properties>
</file>