
<file path=[Content_Types].xml><?xml version="1.0" encoding="utf-8"?>
<Types xmlns="http://schemas.openxmlformats.org/package/2006/content-types">
  <Default Extension="xml" ContentType="application/xml"/>
  <Default Extension="png" ContentType="image/png"/>
  <Default Extension="svg" ContentType="image/svg+xml"/>
  <Default Extension="jpeg" ContentType="image/jpeg"/>
  <Default Extension="emf" ContentType="image/x-emf"/>
  <Default Extension="rels" ContentType="application/vnd.openxmlformats-package.relationships+xml"/>
  <Default Extension="wdp" ContentType="image/vnd.ms-photo"/>
  <Override PartName="/ppt/presentation.xml" ContentType="application/vnd.openxmlformats-officedocument.presentationml.presentation.main+xml"/>
  <Override PartName="/ppt/slides/slide22.xml" ContentType="application/vnd.openxmlformats-officedocument.presentationml.slide+xml"/>
  <Override PartName="/customXml/itemProps3.xml" ContentType="application/vnd.openxmlformats-officedocument.customXmlProperties+xml"/>
  <Override PartName="/ppt/slides/slide2.xml" ContentType="application/vnd.openxmlformats-officedocument.presentationml.slide+xml"/>
  <Override PartName="/ppt/slides/slide20.xml" ContentType="application/vnd.openxmlformats-officedocument.presentationml.slide+xml"/>
  <Override PartName="/customXml/itemProps1.xml" ContentType="application/vnd.openxmlformats-officedocument.customXmlProperties+xml"/>
  <Override PartName="/ppt/slides/slide3.xml" ContentType="application/vnd.openxmlformats-officedocument.presentationml.slide+xml"/>
  <Override PartName="/customXml/itemProps2.xml" ContentType="application/vnd.openxmlformats-officedocument.customXmlProperties+xml"/>
  <Override PartName="/ppt/slides/slide23.xml" ContentType="application/vnd.openxmlformats-officedocument.presentationml.slide+xml"/>
  <Override PartName="/docProps/core.xml" ContentType="application/vnd.openxmlformats-package.core-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2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slides/slide14.xml" ContentType="application/vnd.openxmlformats-officedocument.presentationml.slide+xml"/>
  <Override PartName="/ppt/comments/modernComment_111_C4059076.xml" ContentType="application/vnd.ms-powerpoint.comments+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5.xml" ContentType="application/vnd.openxmlformats-officedocument.presentationml.slideLayout+xml"/>
  <Override PartName="/ppt/slides/slide19.xml" ContentType="application/vnd.openxmlformats-officedocument.presentationml.slide+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diagrams/data1.xml" ContentType="application/vnd.openxmlformats-officedocument.drawingml.diagramData+xml"/>
  <Override PartName="/ppt/comments/comment15.xml" ContentType="application/vnd.openxmlformats-officedocument.presentationml.comments+xml"/>
  <Override PartName="/ppt/presProps.xml" ContentType="application/vnd.openxmlformats-officedocument.presentationml.presProps+xml"/>
  <Override PartName="/ppt/diagrams/colors1.xml" ContentType="application/vnd.openxmlformats-officedocument.drawingml.diagramColors+xml"/>
  <Override PartName="/ppt/notesSlides/notesSlide2.xml" ContentType="application/vnd.openxmlformats-officedocument.presentationml.notesSlide+xml"/>
  <Override PartName="/ppt/notesSlides/notesSlide14.xml" ContentType="application/vnd.openxmlformats-officedocument.presentationml.notesSlide+xml"/>
  <Override PartName="/ppt/comments/comment7.xml" ContentType="application/vnd.openxmlformats-officedocument.presentationml.comments+xml"/>
  <Override PartName="/ppt/viewProps.xml" ContentType="application/vnd.openxmlformats-officedocument.presentationml.viewProps+xml"/>
  <Override PartName="/ppt/theme/theme1.xml" ContentType="application/vnd.openxmlformats-officedocument.theme+xml"/>
  <Override PartName="/ppt/slideLayouts/slideLayout1.xml" ContentType="application/vnd.openxmlformats-officedocument.presentationml.slideLayout+xml"/>
  <Override PartName="/ppt/comments/modernComment_102_C840A9A6.xml" ContentType="application/vnd.ms-powerpoint.comment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modernComment_262_EF6C9C1F.xml" ContentType="application/vnd.ms-powerpoint.comment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ommentAuthors.xml" ContentType="application/vnd.openxmlformats-officedocument.presentationml.commentAuthors+xml"/>
  <Override PartName="/ppt/comments/modernComment_24F_40139DE6.xml" ContentType="application/vnd.ms-powerpoint.comments+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notesSlides/notesSlide6.xml" ContentType="application/vnd.openxmlformats-officedocument.presentationml.notesSlide+xml"/>
  <Override PartName="/ppt/diagrams/drawing1.xml" ContentType="application/vnd.ms-office.drawingml.diagramDrawing+xml"/>
  <Override PartName="/ppt/comments/modernComment_261_766AE2CA.xml" ContentType="application/vnd.ms-powerpoint.comments+xml"/>
  <Override PartName="/ppt/notesSlides/notesSlide1.xml" ContentType="application/vnd.openxmlformats-officedocument.presentationml.notesSlide+xml"/>
  <Override PartName="/ppt/notesSlides/notesSlide3.xml" ContentType="application/vnd.openxmlformats-officedocument.presentationml.notesSlide+xml"/>
  <Override PartName="/ppt/comments/modernComment_110_601E969.xml" ContentType="application/vnd.ms-powerpoint.comments+xml"/>
  <Override PartName="/ppt/comments/modernComment_25F_B73EF4C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comments/modernComment_251_86AD8FCF.xml" ContentType="application/vnd.ms-powerpoint.comments+xml"/>
  <Override PartName="/docProps/app.xml" ContentType="application/vnd.openxmlformats-officedocument.extended-properties+xml"/>
  <Override PartName="/docProps/custom.xml" ContentType="application/vnd.openxmlformats-officedocument.custom-properties+xml"/>
  <Override PartName="/ppt/comments/modernComment_14B_2CBB5C9F.xml" ContentType="application/vnd.ms-powerpoint.comments+xml"/>
  <Override PartName="/ppt/comments/modernComment_12C_5DBA3646.xml" ContentType="application/vnd.ms-powerpoint.comments+xml"/>
  <Override PartName="/ppt/comments/modernComment_106_367C3380.xml" ContentType="application/vnd.ms-powerpoint.comments+xml"/>
  <Override PartName="/ppt/comments/modernComment_25D_68E640FC.xml" ContentType="application/vnd.ms-powerpoint.comments+xml"/>
  <Override PartName="/docMetadata/LabelInfo.xml" ContentType="application/vnd.ms-office.classificationlabels+xml"/>
  <Override PartName="/ppt/authors.xml" ContentType="application/vnd.ms-powerpoint.authors+xml"/>
  <Override PartName="/ppt/revisionInfo.xml" ContentType="application/vnd.ms-powerpoint.revisioninfo+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comments/comment6.xml" ContentType="application/vnd.openxmlformats-officedocument.presentationml.comments+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13.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18.xml" ContentType="application/vnd.openxmlformats-officedocument.presentationml.notesSlide+xml"/>
  <Override PartName="/ppt/comments/comment16.xml" ContentType="application/vnd.openxmlformats-officedocument.presentationml.comments+xml"/>
  <Override PartName="/ppt/notesSlides/notesSlide19.xml" ContentType="application/vnd.openxmlformats-officedocument.presentationml.notesSlide+xml"/>
  <Override PartName="/ppt/comments/comment17.xml" ContentType="application/vnd.openxmlformats-officedocument.presentationml.comments+xml"/>
  <Override PartName="/ppt/notesSlides/notesSlide20.xml" ContentType="application/vnd.openxmlformats-officedocument.presentationml.notesSlide+xml"/>
  <Override PartName="/ppt/comments/comment18.xml" ContentType="application/vnd.openxmlformats-officedocument.presentationml.comments+xml"/>
  <Override PartName="/ppt/notesSlides/notesSlide21.xml" ContentType="application/vnd.openxmlformats-officedocument.presentationml.notesSlide+xml"/>
  <Override PartName="/ppt/comments/comment19.xml" ContentType="application/vnd.openxmlformats-officedocument.presentationml.comments+xml"/>
  <Override PartName="/ppt/notesSlides/notesSlide22.xml" ContentType="application/vnd.openxmlformats-officedocument.presentationml.notesSlide+xml"/>
  <Override PartName="/ppt/comments/comment20.xml" ContentType="application/vnd.openxmlformats-officedocument.presentationml.comments+xml"/>
  <Override PartName="/ppt/notesSlides/notesSlide23.xml" ContentType="application/vnd.openxmlformats-officedocument.presentationml.notesSlide+xml"/>
  <Override PartName="/ppt/comments/comment21.xml" ContentType="application/vnd.openxmlformats-officedocument.presentationml.comments+xml"/>
  <Override PartName="/ppt/notesSlides/notesSlide24.xml" ContentType="application/vnd.openxmlformats-officedocument.presentationml.notesSlide+xml"/>
  <Override PartName="/ppt/comments/comment22.xml" ContentType="application/vnd.openxmlformats-officedocument.presentationml.comments+xml"/>
  <Override PartName="/ppt/notesSlides/notesSlide25.xml" ContentType="application/vnd.openxmlformats-officedocument.presentationml.notesSlide+xml"/>
  <Override PartName="/ppt/comments/comment23.xml" ContentType="application/vnd.openxmlformats-officedocument.presentationml.comments+xml"/>
  <Override PartName="/ppt/notesSlides/notesSlide26.xml" ContentType="application/vnd.openxmlformats-officedocument.presentationml.notesSlide+xml"/>
  <Override PartName="/ppt/comments/comment24.xml" ContentType="application/vnd.openxmlformats-officedocument.presentationml.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
  </p:notesMasterIdLst>
  <p:sldIdLst>
    <p:sldId id="592" r:id="rId3"/>
    <p:sldId id="331" r:id="rId4"/>
    <p:sldId id="593" r:id="rId5"/>
    <p:sldId id="257" r:id="rId6"/>
    <p:sldId id="348" r:id="rId7"/>
    <p:sldId id="607" r:id="rId8"/>
    <p:sldId id="301" r:id="rId9"/>
    <p:sldId id="299" r:id="rId10"/>
    <p:sldId id="611" r:id="rId11"/>
    <p:sldId id="591" r:id="rId12"/>
    <p:sldId id="272" r:id="rId13"/>
    <p:sldId id="300" r:id="rId14"/>
    <p:sldId id="262" r:id="rId15"/>
    <p:sldId id="273" r:id="rId16"/>
    <p:sldId id="605" r:id="rId17"/>
    <p:sldId id="606" r:id="rId18"/>
    <p:sldId id="598" r:id="rId19"/>
    <p:sldId id="599" r:id="rId20"/>
    <p:sldId id="600" r:id="rId21"/>
    <p:sldId id="601" r:id="rId22"/>
    <p:sldId id="602" r:id="rId23"/>
    <p:sldId id="603" r:id="rId24"/>
    <p:sldId id="258" r:id="rId25"/>
    <p:sldId id="610" r:id="rId26"/>
    <p:sldId id="609" r:id="rId27"/>
    <p:sldId id="6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8865B8E-1707-E5DB-94B0-85F07A20C970}" name="Rosie Sanderson" initials="" userId="S::r.sanderson@griffith.edu.au::849644b3-3a0e-49ed-a9a9-0d20c329d00e" providerId="AD"/>
  <p188:author id="{30B162C7-4FFC-9A19-D52A-B3AFC0BB4328}" name="ssofa1523" initials="ss" userId="S::ssofa1523_gmail.com#ext#@griffitheduau.onmicrosoft.com::9899e41a-0bd1-4c7f-897c-b85ca09787a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fa Seru" initials="" lastIdx="2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E41FA-4090-C6F6-B3CE-5569D339C257}" v="4" dt="2023-11-20T09:16:17.094"/>
    <p1510:client id="{41053ABD-C9BF-C70C-DA05-DF5823791B36}" v="20" dt="2023-11-28T09:13:22.587"/>
    <p1510:client id="{5D2A37BA-F319-48F7-C875-E484BA499780}" v="4" dt="2023-11-20T11:31:03.460"/>
    <p1510:client id="{6DD771B5-8C41-4D28-9494-BD4780E6C570}" v="107" dt="2023-11-21T00:37:18.984"/>
    <p1510:client id="{8DA12D6E-1406-18CB-054F-710134F603FA}" v="8" dt="2023-11-27T03:07:42.872"/>
    <p1510:client id="{BD7062FF-3850-4D23-BC18-32EC608F6510}" v="1" dt="2023-11-21T00:15:46.662"/>
    <p1510:client id="{E286F7E3-2D3C-433D-AE32-A011CB0014C5}" v="1" dt="2023-11-27T01:43:53.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tableStyles" Target="tableStyles.xml"/><Relationship Id="rId3"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commentAuthors" Target="commentAuthors.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29T08:09:04" idx="1">
    <p:pos x="0" y="0"/>
    <p:text>Bula Vinaka! I am very grateful to be here, and i want to thank the organizers for giving URBAN WASH space to present on our research project-how we intergrate GIS tools in our research data. -- I am not a GIS User nor have any experience in GIS so for those who will want to ask me any questions on the GIS component part of this presentation you can see me later and ill connect you to my collegues at Girffith University and UACS Consulting.VINAKA</p:text>
    <p:extLst>
      <p:ext uri="{C676402C-5697-4E1C-873F-D02D1690AC5C}">
        <p15:threadingInfo xmlns:p15="http://schemas.microsoft.com/office/powerpoint/2012/main" timeZoneBias="480"/>
      </p:ext>
    </p:extLst>
  </p:cm>
  <p:cm authorId="1" dt="2023-11-29T08:41:44" idx="2">
    <p:pos x="0" y="0"/>
    <p:text>Our research target the critical issue of inadequate access to WASH services in unplanned URBAN settlements of the Melanesia Region. It is a multi partner collaborative research project, funded by the Australian government under their WATER FOR WOMEN FUND. Along with the international water centre at Griffith university, The university of Papua New Guinea, USP in Laucala and Emalus Campus, UACS Consulting and WATERAID PNG. We are interested in how we can support better decision making for improved water and sanitation services in informal settlements. The research is based in three urban areas Suva in Fiji, Port Villa in Vanuatu, and Port Moresby in PNG.
</p:text>
    <p:extLst>
      <p:ext uri="{C676402C-5697-4E1C-873F-D02D1690AC5C}">
        <p15:threadingInfo xmlns:p15="http://schemas.microsoft.com/office/powerpoint/2012/main" timeZoneBias="480">
          <p15:parentCm authorId="1"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3-11-29T09:19:07" idx="11">
    <p:pos x="0" y="0"/>
    <p:text>Here we have the modelled flood mapping. 
This is an example of Hazard spatial information that is useful to make decisions about resilient and appropriate water and sanitation services in a particularly place. For some cities, like Vanuatu, there is a place- based flood modelling studies that have been completed( though the data is not usually easily available). For others, like Port Moresby, the comprehensive flood studies are required.
</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3-11-29T09:20:02" idx="12">
    <p:pos x="0" y="0"/>
    <p:text>We can get spatial information about the hazards of sea level rise and coastal inundation, for example this maps showing the predicted extent of inundation from one meter of sea level rise in Suva and Port Villa.
You can predict areas that will be affected from 1m of sea level rise.</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3-11-29T09:20:31" idx="13">
    <p:pos x="0" y="0"/>
    <p:text>We can also start to build a picture of residents’ existing vulnerability. 
This information is from the Fiji Bureau of Statistics,  about the existing water and sanitation services residents use in different census enumeration areas across Suva. Areas that already have poor or inadequate water or sanitation access are often more likely to experience negative consequences of climate hazards than those who have good access. ( The numbers represent the proportion of household with the most common type of water and sanitation services)
We can make this sort of information, along with things like tenure, building material, or populations under five years old to settlement areas- to keep building that picture.
</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3-11-29T09:24:53" idx="14">
    <p:pos x="0" y="0"/>
    <p:text>
We have also used GIS tools to support and visualize our household survey work we have been doing. For Vanuatu there were two rounds of household surveys conducted in 2022 and the other in 2023. 
We conducted household surveys and qualitative interviews with residents in informal settlements in Port Vila and Suva. The purpose of the surveys is to collect WASH user preference information, and to begin to understand the climate exposure history of people living in selected settlements. In both cities, we conducted the surveys in settlements with different environmental exposures: some are near to the rivers which flood, others are close to the sea where tsunamis and tidal inundation can occur. In both cities, at least one of the settlements is a densely packed area, where sharing of public toilets occurs. The interview was done to members of households who are 18 years and above and we tried to have different age group and gender participated in the HH Survey. </p:text>
    <p:extLst>
      <p:ext uri="{C676402C-5697-4E1C-873F-D02D1690AC5C}">
        <p15:threadingInfo xmlns:p15="http://schemas.microsoft.com/office/powerpoint/2012/main" timeZoneBias="4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3-11-29T09:27:51" idx="16">
    <p:pos x="0" y="0"/>
    <p:text>In Suva we conducted HH Surveys in 8 settlements within the Suva Urban Areas- 4 settlements in 2022 with 76 HH interviews and another 4 settlements in 2023 with 171 HH interviews.</p:text>
    <p:extLst>
      <p:ext uri="{C676402C-5697-4E1C-873F-D02D1690AC5C}">
        <p15:threadingInfo xmlns:p15="http://schemas.microsoft.com/office/powerpoint/2012/main" timeZoneBias="4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3-11-29T09:28:51" idx="17">
    <p:pos x="0" y="0"/>
    <p:text>It starts to become interesting when we overlay these different datasets and spatial layers.
 For example, from our household survey, we can locate different examples of sanitation systems reported to us. Not just the toilet type they have, but also whether that’s a  toilet at their house or the neighbour’s house or they using a public or community toilet, or otherwise.
This map is busy, but briefly – each point is a household, the color reflects the sanitation system, while the symbol shape is reported impact from a particular hazard --in this case its flood or inundation. The plus sign symbol are those that reported their toilet system was affected. And the Dot are those that reported they were not affected by the hazard. Here, we’ve overlaid some of the flood and inundation hazard datasets we have, including predictive modelling and environmental proxies.
BE CLEAR!!!</p:text>
    <p:extLst>
      <p:ext uri="{C676402C-5697-4E1C-873F-D02D1690AC5C}">
        <p15:threadingInfo xmlns:p15="http://schemas.microsoft.com/office/powerpoint/2012/main" timeZoneBias="4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3-11-29T09:29:33" idx="20">
    <p:pos x="200" y="200"/>
    <p:text>Highlighting just those that were impacted, most of them are where we’d expect them in relation to the flood mapping. However, also of Interest is the types of sanitation service that are highlighted as impacted– all in this settlement were pit toilets of different types. All septic systems were excluded as were all the public/ community toilets of different types.
</p:text>
    <p:extLst>
      <p:ext uri="{C676402C-5697-4E1C-873F-D02D1690AC5C}">
        <p15:threadingInfo xmlns:p15="http://schemas.microsoft.com/office/powerpoint/2012/main" timeZoneBias="4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3-11-29T09:30:32" idx="21">
    <p:pos x="0" y="0"/>
    <p:text>These are households that reported their toilet system were not affected by flood or inundation.
We can also consider which systems within the areas we expect to be exposed to the hazard which did not report any impacts.
You can see on the slide that there are few households within the flood modelling area has pit with slab toilet system reported not affected.
Why is this?. What extra characteristics, capacities allowed those systems to withstand the hazards, and thus improve their resilience?. And how can this be scaled and applied in other locations?</p:text>
    <p:extLst>
      <p:ext uri="{C676402C-5697-4E1C-873F-D02D1690AC5C}">
        <p15:threadingInfo xmlns:p15="http://schemas.microsoft.com/office/powerpoint/2012/main" timeZoneBias="4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3-11-29T09:31:01" idx="22">
    <p:pos x="0" y="0"/>
    <p:text>On the other hand, integrating results from household surveys about toilet types, access locations and experienced impacts from hazards sometimes doesn't tell you the full story. This is Muslim League settlement here in Fiji, and the hazard is Cyclone or heavy rain/ storms. All residents here had access to piped utility water, from taps either in their house, their yard or neighbours yard . We can see that some households that are far away from the waterway buffer reported that they are affected by cyclone or heavy rain.
</p:text>
    <p:extLst>
      <p:ext uri="{C676402C-5697-4E1C-873F-D02D1690AC5C}">
        <p15:threadingInfo xmlns:p15="http://schemas.microsoft.com/office/powerpoint/2012/main" timeZoneBias="48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3-11-29T09:31:31" idx="23">
    <p:pos x="0" y="0"/>
    <p:text>If we look just at those water service delivery models that were affected by cyclone or heavy rain, there is still a mix amongst the piped water services. This is also true when looking only at those systems not affected. So even though everyone is accessing piped utility water in one Way Or Another, different households in the same settlement have different experiences with impacts and risks. There must be additional layers of capacity, vulnerability or exposure that can help explain some of these realized impacts.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11-29T08:48:21" idx="3">
    <p:pos x="0" y="0"/>
    <p:text>The problem has been well recognized for some time, in general, residents in unplanned urban settlements have limited access to water and sanitation services, particularly ones that are inclusive and climate resilient. And with climate change bringing increased intensity of rainfall, flooding, changes to cyclone pattern and sea level rise. These affects people’s access to WASH Services. (TAP FOR GOVERNANCE )
We recognized there is a lot of different parts that make up the response to this “problem” in urban government systems,  for this research we are focused on the Planning Systems, and in particular, what data, information and tools that could be used during the scoping or early design of WASH services to support planning.
</p:text>
    <p:extLst>
      <p:ext uri="{C676402C-5697-4E1C-873F-D02D1690AC5C}">
        <p15:threadingInfo xmlns:p15="http://schemas.microsoft.com/office/powerpoint/2012/main" timeZoneBias="48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3-11-29T09:32:25" idx="24">
    <p:pos x="0" y="0"/>
    <p:text>This is a picture from Muslim League. Showing residents accessing water from the water meter on the other side of the creek using PVC pipe connecting to their household. Some of these pipe goes for about 200 meters to reach their houses. 
These might be one of the situations that explains the previous slide -- confirming that accessed to piped water does not necessarily mean climate resilient water access.
</p:text>
    <p:extLst>
      <p:ext uri="{C676402C-5697-4E1C-873F-D02D1690AC5C}">
        <p15:threadingInfo xmlns:p15="http://schemas.microsoft.com/office/powerpoint/2012/main" timeZoneBias="48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3-11-29T09:35:27" idx="25">
    <p:pos x="0" y="0"/>
    <p:text>I’ll briefly touch on two activities in the research in which we are developing new spatial datasets, rather than collating, processing and using existing datasets. The first are a serious of participatory GIS field surveys with residents in settlements. We aim to identify different localized climate hazard areas that are hard to represent on city-wide or even country-wide hazard modelling. Then, we want to map some examples of water and sanitation vulnerability data- for example, in Suva we want to explore those poly pipe water connections and spatially assess how many breaks, or other problems exist along those lines. 
</p:text>
    <p:extLst>
      <p:ext uri="{C676402C-5697-4E1C-873F-D02D1690AC5C}">
        <p15:threadingInfo xmlns:p15="http://schemas.microsoft.com/office/powerpoint/2012/main" timeZoneBias="48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3-11-29T09:35:55" idx="26">
    <p:pos x="0" y="0"/>
    <p:text>The second is a component that my colleagues at UACS Consulting have been working on, which is a tool to help autonomously detect the settlements using satellite imagery and machine learning. The tool has been trialled over port Villa and we are working on the other cities now. If you want more information on this one please do come and see me afterwards. We have a print out copy that has the information on this that we placed on the table up there.
</p:text>
    <p:extLst>
      <p:ext uri="{C676402C-5697-4E1C-873F-D02D1690AC5C}">
        <p15:threadingInfo xmlns:p15="http://schemas.microsoft.com/office/powerpoint/2012/main" timeZoneBias="48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3-11-29T09:36:29" idx="27">
    <p:pos x="0" y="0"/>
    <p:text>Lastly if any of the work or ideas I've presented today are of interest to you– we would love to speak to you. We know there are a number of GIS users interest groups across the region. Including supported by this conference, and know they are a great way to share knowledge and experience. Already we have identified and spoken to a number of interested people, so we will be starting to send out some information soon. This is a great way to share experience, expand your network not only within the different organizations locally but with other people of the same interests and same work that you do in other regions. Please get in touch if you are interested. We offer free of cost online training opportunities. We have a sign up sheet on the table there as well or you can come and see me after this.</p:text>
    <p:extLst>
      <p:ext uri="{C676402C-5697-4E1C-873F-D02D1690AC5C}">
        <p15:threadingInfo xmlns:p15="http://schemas.microsoft.com/office/powerpoint/2012/main" timeZoneBias="48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3-11-29T09:38:22" idx="28">
    <p:pos x="0" y="0"/>
    <p:text>You can take a picture of this and send us an email.
Vinaka vakalevu.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11-29T09:00:43" idx="4">
    <p:pos x="0" y="0"/>
    <p:text>These are some areas where we used spatial data that are available online on Ministries and organisations website or portals to locate settlements, characterize climate risks and resilience. So this just highlights the importance of having updated data available across the Regions, as Pacific Island Countries we face mostly the same climate change hazards.  So thanks to Digital Earth Pacific, and other organization and Ministries that have taken the next step of making these data available.</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11-29T09:01:25" idx="5">
    <p:pos x="0" y="0"/>
    <p:text>We adopted principles of open source and ethical information, participatory planning, leveraging existing tools and increase capacity across research teams and regions.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11-29T09:12:45" idx="6">
    <p:pos x="0" y="0"/>
    <p:text>There are 128 informal settlements in the Greater suva Urban Area-which includes Suva City anf the three municipal town of Lami Town, Nasinu Town and Nausori Town. We got that stats from UN Fiji Habitat.
In 2018, Fiji Bureau of Statistics reported the total population of the Greater SUVA Urban area was 108,074 and the total informal settlement population was estimated at 44,641, so approximately 41% are living in informal settlements.
The next three slides show the extent and number of settlements we've been able to locate across the three cities in our research. The data is limited and variable across the countries.
</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3-11-29T09:14:34" idx="7">
    <p:pos x="0" y="0"/>
    <p:text>There are 29 reported informal settlements within the urban areas of Port Villa.
</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3-11-29T09:14:57" idx="8">
    <p:pos x="0" y="0"/>
    <p:text>In PORT MORESBY THERE ARE 79 LOCATION OF IDENTIFIED URBAN AND PERI URBAN INFORMAL SETTLEMENTS.
</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3-11-29T09:15:45" idx="9">
    <p:pos x="0" y="0"/>
    <p:text>I won’t go through everything here but just to give you an idea. On this slide, it gives a very broad overview of the kinds of datasets we have been collating and making use of. It's not exhaustive, but it demonstrates the need to go across different sectors and government departments and look on local, regional and global scales.
Here the different kinds of data are grouped into the “dimension of risk” we are interested in. So if we are exploring the different risks related to water, sanitation, hygiene and the climate change in informal settlements, which are made up of hazards, exposure and vulnerabilities then different sorts of data can help describe and define this different dimensions. 
</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3-11-29T09:18:23" idx="10">
    <p:pos x="0" y="0"/>
    <p:text>Examples under exposure we 
1. look at literature and government sources, used satellite imagery, talked to people and ground truthing through visiting settlements to pinpoint locations and names of settlements.
2.  Also getting a building footprint layer that is freely available from open street maps, so you can see how many buildings are within the boundaries of each settlements.
3.  Obtaining the average household size population from the latest census data.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CDEC1-8DD5-4C78-B4FF-FFE6BF7AE7F3}" type="doc">
      <dgm:prSet loTypeId="urn:microsoft.com/office/officeart/2005/8/layout/chart3" loCatId="relationship" qsTypeId="urn:microsoft.com/office/officeart/2005/8/quickstyle/simple1" qsCatId="simple" csTypeId="urn:microsoft.com/office/officeart/2005/8/colors/accent5_2" csCatId="accent5" phldr="1"/>
      <dgm:spPr/>
    </dgm:pt>
    <dgm:pt modelId="{B159D7E7-9290-4D06-BD1D-8D26DA55D25A}">
      <dgm:prSet phldrT="[Text]" custT="1"/>
      <dgm:spPr>
        <a:solidFill>
          <a:schemeClr val="accent2">
            <a:lumMod val="50000"/>
          </a:schemeClr>
        </a:solidFill>
      </dgm:spPr>
      <dgm:t>
        <a:bodyPr/>
        <a:lstStyle/>
        <a:p>
          <a:r>
            <a:rPr lang="en-AU" sz="1800" b="1"/>
            <a:t>Planning systems</a:t>
          </a:r>
        </a:p>
      </dgm:t>
    </dgm:pt>
    <dgm:pt modelId="{E7F0261B-C17A-410B-9476-100B9F7E83BE}" type="parTrans" cxnId="{45C67F46-49B9-46C1-8B32-FDCFAB1FDACD}">
      <dgm:prSet/>
      <dgm:spPr/>
      <dgm:t>
        <a:bodyPr/>
        <a:lstStyle/>
        <a:p>
          <a:endParaRPr lang="en-AU" sz="2000" b="1"/>
        </a:p>
      </dgm:t>
    </dgm:pt>
    <dgm:pt modelId="{737D82E9-F124-4C97-800D-D3E75D67CD7F}" type="sibTrans" cxnId="{45C67F46-49B9-46C1-8B32-FDCFAB1FDACD}">
      <dgm:prSet/>
      <dgm:spPr/>
      <dgm:t>
        <a:bodyPr/>
        <a:lstStyle/>
        <a:p>
          <a:endParaRPr lang="en-AU" sz="2000" b="1"/>
        </a:p>
      </dgm:t>
    </dgm:pt>
    <dgm:pt modelId="{38BE701D-213E-4EB2-9C76-512F4A485332}">
      <dgm:prSet phldrT="[Text]" custT="1"/>
      <dgm:spPr>
        <a:solidFill>
          <a:schemeClr val="accent4">
            <a:lumMod val="50000"/>
          </a:schemeClr>
        </a:solidFill>
      </dgm:spPr>
      <dgm:t>
        <a:bodyPr/>
        <a:lstStyle/>
        <a:p>
          <a:r>
            <a:rPr lang="en-AU" sz="1800" b="1"/>
            <a:t>Policies</a:t>
          </a:r>
        </a:p>
      </dgm:t>
    </dgm:pt>
    <dgm:pt modelId="{A0154B23-5047-47E3-8DD5-D39D247853FB}" type="parTrans" cxnId="{6994C89F-6C6D-4A9C-8A4B-E8A326661427}">
      <dgm:prSet/>
      <dgm:spPr/>
      <dgm:t>
        <a:bodyPr/>
        <a:lstStyle/>
        <a:p>
          <a:endParaRPr lang="en-AU" sz="2000" b="1"/>
        </a:p>
      </dgm:t>
    </dgm:pt>
    <dgm:pt modelId="{4C22B8F1-9D55-4BCB-AC67-60F3CE1B3C9E}" type="sibTrans" cxnId="{6994C89F-6C6D-4A9C-8A4B-E8A326661427}">
      <dgm:prSet/>
      <dgm:spPr/>
      <dgm:t>
        <a:bodyPr/>
        <a:lstStyle/>
        <a:p>
          <a:endParaRPr lang="en-AU" sz="2000" b="1"/>
        </a:p>
      </dgm:t>
    </dgm:pt>
    <dgm:pt modelId="{91D4DCF6-87AF-4E97-988E-5D47C85F43F7}">
      <dgm:prSet phldrT="[Text]" custT="1"/>
      <dgm:spPr>
        <a:solidFill>
          <a:schemeClr val="accent4">
            <a:lumMod val="50000"/>
          </a:schemeClr>
        </a:solidFill>
      </dgm:spPr>
      <dgm:t>
        <a:bodyPr/>
        <a:lstStyle/>
        <a:p>
          <a:r>
            <a:rPr lang="en-AU" sz="1800" b="1"/>
            <a:t>Workforce / Capacity development</a:t>
          </a:r>
        </a:p>
      </dgm:t>
    </dgm:pt>
    <dgm:pt modelId="{928C9B00-CCA1-4718-9CC3-BB08BF263171}" type="parTrans" cxnId="{AF849B64-0324-469E-9F10-B93CCE3A05B6}">
      <dgm:prSet/>
      <dgm:spPr/>
      <dgm:t>
        <a:bodyPr/>
        <a:lstStyle/>
        <a:p>
          <a:endParaRPr lang="en-AU" sz="2000" b="1"/>
        </a:p>
      </dgm:t>
    </dgm:pt>
    <dgm:pt modelId="{D7320977-F52C-42F9-A73A-D523521C9AFD}" type="sibTrans" cxnId="{AF849B64-0324-469E-9F10-B93CCE3A05B6}">
      <dgm:prSet/>
      <dgm:spPr/>
      <dgm:t>
        <a:bodyPr/>
        <a:lstStyle/>
        <a:p>
          <a:endParaRPr lang="en-AU" sz="2000" b="1"/>
        </a:p>
      </dgm:t>
    </dgm:pt>
    <dgm:pt modelId="{6D4A0391-7D7B-4966-B88E-05427949F30C}">
      <dgm:prSet phldrT="[Text]" custT="1"/>
      <dgm:spPr>
        <a:solidFill>
          <a:schemeClr val="accent4">
            <a:lumMod val="50000"/>
          </a:schemeClr>
        </a:solidFill>
      </dgm:spPr>
      <dgm:t>
        <a:bodyPr/>
        <a:lstStyle/>
        <a:p>
          <a:r>
            <a:rPr lang="en-AU" sz="1800" b="1"/>
            <a:t>Financing</a:t>
          </a:r>
        </a:p>
      </dgm:t>
    </dgm:pt>
    <dgm:pt modelId="{80ACD0EF-A010-4426-B700-61ABE2F43C72}" type="parTrans" cxnId="{3F63F929-B15F-44AE-8B6E-359DACE7EDDC}">
      <dgm:prSet/>
      <dgm:spPr/>
      <dgm:t>
        <a:bodyPr/>
        <a:lstStyle/>
        <a:p>
          <a:endParaRPr lang="en-AU" sz="2000" b="1"/>
        </a:p>
      </dgm:t>
    </dgm:pt>
    <dgm:pt modelId="{3CEFCC95-E98A-4901-946A-A5935DF52E91}" type="sibTrans" cxnId="{3F63F929-B15F-44AE-8B6E-359DACE7EDDC}">
      <dgm:prSet/>
      <dgm:spPr/>
      <dgm:t>
        <a:bodyPr/>
        <a:lstStyle/>
        <a:p>
          <a:endParaRPr lang="en-AU" sz="2000" b="1"/>
        </a:p>
      </dgm:t>
    </dgm:pt>
    <dgm:pt modelId="{7C2FA540-145F-4550-8733-72CAE34F79CE}">
      <dgm:prSet phldrT="[Text]" custT="1"/>
      <dgm:spPr>
        <a:solidFill>
          <a:schemeClr val="accent4">
            <a:lumMod val="50000"/>
          </a:schemeClr>
        </a:solidFill>
      </dgm:spPr>
      <dgm:t>
        <a:bodyPr/>
        <a:lstStyle/>
        <a:p>
          <a:r>
            <a:rPr lang="en-AU" sz="1800" b="1"/>
            <a:t>……</a:t>
          </a:r>
        </a:p>
      </dgm:t>
    </dgm:pt>
    <dgm:pt modelId="{6D52F2D5-E80C-43D5-98EE-FFFCE9A59C34}" type="parTrans" cxnId="{8303E80F-ABE4-4BD1-88CF-E27D91B12020}">
      <dgm:prSet/>
      <dgm:spPr/>
      <dgm:t>
        <a:bodyPr/>
        <a:lstStyle/>
        <a:p>
          <a:endParaRPr lang="en-AU" sz="2000" b="1"/>
        </a:p>
      </dgm:t>
    </dgm:pt>
    <dgm:pt modelId="{104C82F3-E149-4BFC-8020-38978384157E}" type="sibTrans" cxnId="{8303E80F-ABE4-4BD1-88CF-E27D91B12020}">
      <dgm:prSet/>
      <dgm:spPr/>
      <dgm:t>
        <a:bodyPr/>
        <a:lstStyle/>
        <a:p>
          <a:endParaRPr lang="en-AU" sz="2000" b="1"/>
        </a:p>
      </dgm:t>
    </dgm:pt>
    <dgm:pt modelId="{05884AD3-DA6F-46C5-AB6D-AC82F55587B8}">
      <dgm:prSet phldrT="[Text]" custT="1"/>
      <dgm:spPr>
        <a:solidFill>
          <a:schemeClr val="accent4">
            <a:lumMod val="50000"/>
          </a:schemeClr>
        </a:solidFill>
      </dgm:spPr>
      <dgm:t>
        <a:bodyPr/>
        <a:lstStyle/>
        <a:p>
          <a:r>
            <a:rPr lang="en-AU" sz="1800" b="1"/>
            <a:t>…..</a:t>
          </a:r>
        </a:p>
      </dgm:t>
    </dgm:pt>
    <dgm:pt modelId="{5A75D5A9-5853-4A42-B60F-75766F91CD33}" type="parTrans" cxnId="{B4B2D431-30CB-47B0-84CE-80FE0E797BEE}">
      <dgm:prSet/>
      <dgm:spPr/>
      <dgm:t>
        <a:bodyPr/>
        <a:lstStyle/>
        <a:p>
          <a:endParaRPr lang="en-AU" sz="2000" b="1"/>
        </a:p>
      </dgm:t>
    </dgm:pt>
    <dgm:pt modelId="{42625DDA-355D-4EF8-A910-925A63A7208F}" type="sibTrans" cxnId="{B4B2D431-30CB-47B0-84CE-80FE0E797BEE}">
      <dgm:prSet/>
      <dgm:spPr/>
      <dgm:t>
        <a:bodyPr/>
        <a:lstStyle/>
        <a:p>
          <a:endParaRPr lang="en-AU" sz="2000" b="1"/>
        </a:p>
      </dgm:t>
    </dgm:pt>
    <dgm:pt modelId="{76A382DB-4869-4F9F-AEE6-85A18630199C}">
      <dgm:prSet phldrT="[Text]" custT="1"/>
      <dgm:spPr>
        <a:solidFill>
          <a:schemeClr val="accent4">
            <a:lumMod val="50000"/>
          </a:schemeClr>
        </a:solidFill>
      </dgm:spPr>
      <dgm:t>
        <a:bodyPr/>
        <a:lstStyle/>
        <a:p>
          <a:r>
            <a:rPr lang="en-AU" sz="1800" b="1"/>
            <a:t>…..</a:t>
          </a:r>
        </a:p>
      </dgm:t>
    </dgm:pt>
    <dgm:pt modelId="{64357FD0-5129-42F4-9DC5-02D0ACD20BC4}" type="parTrans" cxnId="{51F1A348-9D38-4E51-A8DE-E143D0243AF6}">
      <dgm:prSet/>
      <dgm:spPr/>
      <dgm:t>
        <a:bodyPr/>
        <a:lstStyle/>
        <a:p>
          <a:endParaRPr lang="en-AU" sz="2000" b="1"/>
        </a:p>
      </dgm:t>
    </dgm:pt>
    <dgm:pt modelId="{7865A7BC-A923-44CE-BA53-FCDA21C1362C}" type="sibTrans" cxnId="{51F1A348-9D38-4E51-A8DE-E143D0243AF6}">
      <dgm:prSet/>
      <dgm:spPr/>
      <dgm:t>
        <a:bodyPr/>
        <a:lstStyle/>
        <a:p>
          <a:endParaRPr lang="en-AU" sz="2000" b="1"/>
        </a:p>
      </dgm:t>
    </dgm:pt>
    <dgm:pt modelId="{097C2494-853A-4C95-AB27-561D30C8A27C}">
      <dgm:prSet phldrT="[Text]"/>
      <dgm:spPr/>
      <dgm:t>
        <a:bodyPr/>
        <a:lstStyle/>
        <a:p>
          <a:endParaRPr lang="en-AU"/>
        </a:p>
      </dgm:t>
    </dgm:pt>
    <dgm:pt modelId="{7C1DD992-4117-46DB-B292-1F503BAEA9D0}" type="parTrans" cxnId="{F9F02A1D-CE12-454D-84D7-3256DFF0E957}">
      <dgm:prSet/>
      <dgm:spPr/>
      <dgm:t>
        <a:bodyPr/>
        <a:lstStyle/>
        <a:p>
          <a:endParaRPr lang="en-AU" sz="2000" b="1"/>
        </a:p>
      </dgm:t>
    </dgm:pt>
    <dgm:pt modelId="{871527CB-EBE9-4C85-A950-9F3541AD90D7}" type="sibTrans" cxnId="{F9F02A1D-CE12-454D-84D7-3256DFF0E957}">
      <dgm:prSet/>
      <dgm:spPr/>
      <dgm:t>
        <a:bodyPr/>
        <a:lstStyle/>
        <a:p>
          <a:endParaRPr lang="en-AU" sz="2000" b="1"/>
        </a:p>
      </dgm:t>
    </dgm:pt>
    <dgm:pt modelId="{D61FBFBB-0429-4BF5-9B8B-A4CF4CB76C3C}" type="pres">
      <dgm:prSet presAssocID="{46FCDEC1-8DD5-4C78-B4FF-FFE6BF7AE7F3}" presName="compositeShape" presStyleCnt="0">
        <dgm:presLayoutVars>
          <dgm:chMax val="7"/>
          <dgm:dir/>
          <dgm:resizeHandles val="exact"/>
        </dgm:presLayoutVars>
      </dgm:prSet>
      <dgm:spPr/>
    </dgm:pt>
    <dgm:pt modelId="{C1D09CFE-9FF6-421B-A423-A064A79C10B6}" type="pres">
      <dgm:prSet presAssocID="{46FCDEC1-8DD5-4C78-B4FF-FFE6BF7AE7F3}" presName="wedge1" presStyleLbl="node1" presStyleIdx="0" presStyleCnt="7" custLinFactNeighborX="1470" custLinFactNeighborY="-3655"/>
      <dgm:spPr/>
      <dgm:t>
        <a:bodyPr/>
        <a:lstStyle/>
        <a:p>
          <a:endParaRPr lang="en-US"/>
        </a:p>
      </dgm:t>
    </dgm:pt>
    <dgm:pt modelId="{BE6DBCDA-40D4-4952-8AAC-DFC8D440829E}" type="pres">
      <dgm:prSet presAssocID="{46FCDEC1-8DD5-4C78-B4FF-FFE6BF7AE7F3}" presName="wedge1Tx" presStyleLbl="node1" presStyleIdx="0" presStyleCnt="7">
        <dgm:presLayoutVars>
          <dgm:chMax val="0"/>
          <dgm:chPref val="0"/>
          <dgm:bulletEnabled val="1"/>
        </dgm:presLayoutVars>
      </dgm:prSet>
      <dgm:spPr/>
      <dgm:t>
        <a:bodyPr/>
        <a:lstStyle/>
        <a:p>
          <a:endParaRPr lang="en-US"/>
        </a:p>
      </dgm:t>
    </dgm:pt>
    <dgm:pt modelId="{EA9F053C-5124-4022-99CE-82D7113E3F5E}" type="pres">
      <dgm:prSet presAssocID="{46FCDEC1-8DD5-4C78-B4FF-FFE6BF7AE7F3}" presName="wedge2" presStyleLbl="node1" presStyleIdx="1" presStyleCnt="7"/>
      <dgm:spPr/>
      <dgm:t>
        <a:bodyPr/>
        <a:lstStyle/>
        <a:p>
          <a:endParaRPr lang="en-US"/>
        </a:p>
      </dgm:t>
    </dgm:pt>
    <dgm:pt modelId="{B9B098DE-9B14-478E-9E9B-A901F2D95E75}" type="pres">
      <dgm:prSet presAssocID="{46FCDEC1-8DD5-4C78-B4FF-FFE6BF7AE7F3}" presName="wedge2Tx" presStyleLbl="node1" presStyleIdx="1" presStyleCnt="7">
        <dgm:presLayoutVars>
          <dgm:chMax val="0"/>
          <dgm:chPref val="0"/>
          <dgm:bulletEnabled val="1"/>
        </dgm:presLayoutVars>
      </dgm:prSet>
      <dgm:spPr/>
      <dgm:t>
        <a:bodyPr/>
        <a:lstStyle/>
        <a:p>
          <a:endParaRPr lang="en-US"/>
        </a:p>
      </dgm:t>
    </dgm:pt>
    <dgm:pt modelId="{D82C5C29-DD0C-4257-9804-0BAD2326DB1F}" type="pres">
      <dgm:prSet presAssocID="{46FCDEC1-8DD5-4C78-B4FF-FFE6BF7AE7F3}" presName="wedge3" presStyleLbl="node1" presStyleIdx="2" presStyleCnt="7"/>
      <dgm:spPr/>
      <dgm:t>
        <a:bodyPr/>
        <a:lstStyle/>
        <a:p>
          <a:endParaRPr lang="en-US"/>
        </a:p>
      </dgm:t>
    </dgm:pt>
    <dgm:pt modelId="{2782F94A-381E-4EA0-92C6-1684172537D3}" type="pres">
      <dgm:prSet presAssocID="{46FCDEC1-8DD5-4C78-B4FF-FFE6BF7AE7F3}" presName="wedge3Tx" presStyleLbl="node1" presStyleIdx="2" presStyleCnt="7">
        <dgm:presLayoutVars>
          <dgm:chMax val="0"/>
          <dgm:chPref val="0"/>
          <dgm:bulletEnabled val="1"/>
        </dgm:presLayoutVars>
      </dgm:prSet>
      <dgm:spPr/>
      <dgm:t>
        <a:bodyPr/>
        <a:lstStyle/>
        <a:p>
          <a:endParaRPr lang="en-US"/>
        </a:p>
      </dgm:t>
    </dgm:pt>
    <dgm:pt modelId="{5CA077D3-3259-4E39-B0EB-D716752C74A9}" type="pres">
      <dgm:prSet presAssocID="{46FCDEC1-8DD5-4C78-B4FF-FFE6BF7AE7F3}" presName="wedge4" presStyleLbl="node1" presStyleIdx="3" presStyleCnt="7"/>
      <dgm:spPr/>
      <dgm:t>
        <a:bodyPr/>
        <a:lstStyle/>
        <a:p>
          <a:endParaRPr lang="en-US"/>
        </a:p>
      </dgm:t>
    </dgm:pt>
    <dgm:pt modelId="{0D4C1B35-86D3-4020-B610-990C075BE896}" type="pres">
      <dgm:prSet presAssocID="{46FCDEC1-8DD5-4C78-B4FF-FFE6BF7AE7F3}" presName="wedge4Tx" presStyleLbl="node1" presStyleIdx="3" presStyleCnt="7">
        <dgm:presLayoutVars>
          <dgm:chMax val="0"/>
          <dgm:chPref val="0"/>
          <dgm:bulletEnabled val="1"/>
        </dgm:presLayoutVars>
      </dgm:prSet>
      <dgm:spPr/>
      <dgm:t>
        <a:bodyPr/>
        <a:lstStyle/>
        <a:p>
          <a:endParaRPr lang="en-US"/>
        </a:p>
      </dgm:t>
    </dgm:pt>
    <dgm:pt modelId="{179E47BE-7B73-4CCB-8223-4E11E5FD4B6D}" type="pres">
      <dgm:prSet presAssocID="{46FCDEC1-8DD5-4C78-B4FF-FFE6BF7AE7F3}" presName="wedge5" presStyleLbl="node1" presStyleIdx="4" presStyleCnt="7"/>
      <dgm:spPr/>
      <dgm:t>
        <a:bodyPr/>
        <a:lstStyle/>
        <a:p>
          <a:endParaRPr lang="en-US"/>
        </a:p>
      </dgm:t>
    </dgm:pt>
    <dgm:pt modelId="{1FB97922-90EC-40C3-83DA-D1525E0EA68E}" type="pres">
      <dgm:prSet presAssocID="{46FCDEC1-8DD5-4C78-B4FF-FFE6BF7AE7F3}" presName="wedge5Tx" presStyleLbl="node1" presStyleIdx="4" presStyleCnt="7">
        <dgm:presLayoutVars>
          <dgm:chMax val="0"/>
          <dgm:chPref val="0"/>
          <dgm:bulletEnabled val="1"/>
        </dgm:presLayoutVars>
      </dgm:prSet>
      <dgm:spPr/>
      <dgm:t>
        <a:bodyPr/>
        <a:lstStyle/>
        <a:p>
          <a:endParaRPr lang="en-US"/>
        </a:p>
      </dgm:t>
    </dgm:pt>
    <dgm:pt modelId="{0CC14251-D6CD-471F-AF60-D5CF8496E068}" type="pres">
      <dgm:prSet presAssocID="{46FCDEC1-8DD5-4C78-B4FF-FFE6BF7AE7F3}" presName="wedge6" presStyleLbl="node1" presStyleIdx="5" presStyleCnt="7"/>
      <dgm:spPr/>
      <dgm:t>
        <a:bodyPr/>
        <a:lstStyle/>
        <a:p>
          <a:endParaRPr lang="en-US"/>
        </a:p>
      </dgm:t>
    </dgm:pt>
    <dgm:pt modelId="{7AA30827-C5AE-450F-8228-B04C26501654}" type="pres">
      <dgm:prSet presAssocID="{46FCDEC1-8DD5-4C78-B4FF-FFE6BF7AE7F3}" presName="wedge6Tx" presStyleLbl="node1" presStyleIdx="5" presStyleCnt="7">
        <dgm:presLayoutVars>
          <dgm:chMax val="0"/>
          <dgm:chPref val="0"/>
          <dgm:bulletEnabled val="1"/>
        </dgm:presLayoutVars>
      </dgm:prSet>
      <dgm:spPr/>
      <dgm:t>
        <a:bodyPr/>
        <a:lstStyle/>
        <a:p>
          <a:endParaRPr lang="en-US"/>
        </a:p>
      </dgm:t>
    </dgm:pt>
    <dgm:pt modelId="{980B0618-D2F6-41AC-A7E2-84477925CC0F}" type="pres">
      <dgm:prSet presAssocID="{46FCDEC1-8DD5-4C78-B4FF-FFE6BF7AE7F3}" presName="wedge7" presStyleLbl="node1" presStyleIdx="6" presStyleCnt="7"/>
      <dgm:spPr/>
      <dgm:t>
        <a:bodyPr/>
        <a:lstStyle/>
        <a:p>
          <a:endParaRPr lang="en-US"/>
        </a:p>
      </dgm:t>
    </dgm:pt>
    <dgm:pt modelId="{0878AF48-2AAE-4217-8FF2-FF787D24A069}" type="pres">
      <dgm:prSet presAssocID="{46FCDEC1-8DD5-4C78-B4FF-FFE6BF7AE7F3}" presName="wedge7Tx" presStyleLbl="node1" presStyleIdx="6" presStyleCnt="7">
        <dgm:presLayoutVars>
          <dgm:chMax val="0"/>
          <dgm:chPref val="0"/>
          <dgm:bulletEnabled val="1"/>
        </dgm:presLayoutVars>
      </dgm:prSet>
      <dgm:spPr/>
      <dgm:t>
        <a:bodyPr/>
        <a:lstStyle/>
        <a:p>
          <a:endParaRPr lang="en-US"/>
        </a:p>
      </dgm:t>
    </dgm:pt>
  </dgm:ptLst>
  <dgm:cxnLst>
    <dgm:cxn modelId="{104D94BE-1F94-47C4-80D3-D8A349A15506}" type="presOf" srcId="{76A382DB-4869-4F9F-AEE6-85A18630199C}" destId="{0D4C1B35-86D3-4020-B610-990C075BE896}" srcOrd="1" destOrd="0" presId="urn:microsoft.com/office/officeart/2005/8/layout/chart3"/>
    <dgm:cxn modelId="{B4B2D431-30CB-47B0-84CE-80FE0E797BEE}" srcId="{46FCDEC1-8DD5-4C78-B4FF-FFE6BF7AE7F3}" destId="{05884AD3-DA6F-46C5-AB6D-AC82F55587B8}" srcOrd="2" destOrd="0" parTransId="{5A75D5A9-5853-4A42-B60F-75766F91CD33}" sibTransId="{42625DDA-355D-4EF8-A910-925A63A7208F}"/>
    <dgm:cxn modelId="{10BE6F5A-D13D-4FCB-8647-1DBDF0C84462}" type="presOf" srcId="{B159D7E7-9290-4D06-BD1D-8D26DA55D25A}" destId="{BE6DBCDA-40D4-4952-8AAC-DFC8D440829E}" srcOrd="1" destOrd="0" presId="urn:microsoft.com/office/officeart/2005/8/layout/chart3"/>
    <dgm:cxn modelId="{AF849B64-0324-469E-9F10-B93CCE3A05B6}" srcId="{46FCDEC1-8DD5-4C78-B4FF-FFE6BF7AE7F3}" destId="{91D4DCF6-87AF-4E97-988E-5D47C85F43F7}" srcOrd="5" destOrd="0" parTransId="{928C9B00-CCA1-4718-9CC3-BB08BF263171}" sibTransId="{D7320977-F52C-42F9-A73A-D523521C9AFD}"/>
    <dgm:cxn modelId="{3F63F929-B15F-44AE-8B6E-359DACE7EDDC}" srcId="{46FCDEC1-8DD5-4C78-B4FF-FFE6BF7AE7F3}" destId="{6D4A0391-7D7B-4966-B88E-05427949F30C}" srcOrd="6" destOrd="0" parTransId="{80ACD0EF-A010-4426-B700-61ABE2F43C72}" sibTransId="{3CEFCC95-E98A-4901-946A-A5935DF52E91}"/>
    <dgm:cxn modelId="{F6B17D21-05CA-4F6B-A172-A2643B3ADFE1}" type="presOf" srcId="{05884AD3-DA6F-46C5-AB6D-AC82F55587B8}" destId="{2782F94A-381E-4EA0-92C6-1684172537D3}" srcOrd="1" destOrd="0" presId="urn:microsoft.com/office/officeart/2005/8/layout/chart3"/>
    <dgm:cxn modelId="{F9F02A1D-CE12-454D-84D7-3256DFF0E957}" srcId="{46FCDEC1-8DD5-4C78-B4FF-FFE6BF7AE7F3}" destId="{097C2494-853A-4C95-AB27-561D30C8A27C}" srcOrd="7" destOrd="0" parTransId="{7C1DD992-4117-46DB-B292-1F503BAEA9D0}" sibTransId="{871527CB-EBE9-4C85-A950-9F3541AD90D7}"/>
    <dgm:cxn modelId="{45C67F46-49B9-46C1-8B32-FDCFAB1FDACD}" srcId="{46FCDEC1-8DD5-4C78-B4FF-FFE6BF7AE7F3}" destId="{B159D7E7-9290-4D06-BD1D-8D26DA55D25A}" srcOrd="0" destOrd="0" parTransId="{E7F0261B-C17A-410B-9476-100B9F7E83BE}" sibTransId="{737D82E9-F124-4C97-800D-D3E75D67CD7F}"/>
    <dgm:cxn modelId="{2D7231F3-A8FA-41FA-88E9-F9F5CDB6D8B8}" type="presOf" srcId="{6D4A0391-7D7B-4966-B88E-05427949F30C}" destId="{980B0618-D2F6-41AC-A7E2-84477925CC0F}" srcOrd="0" destOrd="0" presId="urn:microsoft.com/office/officeart/2005/8/layout/chart3"/>
    <dgm:cxn modelId="{A4077C8E-EE1D-4045-A78C-8D271F9EC9D0}" type="presOf" srcId="{38BE701D-213E-4EB2-9C76-512F4A485332}" destId="{EA9F053C-5124-4022-99CE-82D7113E3F5E}" srcOrd="0" destOrd="0" presId="urn:microsoft.com/office/officeart/2005/8/layout/chart3"/>
    <dgm:cxn modelId="{90859333-F620-4403-96F3-5E467424483D}" type="presOf" srcId="{05884AD3-DA6F-46C5-AB6D-AC82F55587B8}" destId="{D82C5C29-DD0C-4257-9804-0BAD2326DB1F}" srcOrd="0" destOrd="0" presId="urn:microsoft.com/office/officeart/2005/8/layout/chart3"/>
    <dgm:cxn modelId="{8303E80F-ABE4-4BD1-88CF-E27D91B12020}" srcId="{46FCDEC1-8DD5-4C78-B4FF-FFE6BF7AE7F3}" destId="{7C2FA540-145F-4550-8733-72CAE34F79CE}" srcOrd="4" destOrd="0" parTransId="{6D52F2D5-E80C-43D5-98EE-FFFCE9A59C34}" sibTransId="{104C82F3-E149-4BFC-8020-38978384157E}"/>
    <dgm:cxn modelId="{A47FD0F5-DB42-4513-BD0B-842ED992ABD9}" type="presOf" srcId="{6D4A0391-7D7B-4966-B88E-05427949F30C}" destId="{0878AF48-2AAE-4217-8FF2-FF787D24A069}" srcOrd="1" destOrd="0" presId="urn:microsoft.com/office/officeart/2005/8/layout/chart3"/>
    <dgm:cxn modelId="{5871EEFD-0E30-42F6-BF14-E8FC71698AB8}" type="presOf" srcId="{7C2FA540-145F-4550-8733-72CAE34F79CE}" destId="{1FB97922-90EC-40C3-83DA-D1525E0EA68E}" srcOrd="1" destOrd="0" presId="urn:microsoft.com/office/officeart/2005/8/layout/chart3"/>
    <dgm:cxn modelId="{45FBB9F2-F61B-40DF-ABE9-E5804747ADEB}" type="presOf" srcId="{46FCDEC1-8DD5-4C78-B4FF-FFE6BF7AE7F3}" destId="{D61FBFBB-0429-4BF5-9B8B-A4CF4CB76C3C}" srcOrd="0" destOrd="0" presId="urn:microsoft.com/office/officeart/2005/8/layout/chart3"/>
    <dgm:cxn modelId="{40FBD3AC-C4BD-4799-A09B-666C81BBD6FD}" type="presOf" srcId="{B159D7E7-9290-4D06-BD1D-8D26DA55D25A}" destId="{C1D09CFE-9FF6-421B-A423-A064A79C10B6}" srcOrd="0" destOrd="0" presId="urn:microsoft.com/office/officeart/2005/8/layout/chart3"/>
    <dgm:cxn modelId="{90B27EC9-402C-421A-BB52-F0027CB4538E}" type="presOf" srcId="{91D4DCF6-87AF-4E97-988E-5D47C85F43F7}" destId="{0CC14251-D6CD-471F-AF60-D5CF8496E068}" srcOrd="0" destOrd="0" presId="urn:microsoft.com/office/officeart/2005/8/layout/chart3"/>
    <dgm:cxn modelId="{359BD49A-BF2A-47E1-88A3-2E9F0168576D}" type="presOf" srcId="{7C2FA540-145F-4550-8733-72CAE34F79CE}" destId="{179E47BE-7B73-4CCB-8223-4E11E5FD4B6D}" srcOrd="0" destOrd="0" presId="urn:microsoft.com/office/officeart/2005/8/layout/chart3"/>
    <dgm:cxn modelId="{51F1A348-9D38-4E51-A8DE-E143D0243AF6}" srcId="{46FCDEC1-8DD5-4C78-B4FF-FFE6BF7AE7F3}" destId="{76A382DB-4869-4F9F-AEE6-85A18630199C}" srcOrd="3" destOrd="0" parTransId="{64357FD0-5129-42F4-9DC5-02D0ACD20BC4}" sibTransId="{7865A7BC-A923-44CE-BA53-FCDA21C1362C}"/>
    <dgm:cxn modelId="{7F2F4AB8-9781-4358-98B4-E6993020D399}" type="presOf" srcId="{76A382DB-4869-4F9F-AEE6-85A18630199C}" destId="{5CA077D3-3259-4E39-B0EB-D716752C74A9}" srcOrd="0" destOrd="0" presId="urn:microsoft.com/office/officeart/2005/8/layout/chart3"/>
    <dgm:cxn modelId="{87C36920-27FF-41C7-936D-28E001B01269}" type="presOf" srcId="{38BE701D-213E-4EB2-9C76-512F4A485332}" destId="{B9B098DE-9B14-478E-9E9B-A901F2D95E75}" srcOrd="1" destOrd="0" presId="urn:microsoft.com/office/officeart/2005/8/layout/chart3"/>
    <dgm:cxn modelId="{DFAE60BE-DF13-4DF6-8FD9-D04718091F7B}" type="presOf" srcId="{91D4DCF6-87AF-4E97-988E-5D47C85F43F7}" destId="{7AA30827-C5AE-450F-8228-B04C26501654}" srcOrd="1" destOrd="0" presId="urn:microsoft.com/office/officeart/2005/8/layout/chart3"/>
    <dgm:cxn modelId="{6994C89F-6C6D-4A9C-8A4B-E8A326661427}" srcId="{46FCDEC1-8DD5-4C78-B4FF-FFE6BF7AE7F3}" destId="{38BE701D-213E-4EB2-9C76-512F4A485332}" srcOrd="1" destOrd="0" parTransId="{A0154B23-5047-47E3-8DD5-D39D247853FB}" sibTransId="{4C22B8F1-9D55-4BCB-AC67-60F3CE1B3C9E}"/>
    <dgm:cxn modelId="{60FCB16E-E28D-4017-99C1-338D8D201424}" type="presParOf" srcId="{D61FBFBB-0429-4BF5-9B8B-A4CF4CB76C3C}" destId="{C1D09CFE-9FF6-421B-A423-A064A79C10B6}" srcOrd="0" destOrd="0" presId="urn:microsoft.com/office/officeart/2005/8/layout/chart3"/>
    <dgm:cxn modelId="{8590F037-FD46-404A-A925-6E1F3247DF4F}" type="presParOf" srcId="{D61FBFBB-0429-4BF5-9B8B-A4CF4CB76C3C}" destId="{BE6DBCDA-40D4-4952-8AAC-DFC8D440829E}" srcOrd="1" destOrd="0" presId="urn:microsoft.com/office/officeart/2005/8/layout/chart3"/>
    <dgm:cxn modelId="{BE2E5646-42C4-4C67-B61F-8181410F8351}" type="presParOf" srcId="{D61FBFBB-0429-4BF5-9B8B-A4CF4CB76C3C}" destId="{EA9F053C-5124-4022-99CE-82D7113E3F5E}" srcOrd="2" destOrd="0" presId="urn:microsoft.com/office/officeart/2005/8/layout/chart3"/>
    <dgm:cxn modelId="{6370EC9F-419B-422F-B38C-31834AE287F5}" type="presParOf" srcId="{D61FBFBB-0429-4BF5-9B8B-A4CF4CB76C3C}" destId="{B9B098DE-9B14-478E-9E9B-A901F2D95E75}" srcOrd="3" destOrd="0" presId="urn:microsoft.com/office/officeart/2005/8/layout/chart3"/>
    <dgm:cxn modelId="{75F898C2-BE95-444A-893D-CDF961CCE109}" type="presParOf" srcId="{D61FBFBB-0429-4BF5-9B8B-A4CF4CB76C3C}" destId="{D82C5C29-DD0C-4257-9804-0BAD2326DB1F}" srcOrd="4" destOrd="0" presId="urn:microsoft.com/office/officeart/2005/8/layout/chart3"/>
    <dgm:cxn modelId="{149A9FA9-DE73-4835-B465-914A02173460}" type="presParOf" srcId="{D61FBFBB-0429-4BF5-9B8B-A4CF4CB76C3C}" destId="{2782F94A-381E-4EA0-92C6-1684172537D3}" srcOrd="5" destOrd="0" presId="urn:microsoft.com/office/officeart/2005/8/layout/chart3"/>
    <dgm:cxn modelId="{9984F9A8-259C-4B28-B0F2-B87826C8C643}" type="presParOf" srcId="{D61FBFBB-0429-4BF5-9B8B-A4CF4CB76C3C}" destId="{5CA077D3-3259-4E39-B0EB-D716752C74A9}" srcOrd="6" destOrd="0" presId="urn:microsoft.com/office/officeart/2005/8/layout/chart3"/>
    <dgm:cxn modelId="{B6CCF8B3-B0BB-4B6F-BD85-55C87934F185}" type="presParOf" srcId="{D61FBFBB-0429-4BF5-9B8B-A4CF4CB76C3C}" destId="{0D4C1B35-86D3-4020-B610-990C075BE896}" srcOrd="7" destOrd="0" presId="urn:microsoft.com/office/officeart/2005/8/layout/chart3"/>
    <dgm:cxn modelId="{7D9963C4-40CC-4862-AD79-6693B679ABA5}" type="presParOf" srcId="{D61FBFBB-0429-4BF5-9B8B-A4CF4CB76C3C}" destId="{179E47BE-7B73-4CCB-8223-4E11E5FD4B6D}" srcOrd="8" destOrd="0" presId="urn:microsoft.com/office/officeart/2005/8/layout/chart3"/>
    <dgm:cxn modelId="{5AF724D7-141A-4157-96F6-1F831CF91369}" type="presParOf" srcId="{D61FBFBB-0429-4BF5-9B8B-A4CF4CB76C3C}" destId="{1FB97922-90EC-40C3-83DA-D1525E0EA68E}" srcOrd="9" destOrd="0" presId="urn:microsoft.com/office/officeart/2005/8/layout/chart3"/>
    <dgm:cxn modelId="{EA0491A6-7F66-4DD8-8D44-6991EE5083B8}" type="presParOf" srcId="{D61FBFBB-0429-4BF5-9B8B-A4CF4CB76C3C}" destId="{0CC14251-D6CD-471F-AF60-D5CF8496E068}" srcOrd="10" destOrd="0" presId="urn:microsoft.com/office/officeart/2005/8/layout/chart3"/>
    <dgm:cxn modelId="{23D00BB1-6158-47D4-9BC2-FCB67A6ECCBA}" type="presParOf" srcId="{D61FBFBB-0429-4BF5-9B8B-A4CF4CB76C3C}" destId="{7AA30827-C5AE-450F-8228-B04C26501654}" srcOrd="11" destOrd="0" presId="urn:microsoft.com/office/officeart/2005/8/layout/chart3"/>
    <dgm:cxn modelId="{586EE023-F693-4215-AE3D-EF7CB51EA8DB}" type="presParOf" srcId="{D61FBFBB-0429-4BF5-9B8B-A4CF4CB76C3C}" destId="{980B0618-D2F6-41AC-A7E2-84477925CC0F}" srcOrd="12" destOrd="0" presId="urn:microsoft.com/office/officeart/2005/8/layout/chart3"/>
    <dgm:cxn modelId="{24BD4004-E4C3-4781-B391-D13D21BCCF77}" type="presParOf" srcId="{D61FBFBB-0429-4BF5-9B8B-A4CF4CB76C3C}" destId="{0878AF48-2AAE-4217-8FF2-FF787D24A069}"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09CFE-9FF6-421B-A423-A064A79C10B6}">
      <dsp:nvSpPr>
        <dsp:cNvPr id="0" name=""/>
        <dsp:cNvSpPr/>
      </dsp:nvSpPr>
      <dsp:spPr>
        <a:xfrm>
          <a:off x="1807220" y="147875"/>
          <a:ext cx="4635246" cy="4635246"/>
        </a:xfrm>
        <a:prstGeom prst="pie">
          <a:avLst>
            <a:gd name="adj1" fmla="val 16200000"/>
            <a:gd name="adj2" fmla="val 19285716"/>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AU" sz="1800" b="1" kern="1200"/>
            <a:t>Planning systems</a:t>
          </a:r>
        </a:p>
      </dsp:txBody>
      <dsp:txXfrm>
        <a:off x="4170644" y="589327"/>
        <a:ext cx="1269174" cy="800131"/>
      </dsp:txXfrm>
    </dsp:sp>
    <dsp:sp modelId="{EA9F053C-5124-4022-99CE-82D7113E3F5E}">
      <dsp:nvSpPr>
        <dsp:cNvPr id="0" name=""/>
        <dsp:cNvSpPr/>
      </dsp:nvSpPr>
      <dsp:spPr>
        <a:xfrm>
          <a:off x="1619338" y="565610"/>
          <a:ext cx="4635246" cy="4635246"/>
        </a:xfrm>
        <a:prstGeom prst="pie">
          <a:avLst>
            <a:gd name="adj1" fmla="val 19285716"/>
            <a:gd name="adj2" fmla="val 771428"/>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AU" sz="1800" b="1" kern="1200"/>
            <a:t>Policies</a:t>
          </a:r>
        </a:p>
      </dsp:txBody>
      <dsp:txXfrm>
        <a:off x="4792274" y="2221055"/>
        <a:ext cx="1346428" cy="855313"/>
      </dsp:txXfrm>
    </dsp:sp>
    <dsp:sp modelId="{D82C5C29-DD0C-4257-9804-0BAD2326DB1F}">
      <dsp:nvSpPr>
        <dsp:cNvPr id="0" name=""/>
        <dsp:cNvSpPr/>
      </dsp:nvSpPr>
      <dsp:spPr>
        <a:xfrm>
          <a:off x="1619338" y="565610"/>
          <a:ext cx="4635246" cy="4635246"/>
        </a:xfrm>
        <a:prstGeom prst="pie">
          <a:avLst>
            <a:gd name="adj1" fmla="val 771428"/>
            <a:gd name="adj2" fmla="val 3857143"/>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AU" sz="1800" b="1" kern="1200"/>
            <a:t>…..</a:t>
          </a:r>
        </a:p>
      </dsp:txBody>
      <dsp:txXfrm>
        <a:off x="4599139" y="3324685"/>
        <a:ext cx="1213993" cy="882904"/>
      </dsp:txXfrm>
    </dsp:sp>
    <dsp:sp modelId="{5CA077D3-3259-4E39-B0EB-D716752C74A9}">
      <dsp:nvSpPr>
        <dsp:cNvPr id="0" name=""/>
        <dsp:cNvSpPr/>
      </dsp:nvSpPr>
      <dsp:spPr>
        <a:xfrm>
          <a:off x="1619338" y="565610"/>
          <a:ext cx="4635246" cy="4635246"/>
        </a:xfrm>
        <a:prstGeom prst="pie">
          <a:avLst>
            <a:gd name="adj1" fmla="val 3857226"/>
            <a:gd name="adj2" fmla="val 6942858"/>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AU" sz="1800" b="1" kern="1200"/>
            <a:t>…..</a:t>
          </a:r>
        </a:p>
      </dsp:txBody>
      <dsp:txXfrm>
        <a:off x="3316169" y="4207589"/>
        <a:ext cx="1241583" cy="882904"/>
      </dsp:txXfrm>
    </dsp:sp>
    <dsp:sp modelId="{179E47BE-7B73-4CCB-8223-4E11E5FD4B6D}">
      <dsp:nvSpPr>
        <dsp:cNvPr id="0" name=""/>
        <dsp:cNvSpPr/>
      </dsp:nvSpPr>
      <dsp:spPr>
        <a:xfrm>
          <a:off x="1619338" y="565610"/>
          <a:ext cx="4635246" cy="4635246"/>
        </a:xfrm>
        <a:prstGeom prst="pie">
          <a:avLst>
            <a:gd name="adj1" fmla="val 6942858"/>
            <a:gd name="adj2" fmla="val 10028574"/>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AU" sz="1800" b="1" kern="1200"/>
            <a:t>……</a:t>
          </a:r>
        </a:p>
      </dsp:txBody>
      <dsp:txXfrm>
        <a:off x="2060790" y="3324685"/>
        <a:ext cx="1213993" cy="882904"/>
      </dsp:txXfrm>
    </dsp:sp>
    <dsp:sp modelId="{0CC14251-D6CD-471F-AF60-D5CF8496E068}">
      <dsp:nvSpPr>
        <dsp:cNvPr id="0" name=""/>
        <dsp:cNvSpPr/>
      </dsp:nvSpPr>
      <dsp:spPr>
        <a:xfrm>
          <a:off x="1619338" y="565610"/>
          <a:ext cx="4635246" cy="4635246"/>
        </a:xfrm>
        <a:prstGeom prst="pie">
          <a:avLst>
            <a:gd name="adj1" fmla="val 10028574"/>
            <a:gd name="adj2" fmla="val 13114284"/>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AU" sz="1800" b="1" kern="1200"/>
            <a:t>Workforce / Capacity development</a:t>
          </a:r>
        </a:p>
      </dsp:txBody>
      <dsp:txXfrm>
        <a:off x="1735219" y="2221055"/>
        <a:ext cx="1346428" cy="855313"/>
      </dsp:txXfrm>
    </dsp:sp>
    <dsp:sp modelId="{980B0618-D2F6-41AC-A7E2-84477925CC0F}">
      <dsp:nvSpPr>
        <dsp:cNvPr id="0" name=""/>
        <dsp:cNvSpPr/>
      </dsp:nvSpPr>
      <dsp:spPr>
        <a:xfrm>
          <a:off x="1619338" y="565610"/>
          <a:ext cx="4635246" cy="4635246"/>
        </a:xfrm>
        <a:prstGeom prst="pie">
          <a:avLst>
            <a:gd name="adj1" fmla="val 13114284"/>
            <a:gd name="adj2" fmla="val 1620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AU" sz="1800" b="1" kern="1200"/>
            <a:t>Financing</a:t>
          </a:r>
        </a:p>
      </dsp:txBody>
      <dsp:txXfrm>
        <a:off x="2623641" y="1007062"/>
        <a:ext cx="1269174" cy="80013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noEditPoints="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noEditPoints="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D1E46-BD41-47B5-A082-CB2BF473065E}" type="datetimeFigureOut">
              <a:rPr lang="en-AU" smtClean="0"/>
              <a:t>29/11/2023</a:t>
            </a:fld>
            <a:endParaRPr lang="en-AU"/>
          </a:p>
        </p:txBody>
      </p:sp>
      <p:sp>
        <p:nvSpPr>
          <p:cNvPr id="4" name="Slide Image Placeholder 3"/>
          <p:cNvSpPr>
            <a:spLocks noGrp="1" noRot="1" noChangeAspect="1" noEditPoints="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noEditPoints="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noEditPoints="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noEditPoints="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64BC0-0E3A-4C14-BA6E-7A0F431B9921}" type="slidenum">
              <a:rPr lang="en-AU" smtClean="0"/>
              <a:t>‹#›</a:t>
            </a:fld>
            <a:endParaRPr lang="en-AU"/>
          </a:p>
        </p:txBody>
      </p:sp>
    </p:spTree>
  </p:cSld>
  <p:clrMap bg1="lt1" tx1="dk1" bg2="lt2" tx2="dk2" accent1="accent1" accent2="accent2" accent3="accent3" accent4="accent4" accent5="accent5" accent6="accent6" hlink="hlink" folHlink="folHlink"/>
  <p:hf dt="0"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4ACBCA2-EAB5-42E5-A099-E4E307484423}" type="slidenum">
              <a:rPr lang="en-US" smtClean="0"/>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70BB783-ACC8-4601-9315-B5DB3A7C6222}" type="slidenum">
              <a:rPr lang="en-US" smtClean="0"/>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3A655AA-9356-48F3-AAAF-BDE70AFBA389}" type="slidenum">
              <a:rPr lang="en-US" smtClean="0"/>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E69E70D-923E-4827-B26D-3211FE588241}" type="slidenum">
              <a:rPr lang="en-US" smtClean="0"/>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AC9768B-EB95-4F60-BCD9-859D1183CCF3}" type="slidenum">
              <a:rPr lang="en-US" smtClean="0"/>
              <a:t>‹#›</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4567A2B-CF6B-491A-AF47-524FCD1CEA28}" type="slidenum">
              <a:rPr lang="en-US" smtClean="0"/>
              <a:t>‹#›</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2DCAAF9-58E8-448B-9250-2ECE6566E7E8}" type="slidenum">
              <a:rPr lang="en-US" smtClean="0"/>
              <a:t>‹#›</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5CAA60D-453C-47E6-9722-A7D034ADAC03}" type="slidenum">
              <a:rPr lang="en-US" smtClean="0"/>
              <a:t>‹#›</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p:txBody>
      </p:sp>
      <p:sp>
        <p:nvSpPr>
          <p:cNvPr id="3" name="Notes Placeholder 2"/>
          <p:cNvSpPr>
            <a:spLocks noGrp="1" noEditPoints="1"/>
          </p:cNvSpPr>
          <p:nvPr>
            <p:ph type="body" idx="1"/>
          </p:nvPr>
        </p:nvSpPr>
        <p:spPr/>
        <p:txBody>
          <a:bodyPr/>
          <a:lstStyle/>
          <a:p>
            <a:r>
              <a:rPr lang="en-AU"/>
              <a:t>It starts to become interesting when we overlay these different datasets and spatial layers. </a:t>
            </a:r>
          </a:p>
          <a:p>
            <a:endParaRPr lang="en-AU"/>
          </a:p>
          <a:p>
            <a:r>
              <a:rPr lang="en-AU"/>
              <a:t>For example, from our household survey, we can locate different examples of sanitation systems reported to us. Not just the toilet type, but also whether that’s a toilet at their house, a neighbours house, a public or community toilet, or otherwise. </a:t>
            </a:r>
          </a:p>
          <a:p>
            <a:endParaRPr lang="en-AU"/>
          </a:p>
          <a:p>
            <a:r>
              <a:rPr lang="en-AU"/>
              <a:t>This map is busy, but briefly – each point is a household, the colour reflects the sanitation system, while the symbol shape is reported impact from a particular hazard – in this case flood or inundation. The plus side is </a:t>
            </a:r>
            <a:r>
              <a:rPr lang="en-AU" i="1"/>
              <a:t>was affected</a:t>
            </a:r>
            <a:r>
              <a:rPr lang="en-AU" i="0"/>
              <a:t>. </a:t>
            </a:r>
          </a:p>
          <a:p>
            <a:endParaRPr lang="en-AU" i="0"/>
          </a:p>
          <a:p>
            <a:r>
              <a:rPr lang="en-AU" i="0"/>
              <a:t>Here, we’ve overlaid some of the flood and inundation hazard datasets we have, including predictive modelling and environmental proxies. </a:t>
            </a:r>
            <a:endParaRPr lang="en-AU"/>
          </a:p>
        </p:txBody>
      </p:sp>
      <p:sp>
        <p:nvSpPr>
          <p:cNvPr id="4" name="Slide Number Placeholder 3"/>
          <p:cNvSpPr>
            <a:spLocks noGrp="1" noEditPoints="1"/>
          </p:cNvSpPr>
          <p:nvPr>
            <p:ph type="sldNum" sz="quarter" idx="5"/>
          </p:nvPr>
        </p:nvSpPr>
        <p:spPr/>
        <p:txBody>
          <a:bodyPr/>
          <a:lstStyle/>
          <a:p>
            <a:fld id="{6CF64BC0-0E3A-4C14-BA6E-7A0F431B9921}" type="slidenum">
              <a:rPr lang="en-AU" smtClean="0"/>
              <a:t>‹#›</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p:txBody>
      </p:sp>
      <p:sp>
        <p:nvSpPr>
          <p:cNvPr id="3" name="Notes Placeholder 2"/>
          <p:cNvSpPr>
            <a:spLocks noGrp="1" noEditPoints="1"/>
          </p:cNvSpPr>
          <p:nvPr>
            <p:ph type="body" idx="1"/>
          </p:nvPr>
        </p:nvSpPr>
        <p:spPr/>
        <p:txBody>
          <a:bodyPr/>
          <a:lstStyle/>
          <a:p>
            <a:r>
              <a:rPr lang="en-AU"/>
              <a:t>Highlighting just those that were impacted, most of them are where we’d expect them in relation to the flood mapping.</a:t>
            </a:r>
          </a:p>
          <a:p>
            <a:endParaRPr lang="en-AU"/>
          </a:p>
          <a:p>
            <a:r>
              <a:rPr lang="en-AU"/>
              <a:t>However, also of interest is the types of sanitation service that are highlighted as impacted – all in this settlement were pit toilets of different types. All septic systems were excluded, as were all the public/community toilets of different types.</a:t>
            </a:r>
          </a:p>
        </p:txBody>
      </p:sp>
      <p:sp>
        <p:nvSpPr>
          <p:cNvPr id="4" name="Slide Number Placeholder 3"/>
          <p:cNvSpPr>
            <a:spLocks noGrp="1" noEditPoints="1"/>
          </p:cNvSpPr>
          <p:nvPr>
            <p:ph type="sldNum" sz="quarter" idx="5"/>
          </p:nvPr>
        </p:nvSpPr>
        <p:spPr/>
        <p:txBody>
          <a:bodyPr/>
          <a:lstStyle/>
          <a:p>
            <a:fld id="{6CF64BC0-0E3A-4C14-BA6E-7A0F431B9921}" type="slidenum">
              <a:rPr lang="en-AU" smtClean="0"/>
              <a:t>‹#›</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p:txBody>
      </p:sp>
      <p:sp>
        <p:nvSpPr>
          <p:cNvPr id="3" name="Notes Placeholder 2"/>
          <p:cNvSpPr>
            <a:spLocks noGrp="1" noEditPoints="1"/>
          </p:cNvSpPr>
          <p:nvPr>
            <p:ph type="body" idx="1"/>
          </p:nvPr>
        </p:nvSpPr>
        <p:spPr/>
        <p:txBody>
          <a:bodyPr/>
          <a:lstStyle/>
          <a:p>
            <a:r>
              <a:rPr lang="en-AU"/>
              <a:t>We can also consider which systems within the areas we expect to be exposed to the hazard which </a:t>
            </a:r>
            <a:r>
              <a:rPr lang="en-AU" i="1"/>
              <a:t>did not </a:t>
            </a:r>
            <a:r>
              <a:rPr lang="en-AU" i="0"/>
              <a:t>report any impacts. </a:t>
            </a:r>
          </a:p>
          <a:p>
            <a:endParaRPr lang="en-AU" i="0"/>
          </a:p>
          <a:p>
            <a:r>
              <a:rPr lang="en-AU" i="0"/>
              <a:t>Why is this? What extra characteristics, capacities or specificities allowed those systems to withstand the hazards, and thus improve their resilience? And how can this be scaled and applied in other locations? </a:t>
            </a:r>
            <a:endParaRPr lang="en-AU"/>
          </a:p>
        </p:txBody>
      </p:sp>
      <p:sp>
        <p:nvSpPr>
          <p:cNvPr id="4" name="Slide Number Placeholder 3"/>
          <p:cNvSpPr>
            <a:spLocks noGrp="1" noEditPoints="1"/>
          </p:cNvSpPr>
          <p:nvPr>
            <p:ph type="sldNum" sz="quarter" idx="5"/>
          </p:nvPr>
        </p:nvSpPr>
        <p:spPr/>
        <p:txBody>
          <a:bodyPr/>
          <a:lstStyle/>
          <a:p>
            <a:fld id="{6CF64BC0-0E3A-4C14-BA6E-7A0F431B9921}" type="slidenum">
              <a:rPr lang="en-AU" smtClean="0"/>
              <a:t>‹#›</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1BC97B6-82A1-454E-AC05-5E65421267F0}" type="slidenum">
              <a:rPr lang="en-US" smtClean="0"/>
              <a:t>‹#›</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p:txBody>
      </p:sp>
      <p:sp>
        <p:nvSpPr>
          <p:cNvPr id="3" name="Notes Placeholder 2"/>
          <p:cNvSpPr>
            <a:spLocks noGrp="1" noEditPoints="1"/>
          </p:cNvSpPr>
          <p:nvPr>
            <p:ph type="body" idx="1"/>
          </p:nvPr>
        </p:nvSpPr>
        <p:spPr/>
        <p:txBody>
          <a:bodyPr/>
          <a:lstStyle/>
          <a:p>
            <a:r>
              <a:rPr lang="en-AU"/>
              <a:t>On the other hand, integrating results from household surveys about toilet types, access locations and experienced impacts from hazards sometimes doesn’t tell you the full story. This is Muslim League settlement here in Fiji, and the hazard is cyclone or heavy rain/storms. All residents had access to piped utility water, from taps either in their house, their yard, or a neighbours yard. </a:t>
            </a:r>
          </a:p>
        </p:txBody>
      </p:sp>
      <p:sp>
        <p:nvSpPr>
          <p:cNvPr id="4" name="Slide Number Placeholder 3"/>
          <p:cNvSpPr>
            <a:spLocks noGrp="1" noEditPoints="1"/>
          </p:cNvSpPr>
          <p:nvPr>
            <p:ph type="sldNum" sz="quarter" idx="5"/>
          </p:nvPr>
        </p:nvSpPr>
        <p:spPr/>
        <p:txBody>
          <a:bodyPr/>
          <a:lstStyle/>
          <a:p>
            <a:fld id="{6CF64BC0-0E3A-4C14-BA6E-7A0F431B9921}" type="slidenum">
              <a:rPr lang="en-AU" smtClean="0"/>
              <a:t>‹#›</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p:txBody>
      </p:sp>
      <p:sp>
        <p:nvSpPr>
          <p:cNvPr id="3" name="Notes Placeholder 2"/>
          <p:cNvSpPr>
            <a:spLocks noGrp="1" noEditPoints="1"/>
          </p:cNvSpPr>
          <p:nvPr>
            <p:ph type="body" idx="1"/>
          </p:nvPr>
        </p:nvSpPr>
        <p:spPr/>
        <p:txBody>
          <a:bodyPr/>
          <a:lstStyle/>
          <a:p>
            <a:r>
              <a:rPr lang="en-AU"/>
              <a:t>If we look just at those water service delivery models that were affected by cyclone or heavy rain, there is still a mix amongst the piped water services. This is also true when looking only at those systems not affected. So even though everyone is accessing piped utility water in one way or another, different households in the same settlement have different experiences with impacts and risks. There must be additional layers of capacity, vulnerability or exposure that can help explain some of these realised impacts. </a:t>
            </a:r>
          </a:p>
        </p:txBody>
      </p:sp>
      <p:sp>
        <p:nvSpPr>
          <p:cNvPr id="4" name="Slide Number Placeholder 3"/>
          <p:cNvSpPr>
            <a:spLocks noGrp="1" noEditPoints="1"/>
          </p:cNvSpPr>
          <p:nvPr>
            <p:ph type="sldNum" sz="quarter" idx="5"/>
          </p:nvPr>
        </p:nvSpPr>
        <p:spPr/>
        <p:txBody>
          <a:bodyPr/>
          <a:lstStyle/>
          <a:p>
            <a:fld id="{6CF64BC0-0E3A-4C14-BA6E-7A0F431B9921}" type="slidenum">
              <a:rPr lang="en-AU" smtClean="0"/>
              <a:t>‹#›</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p:txBody>
      </p:sp>
      <p:sp>
        <p:nvSpPr>
          <p:cNvPr id="3" name="Notes Placeholder 2"/>
          <p:cNvSpPr>
            <a:spLocks noGrp="1" noEditPoints="1"/>
          </p:cNvSpPr>
          <p:nvPr>
            <p:ph type="body" idx="1"/>
          </p:nvPr>
        </p:nvSpPr>
        <p:spPr/>
        <p:txBody>
          <a:bodyPr/>
          <a:lstStyle/>
          <a:p>
            <a:r>
              <a:rPr lang="en-AU"/>
              <a:t>This is a picture from Muslim League. These might be one of the situations that explains the previous slide – confirming that accessed to piped water does not necessarily mean climate resilient water access. </a:t>
            </a:r>
          </a:p>
        </p:txBody>
      </p:sp>
      <p:sp>
        <p:nvSpPr>
          <p:cNvPr id="4" name="Slide Number Placeholder 3"/>
          <p:cNvSpPr>
            <a:spLocks noGrp="1" noEditPoints="1"/>
          </p:cNvSpPr>
          <p:nvPr>
            <p:ph type="sldNum" sz="quarter" idx="5"/>
          </p:nvPr>
        </p:nvSpPr>
        <p:spPr/>
        <p:txBody>
          <a:bodyPr/>
          <a:lstStyle/>
          <a:p>
            <a:fld id="{6CF64BC0-0E3A-4C14-BA6E-7A0F431B9921}" type="slidenum">
              <a:rPr lang="en-AU" smtClean="0"/>
              <a:t>‹#›</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3DAF8A27-94B9-454B-A646-506301E08223}" type="slidenum">
              <a:rPr lang="en-US" smtClean="0"/>
              <a:t>‹#›</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p:txBody>
          <a:bodyPr/>
          <a:lstStyle/>
          <a:p/>
        </p:txBody>
      </p:sp>
      <p:sp>
        <p:nvSpPr>
          <p:cNvPr id="3" name="Notes Placeholder 2"/>
          <p:cNvSpPr>
            <a:spLocks noGrp="1" noEditPoints="1"/>
          </p:cNvSpPr>
          <p:nvPr>
            <p:ph type="body" idx="1"/>
          </p:nvPr>
        </p:nvSpPr>
        <p:spPr/>
        <p:txBody>
          <a:bodyPr/>
          <a:lstStyle/>
          <a:p>
            <a:endParaRPr lang="en-AU"/>
          </a:p>
        </p:txBody>
      </p:sp>
      <p:sp>
        <p:nvSpPr>
          <p:cNvPr id="4" name="Slide Number Placeholder 3"/>
          <p:cNvSpPr>
            <a:spLocks noGrp="1" noEditPoints="1"/>
          </p:cNvSpPr>
          <p:nvPr>
            <p:ph type="sldNum" sz="quarter" idx="5"/>
          </p:nvPr>
        </p:nvSpPr>
        <p:spPr/>
        <p:txBody>
          <a:bodyPr/>
          <a:lstStyle/>
          <a:p>
            <a:fld id="{6CF64BC0-0E3A-4C14-BA6E-7A0F431B9921}" type="slidenum">
              <a:rPr lang="en-AU" smtClean="0"/>
              <a:t>‹#›</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A96CFB3-8B47-4335-933C-7F0F2CBFEBD2}" type="slidenum">
              <a:rPr lang="en-US" smtClean="0"/>
              <a:t>‹#›</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C60B670-5447-4736-B3C5-04D4AAA39E47}" type="slidenum">
              <a:rPr lang="en-US" smtClean="0"/>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2363282-0736-47F0-BDCF-93BD11C9554C}" type="slidenum">
              <a:rPr lang="en-US" smtClean="0"/>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B989AF1-F8F6-49FD-B192-7E8CF0340572}" type="slidenum">
              <a:rPr lang="en-US" smtClean="0"/>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3D68A108-F947-4161-8287-B0EAA5B7EA56}" type="slidenum">
              <a:rPr lang="en-US" smtClean="0"/>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832A9E9-E0E0-493C-A49F-21DBAA454ED4}" type="slidenum">
              <a:rPr lang="en-US" smtClean="0"/>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3F390D8-2F3D-438C-AEC9-CF27D4250EB5}" type="slidenum">
              <a:rPr lang="en-US" smtClean="0"/>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F1441D4-EECE-4A31-900A-59BABA89F3ED}" type="slidenum">
              <a:rPr lang="en-US" smtClean="0"/>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345FA92-C835-49F5-931A-DE0ACD467808}" type="slidenum">
              <a:rPr lang="en-US" smtClean="0"/>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10.jpeg"/><Relationship Id="rId3" Type="http://schemas.openxmlformats.org/officeDocument/2006/relationships/image" Target="../media/image3.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p:bgPr>
    </p:bg>
    <p:spTree>
      <p:nvGrpSpPr>
        <p:cNvPr id="1" name=""/>
        <p:cNvGrpSpPr/>
        <p:nvPr/>
      </p:nvGrpSpPr>
      <p:grpSpPr>
        <a:xfrm>
          <a:off x="0" y="0"/>
          <a:ext cx="0" cy="0"/>
          <a:chOff x="0" y="0"/>
          <a:chExt cx="0" cy="0"/>
        </a:xfrm>
      </p:grpSpPr>
      <p:sp>
        <p:nvSpPr>
          <p:cNvPr id="2" name="Rectangle 1"/>
          <p:cNvSpPr/>
          <p:nvPr userDrawn="1"/>
        </p:nvSpPr>
        <p:spPr>
          <a:xfrm>
            <a:off x="1" y="0"/>
            <a:ext cx="8940799" cy="6858000"/>
          </a:xfrm>
          <a:prstGeom prst="rect">
            <a:avLst/>
          </a:prstGeom>
          <a:solidFill>
            <a:srgbClr val="333333"/>
          </a:solidFill>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lIns="91440" tIns="45720" rIns="91440" bIns="45720" rtlCol="0" anchor="ctr">
            <a:prstTxWarp prst="textNoShape">
              <a:avLst/>
            </a:prstTxWarp>
            <a:noAutofit/>
          </a:bodyPr>
          <a:lstStyle/>
          <a:p>
            <a:pPr algn="ctr"/>
            <a:endParaRPr lang="en-US" sz="1800"/>
          </a:p>
        </p:txBody>
      </p:sp>
      <p:sp>
        <p:nvSpPr>
          <p:cNvPr id="3" name="Slide Number Placeholder 2"/>
          <p:cNvSpPr>
            <a:spLocks noGrp="1" noEditPoints="1"/>
          </p:cNvSpPr>
          <p:nvPr>
            <p:ph type="sldNum" sz="quarter" idx="10"/>
          </p:nvPr>
        </p:nvSpPr>
        <p:spPr/>
        <p:txBody>
          <a:bodyPr/>
          <a:lstStyle/>
          <a:p>
            <a:fld id="{93956EC0-6844-B941-8357-625A9E198FC9}" type="slidenum">
              <a:rPr lang="en-US" smtClean="0"/>
              <a:t>‹#›</a:t>
            </a:fld>
            <a:endParaRPr lang="en-US"/>
          </a:p>
        </p:txBody>
      </p:sp>
      <p:pic>
        <p:nvPicPr>
          <p:cNvPr id="7" name="Picture 6"/>
          <p:cNvPicPr>
            <a:picLocks noChangeAspect="1"/>
          </p:cNvPicPr>
          <p:nvPr userDrawn="1"/>
        </p:nvPicPr>
        <p:blipFill>
          <a:blip r:embed="rId1"/>
          <a:srcRect/>
          <a:stretch>
            <a:fillRect/>
          </a:stretch>
        </p:blipFill>
        <p:spPr>
          <a:xfrm>
            <a:off x="228382" y="5847275"/>
            <a:ext cx="2105999" cy="590216"/>
          </a:xfrm>
          <a:prstGeom prst="rect">
            <a:avLst/>
          </a:prstGeom>
        </p:spPr>
      </p:pic>
      <p:sp>
        <p:nvSpPr>
          <p:cNvPr id="8" name="Title 1"/>
          <p:cNvSpPr>
            <a:spLocks noGrp="1" noEditPoints="1"/>
          </p:cNvSpPr>
          <p:nvPr>
            <p:ph type="title" hasCustomPrompt="1"/>
          </p:nvPr>
        </p:nvSpPr>
        <p:spPr>
          <a:xfrm>
            <a:off x="417923" y="1312973"/>
            <a:ext cx="5520964" cy="719370"/>
          </a:xfrm>
          <a:prstGeom prst="rect">
            <a:avLst/>
          </a:prstGeom>
        </p:spPr>
        <p:txBody>
          <a:bodyPr/>
          <a:lstStyle>
            <a:lvl1pPr>
              <a:defRPr sz="5000" b="0" i="0">
                <a:solidFill>
                  <a:schemeClr val="bg1"/>
                </a:solidFill>
                <a:latin typeface="Helvetica Neue" pitchFamily="2" charset="0" panose="02000503000000020004"/>
                <a:ea typeface="Helvetica Neue" pitchFamily="2" charset="0" panose="02000503000000020004"/>
                <a:cs typeface="Helvetica Neue" pitchFamily="2" charset="0" panose="02000503000000020004"/>
              </a:defRPr>
            </a:lvl1pPr>
          </a:lstStyle>
          <a:p>
            <a:r>
              <a:rPr lang="en-US"/>
              <a:t>Thank you</a:t>
            </a:r>
          </a:p>
        </p:txBody>
      </p:sp>
      <p:pic>
        <p:nvPicPr>
          <p:cNvPr id="9" name="Picture 8"/>
          <p:cNvPicPr>
            <a:picLocks noChangeAspect="1"/>
          </p:cNvPicPr>
          <p:nvPr userDrawn="1"/>
        </p:nvPicPr>
        <p:blipFill>
          <a:blip r:embed="rId2"/>
          <a:srcRect t="-491350" r="40069" b="11703"/>
          <a:stretch/>
        </p:blipFill>
        <p:spPr>
          <a:xfrm flipV="1">
            <a:off x="492737" y="892464"/>
            <a:ext cx="4893661" cy="265003"/>
          </a:xfrm>
          <a:prstGeom prst="rect">
            <a:avLst/>
          </a:prstGeom>
        </p:spPr>
      </p:pic>
      <p:pic>
        <p:nvPicPr>
          <p:cNvPr id="10" name="Picture 9"/>
          <p:cNvPicPr>
            <a:picLocks noChangeAspect="1"/>
          </p:cNvPicPr>
          <p:nvPr userDrawn="1"/>
        </p:nvPicPr>
        <p:blipFill>
          <a:blip r:embed="rId3"/>
          <a:srcRect/>
          <a:stretch>
            <a:fillRect/>
          </a:stretch>
        </p:blipFill>
        <p:spPr>
          <a:xfrm>
            <a:off x="3864276" y="5913783"/>
            <a:ext cx="1369248" cy="523708"/>
          </a:xfrm>
          <a:prstGeom prst="rect">
            <a:avLst/>
          </a:prstGeom>
        </p:spPr>
      </p:pic>
      <p:sp>
        <p:nvSpPr>
          <p:cNvPr id="6" name="Picture Placeholder 5"/>
          <p:cNvSpPr>
            <a:spLocks noGrp="1" noEditPoints="1"/>
          </p:cNvSpPr>
          <p:nvPr>
            <p:ph type="pic" sz="quarter" idx="11"/>
          </p:nvPr>
        </p:nvSpPr>
        <p:spPr>
          <a:xfrm>
            <a:off x="5662613" y="0"/>
            <a:ext cx="6529387" cy="6858000"/>
          </a:xfrm>
          <a:prstGeom prst="rect">
            <a:avLst/>
          </a:prstGeom>
          <a:noFill/>
        </p:spPr>
        <p:txBody>
          <a:bodyPr/>
          <a:lstStyle>
            <a:lvl1pPr>
              <a:defRPr>
                <a:solidFill>
                  <a:schemeClr val="bg1"/>
                </a:solidFill>
              </a:defRPr>
            </a:lvl1pPr>
          </a:lstStyle>
          <a:p>
            <a:pPr lvl="0"/>
            <a:endParaRPr lang="en-US"/>
          </a:p>
        </p:txBody>
      </p:sp>
    </p:spTree>
  </p:cSld>
  <p:clrMapOvr>
    <a:masterClrMapping/>
  </p:clrMapOvr>
  <p:hf dt="0"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p:bgPr>
    </p:bg>
    <p:spTree>
      <p:nvGrpSpPr>
        <p:cNvPr id="1" name=""/>
        <p:cNvGrpSpPr/>
        <p:nvPr/>
      </p:nvGrpSpPr>
      <p:grpSpPr>
        <a:xfrm>
          <a:off x="0" y="0"/>
          <a:ext cx="0" cy="0"/>
          <a:chOff x="0" y="0"/>
          <a:chExt cx="0" cy="0"/>
        </a:xfrm>
      </p:grpSpPr>
      <p:sp>
        <p:nvSpPr>
          <p:cNvPr id="5" name="Text Placeholder 4"/>
          <p:cNvSpPr>
            <a:spLocks noGrp="1" noEditPoints="1"/>
          </p:cNvSpPr>
          <p:nvPr>
            <p:ph type="body" sz="quarter" idx="10"/>
          </p:nvPr>
        </p:nvSpPr>
        <p:spPr>
          <a:xfrm>
            <a:off x="490719" y="2218370"/>
            <a:ext cx="10972276" cy="3214132"/>
          </a:xfrm>
          <a:prstGeom prst="rect">
            <a:avLst/>
          </a:prstGeom>
        </p:spPr>
        <p:txBody>
          <a:bodyPr/>
          <a:lstStyle>
            <a:lvl1pPr marL="0" indent="0">
              <a:buNone/>
              <a:defRPr sz="2000">
                <a:latin typeface="Helvetica Neue" pitchFamily="2" charset="0" panose="02000503000000020004"/>
                <a:ea typeface="Helvetica Neue" pitchFamily="2" charset="0" panose="02000503000000020004"/>
                <a:cs typeface="Helvetica Neue" pitchFamily="2" charset="0" panose="02000503000000020004"/>
              </a:defRPr>
            </a:lvl1pPr>
            <a:lvl2pPr>
              <a:defRPr sz="1800">
                <a:latin typeface="Helvetica Neue" pitchFamily="2" charset="0" panose="02000503000000020004"/>
                <a:ea typeface="Helvetica Neue" pitchFamily="2" charset="0" panose="02000503000000020004"/>
                <a:cs typeface="Helvetica Neue" pitchFamily="2" charset="0" panose="02000503000000020004"/>
              </a:defRPr>
            </a:lvl2pPr>
            <a:lvl3pPr>
              <a:defRPr sz="1600">
                <a:latin typeface="Helvetica Neue" pitchFamily="2" charset="0" panose="02000503000000020004"/>
                <a:ea typeface="Helvetica Neue" pitchFamily="2" charset="0" panose="02000503000000020004"/>
                <a:cs typeface="Helvetica Neue" pitchFamily="2" charset="0" panose="02000503000000020004"/>
              </a:defRPr>
            </a:lvl3pPr>
            <a:lvl4pPr>
              <a:defRPr sz="1400">
                <a:latin typeface="Helvetica Neue" pitchFamily="2" charset="0" panose="02000503000000020004"/>
                <a:ea typeface="Helvetica Neue" pitchFamily="2" charset="0" panose="02000503000000020004"/>
                <a:cs typeface="Helvetica Neue" pitchFamily="2" charset="0" panose="02000503000000020004"/>
              </a:defRPr>
            </a:lvl4pPr>
            <a:lvl5pPr>
              <a:defRPr sz="1400">
                <a:latin typeface="Helvetica Neue" pitchFamily="2" charset="0" panose="02000503000000020004"/>
                <a:ea typeface="Helvetica Neue" pitchFamily="2" charset="0" panose="02000503000000020004"/>
                <a:cs typeface="Helvetica Neue" pitchFamily="2" charset="0"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noEditPoints="1"/>
          </p:cNvSpPr>
          <p:nvPr>
            <p:ph type="body" sz="quarter" idx="11" hasCustomPrompt="1"/>
          </p:nvPr>
        </p:nvSpPr>
        <p:spPr>
          <a:xfrm>
            <a:off x="490719" y="1002347"/>
            <a:ext cx="10972276" cy="1216025"/>
          </a:xfrm>
          <a:prstGeom prst="rect">
            <a:avLst/>
          </a:prstGeom>
        </p:spPr>
        <p:txBody>
          <a:bodyPr/>
          <a:lstStyle>
            <a:lvl1pPr marL="0" indent="0">
              <a:buNone/>
              <a:defRPr sz="3200">
                <a:latin typeface="Helvetica Neue" pitchFamily="2" charset="0" panose="02000503000000020004"/>
                <a:ea typeface="Helvetica Neue" pitchFamily="2" charset="0" panose="02000503000000020004"/>
                <a:cs typeface="Helvetica Neue" pitchFamily="2" charset="0" panose="02000503000000020004"/>
              </a:defRPr>
            </a:lvl1pPr>
          </a:lstStyle>
          <a:p>
            <a:pPr lvl="0"/>
            <a:r>
              <a:rPr lang="en-US"/>
              <a:t>Insert Slide Heading</a:t>
            </a:r>
          </a:p>
        </p:txBody>
      </p:sp>
      <p:sp>
        <p:nvSpPr>
          <p:cNvPr id="2" name="Slide Number Placeholder 1"/>
          <p:cNvSpPr>
            <a:spLocks noGrp="1" noEditPoints="1"/>
          </p:cNvSpPr>
          <p:nvPr>
            <p:ph type="sldNum" sz="quarter" idx="12"/>
          </p:nvPr>
        </p:nvSpPr>
        <p:spPr/>
        <p:txBody>
          <a:bodyPr/>
          <a:lstStyle>
            <a:lvl1pPr>
              <a:defRPr>
                <a:latin typeface="Helvetica Neue" pitchFamily="2" charset="0" panose="02000503000000020004"/>
                <a:ea typeface="Helvetica Neue" pitchFamily="2" charset="0" panose="02000503000000020004"/>
                <a:cs typeface="Helvetica Neue" pitchFamily="2" charset="0" panose="02000503000000020004"/>
              </a:defRPr>
            </a:lvl1pPr>
          </a:lstStyle>
          <a:p>
            <a:fld id="{3352B1B8-1E77-D743-9417-2C48AD64EF66}" type="slidenum">
              <a:rPr lang="en-US" smtClean="0"/>
              <a:t>‹#›</a:t>
            </a:fld>
            <a:endParaRPr lang="en-US"/>
          </a:p>
        </p:txBody>
      </p:sp>
    </p:spTree>
  </p:cSld>
  <p:clrMapOvr>
    <a:masterClrMapping/>
  </p:clrMapOvr>
  <p:hf dt="0"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p:bgPr>
    </p:bg>
    <p:spTree>
      <p:nvGrpSpPr>
        <p:cNvPr id="1" name=""/>
        <p:cNvGrpSpPr/>
        <p:nvPr/>
      </p:nvGrpSpPr>
      <p:grpSpPr>
        <a:xfrm>
          <a:off x="0" y="0"/>
          <a:ext cx="0" cy="0"/>
          <a:chOff x="0" y="0"/>
          <a:chExt cx="0" cy="0"/>
        </a:xfrm>
      </p:grpSpPr>
      <p:sp>
        <p:nvSpPr>
          <p:cNvPr id="10" name="Picture Placeholder 9"/>
          <p:cNvSpPr>
            <a:spLocks noGrp="1" noEditPoints="1"/>
          </p:cNvSpPr>
          <p:nvPr>
            <p:ph type="pic" sz="quarter" idx="14"/>
          </p:nvPr>
        </p:nvSpPr>
        <p:spPr>
          <a:xfrm>
            <a:off x="1" y="-1"/>
            <a:ext cx="12189353" cy="6858000"/>
          </a:xfrm>
          <a:prstGeom prst="rect">
            <a:avLst/>
          </a:prstGeom>
          <a:noFill/>
        </p:spPr>
        <p:txBody>
          <a:bodyPr/>
          <a:lstStyle>
            <a:lvl1pPr>
              <a:defRPr>
                <a:noFill/>
              </a:defRPr>
            </a:lvl1pPr>
          </a:lstStyle>
          <a:p>
            <a:pPr lvl="0"/>
            <a:endParaRPr lang="en-US"/>
          </a:p>
        </p:txBody>
      </p:sp>
      <p:sp>
        <p:nvSpPr>
          <p:cNvPr id="2" name="Rectangle 1"/>
          <p:cNvSpPr/>
          <p:nvPr userDrawn="1"/>
        </p:nvSpPr>
        <p:spPr>
          <a:xfrm>
            <a:off x="1" y="0"/>
            <a:ext cx="12195331" cy="5014762"/>
          </a:xfrm>
          <a:prstGeom prst="rect">
            <a:avLst/>
          </a:prstGeom>
          <a:solidFill>
            <a:schemeClr val="dk1">
              <a:alpha val="86000"/>
            </a:schemeClr>
          </a:solidFill>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lIns="91440" tIns="45720" rIns="91440" bIns="45720" rtlCol="0" anchor="ctr">
            <a:prstTxWarp prst="textNoShape">
              <a:avLst/>
            </a:prstTxWarp>
            <a:noAutofit/>
          </a:bodyPr>
          <a:lstStyle/>
          <a:p>
            <a:pPr algn="ctr"/>
            <a:endParaRPr lang="en-US" sz="1800"/>
          </a:p>
        </p:txBody>
      </p:sp>
      <p:sp>
        <p:nvSpPr>
          <p:cNvPr id="4" name="Rectangle 3"/>
          <p:cNvSpPr/>
          <p:nvPr userDrawn="1"/>
        </p:nvSpPr>
        <p:spPr>
          <a:xfrm>
            <a:off x="558802" y="4834766"/>
            <a:ext cx="11008911" cy="50077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rtlCol="0" anchor="ctr">
            <a:prstTxWarp prst="textNoShape">
              <a:avLst/>
            </a:prstTxWarp>
            <a:noAutofit/>
          </a:bodyPr>
          <a:lstStyle/>
          <a:p>
            <a:pPr algn="ctr"/>
            <a:endParaRPr lang="en-US" sz="1800"/>
          </a:p>
        </p:txBody>
      </p:sp>
      <p:sp>
        <p:nvSpPr>
          <p:cNvPr id="5" name="Title 1"/>
          <p:cNvSpPr>
            <a:spLocks noGrp="1" noEditPoints="1"/>
          </p:cNvSpPr>
          <p:nvPr>
            <p:ph type="title" hasCustomPrompt="1"/>
          </p:nvPr>
        </p:nvSpPr>
        <p:spPr>
          <a:xfrm>
            <a:off x="559325" y="2389406"/>
            <a:ext cx="10515600" cy="2079191"/>
          </a:xfrm>
          <a:prstGeom prst="rect">
            <a:avLst/>
          </a:prstGeom>
        </p:spPr>
        <p:txBody>
          <a:bodyPr/>
          <a:lstStyle>
            <a:lvl1pPr>
              <a:defRPr sz="7200" b="0" i="0">
                <a:solidFill>
                  <a:schemeClr val="bg1"/>
                </a:solidFill>
                <a:latin typeface="Exo 2 Light" pitchFamily="2" charset="77"/>
              </a:defRPr>
            </a:lvl1pPr>
          </a:lstStyle>
          <a:p>
            <a:r>
              <a:rPr lang="en-US"/>
              <a:t>INSERT SLIDE </a:t>
            </a:r>
            <a:br>
              <a:rPr lang="en-US"/>
            </a:br>
            <a:r>
              <a:rPr lang="en-US"/>
              <a:t>MAIN HEADING</a:t>
            </a:r>
          </a:p>
        </p:txBody>
      </p:sp>
      <p:sp>
        <p:nvSpPr>
          <p:cNvPr id="6" name="Text Placeholder 5"/>
          <p:cNvSpPr>
            <a:spLocks noGrp="1" noEditPoints="1"/>
          </p:cNvSpPr>
          <p:nvPr>
            <p:ph type="body" sz="quarter" idx="12" hasCustomPrompt="1"/>
          </p:nvPr>
        </p:nvSpPr>
        <p:spPr>
          <a:xfrm>
            <a:off x="558801" y="4933920"/>
            <a:ext cx="8097839" cy="403257"/>
          </a:xfrm>
          <a:prstGeom prst="rect">
            <a:avLst/>
          </a:prstGeom>
        </p:spPr>
        <p:txBody>
          <a:bodyPr/>
          <a:lstStyle>
            <a:lvl1pPr marL="0" indent="0">
              <a:buNone/>
              <a:defRPr sz="2000">
                <a:solidFill>
                  <a:schemeClr val="bg1"/>
                </a:solidFill>
                <a:latin typeface="Helvetica Neue" pitchFamily="2" charset="0" panose="02000503000000020004"/>
                <a:ea typeface="Helvetica Neue" pitchFamily="2" charset="0" panose="02000503000000020004"/>
                <a:cs typeface="Helvetica Neue" pitchFamily="2" charset="0" panose="02000503000000020004"/>
              </a:defRPr>
            </a:lvl1pPr>
          </a:lstStyle>
          <a:p>
            <a:pPr lvl="0"/>
            <a:r>
              <a:rPr lang="en-US"/>
              <a:t>EDIT MASTER TEXT STYLES</a:t>
            </a:r>
            <a:endParaRPr lang="en-AU"/>
          </a:p>
        </p:txBody>
      </p:sp>
      <p:sp>
        <p:nvSpPr>
          <p:cNvPr id="8" name="Text Placeholder 7"/>
          <p:cNvSpPr>
            <a:spLocks noGrp="1" noEditPoints="1"/>
          </p:cNvSpPr>
          <p:nvPr>
            <p:ph type="body" sz="quarter" idx="13" hasCustomPrompt="1"/>
          </p:nvPr>
        </p:nvSpPr>
        <p:spPr>
          <a:xfrm>
            <a:off x="8607221" y="4933950"/>
            <a:ext cx="2832100" cy="323850"/>
          </a:xfrm>
          <a:prstGeom prst="rect">
            <a:avLst/>
          </a:prstGeom>
        </p:spPr>
        <p:txBody>
          <a:bodyPr/>
          <a:lstStyle>
            <a:lvl1pPr marL="0" indent="0" algn="r">
              <a:buNone/>
              <a:defRPr sz="1800">
                <a:solidFill>
                  <a:schemeClr val="bg1"/>
                </a:solidFill>
                <a:latin typeface="Helvetica Neue" pitchFamily="2" charset="0" panose="02000503000000020004"/>
                <a:ea typeface="Helvetica Neue" pitchFamily="2" charset="0" panose="02000503000000020004"/>
                <a:cs typeface="Helvetica Neue" pitchFamily="2" charset="0" panose="02000503000000020004"/>
              </a:defRPr>
            </a:lvl1pPr>
            <a:lvl2pPr>
              <a:defRPr sz="1600">
                <a:latin typeface="Helvetica Neue" pitchFamily="2" charset="0" panose="02000503000000020004"/>
                <a:ea typeface="Helvetica Neue" pitchFamily="2" charset="0" panose="02000503000000020004"/>
                <a:cs typeface="Helvetica Neue" pitchFamily="2" charset="0" panose="02000503000000020004"/>
              </a:defRPr>
            </a:lvl2pPr>
            <a:lvl3pPr>
              <a:defRPr sz="1400">
                <a:latin typeface="Helvetica Neue" pitchFamily="2" charset="0" panose="02000503000000020004"/>
                <a:ea typeface="Helvetica Neue" pitchFamily="2" charset="0" panose="02000503000000020004"/>
                <a:cs typeface="Helvetica Neue" pitchFamily="2" charset="0" panose="02000503000000020004"/>
              </a:defRPr>
            </a:lvl3pPr>
            <a:lvl4pPr>
              <a:defRPr sz="1200">
                <a:latin typeface="Helvetica Neue" pitchFamily="2" charset="0" panose="02000503000000020004"/>
                <a:ea typeface="Helvetica Neue" pitchFamily="2" charset="0" panose="02000503000000020004"/>
                <a:cs typeface="Helvetica Neue" pitchFamily="2" charset="0" panose="02000503000000020004"/>
              </a:defRPr>
            </a:lvl4pPr>
            <a:lvl5pPr>
              <a:defRPr sz="1200">
                <a:latin typeface="Helvetica Neue" pitchFamily="2" charset="0" panose="02000503000000020004"/>
                <a:ea typeface="Helvetica Neue" pitchFamily="2" charset="0" panose="02000503000000020004"/>
                <a:cs typeface="Helvetica Neue" pitchFamily="2" charset="0" panose="02000503000000020004"/>
              </a:defRPr>
            </a:lvl5pPr>
          </a:lstStyle>
          <a:p>
            <a:pPr lvl="0"/>
            <a:r>
              <a:rPr lang="en-US"/>
              <a:t>00 MONTH 2019</a:t>
            </a:r>
            <a:endParaRPr lang="en-AU"/>
          </a:p>
        </p:txBody>
      </p:sp>
    </p:spTree>
  </p:cSld>
  <p:clrMapOvr>
    <a:masterClrMapping/>
  </p:clrMapOvr>
  <p:hf dt="0"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p:cNvSpPr>
            <a:spLocks noGrp="1" noEditPoints="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AU"/>
          </a:p>
        </p:txBody>
      </p:sp>
      <p:sp>
        <p:nvSpPr>
          <p:cNvPr id="4" name="Date Placeholder 3"/>
          <p:cNvSpPr>
            <a:spLocks noGrp="1" noEditPoints="1"/>
          </p:cNvSpPr>
          <p:nvPr>
            <p:ph type="dt" sz="half" idx="10"/>
          </p:nvPr>
        </p:nvSpPr>
        <p:spPr>
          <a:prstGeom prst="rect">
            <a:avLst/>
          </a:prstGeom>
        </p:spPr>
        <p:txBody>
          <a:bodyPr/>
          <a:lstStyle/>
          <a:p>
            <a:fld id="{28B959A5-7D8D-4BD8-96B1-BB2C850E099A}" type="datetimeFigureOut">
              <a:rPr lang="en-AU" smtClean="0"/>
              <a:t>29/11/2023</a:t>
            </a:fld>
            <a:endParaRPr lang="en-AU"/>
          </a:p>
        </p:txBody>
      </p:sp>
      <p:sp>
        <p:nvSpPr>
          <p:cNvPr id="5" name="Footer Placeholder 4"/>
          <p:cNvSpPr>
            <a:spLocks noGrp="1" noEditPoints="1"/>
          </p:cNvSpPr>
          <p:nvPr>
            <p:ph type="ftr" sz="quarter" idx="11"/>
          </p:nvPr>
        </p:nvSpPr>
        <p:spPr>
          <a:prstGeom prst="rect">
            <a:avLst/>
          </a:prstGeom>
        </p:spPr>
        <p:txBody>
          <a:bodyPr/>
          <a:lstStyle/>
          <a:p>
            <a:endParaRPr lang="en-AU"/>
          </a:p>
        </p:txBody>
      </p:sp>
      <p:sp>
        <p:nvSpPr>
          <p:cNvPr id="6" name="Slide Number Placeholder 5"/>
          <p:cNvSpPr>
            <a:spLocks noGrp="1" noEditPoints="1"/>
          </p:cNvSpPr>
          <p:nvPr>
            <p:ph type="sldNum" sz="quarter" idx="12"/>
          </p:nvPr>
        </p:nvSpPr>
        <p:spPr/>
        <p:txBody>
          <a:bodyPr/>
          <a:lstStyle/>
          <a:p>
            <a:fld id="{C5DD6FA3-1D28-40A3-917D-36DEDE49D441}" type="slidenum">
              <a:rPr lang="en-AU" smtClean="0"/>
              <a:t>‹#›</a:t>
            </a:fld>
            <a:endParaRPr lang="en-AU"/>
          </a:p>
        </p:txBody>
      </p:sp>
    </p:spTree>
  </p:cSld>
  <p:clrMapOvr>
    <a:masterClrMapping/>
  </p:clrMapOvr>
  <p:hf dt="0"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solidFill>
      </p:bgPr>
    </p:bg>
    <p:spTree>
      <p:nvGrpSpPr>
        <p:cNvPr id="1" name=""/>
        <p:cNvGrpSpPr/>
        <p:nvPr/>
      </p:nvGrpSpPr>
      <p:grpSpPr>
        <a:xfrm>
          <a:off x="0" y="0"/>
          <a:ext cx="0" cy="0"/>
          <a:chOff x="0" y="0"/>
          <a:chExt cx="0" cy="0"/>
        </a:xfrm>
      </p:grpSpPr>
      <p:sp>
        <p:nvSpPr>
          <p:cNvPr id="5" name="Text Placeholder 4"/>
          <p:cNvSpPr>
            <a:spLocks noGrp="1" noEditPoints="1"/>
          </p:cNvSpPr>
          <p:nvPr>
            <p:ph type="body" sz="quarter" idx="10"/>
          </p:nvPr>
        </p:nvSpPr>
        <p:spPr>
          <a:xfrm>
            <a:off x="490719" y="2218370"/>
            <a:ext cx="10972276" cy="3214132"/>
          </a:xfrm>
          <a:prstGeom prst="rect">
            <a:avLst/>
          </a:prstGeom>
        </p:spPr>
        <p:txBody>
          <a:bodyPr/>
          <a:lstStyle>
            <a:lvl1pPr marL="0" indent="0">
              <a:buNone/>
              <a:defRPr sz="2000">
                <a:latin typeface="Helvetica Neue" pitchFamily="2" charset="0" panose="02000503000000020004"/>
                <a:ea typeface="Helvetica Neue" pitchFamily="2" charset="0" panose="02000503000000020004"/>
                <a:cs typeface="Helvetica Neue" pitchFamily="2" charset="0" panose="02000503000000020004"/>
              </a:defRPr>
            </a:lvl1pPr>
            <a:lvl2pPr>
              <a:defRPr sz="1800">
                <a:latin typeface="Helvetica Neue" pitchFamily="2" charset="0" panose="02000503000000020004"/>
                <a:ea typeface="Helvetica Neue" pitchFamily="2" charset="0" panose="02000503000000020004"/>
                <a:cs typeface="Helvetica Neue" pitchFamily="2" charset="0" panose="02000503000000020004"/>
              </a:defRPr>
            </a:lvl2pPr>
            <a:lvl3pPr>
              <a:defRPr sz="1600">
                <a:latin typeface="Helvetica Neue" pitchFamily="2" charset="0" panose="02000503000000020004"/>
                <a:ea typeface="Helvetica Neue" pitchFamily="2" charset="0" panose="02000503000000020004"/>
                <a:cs typeface="Helvetica Neue" pitchFamily="2" charset="0" panose="02000503000000020004"/>
              </a:defRPr>
            </a:lvl3pPr>
            <a:lvl4pPr>
              <a:defRPr sz="1400">
                <a:latin typeface="Helvetica Neue" pitchFamily="2" charset="0" panose="02000503000000020004"/>
                <a:ea typeface="Helvetica Neue" pitchFamily="2" charset="0" panose="02000503000000020004"/>
                <a:cs typeface="Helvetica Neue" pitchFamily="2" charset="0" panose="02000503000000020004"/>
              </a:defRPr>
            </a:lvl4pPr>
            <a:lvl5pPr>
              <a:defRPr sz="1400">
                <a:latin typeface="Helvetica Neue" pitchFamily="2" charset="0" panose="02000503000000020004"/>
                <a:ea typeface="Helvetica Neue" pitchFamily="2" charset="0" panose="02000503000000020004"/>
                <a:cs typeface="Helvetica Neue" pitchFamily="2" charset="0"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noEditPoints="1"/>
          </p:cNvSpPr>
          <p:nvPr>
            <p:ph type="body" sz="quarter" idx="11" hasCustomPrompt="1"/>
          </p:nvPr>
        </p:nvSpPr>
        <p:spPr>
          <a:xfrm>
            <a:off x="490719" y="1002347"/>
            <a:ext cx="10972276" cy="1216025"/>
          </a:xfrm>
          <a:prstGeom prst="rect">
            <a:avLst/>
          </a:prstGeom>
        </p:spPr>
        <p:txBody>
          <a:bodyPr/>
          <a:lstStyle>
            <a:lvl1pPr marL="0" indent="0">
              <a:buNone/>
              <a:defRPr sz="3200">
                <a:latin typeface="Helvetica Neue" pitchFamily="2" charset="0" panose="02000503000000020004"/>
                <a:ea typeface="Helvetica Neue" pitchFamily="2" charset="0" panose="02000503000000020004"/>
                <a:cs typeface="Helvetica Neue" pitchFamily="2" charset="0" panose="02000503000000020004"/>
              </a:defRPr>
            </a:lvl1pPr>
          </a:lstStyle>
          <a:p>
            <a:pPr lvl="0"/>
            <a:r>
              <a:rPr lang="en-US"/>
              <a:t>Insert Slide Heading</a:t>
            </a:r>
          </a:p>
        </p:txBody>
      </p:sp>
      <p:sp>
        <p:nvSpPr>
          <p:cNvPr id="2" name="Slide Number Placeholder 1"/>
          <p:cNvSpPr>
            <a:spLocks noGrp="1" noEditPoints="1"/>
          </p:cNvSpPr>
          <p:nvPr>
            <p:ph type="sldNum" sz="quarter" idx="12"/>
          </p:nvPr>
        </p:nvSpPr>
        <p:spPr/>
        <p:txBody>
          <a:bodyPr/>
          <a:lstStyle>
            <a:lvl1pPr>
              <a:defRPr>
                <a:latin typeface="Helvetica Neue" pitchFamily="2" charset="0" panose="02000503000000020004"/>
                <a:ea typeface="Helvetica Neue" pitchFamily="2" charset="0" panose="02000503000000020004"/>
                <a:cs typeface="Helvetica Neue" pitchFamily="2" charset="0" panose="02000503000000020004"/>
              </a:defRPr>
            </a:lvl1pPr>
          </a:lstStyle>
          <a:p>
            <a:fld id="{3352B1B8-1E77-D743-9417-2C48AD64EF66}" type="slidenum">
              <a:rPr lang="en-US" smtClean="0"/>
              <a:t>‹#›</a:t>
            </a:fld>
            <a:endParaRPr lang="en-US"/>
          </a:p>
        </p:txBody>
      </p:sp>
    </p:spTree>
  </p:cSld>
  <p:clrMapOvr>
    <a:masterClrMapping/>
  </p:clrMapOvr>
  <p:hf dt="0"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a:prstGeom prst="rect">
            <a:avLst/>
          </a:prstGeom>
        </p:spPr>
        <p:txBody>
          <a:bodyPr/>
          <a:lstStyle/>
          <a:p>
            <a:fld id="{C764DE79-268F-4C1A-8933-263129D2AF90}" type="datetimeFigureOut">
              <a:rPr lang="en-US" dirty="0"/>
              <a:t>11/29/2023</a:t>
            </a:fld>
            <a:endParaRPr lang="en-US"/>
          </a:p>
        </p:txBody>
      </p:sp>
      <p:sp>
        <p:nvSpPr>
          <p:cNvPr id="3" name="Footer Placeholder 2"/>
          <p:cNvSpPr>
            <a:spLocks noGrp="1" noEditPoints="1"/>
          </p:cNvSpPr>
          <p:nvPr>
            <p:ph type="ftr" sz="quarter" idx="11"/>
          </p:nvPr>
        </p:nvSpPr>
        <p:spPr>
          <a:prstGeom prst="rect">
            <a:avLst/>
          </a:prstGeom>
        </p:spPr>
        <p:txBody>
          <a:bodyPr/>
          <a:lstStyle/>
          <a:p>
            <a:endParaRPr lang="en-US"/>
          </a:p>
        </p:txBody>
      </p:sp>
    </p:spTree>
  </p:cSld>
  <p:clrMapOvr>
    <a:masterClrMapping/>
  </p:clrMapOvr>
  <p:hf dt="0"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rgbClr val="333333"/>
        </a:solidFill>
      </p:bgPr>
    </p:bg>
    <p:spTree>
      <p:nvGrpSpPr>
        <p:cNvPr id="1" name=""/>
        <p:cNvGrpSpPr/>
        <p:nvPr/>
      </p:nvGrpSpPr>
      <p:grpSpPr>
        <a:xfrm>
          <a:off x="0" y="0"/>
          <a:ext cx="0" cy="0"/>
          <a:chOff x="0" y="0"/>
          <a:chExt cx="0" cy="0"/>
        </a:xfrm>
      </p:grpSpPr>
      <p:sp>
        <p:nvSpPr>
          <p:cNvPr id="11" name="Picture Placeholder 10"/>
          <p:cNvSpPr>
            <a:spLocks noGrp="1" noEditPoints="1"/>
          </p:cNvSpPr>
          <p:nvPr>
            <p:ph type="pic" sz="quarter" idx="10"/>
          </p:nvPr>
        </p:nvSpPr>
        <p:spPr>
          <a:xfrm>
            <a:off x="0" y="-1"/>
            <a:ext cx="12192000" cy="6858001"/>
          </a:xfrm>
          <a:prstGeom prst="rect">
            <a:avLst/>
          </a:prstGeom>
        </p:spPr>
        <p:txBody>
          <a:bodyPr/>
          <a:lstStyle>
            <a:lvl1pPr>
              <a:defRPr>
                <a:noFill/>
              </a:defRPr>
            </a:lvl1pPr>
          </a:lstStyle>
          <a:p>
            <a:pPr lvl="0"/>
            <a:endParaRPr lang="en-US"/>
          </a:p>
        </p:txBody>
      </p:sp>
      <p:sp>
        <p:nvSpPr>
          <p:cNvPr id="7" name="Title 1"/>
          <p:cNvSpPr>
            <a:spLocks noGrp="1" noEditPoints="1"/>
          </p:cNvSpPr>
          <p:nvPr>
            <p:ph type="title" hasCustomPrompt="1"/>
          </p:nvPr>
        </p:nvSpPr>
        <p:spPr>
          <a:xfrm>
            <a:off x="964028" y="2042681"/>
            <a:ext cx="10515600" cy="2079191"/>
          </a:xfrm>
          <a:prstGeom prst="rect">
            <a:avLst/>
          </a:prstGeom>
        </p:spPr>
        <p:txBody>
          <a:bodyPr/>
          <a:lstStyle>
            <a:lvl1pPr>
              <a:defRPr sz="7200" b="0" i="0">
                <a:solidFill>
                  <a:schemeClr val="bg1"/>
                </a:solidFill>
                <a:latin typeface="Exo 2" pitchFamily="2" charset="77"/>
              </a:defRPr>
            </a:lvl1pPr>
          </a:lstStyle>
          <a:p>
            <a:r>
              <a:rPr lang="en-US"/>
              <a:t>SECTION BREAK</a:t>
            </a:r>
          </a:p>
        </p:txBody>
      </p:sp>
      <p:pic>
        <p:nvPicPr>
          <p:cNvPr id="4" name="Picture 3"/>
          <p:cNvPicPr>
            <a:picLocks noChangeAspect="1"/>
          </p:cNvPicPr>
          <p:nvPr userDrawn="1"/>
        </p:nvPicPr>
        <p:blipFill>
          <a:blip r:embed="rId1"/>
          <a:srcRect/>
          <a:stretch>
            <a:fillRect/>
          </a:stretch>
        </p:blipFill>
        <p:spPr>
          <a:xfrm>
            <a:off x="986955" y="1322893"/>
            <a:ext cx="11224924" cy="62849"/>
          </a:xfrm>
          <a:prstGeom prst="rect">
            <a:avLst/>
          </a:prstGeom>
        </p:spPr>
      </p:pic>
    </p:spTree>
  </p:cSld>
  <p:clrMapOvr>
    <a:masterClrMapping/>
  </p:clrMapOvr>
  <p:hf dt="0" sldNum="0" hdr="0" ftr="0"/>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eg"/><Relationship Id="rId10" Type="http://schemas.openxmlformats.org/officeDocument/2006/relationships/slideLayout" Target="../slideLayouts/slideLayout1.xml"/><Relationship Id="rId11" Type="http://schemas.openxmlformats.org/officeDocument/2006/relationships/slideLayout" Target="../slideLayouts/slideLayout2.xml"/><Relationship Id="rId12" Type="http://schemas.openxmlformats.org/officeDocument/2006/relationships/slideLayout" Target="../slideLayouts/slideLayout3.xml"/><Relationship Id="rId13" Type="http://schemas.openxmlformats.org/officeDocument/2006/relationships/slideLayout" Target="../slideLayouts/slideLayout4.xml"/><Relationship Id="rId14" Type="http://schemas.openxmlformats.org/officeDocument/2006/relationships/slideLayout" Target="../slideLayouts/slideLayout5.xml"/><Relationship Id="rId15" Type="http://schemas.openxmlformats.org/officeDocument/2006/relationships/slideLayout" Target="../slideLayouts/slideLayout6.xml"/><Relationship Id="rId16" Type="http://schemas.openxmlformats.org/officeDocument/2006/relationships/slideLayout" Target="../slideLayouts/slideLayout7.xml"/><Relationship Id="rId17" Type="http://schemas.openxmlformats.org/officeDocument/2006/relationships/theme" Target="../theme/theme1.xml"/><Relationship Id="rId2" Type="http://schemas.openxmlformats.org/officeDocument/2006/relationships/image" Target="../media/image2.em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
          <a:srcRect t="87662"/>
          <a:stretch/>
        </p:blipFill>
        <p:spPr>
          <a:xfrm>
            <a:off x="0" y="6011838"/>
            <a:ext cx="12192000" cy="846161"/>
          </a:xfrm>
          <a:prstGeom prst="rect">
            <a:avLst/>
          </a:prstGeom>
        </p:spPr>
      </p:pic>
      <p:sp>
        <p:nvSpPr>
          <p:cNvPr id="7" name="Slide Number Placeholder 4"/>
          <p:cNvSpPr>
            <a:spLocks noGrp="1" noEditPoints="1"/>
          </p:cNvSpPr>
          <p:nvPr>
            <p:ph type="sldNum" sz="quarter" idx="4"/>
          </p:nvPr>
        </p:nvSpPr>
        <p:spPr>
          <a:xfrm>
            <a:off x="11607255" y="6370679"/>
            <a:ext cx="255528" cy="162741"/>
          </a:xfrm>
          <a:prstGeom prst="rect">
            <a:avLst/>
          </a:prstGeom>
        </p:spPr>
        <p:txBody>
          <a:bodyPr vert="horz" lIns="0" tIns="0" rIns="0" bIns="0" rtlCol="0" anchor="t"/>
          <a:lstStyle>
            <a:lvl1pPr algn="r">
              <a:defRPr sz="900" b="0" i="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1pPr>
          </a:lstStyle>
          <a:p>
            <a:fld id="{3352B1B8-1E77-D743-9417-2C48AD64EF66}" type="slidenum">
              <a:rPr lang="en-US" smtClean="0"/>
              <a:t>‹#›</a:t>
            </a:fld>
            <a:endParaRPr lang="en-US"/>
          </a:p>
        </p:txBody>
      </p:sp>
      <p:sp>
        <p:nvSpPr>
          <p:cNvPr id="8" name="Rectangle 7"/>
          <p:cNvSpPr/>
          <p:nvPr userDrawn="1"/>
        </p:nvSpPr>
        <p:spPr>
          <a:xfrm>
            <a:off x="7452644" y="6336853"/>
            <a:ext cx="3912637" cy="162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r>
              <a:rPr lang="en-AU" sz="1200" kern="1200" err="1">
                <a:solidFill>
                  <a:schemeClr val="lt1"/>
                </a:solidFill>
                <a:effectLst/>
                <a:latin typeface="Helvetica Neue" pitchFamily="2" charset="0" panose="02000503000000020004"/>
                <a:ea typeface="Helvetica Neue" pitchFamily="2" charset="0" panose="02000503000000020004"/>
                <a:cs typeface="Helvetica Neue" pitchFamily="2" charset="0" panose="02000503000000020004"/>
              </a:rPr>
              <a:t>watercentre.org</a:t>
            </a:r>
            <a:endParaRPr lang="en-AU" sz="1200" kern="1200">
              <a:solidFill>
                <a:schemeClr val="lt1"/>
              </a:solidFill>
              <a:effectLst/>
              <a:latin typeface="Helvetica Neue" pitchFamily="2" charset="0" panose="02000503000000020004"/>
              <a:ea typeface="Helvetica Neue" pitchFamily="2" charset="0" panose="02000503000000020004"/>
              <a:cs typeface="Helvetica Neue" pitchFamily="2" charset="0" panose="02000503000000020004"/>
            </a:endParaRPr>
          </a:p>
        </p:txBody>
      </p:sp>
      <p:pic>
        <p:nvPicPr>
          <p:cNvPr id="10" name="Picture 9"/>
          <p:cNvPicPr>
            <a:picLocks noChangeAspect="1"/>
          </p:cNvPicPr>
          <p:nvPr userDrawn="1"/>
        </p:nvPicPr>
        <p:blipFill>
          <a:blip r:embed="rId2"/>
          <a:srcRect/>
          <a:stretch>
            <a:fillRect/>
          </a:stretch>
        </p:blipFill>
        <p:spPr>
          <a:xfrm>
            <a:off x="200793" y="6189929"/>
            <a:ext cx="1805431" cy="505980"/>
          </a:xfrm>
          <a:prstGeom prst="rect">
            <a:avLst/>
          </a:prstGeom>
        </p:spPr>
      </p:pic>
      <p:pic>
        <p:nvPicPr>
          <p:cNvPr id="2" name="Picture 1"/>
          <p:cNvPicPr>
            <a:picLocks noChangeAspect="1"/>
          </p:cNvPicPr>
          <p:nvPr userDrawn="1"/>
        </p:nvPicPr>
        <p:blipFill>
          <a:blip r:embed="rId3"/>
          <a:srcRect/>
          <a:stretch>
            <a:fillRect/>
          </a:stretch>
        </p:blipFill>
        <p:spPr>
          <a:xfrm>
            <a:off x="2158841" y="6219835"/>
            <a:ext cx="1166519" cy="446169"/>
          </a:xfrm>
          <a:prstGeom prst="rect">
            <a:avLst/>
          </a:prstGeom>
        </p:spPr>
      </p:pic>
      <p:pic>
        <p:nvPicPr>
          <p:cNvPr id="4" name="Picture 3" descr="A logo of a university&#10;&#10;Description automatically generated"/>
          <p:cNvPicPr>
            <a:picLocks noChangeAspect="1"/>
          </p:cNvPicPr>
          <p:nvPr userDrawn="1"/>
        </p:nvPicPr>
        <p:blipFill>
          <a:blip r:embed="rId4"/>
          <a:srcRect/>
          <a:stretch>
            <a:fillRect/>
          </a:stretch>
        </p:blipFill>
        <p:spPr>
          <a:xfrm>
            <a:off x="5981909" y="6080293"/>
            <a:ext cx="725253" cy="725253"/>
          </a:xfrm>
          <a:prstGeom prst="rect">
            <a:avLst/>
          </a:prstGeom>
        </p:spPr>
      </p:pic>
      <p:pic>
        <p:nvPicPr>
          <p:cNvPr id="5" name="Picture 4"/>
          <p:cNvPicPr>
            <a:picLocks noChangeAspect="1"/>
          </p:cNvPicPr>
          <p:nvPr userDrawn="1"/>
        </p:nvPicPr>
        <p:blipFill>
          <a:blip r:embed="rId5"/>
          <a:srcRect/>
          <a:stretch>
            <a:fillRect/>
          </a:stretch>
        </p:blipFill>
        <p:spPr>
          <a:xfrm>
            <a:off x="3477977" y="6206701"/>
            <a:ext cx="1113642" cy="472436"/>
          </a:xfrm>
          <a:prstGeom prst="rect">
            <a:avLst/>
          </a:prstGeom>
        </p:spPr>
      </p:pic>
      <p:pic>
        <p:nvPicPr>
          <p:cNvPr id="6" name="Picture 5" descr="A logo with text and letters&#10;&#10;Description automatically generated with medium confidence"/>
          <p:cNvPicPr>
            <a:picLocks noChangeAspect="1"/>
          </p:cNvPicPr>
          <p:nvPr userDrawn="1"/>
        </p:nvPicPr>
        <p:blipFill>
          <a:blip r:embed="rId6"/>
          <a:srcRect/>
          <a:stretch>
            <a:fillRect/>
          </a:stretch>
        </p:blipFill>
        <p:spPr>
          <a:xfrm>
            <a:off x="4744236" y="6201438"/>
            <a:ext cx="1085056" cy="482963"/>
          </a:xfrm>
          <a:prstGeom prst="rect">
            <a:avLst/>
          </a:prstGeom>
        </p:spPr>
      </p:pic>
      <p:pic>
        <p:nvPicPr>
          <p:cNvPr id="9" name="Picture 8" descr="A red kangaroo with blue text&#10;&#10;Description automatically generated"/>
          <p:cNvPicPr>
            <a:picLocks noChangeAspect="1"/>
          </p:cNvPicPr>
          <p:nvPr userDrawn="1"/>
        </p:nvPicPr>
        <p:blipFill>
          <a:blip r:embed="rId7"/>
          <a:srcRect/>
          <a:stretch>
            <a:fillRect/>
          </a:stretch>
        </p:blipFill>
        <p:spPr>
          <a:xfrm>
            <a:off x="8109685" y="6257878"/>
            <a:ext cx="816358" cy="370082"/>
          </a:xfrm>
          <a:prstGeom prst="rect">
            <a:avLst/>
          </a:prstGeom>
        </p:spPr>
      </p:pic>
      <p:pic>
        <p:nvPicPr>
          <p:cNvPr id="11" name="Picture 10" descr="A logo with blue and orange lines&#10;&#10;Description automatically generated"/>
          <p:cNvPicPr>
            <a:picLocks noChangeAspect="1"/>
          </p:cNvPicPr>
          <p:nvPr userDrawn="1"/>
        </p:nvPicPr>
        <p:blipFill>
          <a:blip r:embed="rId8"/>
          <a:srcRect/>
          <a:stretch>
            <a:fillRect/>
          </a:stretch>
        </p:blipFill>
        <p:spPr>
          <a:xfrm>
            <a:off x="9078658" y="6019839"/>
            <a:ext cx="1182787" cy="846161"/>
          </a:xfrm>
          <a:prstGeom prst="rect">
            <a:avLst/>
          </a:prstGeom>
        </p:spPr>
      </p:pic>
      <p:pic>
        <p:nvPicPr>
          <p:cNvPr id="12" name="Picture 11"/>
          <p:cNvPicPr>
            <a:picLocks noChangeAspect="1"/>
          </p:cNvPicPr>
          <p:nvPr userDrawn="1"/>
        </p:nvPicPr>
        <p:blipFill>
          <a:blip r:embed="rId9"/>
          <a:srcRect/>
          <a:stretch>
            <a:fillRect/>
          </a:stretch>
        </p:blipFill>
        <p:spPr>
          <a:xfrm>
            <a:off x="6859779" y="6154881"/>
            <a:ext cx="1097289" cy="576077"/>
          </a:xfrm>
          <a:prstGeom prst="rect">
            <a:avLst/>
          </a:prstGeom>
        </p:spPr>
      </p:pic>
    </p:spTree>
  </p:cSld>
  <p:clrMap bg1="lt1" tx1="dk1" bg2="lt2" tx2="dk2" accent1="accent1" accent2="accent2" accent3="accent3" accent4="accent4" accent5="accent5" accent6="accent6" hlink="hlink" folHlink="folHlink"/>
  <p:sldLayoutIdLst>
    <p:sldLayoutId id="2147483649" r:id="rId10"/>
    <p:sldLayoutId id="2147483650" r:id="rId11"/>
    <p:sldLayoutId id="2147483651" r:id="rId12"/>
    <p:sldLayoutId id="2147483652" r:id="rId13"/>
    <p:sldLayoutId id="2147483653" r:id="rId14"/>
    <p:sldLayoutId id="2147483654" r:id="rId15"/>
    <p:sldLayoutId id="2147483655" r:id="rId16"/>
  </p:sldLayoutIdLst>
  <p:hf dt="0" hdr="0" ftr="0"/>
  <p:txStyles>
    <p:titleStyle>
      <a:lvl1pPr algn="l" defTabSz="914377" rtl="0" eaLnBrk="1" latinLnBrk="0" hangingPunct="1">
        <a:lnSpc>
          <a:spcPct val="90000"/>
        </a:lnSpc>
        <a:spcBef>
          <a:spcPct val="0"/>
        </a:spcBef>
        <a:buNone/>
        <a:defRPr sz="160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1pPr>
    </p:titleStyle>
    <p:bodyStyle>
      <a:lvl1pPr marL="228594" indent="-228594" algn="l" defTabSz="914377" rtl="0" eaLnBrk="1" latinLnBrk="0" hangingPunct="1">
        <a:lnSpc>
          <a:spcPct val="90000"/>
        </a:lnSpc>
        <a:spcBef>
          <a:spcPts val="1000"/>
        </a:spcBef>
        <a:buFont typeface="Arial" pitchFamily="34" charset="0" panose="020B0604020202020204"/>
        <a:buChar char="•"/>
        <a:defRPr sz="2800" b="0" i="0" kern="1200">
          <a:solidFill>
            <a:schemeClr val="tx1"/>
          </a:solidFill>
          <a:latin typeface="Gotham Narrow Book" pitchFamily="2" charset="0"/>
          <a:ea typeface="+mn-ea"/>
          <a:cs typeface="+mn-cs"/>
        </a:defRPr>
      </a:lvl1pPr>
      <a:lvl2pPr marL="685783" indent="-228594" algn="l" defTabSz="914377" rtl="0" eaLnBrk="1" latinLnBrk="0" hangingPunct="1">
        <a:lnSpc>
          <a:spcPct val="90000"/>
        </a:lnSpc>
        <a:spcBef>
          <a:spcPts val="500"/>
        </a:spcBef>
        <a:buFont typeface="Arial" pitchFamily="34" charset="0" panose="020B0604020202020204"/>
        <a:buChar char="•"/>
        <a:defRPr sz="2400" b="0" i="0" kern="1200">
          <a:solidFill>
            <a:schemeClr val="tx1"/>
          </a:solidFill>
          <a:latin typeface="Gotham Narrow Book" pitchFamily="2" charset="0"/>
          <a:ea typeface="+mn-ea"/>
          <a:cs typeface="+mn-cs"/>
        </a:defRPr>
      </a:lvl2pPr>
      <a:lvl3pPr marL="1142971" indent="-228594" algn="l" defTabSz="914377" rtl="0" eaLnBrk="1" latinLnBrk="0" hangingPunct="1">
        <a:lnSpc>
          <a:spcPct val="90000"/>
        </a:lnSpc>
        <a:spcBef>
          <a:spcPts val="500"/>
        </a:spcBef>
        <a:buFont typeface="Arial" pitchFamily="34" charset="0" panose="020B0604020202020204"/>
        <a:buChar char="•"/>
        <a:defRPr sz="2000" b="0" i="0" kern="1200">
          <a:solidFill>
            <a:schemeClr val="tx1"/>
          </a:solidFill>
          <a:latin typeface="Gotham Narrow Book" pitchFamily="2" charset="0"/>
          <a:ea typeface="+mn-ea"/>
          <a:cs typeface="+mn-cs"/>
        </a:defRPr>
      </a:lvl3pPr>
      <a:lvl4pPr marL="1600160" indent="-228594" algn="l" defTabSz="914377" rtl="0" eaLnBrk="1" latinLnBrk="0" hangingPunct="1">
        <a:lnSpc>
          <a:spcPct val="90000"/>
        </a:lnSpc>
        <a:spcBef>
          <a:spcPts val="500"/>
        </a:spcBef>
        <a:buFont typeface="Arial" pitchFamily="34" charset="0" panose="020B0604020202020204"/>
        <a:buChar char="•"/>
        <a:defRPr sz="1800" b="0" i="0" kern="1200">
          <a:solidFill>
            <a:schemeClr val="tx1"/>
          </a:solidFill>
          <a:latin typeface="Gotham Narrow Book" pitchFamily="2" charset="0"/>
          <a:ea typeface="+mn-ea"/>
          <a:cs typeface="+mn-cs"/>
        </a:defRPr>
      </a:lvl4pPr>
      <a:lvl5pPr marL="2057349" indent="-228594" algn="l" defTabSz="914377" rtl="0" eaLnBrk="1" latinLnBrk="0" hangingPunct="1">
        <a:lnSpc>
          <a:spcPct val="90000"/>
        </a:lnSpc>
        <a:spcBef>
          <a:spcPts val="500"/>
        </a:spcBef>
        <a:buFont typeface="Arial" pitchFamily="34" charset="0" panose="020B0604020202020204"/>
        <a:buChar char="•"/>
        <a:defRPr sz="1800" b="0" i="0" kern="1200">
          <a:solidFill>
            <a:schemeClr val="tx1"/>
          </a:solidFill>
          <a:latin typeface="Gotham Narrow Book" pitchFamily="2" charset="0"/>
          <a:ea typeface="+mn-ea"/>
          <a:cs typeface="+mn-cs"/>
        </a:defRPr>
      </a:lvl5pPr>
      <a:lvl6pPr marL="2514537"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2.png"/><Relationship Id="rId10" Type="http://schemas.openxmlformats.org/officeDocument/2006/relationships/notesSlide" Target="../notesSlides/notesSlide1.xml"/><Relationship Id="rId11" Type="http://schemas.openxmlformats.org/officeDocument/2006/relationships/comments" Target="../comments/comment1.xml"/><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9.jpeg"/><Relationship Id="rId8" Type="http://schemas.openxmlformats.org/officeDocument/2006/relationships/image" Target="../media/image18.jpeg"/><Relationship Id="rId9"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comments" Target="../comments/comment8.xml"/></Relationships>
</file>

<file path=ppt/slides/_rels/slide11.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slideLayout" Target="../slideLayouts/slideLayout4.xml"/><Relationship Id="rId7" Type="http://schemas.openxmlformats.org/officeDocument/2006/relationships/notesSlide" Target="../notesSlides/notesSlide11.xml"/><Relationship Id="rId8" Type="http://schemas.openxmlformats.org/officeDocument/2006/relationships/comments" Target="../comments/comment9.xml"/></Relationships>
</file>

<file path=ppt/slides/_rels/slide12.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12.xml"/><Relationship Id="rId4" Type="http://schemas.openxmlformats.org/officeDocument/2006/relationships/comments" Target="../comments/comment10.xml"/></Relationships>
</file>

<file path=ppt/slides/_rels/slide13.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slideLayout" Target="../slideLayouts/slideLayout4.xml"/><Relationship Id="rId5" Type="http://schemas.openxmlformats.org/officeDocument/2006/relationships/notesSlide" Target="../notesSlides/notesSlide13.xml"/><Relationship Id="rId6" Type="http://schemas.openxmlformats.org/officeDocument/2006/relationships/comments" Target="../comments/comment11.xml"/></Relationships>
</file>

<file path=ppt/slides/_rels/slide14.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slideLayout" Target="../slideLayouts/slideLayout4.xml"/><Relationship Id="rId6" Type="http://schemas.openxmlformats.org/officeDocument/2006/relationships/notesSlide" Target="../notesSlides/notesSlide14.xml"/><Relationship Id="rId7" Type="http://schemas.openxmlformats.org/officeDocument/2006/relationships/comments" Target="../comments/comment12.xml"/></Relationships>
</file>

<file path=ppt/slides/_rels/slide15.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slideLayout" Target="../slideLayouts/slideLayout4.xml"/><Relationship Id="rId5" Type="http://schemas.openxmlformats.org/officeDocument/2006/relationships/notesSlide" Target="../notesSlides/notesSlide15.xml"/><Relationship Id="rId6" Type="http://schemas.openxmlformats.org/officeDocument/2006/relationships/comments" Target="../comments/comment13.xml"/></Relationships>
</file>

<file path=ppt/slides/_rels/slide16.x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4.xml"/><Relationship Id="rId5" Type="http://schemas.openxmlformats.org/officeDocument/2006/relationships/notesSlide" Target="../notesSlides/notesSlide16.xml"/><Relationship Id="rId6" Type="http://schemas.openxmlformats.org/officeDocument/2006/relationships/comments" Target="../comments/comment14.xml"/></Relationships>
</file>

<file path=ppt/slides/_rels/slide17.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slideLayout" Target="../slideLayouts/slideLayout4.xml"/><Relationship Id="rId7" Type="http://schemas.openxmlformats.org/officeDocument/2006/relationships/notesSlide" Target="../notesSlides/notesSlide17.xml"/><Relationship Id="rId8" Type="http://schemas.openxmlformats.org/officeDocument/2006/relationships/comments" Target="../comments/comment15.xml"/></Relationships>
</file>

<file path=ppt/slides/_rels/slide18.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slideLayout" Target="../slideLayouts/slideLayout4.xml"/><Relationship Id="rId6" Type="http://schemas.openxmlformats.org/officeDocument/2006/relationships/notesSlide" Target="../notesSlides/notesSlide18.xml"/><Relationship Id="rId7" Type="http://schemas.openxmlformats.org/officeDocument/2006/relationships/comments" Target="../comments/comment16.xml"/></Relationships>
</file>

<file path=ppt/slides/_rels/slide19.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slideLayout" Target="../slideLayouts/slideLayout4.xml"/><Relationship Id="rId6" Type="http://schemas.openxmlformats.org/officeDocument/2006/relationships/notesSlide" Target="../notesSlides/notesSlide19.xml"/><Relationship Id="rId7" Type="http://schemas.openxmlformats.org/officeDocument/2006/relationships/comments" Target="../comments/comment17.xml"/></Relationships>
</file>

<file path=ppt/slides/_rels/slide2.xml.rels><?xml version="1.0" encoding="UTF-8" standalone="yes"?>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openxmlformats.org/officeDocument/2006/relationships/diagramDrawing" Target="../diagrams/drawing1.xml"/><Relationship Id="rId6" Type="http://schemas.openxmlformats.org/officeDocument/2006/relationships/slideLayout" Target="../slideLayouts/slideLayout2.xml"/><Relationship Id="rId7" Type="http://schemas.openxmlformats.org/officeDocument/2006/relationships/notesSlide" Target="../notesSlides/notesSlide2.xml"/><Relationship Id="rId8"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slideLayout" Target="../slideLayouts/slideLayout4.xml"/><Relationship Id="rId7" Type="http://schemas.openxmlformats.org/officeDocument/2006/relationships/notesSlide" Target="../notesSlides/notesSlide20.xml"/><Relationship Id="rId8" Type="http://schemas.openxmlformats.org/officeDocument/2006/relationships/comments" Target="../comments/comment18.xml"/></Relationships>
</file>

<file path=ppt/slides/_rels/slide21.x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2.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slideLayout" Target="../slideLayouts/slideLayout4.xml"/><Relationship Id="rId6" Type="http://schemas.openxmlformats.org/officeDocument/2006/relationships/notesSlide" Target="../notesSlides/notesSlide21.xml"/><Relationship Id="rId7" Type="http://schemas.openxmlformats.org/officeDocument/2006/relationships/comments" Target="../comments/comment19.xml"/></Relationships>
</file>

<file path=ppt/slides/_rels/slide22.xml.rels><?xml version="1.0" encoding="UTF-8" standalone="yes"?>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4.xml"/><Relationship Id="rId3" Type="http://schemas.openxmlformats.org/officeDocument/2006/relationships/notesSlide" Target="../notesSlides/notesSlide22.xml"/><Relationship Id="rId4" Type="http://schemas.openxmlformats.org/officeDocument/2006/relationships/comments" Target="../comments/comment20.xml"/></Relationships>
</file>

<file path=ppt/slides/_rels/slide23.xml.rels><?xml version="1.0" encoding="UTF-8" standalone="yes"?>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slideLayout" Target="../slideLayouts/slideLayout4.xml"/><Relationship Id="rId4" Type="http://schemas.openxmlformats.org/officeDocument/2006/relationships/notesSlide" Target="../notesSlides/notesSlide23.xml"/><Relationship Id="rId5" Type="http://schemas.openxmlformats.org/officeDocument/2006/relationships/comments" Target="../comments/comment21.xml"/></Relationships>
</file>

<file path=ppt/slides/_rels/slide24.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4.xml"/><Relationship Id="rId3" Type="http://schemas.openxmlformats.org/officeDocument/2006/relationships/notesSlide" Target="../notesSlides/notesSlide24.xml"/><Relationship Id="rId4" Type="http://schemas.openxmlformats.org/officeDocument/2006/relationships/comments" Target="../comments/comment22.xml"/></Relationships>
</file>

<file path=ppt/slides/_rels/slide25.xml.rels><?xml version="1.0" encoding="UTF-8" standalone="yes"?>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slideLayout" Target="../slideLayouts/slideLayout4.xml"/><Relationship Id="rId5" Type="http://schemas.openxmlformats.org/officeDocument/2006/relationships/notesSlide" Target="../notesSlides/notesSlide25.xml"/><Relationship Id="rId6" Type="http://schemas.openxmlformats.org/officeDocument/2006/relationships/comments" Target="../comments/comment23.xml"/></Relationships>
</file>

<file path=ppt/slides/_rels/slide26.xml.rels><?xml version="1.0" encoding="UTF-8" standalone="yes"?>
<Relationships xmlns="http://schemas.openxmlformats.org/package/2006/relationships"><Relationship Id="rId1" Type="http://schemas.openxmlformats.org/officeDocument/2006/relationships/hyperlink" Target="mailto:ssofa1523@gmail.com" TargetMode="External"/><Relationship Id="rId2" Type="http://schemas.openxmlformats.org/officeDocument/2006/relationships/hyperlink" Target="mailto:camari.koto@usp.ac.fj" TargetMode="External"/><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comments" Target="../comments/commen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7.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comments" Target="../comments/comment5.xml"/></Relationships>
</file>

<file path=ppt/slides/_rels/slide7.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jpeg"/><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7.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north and south america&#10;&#10;Description automatically generated"/>
          <p:cNvPicPr>
            <a:picLocks noChangeAspect="1"/>
          </p:cNvPicPr>
          <p:nvPr/>
        </p:nvPicPr>
        <p:blipFill>
          <a:blip r:embed="rId1"/>
          <a:srcRect t="6831" r="4000" b="19852"/>
          <a:stretch/>
        </p:blipFill>
        <p:spPr>
          <a:xfrm>
            <a:off x="0" y="0"/>
            <a:ext cx="12191999" cy="5028062"/>
          </a:xfrm>
          <a:prstGeom prst="rect">
            <a:avLst/>
          </a:prstGeom>
        </p:spPr>
      </p:pic>
      <p:sp>
        <p:nvSpPr>
          <p:cNvPr id="8" name="Rectangle 7"/>
          <p:cNvSpPr/>
          <p:nvPr/>
        </p:nvSpPr>
        <p:spPr>
          <a:xfrm>
            <a:off x="0" y="4834766"/>
            <a:ext cx="12192000" cy="500770"/>
          </a:xfrm>
          <a:prstGeom prst="rect">
            <a:avLst/>
          </a:prstGeom>
          <a:gradFill>
            <a:gsLst>
              <a:gs pos="0">
                <a:schemeClr val="accent2"/>
              </a:gs>
              <a:gs pos="100000">
                <a:schemeClr val="accent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rtlCol="0" anchor="ctr">
            <a:prstTxWarp prst="textNoShape">
              <a:avLst/>
            </a:prstTxWarp>
            <a:noAutofit/>
          </a:bodyPr>
          <a:lstStyle/>
          <a:p>
            <a:pPr algn="ctr"/>
            <a:r>
              <a:rPr lang="en-US" sz="1800">
                <a:solidFill>
                  <a:schemeClr val="tx1"/>
                </a:solidFill>
              </a:rPr>
              <a:t>GEOSPATIAL &amp; GIS DATASETS AND INTEGRATION – </a:t>
            </a:r>
            <a:r>
              <a:rPr lang="en-US" sz="1800" err="1">
                <a:solidFill>
                  <a:schemeClr val="tx1"/>
                </a:solidFill>
              </a:rPr>
              <a:t>Sovaia</a:t>
            </a:r>
            <a:r>
              <a:rPr lang="en-US" sz="1800">
                <a:solidFill>
                  <a:schemeClr val="tx1"/>
                </a:solidFill>
              </a:rPr>
              <a:t> Seru				NOV 2023</a:t>
            </a:r>
          </a:p>
        </p:txBody>
      </p:sp>
      <p:sp>
        <p:nvSpPr>
          <p:cNvPr id="9" name="Title 1"/>
          <p:cNvSpPr>
            <a:spLocks noGrp="1" noEditPoints="1"/>
          </p:cNvSpPr>
          <p:nvPr>
            <p:ph type="title" hasCustomPrompt="1"/>
          </p:nvPr>
        </p:nvSpPr>
        <p:spPr>
          <a:xfrm>
            <a:off x="559325" y="1936554"/>
            <a:ext cx="10515600" cy="1701795"/>
          </a:xfrm>
          <a:prstGeom prst="rect">
            <a:avLst/>
          </a:prstGeom>
        </p:spPr>
        <p:txBody>
          <a:bodyPr/>
          <a:lstStyle>
            <a:lvl1pPr>
              <a:defRPr sz="7200" b="0" i="0">
                <a:solidFill>
                  <a:schemeClr val="bg1"/>
                </a:solidFill>
                <a:latin typeface="Exo 2 Light" pitchFamily="2" charset="77"/>
              </a:defRPr>
            </a:lvl1pPr>
          </a:lstStyle>
          <a:p>
            <a:pPr algn="ctr"/>
            <a:r>
              <a:rPr lang="en-GB" sz="3600">
                <a:effectLst>
                  <a:outerShdw blurRad="38100" dist="38100" dir="2700000" algn="tl">
                    <a:srgbClr val="000000">
                      <a:alpha val="43137"/>
                    </a:srgbClr>
                  </a:outerShdw>
                </a:effectLst>
              </a:rPr>
              <a:t>Inclusive urban WASH in Melanesian Pacific – influencing and strengthening planning systems for climate-resilient WASH in underserved settlements</a:t>
            </a:r>
            <a:endParaRPr lang="en-AU" sz="3600">
              <a:effectLst>
                <a:outerShdw blurRad="38100" dist="38100" dir="2700000" algn="tl">
                  <a:srgbClr val="000000">
                    <a:alpha val="43137"/>
                  </a:srgbClr>
                </a:outerShdw>
              </a:effectLst>
            </a:endParaRPr>
          </a:p>
        </p:txBody>
      </p:sp>
      <p:pic>
        <p:nvPicPr>
          <p:cNvPr id="2" name="Picture 1" descr="Graphical user interface&#10;&#10;Description automatically generated with low confidence"/>
          <p:cNvPicPr>
            <a:picLocks noChangeAspect="1"/>
          </p:cNvPicPr>
          <p:nvPr/>
        </p:nvPicPr>
        <p:blipFill>
          <a:blip r:embed="rId2"/>
          <a:srcRect/>
          <a:stretch>
            <a:fillRect/>
          </a:stretch>
        </p:blipFill>
        <p:spPr>
          <a:xfrm>
            <a:off x="293087" y="5909096"/>
            <a:ext cx="2922534" cy="480406"/>
          </a:xfrm>
          <a:prstGeom prst="rect">
            <a:avLst/>
          </a:prstGeom>
        </p:spPr>
      </p:pic>
      <p:pic>
        <p:nvPicPr>
          <p:cNvPr id="4" name="Picture 3" descr="A close-up of a logo&#10;&#10;Description automatically generated with low confidence"/>
          <p:cNvPicPr>
            <a:picLocks noChangeAspect="1"/>
          </p:cNvPicPr>
          <p:nvPr/>
        </p:nvPicPr>
        <p:blipFill>
          <a:blip r:embed="rId3"/>
          <a:srcRect/>
          <a:stretch>
            <a:fillRect/>
          </a:stretch>
        </p:blipFill>
        <p:spPr>
          <a:xfrm>
            <a:off x="3485026" y="5909096"/>
            <a:ext cx="1080335" cy="480406"/>
          </a:xfrm>
          <a:prstGeom prst="rect">
            <a:avLst/>
          </a:prstGeom>
        </p:spPr>
      </p:pic>
      <p:pic>
        <p:nvPicPr>
          <p:cNvPr id="6" name="Picture 4" descr="University of Papua New Guinea logo full transparent PNG - StickPNG"/>
          <p:cNvPicPr>
            <a:picLocks noChangeAspect="1" noChangeArrowheads="1"/>
          </p:cNvPicPr>
          <p:nvPr/>
        </p:nvPicPr>
        <p:blipFill>
          <a:blip r:embed="rId4"/>
          <a:srcRect/>
          <a:stretch>
            <a:fillRect/>
          </a:stretch>
        </p:blipFill>
        <p:spPr bwMode="auto">
          <a:xfrm>
            <a:off x="4582579" y="5723966"/>
            <a:ext cx="1633618" cy="850666"/>
          </a:xfrm>
          <a:prstGeom prst="rect">
            <a:avLst/>
          </a:prstGeom>
          <a:noFill/>
        </p:spPr>
      </p:pic>
      <p:pic>
        <p:nvPicPr>
          <p:cNvPr id="14" name="Picture 13" descr="Logo, company name&#10;&#10;Description automatically generated"/>
          <p:cNvPicPr>
            <a:picLocks noChangeAspect="1"/>
          </p:cNvPicPr>
          <p:nvPr/>
        </p:nvPicPr>
        <p:blipFill>
          <a:blip r:embed="rId5"/>
          <a:srcRect l="3371" t="18827" r="1" b="19321"/>
          <a:stretch/>
        </p:blipFill>
        <p:spPr bwMode="auto">
          <a:xfrm>
            <a:off x="9398689" y="5844173"/>
            <a:ext cx="1333150" cy="610252"/>
          </a:xfrm>
          <a:prstGeom prst="rect">
            <a:avLst/>
          </a:prstGeom>
          <a:ln>
            <a:noFill/>
          </a:ln>
        </p:spPr>
      </p:pic>
      <p:pic>
        <p:nvPicPr>
          <p:cNvPr id="15" name="Picture 14" descr="Text&#10;&#10;Description automatically generated"/>
          <p:cNvPicPr>
            <a:picLocks noChangeAspect="1"/>
          </p:cNvPicPr>
          <p:nvPr/>
        </p:nvPicPr>
        <p:blipFill>
          <a:blip r:embed="rId6"/>
          <a:srcRect/>
          <a:stretch>
            <a:fillRect/>
          </a:stretch>
        </p:blipFill>
        <p:spPr>
          <a:xfrm>
            <a:off x="10788168" y="5909096"/>
            <a:ext cx="1060286" cy="480406"/>
          </a:xfrm>
          <a:prstGeom prst="rect">
            <a:avLst/>
          </a:prstGeom>
        </p:spPr>
      </p:pic>
      <p:sp>
        <p:nvSpPr>
          <p:cNvPr id="7" name="TextBox 6"/>
          <p:cNvSpPr txBox="1"/>
          <p:nvPr/>
        </p:nvSpPr>
        <p:spPr>
          <a:xfrm>
            <a:off x="558800" y="4215503"/>
            <a:ext cx="11395252" cy="461665"/>
          </a:xfrm>
          <a:prstGeom prst="rect">
            <a:avLst/>
          </a:prstGeom>
          <a:noFill/>
        </p:spPr>
        <p:txBody>
          <a:bodyPr wrap="square">
            <a:spAutoFit/>
          </a:bodyPr>
          <a:lstStyle/>
          <a:p>
            <a:r>
              <a:rPr lang="en-AU" sz="2400">
                <a:solidFill>
                  <a:schemeClr val="accent2">
                    <a:lumMod val="75000"/>
                  </a:schemeClr>
                </a:solidFill>
                <a:effectLst>
                  <a:outerShdw blurRad="38100" dist="38100" dir="2700000" algn="tl">
                    <a:srgbClr val="000000">
                      <a:alpha val="43137"/>
                    </a:srgbClr>
                  </a:outerShdw>
                </a:effectLst>
              </a:rPr>
              <a:t>PLANNING FOR CLIMATE RESILIENT AND INCLUSIVE URBAN WASH IN MELANESIAN PACIFIC</a:t>
            </a:r>
          </a:p>
        </p:txBody>
      </p:sp>
      <p:pic>
        <p:nvPicPr>
          <p:cNvPr id="5" name="Picture 4"/>
          <p:cNvPicPr>
            <a:picLocks noChangeAspect="1"/>
          </p:cNvPicPr>
          <p:nvPr/>
        </p:nvPicPr>
        <p:blipFill>
          <a:blip r:embed="rId7"/>
          <a:srcRect/>
          <a:stretch>
            <a:fillRect/>
          </a:stretch>
        </p:blipFill>
        <p:spPr>
          <a:xfrm>
            <a:off x="7661655" y="5678863"/>
            <a:ext cx="1381434" cy="725253"/>
          </a:xfrm>
          <a:prstGeom prst="rect">
            <a:avLst/>
          </a:prstGeom>
        </p:spPr>
      </p:pic>
      <p:pic>
        <p:nvPicPr>
          <p:cNvPr id="10" name="Picture 9" descr="Logo&#10;&#10;Description automatically generated"/>
          <p:cNvPicPr>
            <a:picLocks noChangeAspect="1"/>
          </p:cNvPicPr>
          <p:nvPr/>
        </p:nvPicPr>
        <p:blipFill>
          <a:blip r:embed="rId8"/>
          <a:srcRect/>
          <a:stretch>
            <a:fillRect/>
          </a:stretch>
        </p:blipFill>
        <p:spPr>
          <a:xfrm>
            <a:off x="6322994" y="5909096"/>
            <a:ext cx="1133542" cy="480406"/>
          </a:xfrm>
          <a:prstGeom prst="rect">
            <a:avLst/>
          </a:prstGeom>
        </p:spPr>
      </p:pic>
      <p:pic>
        <p:nvPicPr>
          <p:cNvPr id="11" name="Picture 10"/>
          <p:cNvPicPr>
            <a:picLocks noChangeAspect="1"/>
          </p:cNvPicPr>
          <p:nvPr/>
        </p:nvPicPr>
        <p:blipFill>
          <a:blip r:embed="rId7"/>
          <a:srcRect/>
          <a:stretch>
            <a:fillRect/>
          </a:stretch>
        </p:blipFill>
        <p:spPr>
          <a:xfrm>
            <a:off x="7661655" y="5786673"/>
            <a:ext cx="1381434" cy="725253"/>
          </a:xfrm>
          <a:prstGeom prst="rect">
            <a:avLst/>
          </a:prstGeom>
        </p:spPr>
      </p:pic>
      <p:pic>
        <p:nvPicPr>
          <p:cNvPr id="13" name="Picture 12" descr="A close-up of a logo&#10;&#10;Description automatically generated with low confidence"/>
          <p:cNvPicPr>
            <a:picLocks noChangeAspect="1"/>
          </p:cNvPicPr>
          <p:nvPr/>
        </p:nvPicPr>
        <p:blipFill>
          <a:blip r:embed="rId3"/>
          <a:srcRect/>
          <a:stretch>
            <a:fillRect/>
          </a:stretch>
        </p:blipFill>
        <p:spPr>
          <a:xfrm>
            <a:off x="382593" y="294368"/>
            <a:ext cx="1862006" cy="828000"/>
          </a:xfrm>
          <a:prstGeom prst="rect">
            <a:avLst/>
          </a:prstGeom>
        </p:spPr>
      </p:pic>
      <p:sp>
        <p:nvSpPr>
          <p:cNvPr id="12" name="TextBox 11"/>
          <p:cNvSpPr txBox="1"/>
          <p:nvPr/>
        </p:nvSpPr>
        <p:spPr>
          <a:xfrm>
            <a:off x="9398689" y="5538233"/>
            <a:ext cx="1381434" cy="307777"/>
          </a:xfrm>
          <a:prstGeom prst="rect">
            <a:avLst/>
          </a:prstGeom>
          <a:noFill/>
        </p:spPr>
        <p:txBody>
          <a:bodyPr wrap="square" rtlCol="0">
            <a:spAutoFit/>
          </a:bodyPr>
          <a:lstStyle/>
          <a:p>
            <a:r>
              <a:rPr lang="en-AU" sz="1400"/>
              <a:t>Funded by</a:t>
            </a:r>
          </a:p>
        </p:txBody>
      </p:sp>
      <p:sp>
        <p:nvSpPr>
          <p:cNvPr id="16" name="TextBox 15"/>
          <p:cNvSpPr txBox="1"/>
          <p:nvPr/>
        </p:nvSpPr>
        <p:spPr>
          <a:xfrm>
            <a:off x="293087" y="5538233"/>
            <a:ext cx="1737396" cy="307777"/>
          </a:xfrm>
          <a:prstGeom prst="rect">
            <a:avLst/>
          </a:prstGeom>
          <a:noFill/>
        </p:spPr>
        <p:txBody>
          <a:bodyPr wrap="square" rtlCol="0">
            <a:spAutoFit/>
          </a:bodyPr>
          <a:lstStyle/>
          <a:p>
            <a:r>
              <a:rPr lang="en-AU" sz="1400"/>
              <a:t>Research partners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noEditPoints="1"/>
          </p:cNvSpPr>
          <p:nvPr>
            <p:ph type="sldNum" sz="quarter" idx="12"/>
          </p:nvPr>
        </p:nvSpPr>
        <p:spPr/>
        <p:txBody>
          <a:bodyPr/>
          <a:lstStyle/>
          <a:p>
            <a:fld id="{3352B1B8-1E77-D743-9417-2C48AD64EF66}" type="slidenum">
              <a:rPr lang="en-US" smtClean="0"/>
              <a:t>10</a:t>
            </a:fld>
            <a:endParaRPr lang="en-US"/>
          </a:p>
        </p:txBody>
      </p:sp>
      <p:sp>
        <p:nvSpPr>
          <p:cNvPr id="7" name="TextBox 6"/>
          <p:cNvSpPr txBox="1"/>
          <p:nvPr/>
        </p:nvSpPr>
        <p:spPr>
          <a:xfrm>
            <a:off x="101384" y="1031392"/>
            <a:ext cx="3960000" cy="42909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pPr>
            <a:r>
              <a:rPr lang="en-AU" sz="1600" b="1" kern="100">
                <a:highlight>
                  <a:srgbClr val="FFFF00"/>
                </a:highlight>
                <a:latin typeface="Gill Sans MT" pitchFamily="34" charset="0" panose="020B0502020104020203"/>
                <a:ea typeface="Calibri" pitchFamily="34" charset="0" panose="020F0502020204030204"/>
                <a:cs typeface="Cordia New" panose="020B0502040204020203"/>
              </a:rPr>
              <a:t>Hazards</a:t>
            </a:r>
          </a:p>
          <a:p>
            <a:pPr>
              <a:lnSpc>
                <a:spcPct val="107000"/>
              </a:lnSpc>
            </a:pPr>
            <a:endParaRPr lang="en-AU" sz="1600" b="1" kern="100">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Climate hazard data </a:t>
            </a:r>
            <a:r>
              <a:rPr lang="en-AU" sz="1600" kern="100">
                <a:latin typeface="Gill Sans MT" pitchFamily="34" charset="0" panose="020B0502020104020203"/>
                <a:ea typeface="Calibri" pitchFamily="34" charset="0" panose="020F0502020204030204"/>
                <a:cs typeface="Cordia New" panose="020B0502040204020203"/>
              </a:rPr>
              <a:t>– tidal inundation, coastal flood, river flood, inundation, flow paths, tropical cyclone, tsunami, heavy rain, drought, severe wind, landslide (rainfall trigger), landslide (earthquake trigger), earthquake, bushfire, urban heat exposure </a:t>
            </a:r>
          </a:p>
          <a:p>
            <a:pPr>
              <a:lnSpc>
                <a:spcPct val="107000"/>
              </a:lnSpc>
            </a:pPr>
            <a:endParaRPr lang="en-AU" sz="1600" kern="100">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Environmental proxies </a:t>
            </a:r>
            <a:r>
              <a:rPr lang="en-AU" sz="1600" kern="100">
                <a:latin typeface="Gill Sans MT" pitchFamily="34" charset="0" panose="020B0502020104020203"/>
                <a:ea typeface="Calibri" pitchFamily="34" charset="0" panose="020F0502020204030204"/>
                <a:cs typeface="Cordia New" panose="020B0502040204020203"/>
              </a:rPr>
              <a:t>– distance to waterways, </a:t>
            </a:r>
            <a:r>
              <a:rPr lang="en-AU" sz="1600" kern="100" err="1">
                <a:latin typeface="Gill Sans MT" pitchFamily="34" charset="0" panose="020B0502020104020203"/>
                <a:ea typeface="Calibri" pitchFamily="34" charset="0" panose="020F0502020204030204"/>
                <a:cs typeface="Cordia New" panose="020B0502040204020203"/>
              </a:rPr>
              <a:t>bluespot</a:t>
            </a:r>
            <a:r>
              <a:rPr lang="en-AU" sz="1600" kern="100">
                <a:latin typeface="Gill Sans MT" pitchFamily="34" charset="0" panose="020B0502020104020203"/>
                <a:ea typeface="Calibri" pitchFamily="34" charset="0" panose="020F0502020204030204"/>
                <a:cs typeface="Cordia New" panose="020B0502040204020203"/>
              </a:rPr>
              <a:t> analysis, groundwater quality, soil type, vegetation cover, slope, height above SL</a:t>
            </a:r>
          </a:p>
          <a:p>
            <a:pPr>
              <a:lnSpc>
                <a:spcPct val="107000"/>
              </a:lnSpc>
            </a:pPr>
            <a:endParaRPr lang="en-AU" sz="1600" kern="100">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Climate data </a:t>
            </a:r>
            <a:r>
              <a:rPr lang="en-AU" sz="1600" kern="100">
                <a:latin typeface="Gill Sans MT" pitchFamily="34" charset="0" panose="020B0502020104020203"/>
                <a:ea typeface="Calibri" pitchFamily="34" charset="0" panose="020F0502020204030204"/>
                <a:cs typeface="Cordia New" panose="020B0502040204020203"/>
              </a:rPr>
              <a:t>– temperature, precipitation, rainfall distribution, wind</a:t>
            </a:r>
          </a:p>
        </p:txBody>
      </p:sp>
      <p:sp>
        <p:nvSpPr>
          <p:cNvPr id="8" name="TextBox 7"/>
          <p:cNvSpPr txBox="1"/>
          <p:nvPr/>
        </p:nvSpPr>
        <p:spPr>
          <a:xfrm>
            <a:off x="4116001" y="1040614"/>
            <a:ext cx="3960000" cy="27101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pPr>
            <a:r>
              <a:rPr lang="en-AU" sz="1600" b="1" kern="100">
                <a:highlight>
                  <a:srgbClr val="FFFF00"/>
                </a:highlight>
                <a:latin typeface="Gill Sans MT" pitchFamily="34" charset="0" panose="020B0502020104020203"/>
                <a:ea typeface="Calibri" pitchFamily="34" charset="0" panose="020F0502020204030204"/>
                <a:cs typeface="Cordia New" panose="020B0502040204020203"/>
              </a:rPr>
              <a:t>Exposure</a:t>
            </a:r>
          </a:p>
          <a:p>
            <a:pPr>
              <a:lnSpc>
                <a:spcPct val="107000"/>
              </a:lnSpc>
            </a:pPr>
            <a:endParaRPr lang="en-AU" sz="1600" kern="100">
              <a:effectLst/>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ea typeface="Calibri" pitchFamily="34" charset="0" panose="020F0502020204030204"/>
                <a:cs typeface="Cordia New" panose="020B0502040204020203"/>
              </a:rPr>
              <a:t>Base maps </a:t>
            </a:r>
            <a:r>
              <a:rPr lang="en-AU" sz="1600" kern="100">
                <a:latin typeface="Gill Sans MT" pitchFamily="34" charset="0" panose="020B0502020104020203"/>
                <a:ea typeface="Calibri" pitchFamily="34" charset="0" panose="020F0502020204030204"/>
                <a:cs typeface="Cordia New" panose="020B0502040204020203"/>
              </a:rPr>
              <a:t>– satellite imagery</a:t>
            </a:r>
          </a:p>
          <a:p>
            <a:pPr>
              <a:lnSpc>
                <a:spcPct val="107000"/>
              </a:lnSpc>
            </a:pPr>
            <a:endParaRPr lang="en-AU" sz="1600" kern="100">
              <a:effectLst/>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Demographics</a:t>
            </a:r>
            <a:r>
              <a:rPr lang="en-AU" sz="1600" kern="100">
                <a:latin typeface="Gill Sans MT" pitchFamily="34" charset="0" panose="020B0502020104020203"/>
                <a:ea typeface="Calibri" pitchFamily="34" charset="0" panose="020F0502020204030204"/>
                <a:cs typeface="Cordia New" panose="020B0502040204020203"/>
              </a:rPr>
              <a:t> – population, distribution, composition, household size</a:t>
            </a:r>
          </a:p>
          <a:p>
            <a:pPr>
              <a:lnSpc>
                <a:spcPct val="107000"/>
              </a:lnSpc>
            </a:pPr>
            <a:endParaRPr lang="en-AU" sz="1600" kern="100">
              <a:effectLst/>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Urban planning </a:t>
            </a:r>
            <a:r>
              <a:rPr lang="en-AU" sz="1600" kern="100">
                <a:latin typeface="Gill Sans MT" pitchFamily="34" charset="0" panose="020B0502020104020203"/>
                <a:ea typeface="Calibri" pitchFamily="34" charset="0" panose="020F0502020204030204"/>
                <a:cs typeface="Cordia New" panose="020B0502040204020203"/>
              </a:rPr>
              <a:t>– administrative boundaries, road networks, building footprints </a:t>
            </a:r>
          </a:p>
        </p:txBody>
      </p:sp>
      <p:sp>
        <p:nvSpPr>
          <p:cNvPr id="9" name="TextBox 8"/>
          <p:cNvSpPr txBox="1"/>
          <p:nvPr/>
        </p:nvSpPr>
        <p:spPr>
          <a:xfrm>
            <a:off x="8130618" y="1040614"/>
            <a:ext cx="3960000" cy="40275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pPr>
            <a:r>
              <a:rPr lang="en-AU" sz="1600" b="1" kern="100">
                <a:highlight>
                  <a:srgbClr val="FFFF00"/>
                </a:highlight>
                <a:latin typeface="Gill Sans MT" pitchFamily="34" charset="0" panose="020B0502020104020203"/>
                <a:ea typeface="Calibri" pitchFamily="34" charset="0" panose="020F0502020204030204"/>
                <a:cs typeface="Cordia New" panose="020B0502040204020203"/>
              </a:rPr>
              <a:t>Vulnerability (and capacity!)</a:t>
            </a:r>
          </a:p>
          <a:p>
            <a:pPr>
              <a:lnSpc>
                <a:spcPct val="107000"/>
              </a:lnSpc>
            </a:pPr>
            <a:endParaRPr lang="en-AU" sz="1600" kern="100">
              <a:effectLst/>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ea typeface="Calibri" pitchFamily="34" charset="0" panose="020F0502020204030204"/>
                <a:cs typeface="Cordia New" panose="020B0502040204020203"/>
              </a:rPr>
              <a:t>Base maps </a:t>
            </a:r>
            <a:r>
              <a:rPr lang="en-AU" sz="1600" kern="100">
                <a:latin typeface="Gill Sans MT" pitchFamily="34" charset="0" panose="020B0502020104020203"/>
                <a:ea typeface="Calibri" pitchFamily="34" charset="0" panose="020F0502020204030204"/>
                <a:cs typeface="Cordia New" panose="020B0502040204020203"/>
              </a:rPr>
              <a:t>–topography/DEMs </a:t>
            </a:r>
          </a:p>
          <a:p>
            <a:pPr>
              <a:lnSpc>
                <a:spcPct val="107000"/>
              </a:lnSpc>
            </a:pPr>
            <a:endParaRPr lang="en-AU" sz="1600" kern="100">
              <a:effectLst/>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Demographics</a:t>
            </a:r>
            <a:r>
              <a:rPr lang="en-AU" sz="1600" kern="100">
                <a:latin typeface="Gill Sans MT" pitchFamily="34" charset="0" panose="020B0502020104020203"/>
                <a:ea typeface="Calibri" pitchFamily="34" charset="0" panose="020F0502020204030204"/>
                <a:cs typeface="Cordia New" panose="020B0502040204020203"/>
              </a:rPr>
              <a:t> – population, distribution, composition, household size</a:t>
            </a:r>
          </a:p>
          <a:p>
            <a:pPr>
              <a:lnSpc>
                <a:spcPct val="107000"/>
              </a:lnSpc>
            </a:pPr>
            <a:endParaRPr lang="en-AU" sz="1600" kern="100">
              <a:effectLst/>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Urban planning </a:t>
            </a:r>
            <a:r>
              <a:rPr lang="en-AU" sz="1600" kern="100">
                <a:latin typeface="Gill Sans MT" pitchFamily="34" charset="0" panose="020B0502020104020203"/>
                <a:ea typeface="Calibri" pitchFamily="34" charset="0" panose="020F0502020204030204"/>
                <a:cs typeface="Cordia New" panose="020B0502040204020203"/>
              </a:rPr>
              <a:t>– administrative boundaries, land tenure, road networks, household density, </a:t>
            </a:r>
          </a:p>
          <a:p>
            <a:pPr>
              <a:lnSpc>
                <a:spcPct val="107000"/>
              </a:lnSpc>
            </a:pPr>
            <a:endParaRPr lang="en-AU" sz="1600" kern="100">
              <a:effectLst/>
              <a:latin typeface="Gill Sans MT" pitchFamily="34" charset="0" panose="020B0502020104020203"/>
              <a:ea typeface="Calibri" pitchFamily="34" charset="0" panose="020F0502020204030204"/>
              <a:cs typeface="Cordia New" panose="020B0502040204020203"/>
            </a:endParaRPr>
          </a:p>
          <a:p>
            <a:pPr>
              <a:lnSpc>
                <a:spcPct val="107000"/>
              </a:lnSpc>
            </a:pPr>
            <a:r>
              <a:rPr lang="en-AU" sz="1600" b="1" kern="100">
                <a:highlight>
                  <a:srgbClr val="00FFFF"/>
                </a:highlight>
                <a:latin typeface="Gill Sans MT" pitchFamily="34" charset="0" panose="020B0502020104020203"/>
                <a:cs typeface="Cordia New" panose="020B0502040204020203"/>
              </a:rPr>
              <a:t>WASH</a:t>
            </a:r>
            <a:r>
              <a:rPr lang="en-AU" sz="1600" kern="100">
                <a:latin typeface="Gill Sans MT" pitchFamily="34" charset="0" panose="020B0502020104020203"/>
                <a:ea typeface="Calibri" pitchFamily="34" charset="0" panose="020F0502020204030204"/>
                <a:cs typeface="Cordia New" panose="020B0502040204020203"/>
              </a:rPr>
              <a:t> – water access, sanitation access, distribution networks, stormwater networks, groundwater use, water catchment zones, point source pollutants</a:t>
            </a:r>
          </a:p>
        </p:txBody>
      </p:sp>
      <p:sp>
        <p:nvSpPr>
          <p:cNvPr id="10" name="TextBox 9"/>
          <p:cNvSpPr txBox="1"/>
          <p:nvPr/>
        </p:nvSpPr>
        <p:spPr>
          <a:xfrm>
            <a:off x="172720" y="254000"/>
            <a:ext cx="11846560" cy="584775"/>
          </a:xfrm>
          <a:prstGeom prst="rect">
            <a:avLst/>
          </a:prstGeom>
          <a:noFill/>
        </p:spPr>
        <p:txBody>
          <a:bodyPr wrap="square" rtlCol="0">
            <a:spAutoFit/>
          </a:bodyPr>
          <a:lstStyle/>
          <a:p>
            <a:r>
              <a:rPr lang="en-AU" sz="3200"/>
              <a:t>Spatial data themes, layers and categories</a:t>
            </a:r>
          </a:p>
        </p:txBody>
      </p:sp>
      <p:pic>
        <p:nvPicPr>
          <p:cNvPr id="2" name="Picture 1" descr="Figure TS.1 — IPCC"/>
          <p:cNvPicPr>
            <a:picLocks noChangeAspect="1"/>
          </p:cNvPicPr>
          <p:nvPr/>
        </p:nvPicPr>
        <p:blipFill>
          <a:blip r:embed="rId1"/>
          <a:srcRect l="28534" r="29594"/>
          <a:stretch/>
        </p:blipFill>
        <p:spPr bwMode="auto">
          <a:xfrm>
            <a:off x="5193401" y="3687235"/>
            <a:ext cx="1805200" cy="271492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394" y="1306316"/>
            <a:ext cx="7521398" cy="369332"/>
          </a:xfrm>
          <a:prstGeom prst="rect">
            <a:avLst/>
          </a:prstGeom>
          <a:noFill/>
        </p:spPr>
        <p:txBody>
          <a:bodyPr wrap="square" rtlCol="0">
            <a:spAutoFit/>
          </a:bodyPr>
          <a:lstStyle/>
          <a:p>
            <a:r>
              <a:rPr lang="en-AU"/>
              <a:t>Example – building footprints (regularly updated) and settlement locations</a:t>
            </a:r>
          </a:p>
        </p:txBody>
      </p:sp>
      <p:sp>
        <p:nvSpPr>
          <p:cNvPr id="15" name="TextBox 14"/>
          <p:cNvSpPr txBox="1"/>
          <p:nvPr/>
        </p:nvSpPr>
        <p:spPr>
          <a:xfrm>
            <a:off x="5571023" y="5598129"/>
            <a:ext cx="1004234" cy="369332"/>
          </a:xfrm>
          <a:prstGeom prst="rect">
            <a:avLst/>
          </a:prstGeom>
          <a:noFill/>
        </p:spPr>
        <p:txBody>
          <a:bodyPr wrap="square" rtlCol="0">
            <a:spAutoFit/>
          </a:bodyPr>
          <a:lstStyle/>
          <a:p>
            <a:pPr algn="ctr"/>
            <a:r>
              <a:rPr lang="en-AU"/>
              <a:t>Port Vila</a:t>
            </a:r>
          </a:p>
        </p:txBody>
      </p:sp>
      <p:pic>
        <p:nvPicPr>
          <p:cNvPr id="19" name="Picture 18"/>
          <p:cNvPicPr>
            <a:picLocks noChangeAspect="1"/>
          </p:cNvPicPr>
          <p:nvPr/>
        </p:nvPicPr>
        <p:blipFill>
          <a:blip r:embed="rId1"/>
          <a:srcRect l="16453" r="19559"/>
          <a:stretch/>
        </p:blipFill>
        <p:spPr>
          <a:xfrm>
            <a:off x="8123660" y="2000840"/>
            <a:ext cx="3709586" cy="3600000"/>
          </a:xfrm>
          <a:prstGeom prst="rect">
            <a:avLst/>
          </a:prstGeom>
          <a:ln>
            <a:solidFill>
              <a:schemeClr val="tx1">
                <a:lumMod val="50000"/>
                <a:lumOff val="50000"/>
              </a:schemeClr>
            </a:solidFill>
          </a:ln>
        </p:spPr>
      </p:pic>
      <p:sp>
        <p:nvSpPr>
          <p:cNvPr id="20" name="TextBox 19"/>
          <p:cNvSpPr txBox="1"/>
          <p:nvPr/>
        </p:nvSpPr>
        <p:spPr>
          <a:xfrm>
            <a:off x="1780646" y="5598129"/>
            <a:ext cx="1004234" cy="369332"/>
          </a:xfrm>
          <a:prstGeom prst="rect">
            <a:avLst/>
          </a:prstGeom>
          <a:noFill/>
        </p:spPr>
        <p:txBody>
          <a:bodyPr wrap="square" rtlCol="0">
            <a:spAutoFit/>
          </a:bodyPr>
          <a:lstStyle/>
          <a:p>
            <a:pPr algn="ctr"/>
            <a:r>
              <a:rPr lang="en-AU"/>
              <a:t>Suva</a:t>
            </a:r>
          </a:p>
        </p:txBody>
      </p:sp>
      <p:sp>
        <p:nvSpPr>
          <p:cNvPr id="21" name="TextBox 20"/>
          <p:cNvSpPr txBox="1"/>
          <p:nvPr/>
        </p:nvSpPr>
        <p:spPr>
          <a:xfrm>
            <a:off x="9361400" y="5598129"/>
            <a:ext cx="1444264" cy="369332"/>
          </a:xfrm>
          <a:prstGeom prst="rect">
            <a:avLst/>
          </a:prstGeom>
          <a:noFill/>
        </p:spPr>
        <p:txBody>
          <a:bodyPr wrap="square" rtlCol="0">
            <a:spAutoFit/>
          </a:bodyPr>
          <a:lstStyle/>
          <a:p>
            <a:pPr algn="ctr"/>
            <a:r>
              <a:rPr lang="en-AU"/>
              <a:t>Port Moresby</a:t>
            </a:r>
          </a:p>
        </p:txBody>
      </p:sp>
      <p:pic>
        <p:nvPicPr>
          <p:cNvPr id="25" name="Picture 24"/>
          <p:cNvPicPr>
            <a:picLocks noChangeAspect="1"/>
          </p:cNvPicPr>
          <p:nvPr/>
        </p:nvPicPr>
        <p:blipFill>
          <a:blip r:embed="rId2"/>
          <a:srcRect l="10233"/>
          <a:stretch/>
        </p:blipFill>
        <p:spPr>
          <a:xfrm>
            <a:off x="470773" y="2000840"/>
            <a:ext cx="3709586" cy="3600000"/>
          </a:xfrm>
          <a:prstGeom prst="rect">
            <a:avLst/>
          </a:prstGeom>
          <a:ln>
            <a:solidFill>
              <a:srgbClr val="7F7F7F"/>
            </a:solidFill>
          </a:ln>
        </p:spPr>
      </p:pic>
      <p:pic>
        <p:nvPicPr>
          <p:cNvPr id="23" name="Picture 22"/>
          <p:cNvPicPr>
            <a:picLocks noChangeAspect="1"/>
          </p:cNvPicPr>
          <p:nvPr/>
        </p:nvPicPr>
        <p:blipFill>
          <a:blip r:embed="rId3"/>
          <a:srcRect/>
          <a:stretch>
            <a:fillRect/>
          </a:stretch>
        </p:blipFill>
        <p:spPr>
          <a:xfrm>
            <a:off x="2926563" y="4099661"/>
            <a:ext cx="1253796" cy="1507797"/>
          </a:xfrm>
          <a:prstGeom prst="rect">
            <a:avLst/>
          </a:prstGeom>
          <a:ln>
            <a:solidFill>
              <a:srgbClr val="7F7F7F"/>
            </a:solidFill>
          </a:ln>
        </p:spPr>
      </p:pic>
      <p:pic>
        <p:nvPicPr>
          <p:cNvPr id="29" name="Picture 28"/>
          <p:cNvPicPr>
            <a:picLocks noChangeAspect="1"/>
          </p:cNvPicPr>
          <p:nvPr/>
        </p:nvPicPr>
        <p:blipFill>
          <a:blip r:embed="rId4"/>
          <a:srcRect l="7466" r="22662"/>
          <a:stretch/>
        </p:blipFill>
        <p:spPr>
          <a:xfrm>
            <a:off x="4302083" y="2007458"/>
            <a:ext cx="3709586" cy="3600000"/>
          </a:xfrm>
          <a:prstGeom prst="rect">
            <a:avLst/>
          </a:prstGeom>
          <a:ln>
            <a:solidFill>
              <a:srgbClr val="7F7F7F"/>
            </a:solidFill>
          </a:ln>
        </p:spPr>
      </p:pic>
      <p:pic>
        <p:nvPicPr>
          <p:cNvPr id="33" name="Picture 32"/>
          <p:cNvPicPr>
            <a:picLocks noChangeAspect="1"/>
          </p:cNvPicPr>
          <p:nvPr/>
        </p:nvPicPr>
        <p:blipFill>
          <a:blip r:embed="rId5"/>
          <a:srcRect/>
          <a:stretch>
            <a:fillRect/>
          </a:stretch>
        </p:blipFill>
        <p:spPr>
          <a:xfrm>
            <a:off x="5785867" y="2007458"/>
            <a:ext cx="2225802" cy="764923"/>
          </a:xfrm>
          <a:prstGeom prst="rect">
            <a:avLst/>
          </a:prstGeom>
          <a:ln>
            <a:solidFill>
              <a:srgbClr val="7F7F7F"/>
            </a:solidFill>
          </a:ln>
        </p:spPr>
      </p:pic>
      <p:sp>
        <p:nvSpPr>
          <p:cNvPr id="7" name="Arrow: Up 6"/>
          <p:cNvSpPr/>
          <p:nvPr/>
        </p:nvSpPr>
        <p:spPr>
          <a:xfrm>
            <a:off x="3845079" y="2013294"/>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Up 10"/>
          <p:cNvSpPr/>
          <p:nvPr/>
        </p:nvSpPr>
        <p:spPr>
          <a:xfrm>
            <a:off x="11497966" y="2013294"/>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172720" y="254000"/>
            <a:ext cx="11846560" cy="1569660"/>
          </a:xfrm>
          <a:prstGeom prst="rect">
            <a:avLst/>
          </a:prstGeom>
          <a:noFill/>
        </p:spPr>
        <p:txBody>
          <a:bodyPr wrap="square" rtlCol="0">
            <a:spAutoFit/>
          </a:bodyPr>
          <a:lstStyle/>
          <a:p>
            <a:pPr algn="ctr"/>
            <a:r>
              <a:rPr lang="en-AU" sz="3200"/>
              <a:t>Exposure – </a:t>
            </a:r>
            <a:r>
              <a:rPr lang="en-AU" sz="3200">
                <a:highlight>
                  <a:srgbClr val="00FF00"/>
                </a:highlight>
              </a:rPr>
              <a:t>people and settlements </a:t>
            </a:r>
            <a:r>
              <a:rPr lang="en-AU" sz="3200"/>
              <a:t>– remotely sensed, ground truth, and literature </a:t>
            </a:r>
          </a:p>
          <a:p>
            <a:pPr algn="ctr"/>
            <a:endParaRPr lang="en-AU" sz="32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2720" y="966492"/>
            <a:ext cx="10117268" cy="40562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pPr>
            <a:r>
              <a:rPr lang="en-AU" sz="2000" kern="100">
                <a:latin typeface="Gill Sans MT" pitchFamily="34" charset="0" panose="020B0502020104020203"/>
                <a:ea typeface="Calibri" pitchFamily="34" charset="0" panose="020F0502020204030204"/>
                <a:cs typeface="Cordia New" panose="020B0502040204020203"/>
              </a:rPr>
              <a:t>Modelled from surface and hydrology</a:t>
            </a:r>
            <a:endParaRPr lang="en-AU" kern="100">
              <a:effectLst/>
              <a:latin typeface="Calibri" pitchFamily="34" charset="0" panose="020F0502020204030204"/>
              <a:ea typeface="Calibri" pitchFamily="34" charset="0" panose="020F0502020204030204"/>
              <a:cs typeface="Cordia New" panose="020B0502040204020203"/>
            </a:endParaRPr>
          </a:p>
        </p:txBody>
      </p:sp>
      <p:pic>
        <p:nvPicPr>
          <p:cNvPr id="6" name="Picture 5"/>
          <p:cNvPicPr>
            <a:picLocks noChangeAspect="1"/>
          </p:cNvPicPr>
          <p:nvPr/>
        </p:nvPicPr>
        <p:blipFill>
          <a:blip r:embed="rId1"/>
          <a:srcRect b="21705"/>
          <a:stretch/>
        </p:blipFill>
        <p:spPr>
          <a:xfrm>
            <a:off x="778214" y="1493520"/>
            <a:ext cx="10635572" cy="4397988"/>
          </a:xfrm>
          <a:prstGeom prst="rect">
            <a:avLst/>
          </a:prstGeom>
          <a:ln>
            <a:solidFill>
              <a:schemeClr val="tx1">
                <a:lumMod val="50000"/>
                <a:lumOff val="50000"/>
              </a:schemeClr>
            </a:solidFill>
          </a:ln>
        </p:spPr>
      </p:pic>
      <p:sp>
        <p:nvSpPr>
          <p:cNvPr id="7" name="Arrow: Up 6"/>
          <p:cNvSpPr/>
          <p:nvPr/>
        </p:nvSpPr>
        <p:spPr>
          <a:xfrm>
            <a:off x="10514635" y="1778000"/>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172720" y="254000"/>
            <a:ext cx="11846560" cy="1077218"/>
          </a:xfrm>
          <a:prstGeom prst="rect">
            <a:avLst/>
          </a:prstGeom>
          <a:noFill/>
        </p:spPr>
        <p:txBody>
          <a:bodyPr wrap="square" rtlCol="0">
            <a:spAutoFit/>
          </a:bodyPr>
          <a:lstStyle/>
          <a:p>
            <a:r>
              <a:rPr lang="en-AU" sz="3200"/>
              <a:t>Hazards – </a:t>
            </a:r>
            <a:r>
              <a:rPr lang="en-AU" sz="3200">
                <a:highlight>
                  <a:srgbClr val="FF00FF"/>
                </a:highlight>
              </a:rPr>
              <a:t>flood and inundation</a:t>
            </a:r>
            <a:r>
              <a:rPr lang="en-AU" sz="3200"/>
              <a:t> - modelled flood mapping (predictive)</a:t>
            </a:r>
          </a:p>
          <a:p>
            <a:endParaRPr lang="en-AU" sz="3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rcRect b="7155"/>
          <a:stretch/>
        </p:blipFill>
        <p:spPr>
          <a:xfrm>
            <a:off x="905205" y="1029799"/>
            <a:ext cx="5186481" cy="4699510"/>
          </a:xfrm>
          <a:prstGeom prst="rect">
            <a:avLst/>
          </a:prstGeom>
          <a:ln>
            <a:solidFill>
              <a:schemeClr val="tx1">
                <a:lumMod val="50000"/>
                <a:lumOff val="50000"/>
              </a:schemeClr>
            </a:solidFill>
          </a:ln>
        </p:spPr>
      </p:pic>
      <p:pic>
        <p:nvPicPr>
          <p:cNvPr id="19" name="Picture 18"/>
          <p:cNvPicPr>
            <a:picLocks noChangeAspect="1"/>
          </p:cNvPicPr>
          <p:nvPr/>
        </p:nvPicPr>
        <p:blipFill>
          <a:blip r:embed="rId2"/>
          <a:srcRect l="8835" t="12749" r="33292" b="23188"/>
          <a:stretch/>
        </p:blipFill>
        <p:spPr>
          <a:xfrm>
            <a:off x="6387760" y="1029799"/>
            <a:ext cx="5139387" cy="4699511"/>
          </a:xfrm>
          <a:prstGeom prst="rect">
            <a:avLst/>
          </a:prstGeom>
          <a:ln>
            <a:solidFill>
              <a:schemeClr val="tx1">
                <a:lumMod val="50000"/>
                <a:lumOff val="50000"/>
              </a:schemeClr>
            </a:solidFill>
          </a:ln>
        </p:spPr>
      </p:pic>
      <p:sp>
        <p:nvSpPr>
          <p:cNvPr id="13" name="TextBox 12"/>
          <p:cNvSpPr txBox="1"/>
          <p:nvPr/>
        </p:nvSpPr>
        <p:spPr>
          <a:xfrm>
            <a:off x="172720" y="254000"/>
            <a:ext cx="11846560" cy="1077218"/>
          </a:xfrm>
          <a:prstGeom prst="rect">
            <a:avLst/>
          </a:prstGeom>
          <a:noFill/>
        </p:spPr>
        <p:txBody>
          <a:bodyPr wrap="square" rtlCol="0">
            <a:spAutoFit/>
          </a:bodyPr>
          <a:lstStyle/>
          <a:p>
            <a:r>
              <a:rPr lang="en-AU" sz="3200"/>
              <a:t>Hazards – </a:t>
            </a:r>
            <a:r>
              <a:rPr lang="en-AU" sz="3200">
                <a:highlight>
                  <a:srgbClr val="FF00FF"/>
                </a:highlight>
              </a:rPr>
              <a:t>sea level rise and coastal inundation</a:t>
            </a:r>
            <a:r>
              <a:rPr lang="en-AU" sz="3200"/>
              <a:t> (predictive)</a:t>
            </a:r>
          </a:p>
          <a:p>
            <a:endParaRPr lang="en-AU" sz="3200"/>
          </a:p>
        </p:txBody>
      </p:sp>
      <p:pic>
        <p:nvPicPr>
          <p:cNvPr id="28" name="Picture 27"/>
          <p:cNvPicPr>
            <a:picLocks noChangeAspect="1"/>
          </p:cNvPicPr>
          <p:nvPr/>
        </p:nvPicPr>
        <p:blipFill>
          <a:blip r:embed="rId3"/>
          <a:srcRect/>
          <a:stretch>
            <a:fillRect/>
          </a:stretch>
        </p:blipFill>
        <p:spPr>
          <a:xfrm>
            <a:off x="5922466" y="4700916"/>
            <a:ext cx="1936345" cy="1028393"/>
          </a:xfrm>
          <a:prstGeom prst="rect">
            <a:avLst/>
          </a:prstGeom>
          <a:ln>
            <a:solidFill>
              <a:schemeClr val="bg1">
                <a:lumMod val="65000"/>
              </a:schemeClr>
            </a:solidFill>
          </a:ln>
        </p:spPr>
      </p:pic>
      <p:sp>
        <p:nvSpPr>
          <p:cNvPr id="6" name="Arrow: Up 5"/>
          <p:cNvSpPr/>
          <p:nvPr/>
        </p:nvSpPr>
        <p:spPr>
          <a:xfrm>
            <a:off x="11119155" y="1102954"/>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Up 6"/>
          <p:cNvSpPr/>
          <p:nvPr/>
        </p:nvSpPr>
        <p:spPr>
          <a:xfrm>
            <a:off x="5560347" y="1102954"/>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5120" y="838775"/>
            <a:ext cx="5171440" cy="369332"/>
          </a:xfrm>
          <a:prstGeom prst="rect">
            <a:avLst/>
          </a:prstGeom>
          <a:noFill/>
        </p:spPr>
        <p:txBody>
          <a:bodyPr wrap="square" rtlCol="0">
            <a:spAutoFit/>
          </a:bodyPr>
          <a:lstStyle/>
          <a:p>
            <a:r>
              <a:rPr lang="en-AU"/>
              <a:t>Example – Census data</a:t>
            </a:r>
          </a:p>
        </p:txBody>
      </p:sp>
      <p:pic>
        <p:nvPicPr>
          <p:cNvPr id="13" name="Picture 12"/>
          <p:cNvPicPr>
            <a:picLocks noChangeAspect="1"/>
          </p:cNvPicPr>
          <p:nvPr/>
        </p:nvPicPr>
        <p:blipFill>
          <a:blip r:embed="rId1"/>
          <a:srcRect l="2431" t="2739" r="1410"/>
          <a:stretch/>
        </p:blipFill>
        <p:spPr>
          <a:xfrm>
            <a:off x="1283266" y="1234387"/>
            <a:ext cx="4589214" cy="4659365"/>
          </a:xfrm>
          <a:prstGeom prst="rect">
            <a:avLst/>
          </a:prstGeom>
          <a:ln>
            <a:solidFill>
              <a:schemeClr val="tx1">
                <a:lumMod val="50000"/>
                <a:lumOff val="50000"/>
              </a:schemeClr>
            </a:solidFill>
          </a:ln>
        </p:spPr>
      </p:pic>
      <p:pic>
        <p:nvPicPr>
          <p:cNvPr id="17" name="Picture 16"/>
          <p:cNvPicPr>
            <a:picLocks noChangeAspect="1"/>
          </p:cNvPicPr>
          <p:nvPr/>
        </p:nvPicPr>
        <p:blipFill>
          <a:blip r:embed="rId2"/>
          <a:srcRect/>
          <a:stretch>
            <a:fillRect/>
          </a:stretch>
        </p:blipFill>
        <p:spPr>
          <a:xfrm>
            <a:off x="478018" y="3289503"/>
            <a:ext cx="1610495" cy="2438379"/>
          </a:xfrm>
          <a:prstGeom prst="rect">
            <a:avLst/>
          </a:prstGeom>
          <a:ln>
            <a:solidFill>
              <a:schemeClr val="tx1">
                <a:lumMod val="50000"/>
                <a:lumOff val="50000"/>
              </a:schemeClr>
            </a:solidFill>
          </a:ln>
        </p:spPr>
      </p:pic>
      <p:pic>
        <p:nvPicPr>
          <p:cNvPr id="20" name="Picture 19"/>
          <p:cNvPicPr>
            <a:picLocks noChangeAspect="1"/>
          </p:cNvPicPr>
          <p:nvPr/>
        </p:nvPicPr>
        <p:blipFill>
          <a:blip r:embed="rId3"/>
          <a:srcRect/>
          <a:stretch>
            <a:fillRect/>
          </a:stretch>
        </p:blipFill>
        <p:spPr>
          <a:xfrm>
            <a:off x="7000240" y="1234286"/>
            <a:ext cx="4589214" cy="4660273"/>
          </a:xfrm>
          <a:prstGeom prst="rect">
            <a:avLst/>
          </a:prstGeom>
          <a:ln>
            <a:solidFill>
              <a:schemeClr val="tx1">
                <a:lumMod val="50000"/>
                <a:lumOff val="50000"/>
              </a:schemeClr>
            </a:solidFill>
          </a:ln>
        </p:spPr>
      </p:pic>
      <p:pic>
        <p:nvPicPr>
          <p:cNvPr id="22" name="Picture 21"/>
          <p:cNvPicPr>
            <a:picLocks noChangeAspect="1"/>
          </p:cNvPicPr>
          <p:nvPr/>
        </p:nvPicPr>
        <p:blipFill>
          <a:blip r:embed="rId4"/>
          <a:srcRect/>
          <a:stretch>
            <a:fillRect/>
          </a:stretch>
        </p:blipFill>
        <p:spPr>
          <a:xfrm>
            <a:off x="6319522" y="4852592"/>
            <a:ext cx="1907858" cy="875290"/>
          </a:xfrm>
          <a:prstGeom prst="rect">
            <a:avLst/>
          </a:prstGeom>
          <a:ln>
            <a:solidFill>
              <a:schemeClr val="tx1">
                <a:lumMod val="50000"/>
                <a:lumOff val="50000"/>
              </a:schemeClr>
            </a:solidFill>
          </a:ln>
        </p:spPr>
      </p:pic>
      <p:sp>
        <p:nvSpPr>
          <p:cNvPr id="7" name="Arrow: Up 6"/>
          <p:cNvSpPr/>
          <p:nvPr/>
        </p:nvSpPr>
        <p:spPr>
          <a:xfrm>
            <a:off x="11144555" y="1679032"/>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Up 10"/>
          <p:cNvSpPr/>
          <p:nvPr/>
        </p:nvSpPr>
        <p:spPr>
          <a:xfrm>
            <a:off x="5410200" y="1679032"/>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172720" y="254000"/>
            <a:ext cx="11846560" cy="584775"/>
          </a:xfrm>
          <a:prstGeom prst="rect">
            <a:avLst/>
          </a:prstGeom>
          <a:noFill/>
        </p:spPr>
        <p:txBody>
          <a:bodyPr wrap="square" rtlCol="0">
            <a:spAutoFit/>
          </a:bodyPr>
          <a:lstStyle/>
          <a:p>
            <a:r>
              <a:rPr lang="en-AU" sz="3200"/>
              <a:t>Vulnerability: </a:t>
            </a:r>
            <a:r>
              <a:rPr lang="en-AU" sz="3200">
                <a:highlight>
                  <a:srgbClr val="00FFFF"/>
                </a:highlight>
              </a:rPr>
              <a:t>adequacy of existing WASH</a:t>
            </a:r>
          </a:p>
        </p:txBody>
      </p:sp>
      <p:sp>
        <p:nvSpPr>
          <p:cNvPr id="2" name="TextBox 1"/>
          <p:cNvSpPr txBox="1"/>
          <p:nvPr/>
        </p:nvSpPr>
        <p:spPr>
          <a:xfrm>
            <a:off x="6319522" y="5762947"/>
            <a:ext cx="429447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AU" sz="1100"/>
              <a:t>0.56 – proportion of households with that type (most common)</a:t>
            </a:r>
          </a:p>
        </p:txBody>
      </p:sp>
      <p:sp>
        <p:nvSpPr>
          <p:cNvPr id="3" name="TextBox 2"/>
          <p:cNvSpPr txBox="1"/>
          <p:nvPr/>
        </p:nvSpPr>
        <p:spPr>
          <a:xfrm>
            <a:off x="478018" y="5763442"/>
            <a:ext cx="429447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AU" sz="1100"/>
              <a:t>0.56 – proportion of households with that type (most common)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7024" y="339728"/>
            <a:ext cx="11846560" cy="1077218"/>
          </a:xfrm>
          <a:prstGeom prst="rect">
            <a:avLst/>
          </a:prstGeom>
          <a:noFill/>
        </p:spPr>
        <p:txBody>
          <a:bodyPr wrap="square" rtlCol="0">
            <a:spAutoFit/>
          </a:bodyPr>
          <a:lstStyle/>
          <a:p>
            <a:r>
              <a:rPr lang="en-AU" sz="3200"/>
              <a:t>Visualise and locate community-based and local data (HHS)</a:t>
            </a:r>
          </a:p>
          <a:p>
            <a:endParaRPr lang="en-AU" sz="3200"/>
          </a:p>
        </p:txBody>
      </p:sp>
      <p:pic>
        <p:nvPicPr>
          <p:cNvPr id="2" name="Picture 1"/>
          <p:cNvPicPr>
            <a:picLocks noChangeAspect="1"/>
          </p:cNvPicPr>
          <p:nvPr/>
        </p:nvPicPr>
        <p:blipFill>
          <a:blip r:embed="rId1"/>
          <a:srcRect/>
          <a:stretch>
            <a:fillRect/>
          </a:stretch>
        </p:blipFill>
        <p:spPr>
          <a:xfrm>
            <a:off x="387096" y="1562274"/>
            <a:ext cx="6823075" cy="4406304"/>
          </a:xfrm>
          <a:prstGeom prst="rect">
            <a:avLst/>
          </a:prstGeom>
          <a:ln>
            <a:solidFill>
              <a:schemeClr val="bg1">
                <a:lumMod val="50000"/>
              </a:schemeClr>
            </a:solidFill>
          </a:ln>
        </p:spPr>
      </p:pic>
      <p:pic>
        <p:nvPicPr>
          <p:cNvPr id="4" name="Picture 3"/>
          <p:cNvPicPr>
            <a:picLocks noChangeAspect="1"/>
          </p:cNvPicPr>
          <p:nvPr/>
        </p:nvPicPr>
        <p:blipFill>
          <a:blip r:embed="rId2"/>
          <a:srcRect/>
          <a:stretch>
            <a:fillRect/>
          </a:stretch>
        </p:blipFill>
        <p:spPr>
          <a:xfrm>
            <a:off x="7598944" y="2066876"/>
            <a:ext cx="2190750" cy="1504950"/>
          </a:xfrm>
          <a:prstGeom prst="rect">
            <a:avLst/>
          </a:prstGeom>
        </p:spPr>
      </p:pic>
      <p:pic>
        <p:nvPicPr>
          <p:cNvPr id="5" name="Picture 4"/>
          <p:cNvPicPr>
            <a:picLocks noChangeAspect="1"/>
          </p:cNvPicPr>
          <p:nvPr/>
        </p:nvPicPr>
        <p:blipFill>
          <a:blip r:embed="rId3"/>
          <a:srcRect/>
          <a:stretch>
            <a:fillRect/>
          </a:stretch>
        </p:blipFill>
        <p:spPr>
          <a:xfrm>
            <a:off x="7598944" y="4520988"/>
            <a:ext cx="1875006" cy="1224097"/>
          </a:xfrm>
          <a:prstGeom prst="rect">
            <a:avLst/>
          </a:prstGeom>
        </p:spPr>
      </p:pic>
      <p:sp>
        <p:nvSpPr>
          <p:cNvPr id="7" name="TextBox 6"/>
          <p:cNvSpPr txBox="1"/>
          <p:nvPr/>
        </p:nvSpPr>
        <p:spPr>
          <a:xfrm>
            <a:off x="7584975" y="1562274"/>
            <a:ext cx="4548609" cy="369332"/>
          </a:xfrm>
          <a:prstGeom prst="rect">
            <a:avLst/>
          </a:prstGeom>
          <a:noFill/>
        </p:spPr>
        <p:txBody>
          <a:bodyPr wrap="square" rtlCol="0">
            <a:spAutoFit/>
          </a:bodyPr>
          <a:lstStyle/>
          <a:p>
            <a:r>
              <a:rPr lang="en-AU"/>
              <a:t>Oct 2023 household survey – total 218 HH </a:t>
            </a:r>
          </a:p>
        </p:txBody>
      </p:sp>
      <p:sp>
        <p:nvSpPr>
          <p:cNvPr id="8" name="TextBox 7"/>
          <p:cNvSpPr txBox="1"/>
          <p:nvPr/>
        </p:nvSpPr>
        <p:spPr>
          <a:xfrm>
            <a:off x="7584974" y="4078790"/>
            <a:ext cx="4219930" cy="369332"/>
          </a:xfrm>
          <a:prstGeom prst="rect">
            <a:avLst/>
          </a:prstGeom>
          <a:noFill/>
        </p:spPr>
        <p:txBody>
          <a:bodyPr wrap="square" rtlCol="0">
            <a:spAutoFit/>
          </a:bodyPr>
          <a:lstStyle/>
          <a:p>
            <a:r>
              <a:rPr lang="en-AU"/>
              <a:t>July 2022 household survey – total 85 HH</a:t>
            </a:r>
          </a:p>
        </p:txBody>
      </p:sp>
      <p:sp>
        <p:nvSpPr>
          <p:cNvPr id="9" name="TextBox 8"/>
          <p:cNvSpPr txBox="1"/>
          <p:nvPr/>
        </p:nvSpPr>
        <p:spPr>
          <a:xfrm>
            <a:off x="287024" y="1047614"/>
            <a:ext cx="4548609" cy="369332"/>
          </a:xfrm>
          <a:prstGeom prst="rect">
            <a:avLst/>
          </a:prstGeom>
          <a:noFill/>
        </p:spPr>
        <p:txBody>
          <a:bodyPr wrap="square" rtlCol="0">
            <a:spAutoFit/>
          </a:bodyPr>
          <a:lstStyle/>
          <a:p>
            <a:r>
              <a:rPr lang="en-AU"/>
              <a:t>Vanuatu – two rounds of household survey</a:t>
            </a:r>
          </a:p>
        </p:txBody>
      </p:sp>
      <p:sp>
        <p:nvSpPr>
          <p:cNvPr id="3" name="Arrow: Up 2"/>
          <p:cNvSpPr/>
          <p:nvPr/>
        </p:nvSpPr>
        <p:spPr>
          <a:xfrm>
            <a:off x="6715520" y="1746940"/>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7024" y="339728"/>
            <a:ext cx="11846560" cy="1077218"/>
          </a:xfrm>
          <a:prstGeom prst="rect">
            <a:avLst/>
          </a:prstGeom>
          <a:noFill/>
        </p:spPr>
        <p:txBody>
          <a:bodyPr wrap="square" rtlCol="0">
            <a:spAutoFit/>
          </a:bodyPr>
          <a:lstStyle/>
          <a:p>
            <a:r>
              <a:rPr lang="en-AU" sz="3200"/>
              <a:t>Visualise and locate community-based and local data (HHS)</a:t>
            </a:r>
          </a:p>
          <a:p>
            <a:endParaRPr lang="en-AU" sz="3200"/>
          </a:p>
        </p:txBody>
      </p:sp>
      <p:sp>
        <p:nvSpPr>
          <p:cNvPr id="7" name="TextBox 6"/>
          <p:cNvSpPr txBox="1"/>
          <p:nvPr/>
        </p:nvSpPr>
        <p:spPr>
          <a:xfrm>
            <a:off x="4819146" y="1617138"/>
            <a:ext cx="4548609" cy="369332"/>
          </a:xfrm>
          <a:prstGeom prst="rect">
            <a:avLst/>
          </a:prstGeom>
          <a:noFill/>
        </p:spPr>
        <p:txBody>
          <a:bodyPr wrap="square" rtlCol="0">
            <a:spAutoFit/>
          </a:bodyPr>
          <a:lstStyle/>
          <a:p>
            <a:r>
              <a:rPr lang="en-AU"/>
              <a:t>Sep/Oct 2023 household survey – total 171 HH </a:t>
            </a:r>
          </a:p>
        </p:txBody>
      </p:sp>
      <p:sp>
        <p:nvSpPr>
          <p:cNvPr id="8" name="TextBox 7"/>
          <p:cNvSpPr txBox="1"/>
          <p:nvPr/>
        </p:nvSpPr>
        <p:spPr>
          <a:xfrm>
            <a:off x="4819146" y="4084812"/>
            <a:ext cx="4219930" cy="369332"/>
          </a:xfrm>
          <a:prstGeom prst="rect">
            <a:avLst/>
          </a:prstGeom>
          <a:noFill/>
        </p:spPr>
        <p:txBody>
          <a:bodyPr wrap="square" rtlCol="0">
            <a:spAutoFit/>
          </a:bodyPr>
          <a:lstStyle/>
          <a:p>
            <a:r>
              <a:rPr lang="en-AU"/>
              <a:t>July 2022 household survey – total 76 HH</a:t>
            </a:r>
          </a:p>
        </p:txBody>
      </p:sp>
      <p:sp>
        <p:nvSpPr>
          <p:cNvPr id="9" name="TextBox 8"/>
          <p:cNvSpPr txBox="1"/>
          <p:nvPr/>
        </p:nvSpPr>
        <p:spPr>
          <a:xfrm>
            <a:off x="287024" y="1047614"/>
            <a:ext cx="4548609" cy="369332"/>
          </a:xfrm>
          <a:prstGeom prst="rect">
            <a:avLst/>
          </a:prstGeom>
          <a:noFill/>
        </p:spPr>
        <p:txBody>
          <a:bodyPr wrap="square" rtlCol="0">
            <a:spAutoFit/>
          </a:bodyPr>
          <a:lstStyle/>
          <a:p>
            <a:r>
              <a:rPr lang="en-AU"/>
              <a:t>Fiji – two rounds of household survey</a:t>
            </a:r>
          </a:p>
        </p:txBody>
      </p:sp>
      <p:pic>
        <p:nvPicPr>
          <p:cNvPr id="3" name="Picture 2"/>
          <p:cNvPicPr>
            <a:picLocks noChangeAspect="1"/>
          </p:cNvPicPr>
          <p:nvPr/>
        </p:nvPicPr>
        <p:blipFill>
          <a:blip r:embed="rId1"/>
          <a:srcRect/>
          <a:stretch>
            <a:fillRect/>
          </a:stretch>
        </p:blipFill>
        <p:spPr>
          <a:xfrm>
            <a:off x="361697" y="1562274"/>
            <a:ext cx="4211864" cy="4428000"/>
          </a:xfrm>
          <a:prstGeom prst="rect">
            <a:avLst/>
          </a:prstGeom>
          <a:ln>
            <a:solidFill>
              <a:schemeClr val="bg1">
                <a:lumMod val="50000"/>
              </a:schemeClr>
            </a:solidFill>
          </a:ln>
        </p:spPr>
      </p:pic>
      <p:pic>
        <p:nvPicPr>
          <p:cNvPr id="10" name="Picture 9"/>
          <p:cNvPicPr>
            <a:picLocks noChangeAspect="1"/>
          </p:cNvPicPr>
          <p:nvPr/>
        </p:nvPicPr>
        <p:blipFill>
          <a:blip r:embed="rId2"/>
          <a:srcRect/>
          <a:stretch>
            <a:fillRect/>
          </a:stretch>
        </p:blipFill>
        <p:spPr>
          <a:xfrm>
            <a:off x="5067838" y="2216944"/>
            <a:ext cx="1971675" cy="1171575"/>
          </a:xfrm>
          <a:prstGeom prst="rect">
            <a:avLst/>
          </a:prstGeom>
        </p:spPr>
      </p:pic>
      <p:pic>
        <p:nvPicPr>
          <p:cNvPr id="11" name="Picture 10"/>
          <p:cNvPicPr>
            <a:picLocks noChangeAspect="1"/>
          </p:cNvPicPr>
          <p:nvPr/>
        </p:nvPicPr>
        <p:blipFill>
          <a:blip r:embed="rId3"/>
          <a:srcRect/>
          <a:stretch>
            <a:fillRect/>
          </a:stretch>
        </p:blipFill>
        <p:spPr>
          <a:xfrm>
            <a:off x="5001196" y="4540837"/>
            <a:ext cx="1476375" cy="1219200"/>
          </a:xfrm>
          <a:prstGeom prst="rect">
            <a:avLst/>
          </a:prstGeom>
        </p:spPr>
      </p:pic>
      <p:sp>
        <p:nvSpPr>
          <p:cNvPr id="2" name="Arrow: Up 1"/>
          <p:cNvSpPr/>
          <p:nvPr/>
        </p:nvSpPr>
        <p:spPr>
          <a:xfrm>
            <a:off x="4081177" y="1671451"/>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noEditPoints="1"/>
          </p:cNvSpPr>
          <p:nvPr>
            <p:ph type="sldNum" sz="quarter" idx="12"/>
          </p:nvPr>
        </p:nvSpPr>
        <p:spPr/>
        <p:txBody>
          <a:bodyPr/>
          <a:lstStyle/>
          <a:p>
            <a:fld id="{C5DD6FA3-1D28-40A3-917D-36DEDE49D441}" type="slidenum">
              <a:rPr lang="en-AU" smtClean="0"/>
              <a:t>17</a:t>
            </a:fld>
            <a:endParaRPr lang="en-AU"/>
          </a:p>
        </p:txBody>
      </p:sp>
      <p:sp>
        <p:nvSpPr>
          <p:cNvPr id="13" name="Arrow: Up 12"/>
          <p:cNvSpPr/>
          <p:nvPr/>
        </p:nvSpPr>
        <p:spPr>
          <a:xfrm>
            <a:off x="8726475" y="1076960"/>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p:cNvPicPr>
            <a:picLocks noChangeAspect="1"/>
          </p:cNvPicPr>
          <p:nvPr/>
        </p:nvPicPr>
        <p:blipFill>
          <a:blip r:embed="rId1"/>
          <a:srcRect l="13890" t="9290" b="3766"/>
          <a:stretch/>
        </p:blipFill>
        <p:spPr>
          <a:xfrm>
            <a:off x="194471" y="914400"/>
            <a:ext cx="8896956" cy="5063791"/>
          </a:xfrm>
          <a:prstGeom prst="rect">
            <a:avLst/>
          </a:prstGeom>
          <a:ln>
            <a:solidFill>
              <a:schemeClr val="bg1">
                <a:lumMod val="50000"/>
              </a:schemeClr>
            </a:solidFill>
          </a:ln>
        </p:spPr>
      </p:pic>
      <p:sp>
        <p:nvSpPr>
          <p:cNvPr id="14" name="TextBox 13"/>
          <p:cNvSpPr txBox="1"/>
          <p:nvPr/>
        </p:nvSpPr>
        <p:spPr>
          <a:xfrm>
            <a:off x="172720" y="254000"/>
            <a:ext cx="11846560" cy="584775"/>
          </a:xfrm>
          <a:prstGeom prst="rect">
            <a:avLst/>
          </a:prstGeom>
          <a:noFill/>
        </p:spPr>
        <p:txBody>
          <a:bodyPr wrap="square" rtlCol="0">
            <a:spAutoFit/>
          </a:bodyPr>
          <a:lstStyle/>
          <a:p>
            <a:r>
              <a:rPr lang="en-AU" sz="3200"/>
              <a:t>Toilet systems affected by flooding or inundation (Port Vila)</a:t>
            </a:r>
          </a:p>
        </p:txBody>
      </p:sp>
      <p:grpSp>
        <p:nvGrpSpPr>
          <p:cNvPr id="5" name="Group 4"/>
          <p:cNvGrpSpPr/>
          <p:nvPr/>
        </p:nvGrpSpPr>
        <p:grpSpPr>
          <a:xfrm>
            <a:off x="9282576" y="4521337"/>
            <a:ext cx="2801028" cy="1395593"/>
            <a:chOff x="5811520" y="4439920"/>
            <a:chExt cx="3210560" cy="1436671"/>
          </a:xfrm>
        </p:grpSpPr>
        <p:grpSp>
          <p:nvGrpSpPr>
            <p:cNvPr id="19" name="Group 18"/>
            <p:cNvGrpSpPr/>
            <p:nvPr/>
          </p:nvGrpSpPr>
          <p:grpSpPr>
            <a:xfrm>
              <a:off x="5811520" y="4439920"/>
              <a:ext cx="3210560" cy="1436671"/>
              <a:chOff x="5811520" y="4439920"/>
              <a:chExt cx="3210560" cy="1436671"/>
            </a:xfrm>
          </p:grpSpPr>
          <p:sp>
            <p:nvSpPr>
              <p:cNvPr id="17" name="Rectangle 16"/>
              <p:cNvSpPr/>
              <p:nvPr/>
            </p:nvSpPr>
            <p:spPr>
              <a:xfrm>
                <a:off x="5811520" y="4439920"/>
                <a:ext cx="3210560" cy="14366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a:blip r:embed="rId2"/>
              <a:srcRect/>
              <a:stretch>
                <a:fillRect/>
              </a:stretch>
            </p:blipFill>
            <p:spPr>
              <a:xfrm>
                <a:off x="5844529" y="5151004"/>
                <a:ext cx="2944048" cy="725587"/>
              </a:xfrm>
              <a:prstGeom prst="rect">
                <a:avLst/>
              </a:prstGeom>
            </p:spPr>
          </p:pic>
        </p:grpSp>
        <p:pic>
          <p:nvPicPr>
            <p:cNvPr id="21" name="Picture 20"/>
            <p:cNvPicPr>
              <a:picLocks noChangeAspect="1"/>
            </p:cNvPicPr>
            <p:nvPr/>
          </p:nvPicPr>
          <p:blipFill>
            <a:blip r:embed="rId3"/>
            <a:srcRect/>
            <a:stretch>
              <a:fillRect/>
            </a:stretch>
          </p:blipFill>
          <p:spPr>
            <a:xfrm>
              <a:off x="5857069" y="4547688"/>
              <a:ext cx="2944048" cy="509547"/>
            </a:xfrm>
            <a:prstGeom prst="rect">
              <a:avLst/>
            </a:prstGeom>
          </p:spPr>
        </p:pic>
      </p:grpSp>
      <p:pic>
        <p:nvPicPr>
          <p:cNvPr id="3" name="Picture 2"/>
          <p:cNvPicPr>
            <a:picLocks noChangeAspect="1"/>
          </p:cNvPicPr>
          <p:nvPr/>
        </p:nvPicPr>
        <p:blipFill>
          <a:blip r:embed="rId4"/>
          <a:srcRect/>
          <a:stretch>
            <a:fillRect/>
          </a:stretch>
        </p:blipFill>
        <p:spPr>
          <a:xfrm>
            <a:off x="9282576" y="911597"/>
            <a:ext cx="2714953" cy="3609740"/>
          </a:xfrm>
          <a:prstGeom prst="rect">
            <a:avLst/>
          </a:prstGeom>
        </p:spPr>
      </p:pic>
      <p:pic>
        <p:nvPicPr>
          <p:cNvPr id="9" name="Picture 8"/>
          <p:cNvPicPr>
            <a:picLocks noChangeAspect="1"/>
          </p:cNvPicPr>
          <p:nvPr/>
        </p:nvPicPr>
        <p:blipFill>
          <a:blip r:embed="rId5"/>
          <a:srcRect/>
          <a:stretch>
            <a:fillRect/>
          </a:stretch>
        </p:blipFill>
        <p:spPr>
          <a:xfrm>
            <a:off x="7310301" y="4365890"/>
            <a:ext cx="1797355" cy="1612301"/>
          </a:xfrm>
          <a:prstGeom prst="rect">
            <a:avLst/>
          </a:prstGeom>
          <a:ln>
            <a:solidFill>
              <a:schemeClr val="bg1">
                <a:lumMod val="65000"/>
              </a:schemeClr>
            </a:solidFill>
          </a:ln>
        </p:spPr>
      </p:pic>
      <p:sp>
        <p:nvSpPr>
          <p:cNvPr id="10" name="Rectangle 9"/>
          <p:cNvSpPr/>
          <p:nvPr/>
        </p:nvSpPr>
        <p:spPr>
          <a:xfrm>
            <a:off x="7916333" y="4626024"/>
            <a:ext cx="491067" cy="2677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Arrow: Up 1"/>
          <p:cNvSpPr/>
          <p:nvPr/>
        </p:nvSpPr>
        <p:spPr>
          <a:xfrm>
            <a:off x="8654410" y="1001335"/>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srcRect b="2611"/>
          <a:stretch/>
        </p:blipFill>
        <p:spPr>
          <a:xfrm>
            <a:off x="229872" y="798536"/>
            <a:ext cx="8785543" cy="5187933"/>
          </a:xfrm>
          <a:prstGeom prst="rect">
            <a:avLst/>
          </a:prstGeom>
          <a:ln>
            <a:solidFill>
              <a:schemeClr val="bg1">
                <a:lumMod val="65000"/>
              </a:schemeClr>
            </a:solidFill>
          </a:ln>
        </p:spPr>
      </p:pic>
      <p:sp>
        <p:nvSpPr>
          <p:cNvPr id="4" name="Slide Number Placeholder 3"/>
          <p:cNvSpPr>
            <a:spLocks noGrp="1" noEditPoints="1"/>
          </p:cNvSpPr>
          <p:nvPr>
            <p:ph type="sldNum" sz="quarter" idx="12"/>
          </p:nvPr>
        </p:nvSpPr>
        <p:spPr/>
        <p:txBody>
          <a:bodyPr/>
          <a:lstStyle/>
          <a:p>
            <a:fld id="{C5DD6FA3-1D28-40A3-917D-36DEDE49D441}" type="slidenum">
              <a:rPr lang="en-AU" smtClean="0"/>
              <a:t>18</a:t>
            </a:fld>
            <a:endParaRPr lang="en-AU"/>
          </a:p>
        </p:txBody>
      </p:sp>
      <p:sp>
        <p:nvSpPr>
          <p:cNvPr id="13" name="Arrow: Up 12"/>
          <p:cNvSpPr/>
          <p:nvPr/>
        </p:nvSpPr>
        <p:spPr>
          <a:xfrm>
            <a:off x="8440721" y="891218"/>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172720" y="254000"/>
            <a:ext cx="11846560" cy="584775"/>
          </a:xfrm>
          <a:prstGeom prst="rect">
            <a:avLst/>
          </a:prstGeom>
          <a:noFill/>
        </p:spPr>
        <p:txBody>
          <a:bodyPr wrap="square" rtlCol="0">
            <a:spAutoFit/>
          </a:bodyPr>
          <a:lstStyle/>
          <a:p>
            <a:r>
              <a:rPr lang="en-AU" sz="3200"/>
              <a:t>Toilet systems affected by flooding or inundation (Port Vila)</a:t>
            </a:r>
          </a:p>
        </p:txBody>
      </p:sp>
      <p:grpSp>
        <p:nvGrpSpPr>
          <p:cNvPr id="16" name="Group 15"/>
          <p:cNvGrpSpPr/>
          <p:nvPr/>
        </p:nvGrpSpPr>
        <p:grpSpPr>
          <a:xfrm>
            <a:off x="9282576" y="4521337"/>
            <a:ext cx="2801028" cy="1395593"/>
            <a:chOff x="5811520" y="4439920"/>
            <a:chExt cx="3210560" cy="1436671"/>
          </a:xfrm>
        </p:grpSpPr>
        <p:grpSp>
          <p:nvGrpSpPr>
            <p:cNvPr id="18" name="Group 17"/>
            <p:cNvGrpSpPr/>
            <p:nvPr/>
          </p:nvGrpSpPr>
          <p:grpSpPr>
            <a:xfrm>
              <a:off x="5811520" y="4439920"/>
              <a:ext cx="3210560" cy="1436671"/>
              <a:chOff x="5811520" y="4439920"/>
              <a:chExt cx="3210560" cy="1436671"/>
            </a:xfrm>
          </p:grpSpPr>
          <p:sp>
            <p:nvSpPr>
              <p:cNvPr id="22" name="Rectangle 21"/>
              <p:cNvSpPr/>
              <p:nvPr/>
            </p:nvSpPr>
            <p:spPr>
              <a:xfrm>
                <a:off x="5811520" y="4439920"/>
                <a:ext cx="3210560" cy="14366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p:cNvPicPr>
                <a:picLocks noChangeAspect="1"/>
              </p:cNvPicPr>
              <p:nvPr/>
            </p:nvPicPr>
            <p:blipFill>
              <a:blip r:embed="rId2"/>
              <a:srcRect/>
              <a:stretch>
                <a:fillRect/>
              </a:stretch>
            </p:blipFill>
            <p:spPr>
              <a:xfrm>
                <a:off x="5844529" y="5151004"/>
                <a:ext cx="2944048" cy="725587"/>
              </a:xfrm>
              <a:prstGeom prst="rect">
                <a:avLst/>
              </a:prstGeom>
            </p:spPr>
          </p:pic>
        </p:grpSp>
        <p:pic>
          <p:nvPicPr>
            <p:cNvPr id="20" name="Picture 19"/>
            <p:cNvPicPr>
              <a:picLocks noChangeAspect="1"/>
            </p:cNvPicPr>
            <p:nvPr/>
          </p:nvPicPr>
          <p:blipFill>
            <a:blip r:embed="rId3"/>
            <a:srcRect/>
            <a:stretch>
              <a:fillRect/>
            </a:stretch>
          </p:blipFill>
          <p:spPr>
            <a:xfrm>
              <a:off x="5857069" y="4547688"/>
              <a:ext cx="2944048" cy="509547"/>
            </a:xfrm>
            <a:prstGeom prst="rect">
              <a:avLst/>
            </a:prstGeom>
          </p:spPr>
        </p:pic>
      </p:grpSp>
      <p:pic>
        <p:nvPicPr>
          <p:cNvPr id="24" name="Picture 23"/>
          <p:cNvPicPr>
            <a:picLocks noChangeAspect="1"/>
          </p:cNvPicPr>
          <p:nvPr/>
        </p:nvPicPr>
        <p:blipFill>
          <a:blip r:embed="rId4"/>
          <a:srcRect/>
          <a:stretch>
            <a:fillRect/>
          </a:stretch>
        </p:blipFill>
        <p:spPr>
          <a:xfrm>
            <a:off x="9282576" y="911597"/>
            <a:ext cx="2714953" cy="36097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rcRect l="-1" t="4085" r="576"/>
          <a:stretch/>
        </p:blipFill>
        <p:spPr>
          <a:xfrm>
            <a:off x="193039" y="938545"/>
            <a:ext cx="8889035" cy="5002832"/>
          </a:xfrm>
          <a:prstGeom prst="rect">
            <a:avLst/>
          </a:prstGeom>
          <a:ln>
            <a:solidFill>
              <a:schemeClr val="bg1">
                <a:lumMod val="50000"/>
              </a:schemeClr>
            </a:solidFill>
          </a:ln>
        </p:spPr>
      </p:pic>
      <p:sp>
        <p:nvSpPr>
          <p:cNvPr id="4" name="Slide Number Placeholder 3"/>
          <p:cNvSpPr>
            <a:spLocks noGrp="1" noEditPoints="1"/>
          </p:cNvSpPr>
          <p:nvPr>
            <p:ph type="sldNum" sz="quarter" idx="12"/>
          </p:nvPr>
        </p:nvSpPr>
        <p:spPr/>
        <p:txBody>
          <a:bodyPr/>
          <a:lstStyle/>
          <a:p>
            <a:fld id="{C5DD6FA3-1D28-40A3-917D-36DEDE49D441}" type="slidenum">
              <a:rPr lang="en-AU" smtClean="0"/>
              <a:t>19</a:t>
            </a:fld>
            <a:endParaRPr lang="en-AU"/>
          </a:p>
        </p:txBody>
      </p:sp>
      <p:sp>
        <p:nvSpPr>
          <p:cNvPr id="13" name="Arrow: Up 12"/>
          <p:cNvSpPr/>
          <p:nvPr/>
        </p:nvSpPr>
        <p:spPr>
          <a:xfrm>
            <a:off x="8726475" y="1076960"/>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172720" y="254000"/>
            <a:ext cx="11846560" cy="584775"/>
          </a:xfrm>
          <a:prstGeom prst="rect">
            <a:avLst/>
          </a:prstGeom>
          <a:noFill/>
        </p:spPr>
        <p:txBody>
          <a:bodyPr wrap="square" rtlCol="0">
            <a:spAutoFit/>
          </a:bodyPr>
          <a:lstStyle/>
          <a:p>
            <a:r>
              <a:rPr lang="en-AU" sz="3200"/>
              <a:t>Toilet systems affected by flooding or inundation (Port Vila)</a:t>
            </a:r>
          </a:p>
        </p:txBody>
      </p:sp>
      <p:grpSp>
        <p:nvGrpSpPr>
          <p:cNvPr id="12" name="Group 11"/>
          <p:cNvGrpSpPr/>
          <p:nvPr/>
        </p:nvGrpSpPr>
        <p:grpSpPr>
          <a:xfrm>
            <a:off x="9282576" y="4521337"/>
            <a:ext cx="2801028" cy="1395593"/>
            <a:chOff x="5811520" y="4439920"/>
            <a:chExt cx="3210560" cy="1436671"/>
          </a:xfrm>
        </p:grpSpPr>
        <p:grpSp>
          <p:nvGrpSpPr>
            <p:cNvPr id="15" name="Group 14"/>
            <p:cNvGrpSpPr/>
            <p:nvPr/>
          </p:nvGrpSpPr>
          <p:grpSpPr>
            <a:xfrm>
              <a:off x="5811520" y="4439920"/>
              <a:ext cx="3210560" cy="1436671"/>
              <a:chOff x="5811520" y="4439920"/>
              <a:chExt cx="3210560" cy="1436671"/>
            </a:xfrm>
          </p:grpSpPr>
          <p:sp>
            <p:nvSpPr>
              <p:cNvPr id="18" name="Rectangle 17"/>
              <p:cNvSpPr/>
              <p:nvPr/>
            </p:nvSpPr>
            <p:spPr>
              <a:xfrm>
                <a:off x="5811520" y="4439920"/>
                <a:ext cx="3210560" cy="14366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p:cNvPicPr>
                <a:picLocks noChangeAspect="1"/>
              </p:cNvPicPr>
              <p:nvPr/>
            </p:nvPicPr>
            <p:blipFill>
              <a:blip r:embed="rId2"/>
              <a:srcRect/>
              <a:stretch>
                <a:fillRect/>
              </a:stretch>
            </p:blipFill>
            <p:spPr>
              <a:xfrm>
                <a:off x="5844529" y="5151004"/>
                <a:ext cx="2944048" cy="725587"/>
              </a:xfrm>
              <a:prstGeom prst="rect">
                <a:avLst/>
              </a:prstGeom>
            </p:spPr>
          </p:pic>
        </p:grpSp>
        <p:pic>
          <p:nvPicPr>
            <p:cNvPr id="16" name="Picture 15"/>
            <p:cNvPicPr>
              <a:picLocks noChangeAspect="1"/>
            </p:cNvPicPr>
            <p:nvPr/>
          </p:nvPicPr>
          <p:blipFill>
            <a:blip r:embed="rId3"/>
            <a:srcRect/>
            <a:stretch>
              <a:fillRect/>
            </a:stretch>
          </p:blipFill>
          <p:spPr>
            <a:xfrm>
              <a:off x="5857069" y="4547688"/>
              <a:ext cx="2944048" cy="509547"/>
            </a:xfrm>
            <a:prstGeom prst="rect">
              <a:avLst/>
            </a:prstGeom>
          </p:spPr>
        </p:pic>
      </p:grpSp>
      <p:pic>
        <p:nvPicPr>
          <p:cNvPr id="22" name="Picture 21"/>
          <p:cNvPicPr>
            <a:picLocks noChangeAspect="1"/>
          </p:cNvPicPr>
          <p:nvPr/>
        </p:nvPicPr>
        <p:blipFill>
          <a:blip r:embed="rId4"/>
          <a:srcRect/>
          <a:stretch>
            <a:fillRect/>
          </a:stretch>
        </p:blipFill>
        <p:spPr>
          <a:xfrm>
            <a:off x="9282576" y="911597"/>
            <a:ext cx="2714953" cy="36097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928132" y="905544"/>
            <a:ext cx="7993667" cy="5518150"/>
            <a:chOff x="1911634" y="373761"/>
            <a:chExt cx="8128000" cy="5418667"/>
          </a:xfrm>
        </p:grpSpPr>
        <p:graphicFrame>
          <p:nvGraphicFramePr>
            <p:cNvPr id="7" name="Diagram 6"/>
            <p:cNvGraphicFramePr/>
            <p:nvPr/>
          </p:nvGraphicFramePr>
          <p:xfrm>
            <a:off x="1911634" y="373761"/>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Oval 7"/>
            <p:cNvSpPr/>
            <p:nvPr/>
          </p:nvSpPr>
          <p:spPr>
            <a:xfrm>
              <a:off x="5109314" y="2437280"/>
              <a:ext cx="1581150" cy="16022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5" name="Text Placeholder 1"/>
            <p:cNvSpPr txBox="1"/>
            <p:nvPr/>
          </p:nvSpPr>
          <p:spPr>
            <a:xfrm>
              <a:off x="5102051" y="2688088"/>
              <a:ext cx="1388148" cy="1120820"/>
            </a:xfrm>
            <a:prstGeom prst="rect">
              <a:avLst/>
            </a:prstGeom>
          </p:spPr>
          <p:txBody>
            <a:bodyPr/>
            <a:lstStyle>
              <a:lvl1pPr marL="0" indent="0" algn="l" defTabSz="914377" rtl="0" eaLnBrk="1" latinLnBrk="0" hangingPunct="1">
                <a:lnSpc>
                  <a:spcPct val="90000"/>
                </a:lnSpc>
                <a:spcBef>
                  <a:spcPts val="1000"/>
                </a:spcBef>
                <a:buFont typeface="Arial" pitchFamily="34" charset="0" panose="020B0604020202020204"/>
                <a:buNone/>
                <a:defRPr sz="20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1pPr>
              <a:lvl2pPr marL="685783" indent="-228594" algn="l" defTabSz="914377" rtl="0" eaLnBrk="1" latinLnBrk="0" hangingPunct="1">
                <a:lnSpc>
                  <a:spcPct val="90000"/>
                </a:lnSpc>
                <a:spcBef>
                  <a:spcPts val="500"/>
                </a:spcBef>
                <a:buFont typeface="Arial" pitchFamily="34" charset="0" panose="020B0604020202020204"/>
                <a:buChar char="•"/>
                <a:defRPr sz="18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2pPr>
              <a:lvl3pPr marL="1142971" indent="-228594" algn="l" defTabSz="914377" rtl="0" eaLnBrk="1" latinLnBrk="0" hangingPunct="1">
                <a:lnSpc>
                  <a:spcPct val="90000"/>
                </a:lnSpc>
                <a:spcBef>
                  <a:spcPts val="500"/>
                </a:spcBef>
                <a:buFont typeface="Arial" pitchFamily="34" charset="0" panose="020B0604020202020204"/>
                <a:buChar char="•"/>
                <a:defRPr sz="16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3pPr>
              <a:lvl4pPr marL="1600160" indent="-228594" algn="l" defTabSz="914377" rtl="0" eaLnBrk="1" latinLnBrk="0" hangingPunct="1">
                <a:lnSpc>
                  <a:spcPct val="90000"/>
                </a:lnSpc>
                <a:spcBef>
                  <a:spcPts val="500"/>
                </a:spcBef>
                <a:buFont typeface="Arial" pitchFamily="34" charset="0" panose="020B0604020202020204"/>
                <a:buChar char="•"/>
                <a:defRPr sz="14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4pPr>
              <a:lvl5pPr marL="2057349" indent="-228594" algn="l" defTabSz="914377" rtl="0" eaLnBrk="1" latinLnBrk="0" hangingPunct="1">
                <a:lnSpc>
                  <a:spcPct val="90000"/>
                </a:lnSpc>
                <a:spcBef>
                  <a:spcPts val="500"/>
                </a:spcBef>
                <a:buFont typeface="Arial" pitchFamily="34" charset="0" panose="020B0604020202020204"/>
                <a:buChar char="•"/>
                <a:defRPr sz="14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5pPr>
              <a:lvl6pPr marL="2514537"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a:lstStyle>
            <a:p>
              <a:pPr algn="ctr"/>
              <a:r>
                <a:rPr lang="en-AU" sz="1800" b="1">
                  <a:latin typeface="+mn-lt"/>
                </a:rPr>
                <a:t>Urban Governance systems</a:t>
              </a:r>
            </a:p>
          </p:txBody>
        </p:sp>
      </p:grpSp>
      <p:sp>
        <p:nvSpPr>
          <p:cNvPr id="3" name="Text Placeholder 2"/>
          <p:cNvSpPr>
            <a:spLocks noGrp="1" noEditPoints="1"/>
          </p:cNvSpPr>
          <p:nvPr>
            <p:ph type="body" sz="quarter" idx="11"/>
          </p:nvPr>
        </p:nvSpPr>
        <p:spPr>
          <a:xfrm>
            <a:off x="3710940" y="450850"/>
            <a:ext cx="7634498" cy="911859"/>
          </a:xfrm>
        </p:spPr>
        <p:txBody>
          <a:bodyPr/>
          <a:lstStyle/>
          <a:p>
            <a:r>
              <a:rPr lang="en-AU"/>
              <a:t>……..&amp; our research</a:t>
            </a:r>
          </a:p>
        </p:txBody>
      </p:sp>
      <p:sp>
        <p:nvSpPr>
          <p:cNvPr id="4" name="Slide Number Placeholder 3"/>
          <p:cNvSpPr>
            <a:spLocks noGrp="1" noEditPoints="1"/>
          </p:cNvSpPr>
          <p:nvPr>
            <p:ph type="sldNum" sz="quarter" idx="12"/>
          </p:nvPr>
        </p:nvSpPr>
        <p:spPr/>
        <p:txBody>
          <a:bodyPr/>
          <a:lstStyle/>
          <a:p>
            <a:fld id="{3352B1B8-1E77-D743-9417-2C48AD64EF66}" type="slidenum">
              <a:rPr lang="en-US" smtClean="0"/>
              <a:t>2</a:t>
            </a:fld>
            <a:endParaRPr lang="en-US"/>
          </a:p>
        </p:txBody>
      </p:sp>
      <p:sp>
        <p:nvSpPr>
          <p:cNvPr id="10" name="Arrow: Pentagon 9"/>
          <p:cNvSpPr/>
          <p:nvPr/>
        </p:nvSpPr>
        <p:spPr>
          <a:xfrm>
            <a:off x="349452" y="1202119"/>
            <a:ext cx="2793639" cy="4554446"/>
          </a:xfrm>
          <a:prstGeom prst="homePlate">
            <a:avLst>
              <a:gd name="adj" fmla="val 30452"/>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1"/>
          <p:cNvSpPr>
            <a:spLocks noGrp="1" noEditPoints="1"/>
          </p:cNvSpPr>
          <p:nvPr>
            <p:ph type="body" sz="quarter" idx="10"/>
          </p:nvPr>
        </p:nvSpPr>
        <p:spPr>
          <a:xfrm>
            <a:off x="388758" y="1260585"/>
            <a:ext cx="2096271" cy="1915342"/>
          </a:xfrm>
        </p:spPr>
        <p:txBody>
          <a:bodyPr/>
          <a:lstStyle/>
          <a:p>
            <a:pPr algn="ctr"/>
            <a:r>
              <a:rPr lang="en-AU" sz="1800">
                <a:solidFill>
                  <a:schemeClr val="bg1"/>
                </a:solidFill>
                <a:latin typeface="Calibri (Body)"/>
              </a:rPr>
              <a:t>Urban informal/unplanned settlements: </a:t>
            </a:r>
          </a:p>
          <a:p>
            <a:pPr algn="ctr"/>
            <a:r>
              <a:rPr lang="en-AU" sz="1800" b="1">
                <a:solidFill>
                  <a:schemeClr val="bg1"/>
                </a:solidFill>
                <a:latin typeface="Calibri (Body)"/>
              </a:rPr>
              <a:t>Limited access to water and sanitation services that are inclusive and climate resilient</a:t>
            </a:r>
          </a:p>
          <a:p>
            <a:pPr algn="ctr"/>
            <a:endParaRPr lang="en-AU" sz="1800" b="1">
              <a:solidFill>
                <a:schemeClr val="bg1"/>
              </a:solidFill>
              <a:latin typeface="Calibri (Body)"/>
            </a:endParaRPr>
          </a:p>
          <a:p>
            <a:pPr algn="ctr"/>
            <a:r>
              <a:rPr lang="en-AU" sz="1800" b="1">
                <a:solidFill>
                  <a:schemeClr val="bg1"/>
                </a:solidFill>
                <a:latin typeface="Calibri (Body)"/>
              </a:rPr>
              <a:t>Climate hazards:</a:t>
            </a:r>
          </a:p>
          <a:p>
            <a:pPr algn="ctr"/>
            <a:r>
              <a:rPr lang="en-AU" sz="1800">
                <a:solidFill>
                  <a:schemeClr val="bg1"/>
                </a:solidFill>
                <a:latin typeface="Calibri (Body)"/>
              </a:rPr>
              <a:t>Flooding, cyclones, storm surge &amp; sea level rise, heavy rain, droughts</a:t>
            </a:r>
          </a:p>
        </p:txBody>
      </p:sp>
      <p:sp>
        <p:nvSpPr>
          <p:cNvPr id="11" name="Flowchart: Sequential Access Storage 10"/>
          <p:cNvSpPr/>
          <p:nvPr/>
        </p:nvSpPr>
        <p:spPr>
          <a:xfrm flipH="1" flipV="1">
            <a:off x="8438404" y="1536700"/>
            <a:ext cx="3599290" cy="3454400"/>
          </a:xfrm>
          <a:prstGeom prst="flowChartMagneticTape">
            <a:avLst/>
          </a:prstGeom>
          <a:solidFill>
            <a:srgbClr val="0AB2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1"/>
          <p:cNvSpPr txBox="1"/>
          <p:nvPr/>
        </p:nvSpPr>
        <p:spPr>
          <a:xfrm>
            <a:off x="8750197" y="1818482"/>
            <a:ext cx="2984822" cy="2663193"/>
          </a:xfrm>
          <a:prstGeom prst="rect">
            <a:avLst/>
          </a:prstGeom>
        </p:spPr>
        <p:txBody>
          <a:bodyPr/>
          <a:lstStyle>
            <a:lvl1pPr marL="0" indent="0" algn="l" defTabSz="914377" rtl="0" eaLnBrk="1" latinLnBrk="0" hangingPunct="1">
              <a:lnSpc>
                <a:spcPct val="90000"/>
              </a:lnSpc>
              <a:spcBef>
                <a:spcPts val="1000"/>
              </a:spcBef>
              <a:buFont typeface="Arial" pitchFamily="34" charset="0" panose="020B0604020202020204"/>
              <a:buNone/>
              <a:defRPr sz="20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1pPr>
            <a:lvl2pPr marL="685783" indent="-228594" algn="l" defTabSz="914377" rtl="0" eaLnBrk="1" latinLnBrk="0" hangingPunct="1">
              <a:lnSpc>
                <a:spcPct val="90000"/>
              </a:lnSpc>
              <a:spcBef>
                <a:spcPts val="500"/>
              </a:spcBef>
              <a:buFont typeface="Arial" pitchFamily="34" charset="0" panose="020B0604020202020204"/>
              <a:buChar char="•"/>
              <a:defRPr sz="18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2pPr>
            <a:lvl3pPr marL="1142971" indent="-228594" algn="l" defTabSz="914377" rtl="0" eaLnBrk="1" latinLnBrk="0" hangingPunct="1">
              <a:lnSpc>
                <a:spcPct val="90000"/>
              </a:lnSpc>
              <a:spcBef>
                <a:spcPts val="500"/>
              </a:spcBef>
              <a:buFont typeface="Arial" pitchFamily="34" charset="0" panose="020B0604020202020204"/>
              <a:buChar char="•"/>
              <a:defRPr sz="16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3pPr>
            <a:lvl4pPr marL="1600160" indent="-228594" algn="l" defTabSz="914377" rtl="0" eaLnBrk="1" latinLnBrk="0" hangingPunct="1">
              <a:lnSpc>
                <a:spcPct val="90000"/>
              </a:lnSpc>
              <a:spcBef>
                <a:spcPts val="500"/>
              </a:spcBef>
              <a:buFont typeface="Arial" pitchFamily="34" charset="0" panose="020B0604020202020204"/>
              <a:buChar char="•"/>
              <a:defRPr sz="14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4pPr>
            <a:lvl5pPr marL="2057349" indent="-228594" algn="l" defTabSz="914377" rtl="0" eaLnBrk="1" latinLnBrk="0" hangingPunct="1">
              <a:lnSpc>
                <a:spcPct val="90000"/>
              </a:lnSpc>
              <a:spcBef>
                <a:spcPts val="500"/>
              </a:spcBef>
              <a:buFont typeface="Arial" pitchFamily="34" charset="0" panose="020B0604020202020204"/>
              <a:buChar char="•"/>
              <a:defRPr sz="1400" b="0" i="0" kern="1200">
                <a:solidFill>
                  <a:schemeClr val="tx1"/>
                </a:solidFill>
                <a:latin typeface="Helvetica Neue" pitchFamily="2" charset="0" panose="02000503000000020004"/>
                <a:ea typeface="Helvetica Neue" pitchFamily="2" charset="0" panose="02000503000000020004"/>
                <a:cs typeface="Helvetica Neue" pitchFamily="2" charset="0" panose="02000503000000020004"/>
              </a:defRPr>
            </a:lvl5pPr>
            <a:lvl6pPr marL="2514537"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a:lstStyle>
          <a:p>
            <a:pPr marL="285750" indent="-285750" algn="ctr">
              <a:buFont typeface="Arial" pitchFamily="34" charset="0" panose="020B0604020202020204"/>
              <a:buChar char="•"/>
            </a:pPr>
            <a:endParaRPr lang="en-AU" sz="1800" b="1">
              <a:solidFill>
                <a:schemeClr val="bg1"/>
              </a:solidFill>
              <a:latin typeface="+mn-lt"/>
            </a:endParaRPr>
          </a:p>
          <a:p>
            <a:pPr algn="ctr"/>
            <a:r>
              <a:rPr lang="en-AU" sz="1800" b="1">
                <a:solidFill>
                  <a:schemeClr val="bg1"/>
                </a:solidFill>
                <a:latin typeface="+mn-lt"/>
              </a:rPr>
              <a:t>Data, information &amp; tools  that can be used during scoping/early design of WASH services to settlements (“Planning support tools”)</a:t>
            </a:r>
          </a:p>
          <a:p>
            <a:pPr algn="ctr"/>
            <a:r>
              <a:rPr lang="en-AU" sz="1800" b="1">
                <a:solidFill>
                  <a:schemeClr val="bg1"/>
                </a:solidFill>
                <a:latin typeface="+mn-lt"/>
              </a:rPr>
              <a:t>Advocacy strategies to build support for improved services</a:t>
            </a:r>
          </a:p>
        </p:txBody>
      </p:sp>
      <p:sp>
        <p:nvSpPr>
          <p:cNvPr id="15" name="TextBox 14"/>
          <p:cNvSpPr txBox="1"/>
          <p:nvPr/>
        </p:nvSpPr>
        <p:spPr>
          <a:xfrm>
            <a:off x="384915" y="393831"/>
            <a:ext cx="6103620" cy="707886"/>
          </a:xfrm>
          <a:prstGeom prst="rect">
            <a:avLst/>
          </a:prstGeom>
          <a:noFill/>
        </p:spPr>
        <p:txBody>
          <a:bodyPr wrap="square">
            <a:spAutoFit/>
          </a:bodyPr>
          <a:lstStyle/>
          <a:p>
            <a:r>
              <a:rPr lang="en-AU" sz="4000"/>
              <a:t>“The problem”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noEditPoints="1"/>
          </p:cNvSpPr>
          <p:nvPr>
            <p:ph type="sldNum" sz="quarter" idx="12"/>
          </p:nvPr>
        </p:nvSpPr>
        <p:spPr/>
        <p:txBody>
          <a:bodyPr/>
          <a:lstStyle/>
          <a:p>
            <a:fld id="{C5DD6FA3-1D28-40A3-917D-36DEDE49D441}" type="slidenum">
              <a:rPr lang="en-AU" smtClean="0"/>
              <a:t>20</a:t>
            </a:fld>
            <a:endParaRPr lang="en-AU"/>
          </a:p>
        </p:txBody>
      </p:sp>
      <p:pic>
        <p:nvPicPr>
          <p:cNvPr id="6" name="Picture 5"/>
          <p:cNvPicPr>
            <a:picLocks noChangeAspect="1"/>
          </p:cNvPicPr>
          <p:nvPr/>
        </p:nvPicPr>
        <p:blipFill>
          <a:blip r:embed="rId1"/>
          <a:srcRect/>
          <a:stretch>
            <a:fillRect/>
          </a:stretch>
        </p:blipFill>
        <p:spPr>
          <a:xfrm>
            <a:off x="7957150" y="961960"/>
            <a:ext cx="4064000" cy="3753832"/>
          </a:xfrm>
          <a:prstGeom prst="rect">
            <a:avLst/>
          </a:prstGeom>
        </p:spPr>
      </p:pic>
      <p:sp>
        <p:nvSpPr>
          <p:cNvPr id="7" name="TextBox 6"/>
          <p:cNvSpPr txBox="1"/>
          <p:nvPr/>
        </p:nvSpPr>
        <p:spPr>
          <a:xfrm>
            <a:off x="172720" y="254000"/>
            <a:ext cx="11846560" cy="584775"/>
          </a:xfrm>
          <a:prstGeom prst="rect">
            <a:avLst/>
          </a:prstGeom>
          <a:noFill/>
        </p:spPr>
        <p:txBody>
          <a:bodyPr wrap="square" rtlCol="0">
            <a:spAutoFit/>
          </a:bodyPr>
          <a:lstStyle/>
          <a:p>
            <a:r>
              <a:rPr lang="en-AU" sz="3200"/>
              <a:t>Water systems affected by cyclone or heavy rain (Suva)</a:t>
            </a:r>
          </a:p>
        </p:txBody>
      </p:sp>
      <p:pic>
        <p:nvPicPr>
          <p:cNvPr id="9" name="Picture 8"/>
          <p:cNvPicPr>
            <a:picLocks noChangeAspect="1"/>
          </p:cNvPicPr>
          <p:nvPr/>
        </p:nvPicPr>
        <p:blipFill>
          <a:blip r:embed="rId2"/>
          <a:srcRect l="6091" t="953" r="9558" b="5943"/>
          <a:stretch/>
        </p:blipFill>
        <p:spPr>
          <a:xfrm>
            <a:off x="172720" y="1085321"/>
            <a:ext cx="7607135" cy="4769778"/>
          </a:xfrm>
          <a:prstGeom prst="rect">
            <a:avLst/>
          </a:prstGeom>
          <a:ln>
            <a:solidFill>
              <a:schemeClr val="bg1">
                <a:lumMod val="50000"/>
              </a:schemeClr>
            </a:solidFill>
          </a:ln>
        </p:spPr>
      </p:pic>
      <p:grpSp>
        <p:nvGrpSpPr>
          <p:cNvPr id="16" name="Group 15"/>
          <p:cNvGrpSpPr/>
          <p:nvPr/>
        </p:nvGrpSpPr>
        <p:grpSpPr>
          <a:xfrm>
            <a:off x="8046720" y="4810058"/>
            <a:ext cx="3002280" cy="1104613"/>
            <a:chOff x="5811520" y="4439919"/>
            <a:chExt cx="3210560" cy="1323707"/>
          </a:xfrm>
        </p:grpSpPr>
        <p:grpSp>
          <p:nvGrpSpPr>
            <p:cNvPr id="12" name="Group 11"/>
            <p:cNvGrpSpPr/>
            <p:nvPr/>
          </p:nvGrpSpPr>
          <p:grpSpPr>
            <a:xfrm>
              <a:off x="5811520" y="4439919"/>
              <a:ext cx="3210560" cy="1323705"/>
              <a:chOff x="1727200" y="3429000"/>
              <a:chExt cx="3484880" cy="1399487"/>
            </a:xfrm>
          </p:grpSpPr>
          <p:sp>
            <p:nvSpPr>
              <p:cNvPr id="13" name="Rectangle 12"/>
              <p:cNvSpPr/>
              <p:nvPr/>
            </p:nvSpPr>
            <p:spPr>
              <a:xfrm>
                <a:off x="1727200" y="3429000"/>
                <a:ext cx="3484880" cy="13994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p:cNvPicPr>
                <a:picLocks noChangeAspect="1"/>
              </p:cNvPicPr>
              <p:nvPr/>
            </p:nvPicPr>
            <p:blipFill>
              <a:blip r:embed="rId3"/>
              <a:srcRect/>
              <a:stretch>
                <a:fillRect/>
              </a:stretch>
            </p:blipFill>
            <p:spPr>
              <a:xfrm>
                <a:off x="1845627" y="3568700"/>
                <a:ext cx="3248025" cy="571500"/>
              </a:xfrm>
              <a:prstGeom prst="rect">
                <a:avLst/>
              </a:prstGeom>
              <a:ln>
                <a:noFill/>
              </a:ln>
            </p:spPr>
          </p:pic>
        </p:grpSp>
        <p:pic>
          <p:nvPicPr>
            <p:cNvPr id="11" name="Picture 10"/>
            <p:cNvPicPr>
              <a:picLocks noChangeAspect="1"/>
            </p:cNvPicPr>
            <p:nvPr/>
          </p:nvPicPr>
          <p:blipFill>
            <a:blip r:embed="rId4"/>
            <a:srcRect/>
            <a:stretch>
              <a:fillRect/>
            </a:stretch>
          </p:blipFill>
          <p:spPr>
            <a:xfrm>
              <a:off x="5920625" y="5163551"/>
              <a:ext cx="2409825" cy="600075"/>
            </a:xfrm>
            <a:prstGeom prst="rect">
              <a:avLst/>
            </a:prstGeom>
          </p:spPr>
        </p:pic>
      </p:grpSp>
      <p:sp>
        <p:nvSpPr>
          <p:cNvPr id="17" name="Arrow: Up 16"/>
          <p:cNvSpPr/>
          <p:nvPr/>
        </p:nvSpPr>
        <p:spPr>
          <a:xfrm>
            <a:off x="7356786" y="1204447"/>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7944449" y="3708558"/>
            <a:ext cx="4063999" cy="74885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5"/>
          <a:srcRect/>
          <a:stretch>
            <a:fillRect/>
          </a:stretch>
        </p:blipFill>
        <p:spPr>
          <a:xfrm>
            <a:off x="5683249" y="3526843"/>
            <a:ext cx="2096606" cy="2328256"/>
          </a:xfrm>
          <a:prstGeom prst="rect">
            <a:avLst/>
          </a:prstGeom>
          <a:ln>
            <a:solidFill>
              <a:schemeClr val="bg1">
                <a:lumMod val="65000"/>
              </a:schemeClr>
            </a:solidFill>
          </a:ln>
        </p:spPr>
      </p:pic>
      <p:sp>
        <p:nvSpPr>
          <p:cNvPr id="5" name="Rectangle 4"/>
          <p:cNvSpPr/>
          <p:nvPr/>
        </p:nvSpPr>
        <p:spPr>
          <a:xfrm>
            <a:off x="6659586" y="4525895"/>
            <a:ext cx="341290" cy="2318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noEditPoints="1"/>
          </p:cNvSpPr>
          <p:nvPr>
            <p:ph type="sldNum" sz="quarter" idx="12"/>
          </p:nvPr>
        </p:nvSpPr>
        <p:spPr/>
        <p:txBody>
          <a:bodyPr/>
          <a:lstStyle/>
          <a:p>
            <a:fld id="{C5DD6FA3-1D28-40A3-917D-36DEDE49D441}" type="slidenum">
              <a:rPr lang="en-AU" smtClean="0"/>
              <a:t>21</a:t>
            </a:fld>
            <a:endParaRPr lang="en-AU"/>
          </a:p>
        </p:txBody>
      </p:sp>
      <p:pic>
        <p:nvPicPr>
          <p:cNvPr id="3" name="Picture 2"/>
          <p:cNvPicPr>
            <a:picLocks noChangeAspect="1"/>
          </p:cNvPicPr>
          <p:nvPr/>
        </p:nvPicPr>
        <p:blipFill>
          <a:blip r:embed="rId1"/>
          <a:srcRect l="5476" t="12609" r="21168" b="8711"/>
          <a:stretch/>
        </p:blipFill>
        <p:spPr>
          <a:xfrm>
            <a:off x="195379" y="958044"/>
            <a:ext cx="7566875" cy="4941912"/>
          </a:xfrm>
          <a:prstGeom prst="rect">
            <a:avLst/>
          </a:prstGeom>
          <a:ln>
            <a:solidFill>
              <a:schemeClr val="bg1">
                <a:lumMod val="50000"/>
              </a:schemeClr>
            </a:solidFill>
          </a:ln>
        </p:spPr>
      </p:pic>
      <p:sp>
        <p:nvSpPr>
          <p:cNvPr id="7" name="TextBox 6"/>
          <p:cNvSpPr txBox="1"/>
          <p:nvPr/>
        </p:nvSpPr>
        <p:spPr>
          <a:xfrm>
            <a:off x="172720" y="254000"/>
            <a:ext cx="11846560" cy="584775"/>
          </a:xfrm>
          <a:prstGeom prst="rect">
            <a:avLst/>
          </a:prstGeom>
          <a:noFill/>
        </p:spPr>
        <p:txBody>
          <a:bodyPr wrap="square" rtlCol="0">
            <a:spAutoFit/>
          </a:bodyPr>
          <a:lstStyle/>
          <a:p>
            <a:r>
              <a:rPr lang="en-AU" sz="3200"/>
              <a:t>Water systems affected by cyclone or heavy rain (Suva)</a:t>
            </a:r>
          </a:p>
        </p:txBody>
      </p:sp>
      <p:sp>
        <p:nvSpPr>
          <p:cNvPr id="17" name="Arrow: Up 16"/>
          <p:cNvSpPr/>
          <p:nvPr/>
        </p:nvSpPr>
        <p:spPr>
          <a:xfrm>
            <a:off x="7356786" y="1204447"/>
            <a:ext cx="335280" cy="436880"/>
          </a:xfrm>
          <a:prstGeom prst="up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2"/>
          <a:srcRect/>
          <a:stretch>
            <a:fillRect/>
          </a:stretch>
        </p:blipFill>
        <p:spPr>
          <a:xfrm>
            <a:off x="7957150" y="961960"/>
            <a:ext cx="4064000" cy="3753832"/>
          </a:xfrm>
          <a:prstGeom prst="rect">
            <a:avLst/>
          </a:prstGeom>
        </p:spPr>
      </p:pic>
      <p:grpSp>
        <p:nvGrpSpPr>
          <p:cNvPr id="8" name="Group 7"/>
          <p:cNvGrpSpPr/>
          <p:nvPr/>
        </p:nvGrpSpPr>
        <p:grpSpPr>
          <a:xfrm>
            <a:off x="8046720" y="4810058"/>
            <a:ext cx="3002280" cy="1104613"/>
            <a:chOff x="5811520" y="4439919"/>
            <a:chExt cx="3210560" cy="1323707"/>
          </a:xfrm>
        </p:grpSpPr>
        <p:grpSp>
          <p:nvGrpSpPr>
            <p:cNvPr id="9" name="Group 8"/>
            <p:cNvGrpSpPr/>
            <p:nvPr/>
          </p:nvGrpSpPr>
          <p:grpSpPr>
            <a:xfrm>
              <a:off x="5811520" y="4439919"/>
              <a:ext cx="3210560" cy="1323705"/>
              <a:chOff x="1727200" y="3429000"/>
              <a:chExt cx="3484880" cy="1399487"/>
            </a:xfrm>
          </p:grpSpPr>
          <p:sp>
            <p:nvSpPr>
              <p:cNvPr id="15" name="Rectangle 14"/>
              <p:cNvSpPr/>
              <p:nvPr/>
            </p:nvSpPr>
            <p:spPr>
              <a:xfrm>
                <a:off x="1727200" y="3429000"/>
                <a:ext cx="3484880" cy="13994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p:cNvPicPr>
                <a:picLocks noChangeAspect="1"/>
              </p:cNvPicPr>
              <p:nvPr/>
            </p:nvPicPr>
            <p:blipFill>
              <a:blip r:embed="rId3"/>
              <a:srcRect/>
              <a:stretch>
                <a:fillRect/>
              </a:stretch>
            </p:blipFill>
            <p:spPr>
              <a:xfrm>
                <a:off x="1845627" y="3568700"/>
                <a:ext cx="3248025" cy="571500"/>
              </a:xfrm>
              <a:prstGeom prst="rect">
                <a:avLst/>
              </a:prstGeom>
              <a:ln>
                <a:noFill/>
              </a:ln>
            </p:spPr>
          </p:pic>
        </p:grpSp>
        <p:pic>
          <p:nvPicPr>
            <p:cNvPr id="10" name="Picture 9"/>
            <p:cNvPicPr>
              <a:picLocks noChangeAspect="1"/>
            </p:cNvPicPr>
            <p:nvPr/>
          </p:nvPicPr>
          <p:blipFill>
            <a:blip r:embed="rId4"/>
            <a:srcRect/>
            <a:stretch>
              <a:fillRect/>
            </a:stretch>
          </p:blipFill>
          <p:spPr>
            <a:xfrm>
              <a:off x="5920625" y="5163551"/>
              <a:ext cx="2409825" cy="600075"/>
            </a:xfrm>
            <a:prstGeom prst="rect">
              <a:avLst/>
            </a:prstGeom>
          </p:spPr>
        </p:pic>
      </p:grpSp>
      <p:sp>
        <p:nvSpPr>
          <p:cNvPr id="19" name="Rectangle 18"/>
          <p:cNvSpPr/>
          <p:nvPr/>
        </p:nvSpPr>
        <p:spPr>
          <a:xfrm>
            <a:off x="7944449" y="3708558"/>
            <a:ext cx="4063999" cy="74885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noEditPoints="1"/>
          </p:cNvSpPr>
          <p:nvPr>
            <p:ph type="sldNum" sz="quarter" idx="12"/>
          </p:nvPr>
        </p:nvSpPr>
        <p:spPr/>
        <p:txBody>
          <a:bodyPr/>
          <a:lstStyle/>
          <a:p>
            <a:fld id="{C5DD6FA3-1D28-40A3-917D-36DEDE49D441}" type="slidenum">
              <a:rPr lang="en-AU" smtClean="0"/>
              <a:t>22</a:t>
            </a:fld>
            <a:endParaRPr lang="en-AU"/>
          </a:p>
        </p:txBody>
      </p:sp>
      <p:pic>
        <p:nvPicPr>
          <p:cNvPr id="6" name="Picture 5" descr="A stream running through a jungle&#10;&#10;Description automatically generated"/>
          <p:cNvPicPr>
            <a:picLocks noChangeAspect="1"/>
          </p:cNvPicPr>
          <p:nvPr/>
        </p:nvPicPr>
        <p:blipFill>
          <a:blip r:embed="rId1"/>
          <a:srcRect t="10625" b="27500"/>
          <a:stretch/>
        </p:blipFill>
        <p:spPr>
          <a:xfrm>
            <a:off x="200122" y="324580"/>
            <a:ext cx="11791755" cy="547211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584" y="1312386"/>
            <a:ext cx="10989112" cy="1576265"/>
          </a:xfrm>
          <a:prstGeom prst="rect">
            <a:avLst/>
          </a:prstGeom>
          <a:noFill/>
          <a:ln>
            <a:solidFill>
              <a:srgbClr val="7F7F7F"/>
            </a:solidFill>
          </a:ln>
        </p:spPr>
        <p:txBody>
          <a:bodyPr wrap="square" numCol="2">
            <a:spAutoFit/>
          </a:bodyPr>
          <a:lstStyle/>
          <a:p>
            <a:pPr>
              <a:lnSpc>
                <a:spcPct val="107000"/>
              </a:lnSpc>
              <a:spcBef>
                <a:spcPts val="600"/>
              </a:spcBef>
              <a:spcAft>
                <a:spcPts val="800"/>
              </a:spcAft>
            </a:pPr>
            <a:r>
              <a:rPr lang="en-AU" sz="2000" b="1" kern="100">
                <a:effectLst/>
                <a:latin typeface="Calibri" pitchFamily="34" charset="0" panose="020F0502020204030204"/>
                <a:cs typeface="Times New Roman" pitchFamily="18" charset="0" panose="02020603050405020304"/>
              </a:rPr>
              <a:t>Objectives for Participatory GIS activities:</a:t>
            </a:r>
          </a:p>
          <a:p>
            <a:pPr marL="342900" indent="-342900">
              <a:lnSpc>
                <a:spcPct val="107000"/>
              </a:lnSpc>
              <a:buFont typeface="Calibri" pitchFamily="34" charset="0" panose="020F0502020204030204"/>
              <a:buChar char="-"/>
            </a:pPr>
            <a:r>
              <a:rPr lang="en-AU" sz="1800" kern="100">
                <a:effectLst/>
                <a:latin typeface="Calibri" pitchFamily="34" charset="0" panose="020F0502020204030204"/>
                <a:ea typeface="Calibri" pitchFamily="34" charset="0" panose="020F0502020204030204"/>
                <a:cs typeface="Times New Roman" pitchFamily="18" charset="0" panose="02020603050405020304"/>
              </a:rPr>
              <a:t>Contribute hazard data from alternative and localised sources.</a:t>
            </a:r>
            <a:endParaRPr lang="en-AU" sz="2400" kern="100">
              <a:effectLst/>
              <a:latin typeface="Calibri" pitchFamily="34" charset="0" panose="020F0502020204030204"/>
              <a:ea typeface="Calibri" pitchFamily="34" charset="0" panose="020F0502020204030204"/>
              <a:cs typeface="Times New Roman" pitchFamily="18" charset="0" panose="02020603050405020304"/>
            </a:endParaRPr>
          </a:p>
          <a:p>
            <a:pPr marL="342900" indent="-342900">
              <a:lnSpc>
                <a:spcPct val="107000"/>
              </a:lnSpc>
              <a:buFont typeface="Calibri" pitchFamily="34" charset="0" panose="020F0502020204030204"/>
              <a:buChar char="-"/>
            </a:pPr>
            <a:r>
              <a:rPr lang="en-AU" sz="1800" kern="100">
                <a:effectLst/>
                <a:latin typeface="Calibri" pitchFamily="34" charset="0" panose="020F0502020204030204"/>
                <a:ea typeface="Calibri" pitchFamily="34" charset="0" panose="020F0502020204030204"/>
                <a:cs typeface="Times New Roman" pitchFamily="18" charset="0" panose="02020603050405020304"/>
              </a:rPr>
              <a:t>Collect WASH vulnerability data for localised sources.</a:t>
            </a:r>
            <a:endParaRPr lang="en-AU" sz="2400" kern="100">
              <a:effectLst/>
              <a:latin typeface="Calibri" pitchFamily="34" charset="0" panose="020F0502020204030204"/>
              <a:ea typeface="Calibri" pitchFamily="34" charset="0" panose="020F0502020204030204"/>
              <a:cs typeface="Times New Roman" pitchFamily="18" charset="0" panose="02020603050405020304"/>
            </a:endParaRPr>
          </a:p>
          <a:p>
            <a:pPr marL="342900" indent="-342900">
              <a:lnSpc>
                <a:spcPct val="107000"/>
              </a:lnSpc>
              <a:buFont typeface="Calibri" pitchFamily="34" charset="0" panose="020F0502020204030204"/>
              <a:buChar char="-"/>
            </a:pPr>
            <a:r>
              <a:rPr lang="en-AU" sz="1800" kern="100">
                <a:effectLst/>
                <a:latin typeface="Calibri" pitchFamily="34" charset="0" panose="020F0502020204030204"/>
                <a:ea typeface="Calibri" pitchFamily="34" charset="0" panose="020F0502020204030204"/>
                <a:cs typeface="Times New Roman" pitchFamily="18" charset="0" panose="02020603050405020304"/>
              </a:rPr>
              <a:t>Engage with communities on data collection activities.</a:t>
            </a:r>
            <a:endParaRPr lang="en-AU" sz="2400" kern="100">
              <a:effectLst/>
              <a:latin typeface="Calibri" pitchFamily="34" charset="0" panose="020F0502020204030204"/>
              <a:ea typeface="Calibri" pitchFamily="34" charset="0" panose="020F0502020204030204"/>
              <a:cs typeface="Times New Roman" pitchFamily="18" charset="0" panose="02020603050405020304"/>
            </a:endParaRPr>
          </a:p>
          <a:p>
            <a:pPr marL="342900" indent="-342900">
              <a:lnSpc>
                <a:spcPct val="107000"/>
              </a:lnSpc>
              <a:buFont typeface="Calibri" pitchFamily="34" charset="0" panose="020F0502020204030204"/>
              <a:buChar char="-"/>
            </a:pPr>
            <a:r>
              <a:rPr lang="en-AU" sz="1800" kern="100">
                <a:effectLst/>
                <a:latin typeface="Calibri" pitchFamily="34" charset="0" panose="020F0502020204030204"/>
                <a:ea typeface="Calibri" pitchFamily="34" charset="0" panose="020F0502020204030204"/>
                <a:cs typeface="Times New Roman" pitchFamily="18" charset="0" panose="02020603050405020304"/>
              </a:rPr>
              <a:t>Ground truth and fill gaps for remotely sensed and earth observation data.</a:t>
            </a:r>
            <a:endParaRPr lang="en-AU" sz="2400" kern="100">
              <a:effectLst/>
              <a:latin typeface="Calibri" pitchFamily="34" charset="0" panose="020F0502020204030204"/>
              <a:ea typeface="Calibri" pitchFamily="34" charset="0" panose="020F0502020204030204"/>
              <a:cs typeface="Times New Roman" pitchFamily="18" charset="0" panose="02020603050405020304"/>
            </a:endParaRPr>
          </a:p>
          <a:p>
            <a:pPr marL="342900" indent="-342900">
              <a:lnSpc>
                <a:spcPct val="107000"/>
              </a:lnSpc>
              <a:spcAft>
                <a:spcPts val="800"/>
              </a:spcAft>
              <a:buFont typeface="Calibri" pitchFamily="34" charset="0" panose="020F0502020204030204"/>
              <a:buChar char="-"/>
            </a:pPr>
            <a:r>
              <a:rPr lang="en-AU" sz="1800" kern="100">
                <a:effectLst/>
                <a:latin typeface="Calibri" pitchFamily="34" charset="0" panose="020F0502020204030204"/>
                <a:ea typeface="Calibri" pitchFamily="34" charset="0" panose="020F0502020204030204"/>
                <a:cs typeface="Times New Roman" pitchFamily="18" charset="0" panose="02020603050405020304"/>
              </a:rPr>
              <a:t>Demonstrate a methodology for participatory planning engagement tools.</a:t>
            </a:r>
          </a:p>
        </p:txBody>
      </p:sp>
      <p:sp>
        <p:nvSpPr>
          <p:cNvPr id="13" name="TextBox 12"/>
          <p:cNvSpPr txBox="1"/>
          <p:nvPr/>
        </p:nvSpPr>
        <p:spPr>
          <a:xfrm>
            <a:off x="705583" y="2922453"/>
            <a:ext cx="4284000" cy="10708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en-AU" sz="1800" b="1" u="sng" kern="100">
                <a:effectLst/>
                <a:highlight>
                  <a:srgbClr val="FFFF00"/>
                </a:highlight>
                <a:latin typeface="Calibri" pitchFamily="34" charset="0" panose="020F0502020204030204"/>
                <a:ea typeface="Calibri" pitchFamily="34" charset="0" panose="020F0502020204030204"/>
                <a:cs typeface="Times New Roman" pitchFamily="18" charset="0" panose="02020603050405020304"/>
              </a:rPr>
              <a:t>Activity 1</a:t>
            </a:r>
          </a:p>
          <a:p>
            <a:pPr>
              <a:lnSpc>
                <a:spcPct val="107000"/>
              </a:lnSpc>
              <a:spcAft>
                <a:spcPts val="800"/>
              </a:spcAft>
            </a:pPr>
            <a:r>
              <a:rPr lang="en-AU" sz="1800" kern="100">
                <a:effectLst/>
                <a:latin typeface="Calibri" pitchFamily="34" charset="0" panose="020F0502020204030204"/>
                <a:ea typeface="Calibri" pitchFamily="34" charset="0" panose="020F0502020204030204"/>
                <a:cs typeface="Times New Roman" pitchFamily="18" charset="0" panose="02020603050405020304"/>
              </a:rPr>
              <a:t>Hazard based P-GIS (maps of weather event extent - 2 settlements)</a:t>
            </a:r>
            <a:endParaRPr lang="en-AU" sz="2400" kern="100">
              <a:effectLst/>
              <a:latin typeface="Calibri" pitchFamily="34" charset="0" panose="020F0502020204030204"/>
              <a:ea typeface="Calibri" pitchFamily="34" charset="0" panose="020F0502020204030204"/>
              <a:cs typeface="Times New Roman" pitchFamily="18" charset="0" panose="02020603050405020304"/>
            </a:endParaRPr>
          </a:p>
        </p:txBody>
      </p:sp>
      <p:sp>
        <p:nvSpPr>
          <p:cNvPr id="17" name="TextBox 16"/>
          <p:cNvSpPr txBox="1"/>
          <p:nvPr/>
        </p:nvSpPr>
        <p:spPr>
          <a:xfrm>
            <a:off x="705583" y="4066190"/>
            <a:ext cx="4284000" cy="16635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en-AU" sz="1800" b="1" u="sng" kern="100">
                <a:effectLst/>
                <a:highlight>
                  <a:srgbClr val="FFFF00"/>
                </a:highlight>
                <a:latin typeface="Calibri" pitchFamily="34" charset="0" panose="020F0502020204030204"/>
                <a:ea typeface="Calibri" pitchFamily="34" charset="0" panose="020F0502020204030204"/>
                <a:cs typeface="Times New Roman" pitchFamily="18" charset="0" panose="02020603050405020304"/>
              </a:rPr>
              <a:t>Activity 2</a:t>
            </a:r>
          </a:p>
          <a:p>
            <a:pPr>
              <a:lnSpc>
                <a:spcPct val="107000"/>
              </a:lnSpc>
              <a:spcAft>
                <a:spcPts val="800"/>
              </a:spcAft>
            </a:pPr>
            <a:r>
              <a:rPr lang="en-AU" sz="1800" kern="100">
                <a:effectLst/>
                <a:latin typeface="Calibri" pitchFamily="34" charset="0" panose="020F0502020204030204"/>
                <a:ea typeface="Calibri" pitchFamily="34" charset="0" panose="020F0502020204030204"/>
                <a:cs typeface="Times New Roman" pitchFamily="18" charset="0" panose="02020603050405020304"/>
              </a:rPr>
              <a:t>WASH vulnerability data (WASH service responses to events, damaged or threatened infrastructure and services, distance to households - 3 settlements)</a:t>
            </a:r>
            <a:endParaRPr lang="en-AU" sz="2400" kern="100">
              <a:effectLst/>
              <a:latin typeface="Calibri" pitchFamily="34" charset="0" panose="020F0502020204030204"/>
              <a:ea typeface="Calibri" pitchFamily="34" charset="0" panose="020F0502020204030204"/>
              <a:cs typeface="Times New Roman" pitchFamily="18" charset="0" panose="02020603050405020304"/>
            </a:endParaRPr>
          </a:p>
        </p:txBody>
      </p:sp>
      <p:sp>
        <p:nvSpPr>
          <p:cNvPr id="6" name="TextBox 5"/>
          <p:cNvSpPr txBox="1"/>
          <p:nvPr/>
        </p:nvSpPr>
        <p:spPr>
          <a:xfrm>
            <a:off x="5648961" y="3165565"/>
            <a:ext cx="3013720" cy="1260345"/>
          </a:xfrm>
          <a:prstGeom prst="rect">
            <a:avLst/>
          </a:prstGeom>
          <a:noFill/>
        </p:spPr>
        <p:txBody>
          <a:bodyPr wrap="square">
            <a:spAutoFit/>
          </a:bodyPr>
          <a:lstStyle/>
          <a:p>
            <a:pPr>
              <a:lnSpc>
                <a:spcPct val="107000"/>
              </a:lnSpc>
              <a:spcAft>
                <a:spcPts val="800"/>
              </a:spcAft>
            </a:pPr>
            <a:r>
              <a:rPr lang="en-AU" sz="2400" kern="100">
                <a:effectLst/>
                <a:latin typeface="Calibri" pitchFamily="34" charset="0" panose="020F0502020204030204"/>
                <a:ea typeface="Calibri" pitchFamily="34" charset="0" panose="020F0502020204030204"/>
                <a:cs typeface="Times New Roman" pitchFamily="18" charset="0" panose="02020603050405020304"/>
              </a:rPr>
              <a:t>Digital platform (</a:t>
            </a:r>
            <a:r>
              <a:rPr lang="en-AU" sz="2400" kern="100" err="1">
                <a:effectLst/>
                <a:latin typeface="Calibri" pitchFamily="34" charset="0" panose="020F0502020204030204"/>
                <a:ea typeface="Calibri" pitchFamily="34" charset="0" panose="020F0502020204030204"/>
                <a:cs typeface="Times New Roman" pitchFamily="18" charset="0" panose="02020603050405020304"/>
              </a:rPr>
              <a:t>Qfield</a:t>
            </a:r>
            <a:r>
              <a:rPr lang="en-AU" sz="2400" kern="100">
                <a:effectLst/>
                <a:latin typeface="Calibri" pitchFamily="34" charset="0" panose="020F0502020204030204"/>
                <a:ea typeface="Calibri" pitchFamily="34" charset="0" panose="020F0502020204030204"/>
                <a:cs typeface="Times New Roman" pitchFamily="18" charset="0" panose="02020603050405020304"/>
              </a:rPr>
              <a:t>) to collect data and align with QGIS</a:t>
            </a:r>
          </a:p>
        </p:txBody>
      </p:sp>
      <p:pic>
        <p:nvPicPr>
          <p:cNvPr id="15" name="Picture 14" descr="A screenshot of a phone&#10;&#10;Description automatically generated"/>
          <p:cNvPicPr>
            <a:picLocks noChangeAspect="1"/>
          </p:cNvPicPr>
          <p:nvPr/>
        </p:nvPicPr>
        <p:blipFill>
          <a:blip r:embed="rId1"/>
          <a:srcRect/>
          <a:stretch>
            <a:fillRect/>
          </a:stretch>
        </p:blipFill>
        <p:spPr>
          <a:xfrm>
            <a:off x="10365465" y="2960342"/>
            <a:ext cx="1329231" cy="2880000"/>
          </a:xfrm>
          <a:prstGeom prst="rect">
            <a:avLst/>
          </a:prstGeom>
          <a:ln>
            <a:solidFill>
              <a:schemeClr val="tx1">
                <a:lumMod val="50000"/>
                <a:lumOff val="50000"/>
              </a:schemeClr>
            </a:solidFill>
          </a:ln>
        </p:spPr>
      </p:pic>
      <p:pic>
        <p:nvPicPr>
          <p:cNvPr id="20" name="Picture 19" descr="A screenshot of a map&#10;&#10;Description automatically generated"/>
          <p:cNvPicPr>
            <a:picLocks noChangeAspect="1"/>
          </p:cNvPicPr>
          <p:nvPr/>
        </p:nvPicPr>
        <p:blipFill>
          <a:blip r:embed="rId2"/>
          <a:srcRect/>
          <a:stretch>
            <a:fillRect/>
          </a:stretch>
        </p:blipFill>
        <p:spPr>
          <a:xfrm>
            <a:off x="8662680" y="2964671"/>
            <a:ext cx="1329231" cy="2880000"/>
          </a:xfrm>
          <a:prstGeom prst="rect">
            <a:avLst/>
          </a:prstGeom>
          <a:ln>
            <a:solidFill>
              <a:schemeClr val="tx1">
                <a:lumMod val="50000"/>
                <a:lumOff val="50000"/>
              </a:schemeClr>
            </a:solidFill>
          </a:ln>
        </p:spPr>
      </p:pic>
      <p:sp>
        <p:nvSpPr>
          <p:cNvPr id="11" name="Text Placeholder 2"/>
          <p:cNvSpPr txBox="1"/>
          <p:nvPr/>
        </p:nvSpPr>
        <p:spPr>
          <a:xfrm>
            <a:off x="217715" y="328267"/>
            <a:ext cx="11974286" cy="121602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200"/>
              <a:t>Creation &amp; adding to spatial datasets – participatory GIS in settlements</a:t>
            </a:r>
          </a:p>
          <a:p>
            <a:endParaRPr lang="en-A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p:nvPr/>
        </p:nvSpPr>
        <p:spPr>
          <a:xfrm>
            <a:off x="270218" y="328267"/>
            <a:ext cx="10972276" cy="121602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200"/>
              <a:t>Creation &amp; adding to spatial datasets – autonomous detection of settlements</a:t>
            </a:r>
          </a:p>
          <a:p>
            <a:endParaRPr lang="en-AU"/>
          </a:p>
        </p:txBody>
      </p:sp>
      <p:sp>
        <p:nvSpPr>
          <p:cNvPr id="3" name="TextBox 2"/>
          <p:cNvSpPr txBox="1"/>
          <p:nvPr/>
        </p:nvSpPr>
        <p:spPr>
          <a:xfrm>
            <a:off x="391886" y="1437225"/>
            <a:ext cx="6065838" cy="4401205"/>
          </a:xfrm>
          <a:prstGeom prst="rect">
            <a:avLst/>
          </a:prstGeom>
          <a:noFill/>
        </p:spPr>
        <p:txBody>
          <a:bodyPr wrap="square">
            <a:spAutoFit/>
          </a:bodyPr>
          <a:lstStyle/>
          <a:p>
            <a:r>
              <a:rPr lang="en-AU" sz="2000">
                <a:solidFill>
                  <a:srgbClr val="5A5A5A"/>
                </a:solidFill>
                <a:effectLst/>
                <a:latin typeface="Calibri (Body)"/>
                <a:ea typeface="Times New Roman" pitchFamily="18" charset="0" panose="02020603050405020304"/>
                <a:cs typeface="Helvetica Neue" pitchFamily="2" charset="0" panose="02000503000000020004"/>
              </a:rPr>
              <a:t>As part of the project, we have developed a tool that can autonomously classify settlements from satellite imagery. </a:t>
            </a:r>
          </a:p>
          <a:p>
            <a:endParaRPr lang="en-AU" sz="2000">
              <a:solidFill>
                <a:srgbClr val="5A5A5A"/>
              </a:solidFill>
              <a:latin typeface="Calibri (Body)"/>
              <a:ea typeface="Times New Roman" pitchFamily="18" charset="0" panose="02020603050405020304"/>
              <a:cs typeface="Helvetica Neue" pitchFamily="2" charset="0" panose="02000503000000020004"/>
            </a:endParaRPr>
          </a:p>
          <a:p>
            <a:r>
              <a:rPr lang="en-AU" sz="2000">
                <a:solidFill>
                  <a:srgbClr val="5A5A5A"/>
                </a:solidFill>
                <a:effectLst/>
                <a:latin typeface="Calibri (Body)"/>
                <a:ea typeface="Times New Roman" pitchFamily="18" charset="0" panose="02020603050405020304"/>
                <a:cs typeface="Helvetica Neue" pitchFamily="2" charset="0" panose="02000503000000020004"/>
              </a:rPr>
              <a:t>“…a pilot study based on machine learning techniques applied to remote sensing to autonomously detect urban landscape features from multi-spectral satellite imagery to assist in locating and mapping informal settlements. This pilot was intentionally designed as an accessible and low-cost process. It is conducted remotely without the need for in loco investigation using open-source data and programs. Techniques are simple to use and deploy, and have resulted in a new approach to map dense urban settlements in Melanesia.”</a:t>
            </a:r>
            <a:endParaRPr lang="en-AU" sz="2000">
              <a:latin typeface="Calibri (Body)"/>
            </a:endParaRPr>
          </a:p>
        </p:txBody>
      </p:sp>
      <p:pic>
        <p:nvPicPr>
          <p:cNvPr id="4" name="Picture 3"/>
          <p:cNvPicPr>
            <a:picLocks noChangeAspect="1"/>
          </p:cNvPicPr>
          <p:nvPr/>
        </p:nvPicPr>
        <p:blipFill>
          <a:blip r:embed="rId1"/>
          <a:srcRect/>
          <a:stretch>
            <a:fillRect/>
          </a:stretch>
        </p:blipFill>
        <p:spPr bwMode="auto">
          <a:xfrm>
            <a:off x="6857434" y="883843"/>
            <a:ext cx="4506728" cy="495458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p:nvPr/>
        </p:nvSpPr>
        <p:spPr>
          <a:xfrm>
            <a:off x="270218" y="328267"/>
            <a:ext cx="10972276" cy="121602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200"/>
              <a:t>We want you to participate!</a:t>
            </a:r>
          </a:p>
          <a:p>
            <a:endParaRPr lang="en-AU"/>
          </a:p>
        </p:txBody>
      </p:sp>
      <p:sp>
        <p:nvSpPr>
          <p:cNvPr id="2" name="TextBox 1"/>
          <p:cNvSpPr txBox="1"/>
          <p:nvPr/>
        </p:nvSpPr>
        <p:spPr>
          <a:xfrm>
            <a:off x="446314" y="1166842"/>
            <a:ext cx="11136086" cy="4708981"/>
          </a:xfrm>
          <a:prstGeom prst="rect">
            <a:avLst/>
          </a:prstGeom>
          <a:noFill/>
        </p:spPr>
        <p:txBody>
          <a:bodyPr wrap="square" lIns="91440" tIns="45720" rIns="91440" bIns="45720" rtlCol="0" anchor="t">
            <a:spAutoFit/>
          </a:bodyPr>
          <a:lstStyle/>
          <a:p>
            <a:r>
              <a:rPr lang="en-AU" sz="2000"/>
              <a:t>Does any of this interest you or are you working on topics related to this research?</a:t>
            </a:r>
          </a:p>
          <a:p>
            <a:endParaRPr lang="en-AU" sz="2000"/>
          </a:p>
          <a:p>
            <a:r>
              <a:rPr lang="en-AU" sz="2000"/>
              <a:t>We’d like to form an online </a:t>
            </a:r>
            <a:r>
              <a:rPr lang="en-AU" sz="2000" b="1">
                <a:highlight>
                  <a:srgbClr val="FFFF00"/>
                </a:highlight>
              </a:rPr>
              <a:t>Community of Practice</a:t>
            </a:r>
            <a:r>
              <a:rPr lang="en-AU" sz="2000"/>
              <a:t>, including people across the region. </a:t>
            </a:r>
          </a:p>
          <a:p>
            <a:endParaRPr lang="en-AU" sz="2000"/>
          </a:p>
          <a:p>
            <a:r>
              <a:rPr lang="en-AU" sz="2000"/>
              <a:t>We would offer </a:t>
            </a:r>
            <a:r>
              <a:rPr lang="en-AU" sz="2000" b="1"/>
              <a:t>free-of-cost online training </a:t>
            </a:r>
            <a:r>
              <a:rPr lang="en-AU" sz="2000"/>
              <a:t>opportunities, </a:t>
            </a:r>
            <a:r>
              <a:rPr lang="en-AU" sz="2000" b="1"/>
              <a:t>moderated discussion boards</a:t>
            </a:r>
            <a:r>
              <a:rPr lang="en-AU" sz="2000"/>
              <a:t>, and access to knowledge </a:t>
            </a:r>
            <a:r>
              <a:rPr lang="en-AU" sz="2000" b="1"/>
              <a:t>resources</a:t>
            </a:r>
            <a:r>
              <a:rPr lang="en-AU" sz="2000"/>
              <a:t> related to this area. </a:t>
            </a:r>
          </a:p>
          <a:p>
            <a:endParaRPr lang="en-AU"/>
          </a:p>
          <a:p>
            <a:r>
              <a:rPr lang="en-AU"/>
              <a:t>We are especially looking for:</a:t>
            </a:r>
          </a:p>
          <a:p>
            <a:r>
              <a:rPr lang="en-AU"/>
              <a:t>- GIS technicians in government departments like urban planning, water and sanitation planning, MOHs, housing, water resources</a:t>
            </a:r>
          </a:p>
          <a:p>
            <a:r>
              <a:rPr lang="en-AU"/>
              <a:t>- GIS technicians and other interested people in water utilities</a:t>
            </a:r>
          </a:p>
          <a:p>
            <a:r>
              <a:rPr lang="en-AU"/>
              <a:t>- researchers and practitioners in spatial analytics</a:t>
            </a:r>
          </a:p>
          <a:p>
            <a:r>
              <a:rPr lang="en-AU"/>
              <a:t>- remote sensing practitioners in regional bodies and global organisations</a:t>
            </a:r>
          </a:p>
          <a:p>
            <a:r>
              <a:rPr lang="en-AU"/>
              <a:t>- anyone with interest!  </a:t>
            </a:r>
          </a:p>
          <a:p>
            <a:endParaRPr lang="en-AU"/>
          </a:p>
          <a:p>
            <a:r>
              <a:rPr lang="en-AU"/>
              <a:t>Please email us your interest (contact details next slide) or come and speak to us at a break. </a:t>
            </a:r>
          </a:p>
        </p:txBody>
      </p:sp>
      <p:pic>
        <p:nvPicPr>
          <p:cNvPr id="3" name="Graphic 2" descr="Connections outline"/>
          <p:cNvPicPr>
            <a:picLocks noChangeAspect="1"/>
          </p:cNvPicPr>
          <p:nvPr/>
        </p:nvPicPr>
        <p:blipFill>
          <a:blip r:embed="rId1"/>
          <a:srcRect/>
          <a:stretch>
            <a:fillRect/>
          </a:stretch>
        </p:blipFill>
        <p:spPr>
          <a:xfrm>
            <a:off x="9732348" y="328267"/>
            <a:ext cx="1850052" cy="1850052"/>
          </a:xfrm>
          <a:prstGeom prst="rect">
            <a:avLst/>
          </a:prstGeom>
        </p:spPr>
      </p:pic>
      <p:pic>
        <p:nvPicPr>
          <p:cNvPr id="4" name="Picture 3"/>
          <p:cNvPicPr>
            <a:picLocks noChangeAspect="1"/>
          </p:cNvPicPr>
          <p:nvPr/>
        </p:nvPicPr>
        <p:blipFill>
          <a:blip r:embed="rId2"/>
          <a:srcRect/>
          <a:stretch>
            <a:fillRect/>
          </a:stretch>
        </p:blipFill>
        <p:spPr>
          <a:xfrm>
            <a:off x="7475862" y="4055386"/>
            <a:ext cx="2016481" cy="1142247"/>
          </a:xfrm>
          <a:prstGeom prst="rect">
            <a:avLst/>
          </a:prstGeom>
          <a:ln>
            <a:solidFill>
              <a:srgbClr val="7F7F7F"/>
            </a:solidFill>
          </a:ln>
        </p:spPr>
      </p:pic>
      <p:pic>
        <p:nvPicPr>
          <p:cNvPr id="5" name="Picture 4"/>
          <p:cNvPicPr>
            <a:picLocks noChangeAspect="1"/>
          </p:cNvPicPr>
          <p:nvPr/>
        </p:nvPicPr>
        <p:blipFill>
          <a:blip r:embed="rId3"/>
          <a:srcRect/>
          <a:stretch>
            <a:fillRect/>
          </a:stretch>
        </p:blipFill>
        <p:spPr>
          <a:xfrm>
            <a:off x="9141364" y="4249060"/>
            <a:ext cx="2917796" cy="1626763"/>
          </a:xfrm>
          <a:prstGeom prst="rect">
            <a:avLst/>
          </a:prstGeom>
          <a:ln>
            <a:solidFill>
              <a:srgbClr val="7F7F7F"/>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noEditPoints="1"/>
          </p:cNvSpPr>
          <p:nvPr>
            <p:ph type="body" sz="quarter" idx="10"/>
          </p:nvPr>
        </p:nvSpPr>
        <p:spPr>
          <a:xfrm>
            <a:off x="349205" y="1423713"/>
            <a:ext cx="10972276" cy="3214132"/>
          </a:xfrm>
        </p:spPr>
        <p:txBody>
          <a:bodyPr lIns="91440" tIns="45720" rIns="91440" bIns="45720" anchor="t"/>
          <a:lstStyle/>
          <a:p>
            <a:endParaRPr lang="en-AU"/>
          </a:p>
          <a:p>
            <a:r>
              <a:rPr lang="en-AU" dirty="0">
                <a:latin typeface="Helvetica Neue" pitchFamily="2" charset="0" panose="02000503000000020004"/>
              </a:rPr>
              <a:t>Sovaia Seru – University of the South Pacific - </a:t>
            </a:r>
            <a:r>
              <a:rPr lang="pt-BR" dirty="0">
                <a:solidFill>
                  <a:srgbClr val="FF0000"/>
                </a:solidFill>
                <a:latin typeface="Helvetica Neue" pitchFamily="2" charset="0" panose="02000503000000020004"/>
                <a:hlinkClick r:id="rId1"/>
              </a:rPr>
              <a:t>ssofa1523@gmail.com</a:t>
            </a:r>
            <a:r>
              <a:rPr lang="pt-BR" dirty="0">
                <a:solidFill>
                  <a:srgbClr val="FF0000"/>
                </a:solidFill>
                <a:latin typeface="Helvetica Neue" pitchFamily="2" charset="0" panose="02000503000000020004"/>
              </a:rPr>
              <a:t> / </a:t>
            </a:r>
            <a:r>
              <a:rPr lang="pt-BR" u="sng" dirty="0">
                <a:solidFill>
                  <a:srgbClr val="FF0000"/>
                </a:solidFill>
                <a:latin typeface="Helvetica Neue" pitchFamily="2" charset="0" panose="02000503000000020004"/>
              </a:rPr>
              <a:t>sovaia.seru@usp.ac.fj</a:t>
            </a:r>
            <a:endParaRPr lang="pt-BR" u="sng" dirty="0">
              <a:solidFill>
                <a:srgbClr val="FF0000"/>
              </a:solidFill>
            </a:endParaRPr>
          </a:p>
          <a:p>
            <a:endParaRPr lang="en-AU"/>
          </a:p>
          <a:p>
            <a:r>
              <a:rPr lang="en-AU" dirty="0">
                <a:latin typeface="Helvetica Neue" pitchFamily="2" charset="0" panose="02000503000000020004"/>
              </a:rPr>
              <a:t>Camari Koto – Fiji Research lead, USP - </a:t>
            </a:r>
            <a:r>
              <a:rPr lang="fi-FI" dirty="0">
                <a:solidFill>
                  <a:srgbClr val="FF0000"/>
                </a:solidFill>
                <a:latin typeface="Helvetica Neue" pitchFamily="2" charset="0" panose="02000503000000020004"/>
                <a:hlinkClick r:id="rId2"/>
              </a:rPr>
              <a:t>camari.koto@usp.ac.fj</a:t>
            </a:r>
            <a:r>
              <a:rPr lang="fi-FI" dirty="0">
                <a:solidFill>
                  <a:srgbClr val="FF0000"/>
                </a:solidFill>
                <a:latin typeface="Helvetica Neue" pitchFamily="2" charset="0" panose="02000503000000020004"/>
              </a:rPr>
              <a:t> </a:t>
            </a:r>
            <a:endParaRPr lang="en-AU">
              <a:solidFill>
                <a:srgbClr val="FF0000"/>
              </a:solidFill>
            </a:endParaRPr>
          </a:p>
        </p:txBody>
      </p:sp>
      <p:sp>
        <p:nvSpPr>
          <p:cNvPr id="3" name="Text Placeholder 2"/>
          <p:cNvSpPr>
            <a:spLocks noGrp="1" noEditPoints="1"/>
          </p:cNvSpPr>
          <p:nvPr>
            <p:ph type="body" sz="quarter" idx="11"/>
          </p:nvPr>
        </p:nvSpPr>
        <p:spPr>
          <a:xfrm>
            <a:off x="490719" y="360090"/>
            <a:ext cx="10972276" cy="1216025"/>
          </a:xfrm>
        </p:spPr>
        <p:txBody>
          <a:bodyPr/>
          <a:lstStyle/>
          <a:p>
            <a:pPr algn="ctr"/>
            <a:r>
              <a:rPr lang="en-AU"/>
              <a:t>Vinaka </a:t>
            </a:r>
            <a:r>
              <a:rPr lang="en-AU" err="1"/>
              <a:t>vakalevu</a:t>
            </a:r>
            <a:r>
              <a:rPr lang="en-AU"/>
              <a:t>!</a:t>
            </a:r>
          </a:p>
          <a:p>
            <a:pPr algn="ctr"/>
            <a:r>
              <a:rPr lang="en-AU"/>
              <a:t>Questions?</a:t>
            </a:r>
          </a:p>
        </p:txBody>
      </p:sp>
      <p:sp>
        <p:nvSpPr>
          <p:cNvPr id="4" name="Slide Number Placeholder 3"/>
          <p:cNvSpPr>
            <a:spLocks noGrp="1" noEditPoints="1"/>
          </p:cNvSpPr>
          <p:nvPr>
            <p:ph type="sldNum" sz="quarter" idx="12"/>
          </p:nvPr>
        </p:nvSpPr>
        <p:spPr/>
        <p:txBody>
          <a:bodyPr/>
          <a:lstStyle/>
          <a:p>
            <a:fld id="{3352B1B8-1E77-D743-9417-2C48AD64EF66}" type="slidenum">
              <a:rPr lang="en-US" smtClean="0"/>
              <a:t>26</a:t>
            </a:fld>
            <a:endParaRPr lang="en-US"/>
          </a:p>
        </p:txBody>
      </p:sp>
      <p:sp>
        <p:nvSpPr>
          <p:cNvPr id="5" name="TextBox 4"/>
          <p:cNvSpPr txBox="1"/>
          <p:nvPr/>
        </p:nvSpPr>
        <p:spPr>
          <a:xfrm>
            <a:off x="609862" y="4294388"/>
            <a:ext cx="10972276" cy="1685077"/>
          </a:xfrm>
          <a:prstGeom prst="rect">
            <a:avLst/>
          </a:prstGeom>
          <a:noFill/>
          <a:ln>
            <a:solidFill>
              <a:srgbClr val="1584AB"/>
            </a:solidFill>
          </a:ln>
        </p:spPr>
        <p:txBody>
          <a:bodyPr wrap="square">
            <a:spAutoFit/>
          </a:bodyPr>
          <a:lstStyle/>
          <a:p>
            <a:pPr marL="719138" indent="-719138">
              <a:lnSpc>
                <a:spcPct val="100000"/>
              </a:lnSpc>
              <a:spcBef>
                <a:spcPts val="300"/>
              </a:spcBef>
            </a:pPr>
            <a:r>
              <a:rPr lang="en-AU" sz="1600"/>
              <a:t>Brisbane: 	IWC: Dr </a:t>
            </a:r>
            <a:r>
              <a:rPr lang="en-AU" sz="1600" b="1"/>
              <a:t>Regina</a:t>
            </a:r>
            <a:r>
              <a:rPr lang="en-AU" sz="1600"/>
              <a:t> Souter, </a:t>
            </a:r>
            <a:r>
              <a:rPr lang="en-AU" sz="1600" b="1"/>
              <a:t>Rosie</a:t>
            </a:r>
            <a:r>
              <a:rPr lang="en-AU" sz="1600"/>
              <a:t> Sanderson, Dr </a:t>
            </a:r>
            <a:r>
              <a:rPr lang="en-AU" sz="1600" b="1"/>
              <a:t>Benny</a:t>
            </a:r>
            <a:r>
              <a:rPr lang="en-AU" sz="1600"/>
              <a:t> Rousso, Dr </a:t>
            </a:r>
            <a:r>
              <a:rPr lang="en-AU" sz="1600" b="1"/>
              <a:t>Mark</a:t>
            </a:r>
            <a:r>
              <a:rPr lang="en-AU" sz="1600"/>
              <a:t> Love, </a:t>
            </a:r>
            <a:r>
              <a:rPr lang="en-AU" sz="1600" b="1"/>
              <a:t>Tayla</a:t>
            </a:r>
            <a:r>
              <a:rPr lang="en-AU" sz="1600"/>
              <a:t> Miller, Dr Ed Morgan, Kerryn Devenny	UACS: Dr Nick Patorniti</a:t>
            </a:r>
          </a:p>
          <a:p>
            <a:pPr>
              <a:lnSpc>
                <a:spcPct val="100000"/>
              </a:lnSpc>
              <a:spcBef>
                <a:spcPts val="300"/>
              </a:spcBef>
            </a:pPr>
            <a:r>
              <a:rPr lang="en-AU" sz="1600"/>
              <a:t>Fiji: 	USP: </a:t>
            </a:r>
            <a:r>
              <a:rPr lang="en-AU" sz="1600" b="1" err="1"/>
              <a:t>Camari</a:t>
            </a:r>
            <a:r>
              <a:rPr lang="en-AU" sz="1600"/>
              <a:t> Koto, </a:t>
            </a:r>
            <a:r>
              <a:rPr lang="en-AU" sz="1600" b="1" err="1"/>
              <a:t>Sovaia</a:t>
            </a:r>
            <a:r>
              <a:rPr lang="en-AU" sz="1600"/>
              <a:t> </a:t>
            </a:r>
            <a:r>
              <a:rPr lang="en-AU" sz="1600" err="1"/>
              <a:t>Seru</a:t>
            </a:r>
            <a:r>
              <a:rPr lang="en-AU" sz="1600"/>
              <a:t>, </a:t>
            </a:r>
            <a:r>
              <a:rPr lang="en-AU" sz="1600" err="1"/>
              <a:t>Villiame</a:t>
            </a:r>
            <a:r>
              <a:rPr lang="en-AU" sz="1600"/>
              <a:t> </a:t>
            </a:r>
            <a:r>
              <a:rPr lang="en-AU" sz="1600" err="1"/>
              <a:t>Salusalu</a:t>
            </a:r>
            <a:r>
              <a:rPr lang="en-AU" sz="1600"/>
              <a:t>		</a:t>
            </a:r>
          </a:p>
          <a:p>
            <a:pPr>
              <a:lnSpc>
                <a:spcPct val="100000"/>
              </a:lnSpc>
              <a:spcBef>
                <a:spcPts val="300"/>
              </a:spcBef>
            </a:pPr>
            <a:r>
              <a:rPr lang="en-AU" sz="1600"/>
              <a:t>Vanuatu: 	Dr Krishna </a:t>
            </a:r>
            <a:r>
              <a:rPr lang="en-AU" sz="1600" err="1"/>
              <a:t>Kotra</a:t>
            </a:r>
            <a:r>
              <a:rPr lang="en-AU" sz="1600"/>
              <a:t>, </a:t>
            </a:r>
            <a:r>
              <a:rPr lang="en-AU" sz="1600" b="1"/>
              <a:t>Daisy</a:t>
            </a:r>
            <a:r>
              <a:rPr lang="en-AU" sz="1600"/>
              <a:t> </a:t>
            </a:r>
            <a:r>
              <a:rPr lang="en-AU" sz="1600" err="1"/>
              <a:t>Unguna</a:t>
            </a:r>
            <a:endParaRPr lang="en-AU" sz="1600"/>
          </a:p>
          <a:p>
            <a:pPr>
              <a:lnSpc>
                <a:spcPct val="100000"/>
              </a:lnSpc>
              <a:spcBef>
                <a:spcPts val="300"/>
              </a:spcBef>
            </a:pPr>
            <a:r>
              <a:rPr lang="en-AU" sz="1600"/>
              <a:t>PNG: 	UPNG: Dr </a:t>
            </a:r>
            <a:r>
              <a:rPr lang="en-AU" sz="1600" b="1"/>
              <a:t>Linus</a:t>
            </a:r>
            <a:r>
              <a:rPr lang="en-AU" sz="1600"/>
              <a:t> </a:t>
            </a:r>
            <a:r>
              <a:rPr lang="en-AU" sz="1600" err="1"/>
              <a:t>Digim’Rina</a:t>
            </a:r>
            <a:r>
              <a:rPr lang="en-AU" sz="1600"/>
              <a:t>, </a:t>
            </a:r>
            <a:r>
              <a:rPr lang="en-AU" sz="1600" b="1"/>
              <a:t>Elias</a:t>
            </a:r>
            <a:r>
              <a:rPr lang="en-AU" sz="1600"/>
              <a:t> </a:t>
            </a:r>
            <a:r>
              <a:rPr lang="en-AU" sz="1600" err="1"/>
              <a:t>Namosha</a:t>
            </a:r>
            <a:r>
              <a:rPr lang="en-AU" sz="1600"/>
              <a:t>		WaterAid PNG: Navara </a:t>
            </a:r>
            <a:r>
              <a:rPr lang="en-AU" sz="1600" err="1"/>
              <a:t>Kiene</a:t>
            </a:r>
            <a:r>
              <a:rPr lang="en-AU" sz="1600"/>
              <a:t>, Donald </a:t>
            </a:r>
            <a:r>
              <a:rPr lang="en-AU" sz="1600" err="1"/>
              <a:t>Kanini</a:t>
            </a:r>
            <a:r>
              <a:rPr lang="en-AU" sz="1600"/>
              <a:t>			[</a:t>
            </a:r>
            <a:r>
              <a:rPr lang="en-AU" sz="1600" err="1"/>
              <a:t>WaterPNG</a:t>
            </a:r>
            <a:r>
              <a:rPr lang="en-AU" sz="1600"/>
              <a:t>: Pipi Dai </a:t>
            </a:r>
            <a:r>
              <a:rPr lang="en-AU" sz="1600" err="1"/>
              <a:t>Boe</a:t>
            </a:r>
            <a:r>
              <a:rPr lang="en-AU" sz="160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noEditPoints="1"/>
          </p:cNvSpPr>
          <p:nvPr>
            <p:ph type="body" sz="quarter" idx="11"/>
          </p:nvPr>
        </p:nvSpPr>
        <p:spPr>
          <a:xfrm>
            <a:off x="270218" y="328267"/>
            <a:ext cx="10972276" cy="1216025"/>
          </a:xfrm>
        </p:spPr>
        <p:txBody>
          <a:bodyPr/>
          <a:lstStyle/>
          <a:p>
            <a:r>
              <a:rPr lang="en-AU" sz="3200">
                <a:latin typeface="+mn-lt"/>
              </a:rPr>
              <a:t>Uses of spatial data in this project</a:t>
            </a:r>
          </a:p>
          <a:p>
            <a:r>
              <a:rPr lang="en-AU" sz="2400" i="1">
                <a:latin typeface="+mn-lt"/>
              </a:rPr>
              <a:t>To support decision-makers to make informed decisions</a:t>
            </a:r>
          </a:p>
          <a:p>
            <a:endParaRPr lang="en-AU" sz="3200">
              <a:latin typeface="+mn-lt"/>
            </a:endParaRPr>
          </a:p>
          <a:p>
            <a:endParaRPr lang="en-AU">
              <a:latin typeface="+mn-lt"/>
            </a:endParaRPr>
          </a:p>
        </p:txBody>
      </p:sp>
      <p:sp>
        <p:nvSpPr>
          <p:cNvPr id="4" name="Slide Number Placeholder 3"/>
          <p:cNvSpPr>
            <a:spLocks noGrp="1" noEditPoints="1"/>
          </p:cNvSpPr>
          <p:nvPr>
            <p:ph type="sldNum" sz="quarter" idx="12"/>
          </p:nvPr>
        </p:nvSpPr>
        <p:spPr/>
        <p:txBody>
          <a:bodyPr/>
          <a:lstStyle/>
          <a:p>
            <a:fld id="{3352B1B8-1E77-D743-9417-2C48AD64EF66}" type="slidenum">
              <a:rPr lang="en-US" smtClean="0"/>
              <a:t>3</a:t>
            </a:fld>
            <a:endParaRPr lang="en-US"/>
          </a:p>
        </p:txBody>
      </p:sp>
      <p:sp>
        <p:nvSpPr>
          <p:cNvPr id="5" name="TextBox 4"/>
          <p:cNvSpPr txBox="1"/>
          <p:nvPr/>
        </p:nvSpPr>
        <p:spPr>
          <a:xfrm>
            <a:off x="270218" y="1544292"/>
            <a:ext cx="11742110" cy="3913059"/>
          </a:xfrm>
          <a:prstGeom prst="rect">
            <a:avLst/>
          </a:prstGeom>
          <a:noFill/>
        </p:spPr>
        <p:txBody>
          <a:bodyPr wrap="square" rtlCol="0">
            <a:spAutoFit/>
          </a:bodyPr>
          <a:lstStyle/>
          <a:p>
            <a:pPr marL="342900" indent="-342900">
              <a:lnSpc>
                <a:spcPct val="150000"/>
              </a:lnSpc>
              <a:buFont typeface="Arial" pitchFamily="34" charset="0" panose="020B0604020202020204"/>
              <a:buChar char="•"/>
            </a:pPr>
            <a:r>
              <a:rPr lang="en-AU" sz="2400">
                <a:highlight>
                  <a:srgbClr val="FFFF00"/>
                </a:highlight>
              </a:rPr>
              <a:t>Locate settlements, try to estimate population (+census data)</a:t>
            </a:r>
          </a:p>
          <a:p>
            <a:pPr marL="342900" indent="-342900">
              <a:lnSpc>
                <a:spcPct val="150000"/>
              </a:lnSpc>
              <a:buFont typeface="Arial" pitchFamily="34" charset="0" panose="020B0604020202020204"/>
              <a:buChar char="•"/>
            </a:pPr>
            <a:r>
              <a:rPr lang="en-AU" sz="2400"/>
              <a:t>Spatially characterise settlements (WASH, tenure, environment, demographics etc)</a:t>
            </a:r>
          </a:p>
          <a:p>
            <a:pPr marL="342900" indent="-342900">
              <a:lnSpc>
                <a:spcPct val="150000"/>
              </a:lnSpc>
              <a:buFont typeface="Arial" pitchFamily="34" charset="0" panose="020B0604020202020204"/>
              <a:buChar char="•"/>
            </a:pPr>
            <a:r>
              <a:rPr lang="en-AU" sz="2400"/>
              <a:t>Fieldwork planning &amp; execution</a:t>
            </a:r>
          </a:p>
          <a:p>
            <a:pPr marL="342900" indent="-342900">
              <a:lnSpc>
                <a:spcPct val="150000"/>
              </a:lnSpc>
              <a:buFont typeface="Arial" pitchFamily="34" charset="0" panose="020B0604020202020204"/>
              <a:buChar char="•"/>
            </a:pPr>
            <a:r>
              <a:rPr lang="en-AU" sz="2400">
                <a:highlight>
                  <a:srgbClr val="FFFF00"/>
                </a:highlight>
              </a:rPr>
              <a:t>Visualise and locate community-based and local data (e.g. HHS, WM, PGIS)</a:t>
            </a:r>
          </a:p>
          <a:p>
            <a:pPr marL="342900" indent="-342900">
              <a:lnSpc>
                <a:spcPct val="150000"/>
              </a:lnSpc>
              <a:buFont typeface="Arial" pitchFamily="34" charset="0" panose="020B0604020202020204"/>
              <a:buChar char="•"/>
            </a:pPr>
            <a:r>
              <a:rPr lang="en-AU" sz="2400">
                <a:highlight>
                  <a:srgbClr val="FFFF00"/>
                </a:highlight>
              </a:rPr>
              <a:t>Explore and characterise climate-related risk (i.e. impacts, hazards, exposure, vulnerability)</a:t>
            </a:r>
          </a:p>
          <a:p>
            <a:pPr marL="342900" indent="-342900">
              <a:lnSpc>
                <a:spcPct val="150000"/>
              </a:lnSpc>
              <a:buFont typeface="Arial" pitchFamily="34" charset="0" panose="020B0604020202020204"/>
              <a:buChar char="•"/>
            </a:pPr>
            <a:r>
              <a:rPr lang="en-AU" sz="2400">
                <a:highlight>
                  <a:srgbClr val="FFFF00"/>
                </a:highlight>
              </a:rPr>
              <a:t>Explore and characterise resilience (e.g. comparing HHS results to other spatial data)</a:t>
            </a:r>
          </a:p>
          <a:p>
            <a:pPr marL="342900" indent="-342900">
              <a:lnSpc>
                <a:spcPct val="150000"/>
              </a:lnSpc>
              <a:buFont typeface="Arial" pitchFamily="34" charset="0" panose="020B0604020202020204"/>
              <a:buChar char="•"/>
            </a:pPr>
            <a:r>
              <a:rPr lang="en-AU" sz="2400"/>
              <a:t>Design or promote spatial tools to support risk informed decision-making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7024" y="339728"/>
            <a:ext cx="11846560" cy="584775"/>
          </a:xfrm>
          <a:prstGeom prst="rect">
            <a:avLst/>
          </a:prstGeom>
          <a:noFill/>
        </p:spPr>
        <p:txBody>
          <a:bodyPr wrap="square" rtlCol="0">
            <a:spAutoFit/>
          </a:bodyPr>
          <a:lstStyle/>
          <a:p>
            <a:r>
              <a:rPr lang="en-AU" sz="3200"/>
              <a:t>Spatial principles for the research process</a:t>
            </a:r>
          </a:p>
        </p:txBody>
      </p:sp>
      <p:sp>
        <p:nvSpPr>
          <p:cNvPr id="3" name="TextBox 2"/>
          <p:cNvSpPr txBox="1"/>
          <p:nvPr/>
        </p:nvSpPr>
        <p:spPr>
          <a:xfrm>
            <a:off x="432197" y="1362828"/>
            <a:ext cx="11269266" cy="2805063"/>
          </a:xfrm>
          <a:prstGeom prst="rect">
            <a:avLst/>
          </a:prstGeom>
          <a:noFill/>
        </p:spPr>
        <p:txBody>
          <a:bodyPr wrap="square">
            <a:spAutoFit/>
          </a:bodyPr>
          <a:lstStyle/>
          <a:p>
            <a:pPr marL="342900" indent="-342900">
              <a:lnSpc>
                <a:spcPct val="150000"/>
              </a:lnSpc>
              <a:buFont typeface="Arial" pitchFamily="34" charset="0" panose="020B0604020202020204"/>
              <a:buChar char="•"/>
            </a:pPr>
            <a:r>
              <a:rPr lang="en-AU" sz="2400"/>
              <a:t>Open source – software and data</a:t>
            </a:r>
          </a:p>
          <a:p>
            <a:pPr marL="342900" indent="-342900">
              <a:lnSpc>
                <a:spcPct val="150000"/>
              </a:lnSpc>
              <a:buFont typeface="Arial" pitchFamily="34" charset="0" panose="020B0604020202020204"/>
              <a:buChar char="•"/>
            </a:pPr>
            <a:r>
              <a:rPr lang="en-AU" sz="2400"/>
              <a:t>Ethical – protection of IP and residents' interests, anonymity, accountability</a:t>
            </a:r>
          </a:p>
          <a:p>
            <a:pPr marL="342900" indent="-342900">
              <a:lnSpc>
                <a:spcPct val="150000"/>
              </a:lnSpc>
              <a:buFont typeface="Arial" pitchFamily="34" charset="0" panose="020B0604020202020204"/>
              <a:buChar char="•"/>
            </a:pPr>
            <a:r>
              <a:rPr lang="en-AU" sz="2400"/>
              <a:t>Leverage existing and complementary tools and processes</a:t>
            </a:r>
          </a:p>
          <a:p>
            <a:pPr marL="342900" indent="-342900">
              <a:lnSpc>
                <a:spcPct val="150000"/>
              </a:lnSpc>
              <a:buFont typeface="Arial" pitchFamily="34" charset="0" panose="020B0604020202020204"/>
              <a:buChar char="•"/>
            </a:pPr>
            <a:r>
              <a:rPr lang="en-AU" sz="2400"/>
              <a:t>Participatory &amp; partnerships</a:t>
            </a:r>
          </a:p>
          <a:p>
            <a:pPr marL="342900" indent="-342900">
              <a:lnSpc>
                <a:spcPct val="150000"/>
              </a:lnSpc>
              <a:buFont typeface="Arial" pitchFamily="34" charset="0" panose="020B0604020202020204"/>
              <a:buChar char="•"/>
            </a:pPr>
            <a:r>
              <a:rPr lang="en-AU" sz="2400"/>
              <a:t>Increase capacity across research team and region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10"/>
          <p:cNvSpPr>
            <a:spLocks noGrp="1" noEditPoints="1"/>
          </p:cNvSpPr>
          <p:nvPr>
            <p:ph type="pic" sz="quarter" idx="10"/>
          </p:nvPr>
        </p:nvSpPr>
        <p:spPr>
          <a:xfrm>
            <a:off x="0" y="-1"/>
            <a:ext cx="12192000" cy="6858001"/>
          </a:xfrm>
          <a:prstGeom prst="rect">
            <a:avLst/>
          </a:prstGeom>
        </p:spPr>
      </p:sp>
      <p:sp>
        <p:nvSpPr>
          <p:cNvPr id="23" name="Title 1"/>
          <p:cNvSpPr>
            <a:spLocks noGrp="1" noEditPoints="1"/>
          </p:cNvSpPr>
          <p:nvPr>
            <p:ph type="title" hasCustomPrompt="1"/>
          </p:nvPr>
        </p:nvSpPr>
        <p:spPr>
          <a:xfrm>
            <a:off x="964028" y="2042681"/>
            <a:ext cx="10515600" cy="2079191"/>
          </a:xfrm>
          <a:prstGeom prst="rect">
            <a:avLst/>
          </a:prstGeom>
        </p:spPr>
        <p:txBody>
          <a:bodyPr>
            <a:normAutofit/>
          </a:bodyPr>
          <a:lstStyle>
            <a:lvl1pPr>
              <a:defRPr sz="7200" b="0" i="0">
                <a:solidFill>
                  <a:schemeClr val="bg1"/>
                </a:solidFill>
                <a:latin typeface="Exo 2" pitchFamily="2" charset="77"/>
              </a:defRPr>
            </a:lvl1pPr>
          </a:lstStyle>
          <a:p>
            <a:r>
              <a:rPr lang="en-US" sz="6000"/>
              <a:t>LOCATING SETTLEMENTS</a:t>
            </a:r>
          </a:p>
        </p:txBody>
      </p:sp>
      <p:pic>
        <p:nvPicPr>
          <p:cNvPr id="25" name="Picture 24"/>
          <p:cNvPicPr>
            <a:picLocks noChangeAspect="1"/>
          </p:cNvPicPr>
          <p:nvPr userDrawn="1"/>
        </p:nvPicPr>
        <p:blipFill>
          <a:blip r:embed="rId1"/>
          <a:srcRect/>
          <a:stretch>
            <a:fillRect/>
          </a:stretch>
        </p:blipFill>
        <p:spPr>
          <a:xfrm>
            <a:off x="986955" y="1322893"/>
            <a:ext cx="11224924" cy="628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7440" y="5394960"/>
            <a:ext cx="11084560" cy="1463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1"/>
          <a:srcRect/>
          <a:stretch>
            <a:fillRect/>
          </a:stretch>
        </p:blipFill>
        <p:spPr>
          <a:xfrm>
            <a:off x="0" y="2116"/>
            <a:ext cx="9767454" cy="6858000"/>
          </a:xfrm>
          <a:prstGeom prst="rect">
            <a:avLst/>
          </a:prstGeom>
        </p:spPr>
      </p:pic>
      <p:pic>
        <p:nvPicPr>
          <p:cNvPr id="4" name="Picture 3"/>
          <p:cNvPicPr>
            <a:picLocks noChangeAspect="1"/>
          </p:cNvPicPr>
          <p:nvPr/>
        </p:nvPicPr>
        <p:blipFill>
          <a:blip r:embed="rId2"/>
          <a:srcRect/>
          <a:stretch>
            <a:fillRect/>
          </a:stretch>
        </p:blipFill>
        <p:spPr>
          <a:xfrm>
            <a:off x="10045007" y="217720"/>
            <a:ext cx="1869440" cy="188976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rcRect/>
          <a:stretch>
            <a:fillRect/>
          </a:stretch>
        </p:blipFill>
        <p:spPr>
          <a:xfrm>
            <a:off x="9984328" y="217720"/>
            <a:ext cx="2010638" cy="1890000"/>
          </a:xfrm>
          <a:prstGeom prst="rect">
            <a:avLst/>
          </a:prstGeom>
        </p:spPr>
      </p:pic>
      <p:sp>
        <p:nvSpPr>
          <p:cNvPr id="2" name="Rectangle 1"/>
          <p:cNvSpPr/>
          <p:nvPr/>
        </p:nvSpPr>
        <p:spPr>
          <a:xfrm>
            <a:off x="1076960" y="5394960"/>
            <a:ext cx="11115040" cy="1463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2"/>
          <a:srcRect/>
          <a:stretch>
            <a:fillRect/>
          </a:stretch>
        </p:blipFill>
        <p:spPr>
          <a:xfrm>
            <a:off x="-32658" y="0"/>
            <a:ext cx="9819953" cy="68580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rcRect/>
          <a:stretch>
            <a:fillRect/>
          </a:stretch>
        </p:blipFill>
        <p:spPr>
          <a:xfrm>
            <a:off x="9994174" y="217720"/>
            <a:ext cx="2012374" cy="1890000"/>
          </a:xfrm>
          <a:prstGeom prst="rect">
            <a:avLst/>
          </a:prstGeom>
        </p:spPr>
      </p:pic>
      <p:sp>
        <p:nvSpPr>
          <p:cNvPr id="2" name="Rectangle 1"/>
          <p:cNvSpPr/>
          <p:nvPr/>
        </p:nvSpPr>
        <p:spPr>
          <a:xfrm>
            <a:off x="1107440" y="5394960"/>
            <a:ext cx="11084560" cy="1463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2"/>
          <a:srcRect/>
          <a:stretch>
            <a:fillRect/>
          </a:stretch>
        </p:blipFill>
        <p:spPr>
          <a:xfrm>
            <a:off x="0" y="0"/>
            <a:ext cx="9808723" cy="68580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10"/>
          <p:cNvSpPr>
            <a:spLocks noGrp="1" noEditPoints="1"/>
          </p:cNvSpPr>
          <p:nvPr>
            <p:ph type="pic" sz="quarter" idx="10"/>
          </p:nvPr>
        </p:nvSpPr>
        <p:spPr>
          <a:xfrm>
            <a:off x="0" y="-1"/>
            <a:ext cx="12192000" cy="6858001"/>
          </a:xfrm>
          <a:prstGeom prst="rect">
            <a:avLst/>
          </a:prstGeom>
        </p:spPr>
      </p:sp>
      <p:sp>
        <p:nvSpPr>
          <p:cNvPr id="23" name="Title 1"/>
          <p:cNvSpPr>
            <a:spLocks noGrp="1" noEditPoints="1"/>
          </p:cNvSpPr>
          <p:nvPr>
            <p:ph type="title" hasCustomPrompt="1"/>
          </p:nvPr>
        </p:nvSpPr>
        <p:spPr>
          <a:xfrm>
            <a:off x="964028" y="2042681"/>
            <a:ext cx="10515600" cy="2079191"/>
          </a:xfrm>
          <a:prstGeom prst="rect">
            <a:avLst/>
          </a:prstGeom>
        </p:spPr>
        <p:txBody>
          <a:bodyPr>
            <a:normAutofit fontScale="90000"/>
          </a:bodyPr>
          <a:lstStyle>
            <a:lvl1pPr>
              <a:defRPr sz="7200" b="0" i="0">
                <a:solidFill>
                  <a:schemeClr val="bg1"/>
                </a:solidFill>
                <a:latin typeface="Exo 2" pitchFamily="2" charset="77"/>
              </a:defRPr>
            </a:lvl1pPr>
          </a:lstStyle>
          <a:p>
            <a:r>
              <a:rPr lang="en-US" sz="6000"/>
              <a:t>EXPLORING RISK INFORMATION (exposure, hazards and vulnerability)</a:t>
            </a:r>
          </a:p>
        </p:txBody>
      </p:sp>
      <p:pic>
        <p:nvPicPr>
          <p:cNvPr id="25" name="Picture 24"/>
          <p:cNvPicPr>
            <a:picLocks noChangeAspect="1"/>
          </p:cNvPicPr>
          <p:nvPr userDrawn="1"/>
        </p:nvPicPr>
        <p:blipFill>
          <a:blip r:embed="rId1"/>
          <a:srcRect/>
          <a:stretch>
            <a:fillRect/>
          </a:stretch>
        </p:blipFill>
        <p:spPr>
          <a:xfrm>
            <a:off x="986955" y="1322893"/>
            <a:ext cx="11224924" cy="628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IWC">
      <a:dk1>
        <a:srgbClr val="333333"/>
      </a:dk1>
      <a:lt1>
        <a:srgbClr val="FFFFFF"/>
      </a:lt1>
      <a:dk2>
        <a:srgbClr val="939393"/>
      </a:dk2>
      <a:lt2>
        <a:srgbClr val="D7D7D8"/>
      </a:lt2>
      <a:accent1>
        <a:srgbClr val="78FF3C"/>
      </a:accent1>
      <a:accent2>
        <a:srgbClr val="1FF2D6"/>
      </a:accent2>
      <a:accent3>
        <a:srgbClr val="119F91"/>
      </a:accent3>
      <a:accent4>
        <a:srgbClr val="00ADFF"/>
      </a:accent4>
      <a:accent5>
        <a:srgbClr val="2000FF"/>
      </a:accent5>
      <a:accent6>
        <a:srgbClr val="CC3333"/>
      </a:accent6>
      <a:hlink>
        <a:srgbClr val="78FF3C"/>
      </a:hlink>
      <a:folHlink>
        <a:srgbClr val="1FF2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EE6B2E8ED2754E9507CA46732E1C0F" ma:contentTypeVersion="38" ma:contentTypeDescription="Create a new document." ma:contentTypeScope="" ma:versionID="4006ace314b503749b12c2688d0d3c84">
  <xsd:schema xmlns:xsd="http://www.w3.org/2001/XMLSchema" xmlns:xs="http://www.w3.org/2001/XMLSchema" xmlns:p="http://schemas.microsoft.com/office/2006/metadata/properties" xmlns:ns2="8845d13f-272b-44a8-9c0e-4e3199be8551" xmlns:ns3="10995fc4-ccf0-4c32-8aca-ffb4075e5cea" targetNamespace="http://schemas.microsoft.com/office/2006/metadata/properties" ma:root="true" ma:fieldsID="ceb31ad7baba6bb9bf55d67cc01794d9" ns2:_="" ns3:_="">
    <xsd:import namespace="8845d13f-272b-44a8-9c0e-4e3199be8551"/>
    <xsd:import namespace="10995fc4-ccf0-4c32-8aca-ffb4075e5c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5d13f-272b-44a8-9c0e-4e3199be85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7fcee89-5a73-4a7b-ac3d-7e05f09405fb"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Leaders" ma:index="34"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5"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6"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Leaders" ma:index="39" nillable="true" ma:displayName="Invited Leaders" ma:internalName="Invited_Leaders">
      <xsd:simpleType>
        <xsd:restriction base="dms:Note">
          <xsd:maxLength value="255"/>
        </xsd:restriction>
      </xsd:simpleType>
    </xsd:element>
    <xsd:element name="Invited_Members" ma:index="40" nillable="true" ma:displayName="Invited Members" ma:internalName="Invited_Member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Leaders_Only_SectionGroup" ma:index="42" nillable="true" ma:displayName="Has Leaders Only SectionGroup" ma:internalName="Has_Leaders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995fc4-ccf0-4c32-8aca-ffb4075e5c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511b279-04c5-4536-a614-4dd42dc97f02}" ma:internalName="TaxCatchAll" ma:showField="CatchAllData" ma:web="10995fc4-ccf0-4c32-8aca-ffb4075e5c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bookType xmlns="8845d13f-272b-44a8-9c0e-4e3199be8551" xsi:nil="true"/>
    <TaxCatchAll xmlns="10995fc4-ccf0-4c32-8aca-ffb4075e5cea" xsi:nil="true"/>
    <AppVersion xmlns="8845d13f-272b-44a8-9c0e-4e3199be8551" xsi:nil="true"/>
    <FolderType xmlns="8845d13f-272b-44a8-9c0e-4e3199be8551" xsi:nil="true"/>
    <Templates xmlns="8845d13f-272b-44a8-9c0e-4e3199be8551" xsi:nil="true"/>
    <Self_Registration_Enabled xmlns="8845d13f-272b-44a8-9c0e-4e3199be8551" xsi:nil="true"/>
    <Teams_Channel_Section_Location xmlns="8845d13f-272b-44a8-9c0e-4e3199be8551" xsi:nil="true"/>
    <LMS_Mappings xmlns="8845d13f-272b-44a8-9c0e-4e3199be8551" xsi:nil="true"/>
    <Leaders xmlns="8845d13f-272b-44a8-9c0e-4e3199be8551">
      <UserInfo>
        <DisplayName/>
        <AccountId xsi:nil="true"/>
        <AccountType/>
      </UserInfo>
    </Leaders>
    <Math_Settings xmlns="8845d13f-272b-44a8-9c0e-4e3199be8551" xsi:nil="true"/>
    <Invited_Members xmlns="8845d13f-272b-44a8-9c0e-4e3199be8551" xsi:nil="true"/>
    <Invited_Leaders xmlns="8845d13f-272b-44a8-9c0e-4e3199be8551" xsi:nil="true"/>
    <IsNotebookLocked xmlns="8845d13f-272b-44a8-9c0e-4e3199be8551" xsi:nil="true"/>
    <lcf76f155ced4ddcb4097134ff3c332f xmlns="8845d13f-272b-44a8-9c0e-4e3199be8551">
      <Terms xmlns="http://schemas.microsoft.com/office/infopath/2007/PartnerControls"/>
    </lcf76f155ced4ddcb4097134ff3c332f>
    <Distribution_Groups xmlns="8845d13f-272b-44a8-9c0e-4e3199be8551" xsi:nil="true"/>
    <Members xmlns="8845d13f-272b-44a8-9c0e-4e3199be8551">
      <UserInfo>
        <DisplayName/>
        <AccountId xsi:nil="true"/>
        <AccountType/>
      </UserInfo>
    </Members>
    <Member_Groups xmlns="8845d13f-272b-44a8-9c0e-4e3199be8551">
      <UserInfo>
        <DisplayName/>
        <AccountId xsi:nil="true"/>
        <AccountType/>
      </UserInfo>
    </Member_Groups>
    <TeamsChannelId xmlns="8845d13f-272b-44a8-9c0e-4e3199be8551" xsi:nil="true"/>
    <CultureName xmlns="8845d13f-272b-44a8-9c0e-4e3199be8551" xsi:nil="true"/>
    <Owner xmlns="8845d13f-272b-44a8-9c0e-4e3199be8551">
      <UserInfo>
        <DisplayName/>
        <AccountId xsi:nil="true"/>
        <AccountType/>
      </UserInfo>
    </Owner>
    <Has_Leaders_Only_SectionGroup xmlns="8845d13f-272b-44a8-9c0e-4e3199be8551" xsi:nil="true"/>
    <DefaultSectionNames xmlns="8845d13f-272b-44a8-9c0e-4e3199be8551" xsi:nil="true"/>
    <Is_Collaboration_Space_Locked xmlns="8845d13f-272b-44a8-9c0e-4e3199be8551" xsi:nil="true"/>
    <SharedWithUsers xmlns="10995fc4-ccf0-4c32-8aca-ffb4075e5cea">
      <UserInfo>
        <DisplayName>Regina Souter</DisplayName>
        <AccountId>13</AccountId>
        <AccountType/>
      </UserInfo>
      <UserInfo>
        <DisplayName>Catherine Hanley</DisplayName>
        <AccountId>136</AccountId>
        <AccountType/>
      </UserInfo>
      <UserInfo>
        <DisplayName>Ed Morgan</DisplayName>
        <AccountId>16</AccountId>
        <AccountType/>
      </UserInfo>
      <UserInfo>
        <DisplayName>Kerryn Devenny</DisplayName>
        <AccountId>14</AccountId>
        <AccountType/>
      </UserInfo>
      <UserInfo>
        <DisplayName>Mark Love</DisplayName>
        <AccountId>15</AccountId>
        <AccountType/>
      </UserInfo>
      <UserInfo>
        <DisplayName>Benny Rousso</DisplayName>
        <AccountId>140</AccountId>
        <AccountType/>
      </UserInfo>
      <UserInfo>
        <DisplayName>Tayla Miller</DisplayName>
        <AccountId>185</AccountId>
        <AccountType/>
      </UserInfo>
      <UserInfo>
        <DisplayName>Tayla Miller</DisplayName>
        <AccountId>169</AccountId>
        <AccountType/>
      </UserInfo>
      <UserInfo>
        <DisplayName>Rosie Sanderson</DisplayName>
        <AccountId>10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608F89-C4FA-4A68-A39D-4FC51DC60C20}">
  <ds:schemaRefs>
    <ds:schemaRef ds:uri="10995fc4-ccf0-4c32-8aca-ffb4075e5cea"/>
    <ds:schemaRef ds:uri="8845d13f-272b-44a8-9c0e-4e3199be85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30EC610-7B19-4F8D-B1BC-D0B5AEE8D6CA}">
  <ds:schemaRef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elements/1.1/"/>
    <ds:schemaRef ds:uri="http://www.w3.org/XML/1998/namespace"/>
    <ds:schemaRef ds:uri="http://purl.org/dc/terms/"/>
    <ds:schemaRef ds:uri="http://schemas.microsoft.com/office/2006/documentManagement/types"/>
    <ds:schemaRef ds:uri="10995fc4-ccf0-4c32-8aca-ffb4075e5cea"/>
    <ds:schemaRef ds:uri="8845d13f-272b-44a8-9c0e-4e3199be8551"/>
  </ds:schemaRefs>
</ds:datastoreItem>
</file>

<file path=customXml/itemProps3.xml><?xml version="1.0" encoding="utf-8"?>
<ds:datastoreItem xmlns:ds="http://schemas.openxmlformats.org/officeDocument/2006/customXml" ds:itemID="{6366FADF-22A2-4311-9DA0-3768CA682B59}">
  <ds:schemaRefs>
    <ds:schemaRef ds:uri="http://schemas.microsoft.com/sharepoint/v3/contenttype/forms"/>
  </ds:schemaRefs>
</ds:datastoreItem>
</file>

<file path=docMetadata/LabelInfo.xml><?xml version="1.0" encoding="utf-8"?>
<clbl:labelList xmlns:clbl="http://schemas.microsoft.com/office/2020/mipLabelMetadata">
  <clbl:label id="{adaa4be3-f650-4692-881a-64ae220cbceb}" enabled="1" method="Standard" siteId="{5a7cc8ab-a4dc-4f9b-bf60-66714049ad62}" removed="0"/>
</clbl:labelList>
</file>

<file path=docProps/app.xml><?xml version="1.0" encoding="utf-8"?>
<Properties xmlns="http://schemas.openxmlformats.org/officeDocument/2006/extended-properties" xmlns:vt="http://schemas.openxmlformats.org/officeDocument/2006/docPropsVTypes">
  <Template/>
  <TotalTime>0</TotalTime>
  <Words>1645</Words>
  <Application>Microsoft Office PowerPoint</Application>
  <PresentationFormat>Widescreen</PresentationFormat>
  <Paragraphs>163</Paragraphs>
  <Slides>26</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(Body)</vt:lpstr>
      <vt:lpstr>Cordia New</vt:lpstr>
      <vt:lpstr>Exo 2</vt:lpstr>
      <vt:lpstr>Exo 2 Light</vt:lpstr>
      <vt:lpstr>Gill Sans MT</vt:lpstr>
      <vt:lpstr>Gotham Narrow Book</vt:lpstr>
      <vt:lpstr>Helvetica Neue</vt:lpstr>
      <vt:lpstr>Times New Roman</vt:lpstr>
      <vt:lpstr>1_Office Theme</vt:lpstr>
      <vt:lpstr>Inclusive urban WASH in Melanesian Pacific – influencing and strengthening planning systems for climate-resilient WASH in underserved settlements</vt:lpstr>
      <vt:lpstr>PowerPoint Presentation</vt:lpstr>
      <vt:lpstr>PowerPoint Presentation</vt:lpstr>
      <vt:lpstr>PowerPoint Presentation</vt:lpstr>
      <vt:lpstr>LOCATING SETTLEMENTS</vt:lpstr>
      <vt:lpstr>PowerPoint Presentation</vt:lpstr>
      <vt:lpstr>PowerPoint Presentation</vt:lpstr>
      <vt:lpstr>PowerPoint Presentation</vt:lpstr>
      <vt:lpstr>EXPLORING RISK INFORMATION (exposure, hazards and vulnerability)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Griffith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Sanderson</dc:creator>
  <cp:lastModifiedBy>Sofa Seru</cp:lastModifiedBy>
  <cp:revision>14</cp:revision>
  <dcterms:created xsi:type="dcterms:W3CDTF">2023-08-29T02:42:44Z</dcterms:created>
  <dcterms:modified xsi:type="dcterms:W3CDTF">2023-11-29T21:01:15Z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0x010100CEEE6B2E8ED2754E9507CA46732E1C0F</vt:lpwstr>
  </property>
  <property fmtid="{D5CDD505-2E9C-101B-9397-08002B2CF9AE}" pid="3" name="MediaServiceImageTags">
    <vt:lpwstr/>
  </property>
</Properties>
</file>