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  <p:sldId id="272" r:id="rId19"/>
  </p:sldIdLst>
  <p:sldSz cx="18288000" cy="10287000"/>
  <p:notesSz cx="6858000" cy="9144000"/>
  <p:embeddedFontLst>
    <p:embeddedFont>
      <p:font typeface="Open Sans Italics" panose="020B0604020202020204" charset="0"/>
      <p:regular r:id="rId20"/>
    </p:embeddedFont>
    <p:embeddedFont>
      <p:font typeface="Montserrat Ultra-Bold" panose="020B0604020202020204" charset="0"/>
      <p:regular r:id="rId21"/>
    </p:embeddedFont>
    <p:embeddedFont>
      <p:font typeface="Archivo Black" panose="020B0604020202020204" charset="0"/>
      <p:regular r:id="rId22"/>
    </p:embeddedFont>
    <p:embeddedFont>
      <p:font typeface="Open Sans Bold" panose="020B0604020202020204" charset="0"/>
      <p:regular r:id="rId23"/>
    </p:embeddedFont>
    <p:embeddedFont>
      <p:font typeface="Sitka Subheading" panose="02000505000000020004" pitchFamily="2" charset="0"/>
      <p:regular r:id="rId24"/>
      <p:bold r:id="rId25"/>
      <p:italic r:id="rId26"/>
      <p:boldItalic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Open Sans" panose="020B0604020202020204" charset="0"/>
      <p:regular r:id="rId32"/>
    </p:embeddedFont>
    <p:embeddedFont>
      <p:font typeface="Sanchez" panose="020B0604020202020204" charset="0"/>
      <p:regular r:id="rId33"/>
    </p:embeddedFont>
    <p:embeddedFont>
      <p:font typeface="Montserrat Bold" panose="020B0604020202020204" charset="0"/>
      <p:regular r:id="rId34"/>
    </p:embeddedFont>
    <p:embeddedFont>
      <p:font typeface="Canva Sans Bold" panose="020B0604020202020204" charset="0"/>
      <p:regular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4" d="100"/>
          <a:sy n="64" d="100"/>
        </p:scale>
        <p:origin x="580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9" Type="http://schemas.openxmlformats.org/officeDocument/2006/relationships/tableStyles" Target="tableStyles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40.svg"/><Relationship Id="rId3" Type="http://schemas.openxmlformats.org/officeDocument/2006/relationships/image" Target="../media/image3.png"/><Relationship Id="rId7" Type="http://schemas.openxmlformats.org/officeDocument/2006/relationships/image" Target="../media/image34.svg"/><Relationship Id="rId12" Type="http://schemas.openxmlformats.org/officeDocument/2006/relationships/image" Target="../media/image34.png"/><Relationship Id="rId17" Type="http://schemas.openxmlformats.org/officeDocument/2006/relationships/image" Target="../media/image44.svg"/><Relationship Id="rId2" Type="http://schemas.openxmlformats.org/officeDocument/2006/relationships/image" Target="../media/image1.jpeg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8.svg"/><Relationship Id="rId5" Type="http://schemas.openxmlformats.org/officeDocument/2006/relationships/image" Target="../media/image32.svg"/><Relationship Id="rId15" Type="http://schemas.openxmlformats.org/officeDocument/2006/relationships/image" Target="../media/image42.svg"/><Relationship Id="rId10" Type="http://schemas.openxmlformats.org/officeDocument/2006/relationships/image" Target="../media/image33.png"/><Relationship Id="rId4" Type="http://schemas.openxmlformats.org/officeDocument/2006/relationships/image" Target="../media/image30.png"/><Relationship Id="rId9" Type="http://schemas.openxmlformats.org/officeDocument/2006/relationships/image" Target="../media/image36.svg"/><Relationship Id="rId1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5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841963" y="7089904"/>
            <a:ext cx="1153016" cy="1153016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EDB12">
                <a:alpha val="6667"/>
              </a:srgbClr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-485022" y="7912483"/>
            <a:ext cx="2615770" cy="2615770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EDB12">
                <a:alpha val="6667"/>
              </a:srgbClr>
            </a:solidFill>
          </p:spPr>
        </p:sp>
      </p:grpSp>
      <p:grpSp>
        <p:nvGrpSpPr>
          <p:cNvPr id="7" name="Group 7"/>
          <p:cNvGrpSpPr/>
          <p:nvPr/>
        </p:nvGrpSpPr>
        <p:grpSpPr>
          <a:xfrm rot="-10800000">
            <a:off x="15293021" y="1385527"/>
            <a:ext cx="1153016" cy="1153016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EDB12">
                <a:alpha val="6667"/>
              </a:srgbClr>
            </a:solidFill>
          </p:spPr>
        </p:sp>
      </p:grpSp>
      <p:grpSp>
        <p:nvGrpSpPr>
          <p:cNvPr id="9" name="Group 9"/>
          <p:cNvGrpSpPr/>
          <p:nvPr/>
        </p:nvGrpSpPr>
        <p:grpSpPr>
          <a:xfrm rot="-10800000">
            <a:off x="16157252" y="-899805"/>
            <a:ext cx="2615770" cy="2615770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EDB12">
                <a:alpha val="6667"/>
              </a:srgbClr>
            </a:solid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5151181" y="1372918"/>
            <a:ext cx="8229600" cy="8229600"/>
            <a:chOff x="0" y="0"/>
            <a:chExt cx="1708150" cy="170815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5EDB12">
                <a:alpha val="6667"/>
              </a:srgbClr>
            </a:solidFill>
          </p:spPr>
        </p:sp>
      </p:grpSp>
      <p:sp>
        <p:nvSpPr>
          <p:cNvPr id="13" name="Freeform 13"/>
          <p:cNvSpPr/>
          <p:nvPr/>
        </p:nvSpPr>
        <p:spPr>
          <a:xfrm>
            <a:off x="7743254" y="0"/>
            <a:ext cx="3045454" cy="3524465"/>
          </a:xfrm>
          <a:custGeom>
            <a:avLst/>
            <a:gdLst/>
            <a:ahLst/>
            <a:cxnLst/>
            <a:rect l="l" t="t" r="r" b="b"/>
            <a:pathLst>
              <a:path w="3045454" h="3524465">
                <a:moveTo>
                  <a:pt x="0" y="0"/>
                </a:moveTo>
                <a:lnTo>
                  <a:pt x="3045454" y="0"/>
                </a:lnTo>
                <a:lnTo>
                  <a:pt x="3045454" y="3524465"/>
                </a:lnTo>
                <a:lnTo>
                  <a:pt x="0" y="35244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2129687" y="4225909"/>
            <a:ext cx="14027565" cy="4017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39"/>
              </a:lnSpc>
            </a:pPr>
            <a:r>
              <a:rPr lang="en-US" sz="4599">
                <a:solidFill>
                  <a:srgbClr val="FFFFFF"/>
                </a:solidFill>
                <a:latin typeface="Montserrat Bold"/>
              </a:rPr>
              <a:t>EMERGENCY MANAGEMENT COOK ISLANDS</a:t>
            </a:r>
          </a:p>
          <a:p>
            <a:pPr algn="ctr">
              <a:lnSpc>
                <a:spcPts val="6439"/>
              </a:lnSpc>
            </a:pPr>
            <a:r>
              <a:rPr lang="en-US" sz="4599">
                <a:solidFill>
                  <a:srgbClr val="FFFFFF"/>
                </a:solidFill>
                <a:latin typeface="Montserrat Bold"/>
              </a:rPr>
              <a:t>OFFICE OF THE PRIME MINISTER</a:t>
            </a:r>
          </a:p>
          <a:p>
            <a:pPr algn="ctr">
              <a:lnSpc>
                <a:spcPts val="6439"/>
              </a:lnSpc>
            </a:pPr>
            <a:endParaRPr lang="en-US" sz="4599">
              <a:solidFill>
                <a:srgbClr val="FFFFFF"/>
              </a:solidFill>
              <a:latin typeface="Montserrat Bold"/>
            </a:endParaRPr>
          </a:p>
          <a:p>
            <a:pPr algn="ctr">
              <a:lnSpc>
                <a:spcPts val="6439"/>
              </a:lnSpc>
            </a:pPr>
            <a:endParaRPr lang="en-US" sz="4599">
              <a:solidFill>
                <a:srgbClr val="FFFFFF"/>
              </a:solidFill>
              <a:latin typeface="Montserrat Bold"/>
            </a:endParaRPr>
          </a:p>
          <a:p>
            <a:pPr algn="ctr">
              <a:lnSpc>
                <a:spcPts val="6439"/>
              </a:lnSpc>
              <a:spcBef>
                <a:spcPct val="0"/>
              </a:spcBef>
            </a:pPr>
            <a:r>
              <a:rPr lang="en-US" sz="4599">
                <a:solidFill>
                  <a:srgbClr val="FFFFFF"/>
                </a:solidFill>
                <a:latin typeface="Montserrat Bold"/>
              </a:rPr>
              <a:t>DISASTER RISK MANAGEMENT DASHBOARD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023223" y="8509620"/>
            <a:ext cx="7407473" cy="5303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69"/>
              </a:lnSpc>
              <a:spcBef>
                <a:spcPct val="0"/>
              </a:spcBef>
            </a:pPr>
            <a:r>
              <a:rPr lang="en-US" sz="3120">
                <a:solidFill>
                  <a:srgbClr val="FFFFFF"/>
                </a:solidFill>
                <a:latin typeface="Open Sans Bold"/>
              </a:rPr>
              <a:t>Presented by Stephano Rampling-Tou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460076" y="2970560"/>
            <a:ext cx="8827924" cy="5704797"/>
            <a:chOff x="0" y="0"/>
            <a:chExt cx="11770566" cy="7606397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7260" r="7260"/>
            <a:stretch>
              <a:fillRect/>
            </a:stretch>
          </p:blipFill>
          <p:spPr>
            <a:xfrm>
              <a:off x="0" y="0"/>
              <a:ext cx="11770566" cy="7606397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277983" y="268289"/>
            <a:ext cx="4330430" cy="760411"/>
            <a:chOff x="0" y="0"/>
            <a:chExt cx="5773907" cy="101388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79814" cy="1013881"/>
            </a:xfrm>
            <a:custGeom>
              <a:avLst/>
              <a:gdLst/>
              <a:ahLst/>
              <a:cxnLst/>
              <a:rect l="l" t="t" r="r" b="b"/>
              <a:pathLst>
                <a:path w="879814" h="1013881">
                  <a:moveTo>
                    <a:pt x="0" y="0"/>
                  </a:moveTo>
                  <a:lnTo>
                    <a:pt x="879814" y="0"/>
                  </a:lnTo>
                  <a:lnTo>
                    <a:pt x="879814" y="1013881"/>
                  </a:lnTo>
                  <a:lnTo>
                    <a:pt x="0" y="10138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7" name="TextBox 7"/>
            <p:cNvSpPr txBox="1"/>
            <p:nvPr/>
          </p:nvSpPr>
          <p:spPr>
            <a:xfrm>
              <a:off x="1148783" y="171872"/>
              <a:ext cx="4625124" cy="6415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960"/>
                </a:lnSpc>
              </a:pPr>
              <a:r>
                <a:rPr lang="en-US" sz="1400">
                  <a:solidFill>
                    <a:srgbClr val="FFFFFF"/>
                  </a:solidFill>
                  <a:latin typeface="Open Sans"/>
                </a:rPr>
                <a:t>Emergency Management Cook Islands</a:t>
              </a:r>
            </a:p>
            <a:p>
              <a:pPr>
                <a:lnSpc>
                  <a:spcPts val="1960"/>
                </a:lnSpc>
                <a:spcBef>
                  <a:spcPct val="0"/>
                </a:spcBef>
              </a:pPr>
              <a:endParaRPr lang="en-US" sz="1400">
                <a:solidFill>
                  <a:srgbClr val="FFFFFF"/>
                </a:solidFill>
                <a:latin typeface="Open Sans"/>
              </a:endParaRP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3594469" y="942975"/>
            <a:ext cx="11099063" cy="877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5199">
                <a:solidFill>
                  <a:srgbClr val="FFFFFF"/>
                </a:solidFill>
                <a:latin typeface="Montserrat Ultra-Bold"/>
              </a:rPr>
              <a:t>PCRAFI SURVEY CONTENT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0" y="2214478"/>
            <a:ext cx="10441786" cy="84975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5" lvl="1" indent="-269872">
              <a:lnSpc>
                <a:spcPts val="624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Open Sans"/>
              </a:rPr>
              <a:t>Building Materials &amp; Conditions</a:t>
            </a:r>
          </a:p>
          <a:p>
            <a:pPr marL="539745" lvl="1" indent="-269872">
              <a:lnSpc>
                <a:spcPts val="624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Open Sans"/>
              </a:rPr>
              <a:t>Foundation heights</a:t>
            </a:r>
          </a:p>
          <a:p>
            <a:pPr marL="539745" lvl="1" indent="-269872">
              <a:lnSpc>
                <a:spcPts val="624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Open Sans"/>
              </a:rPr>
              <a:t>Roofing structures</a:t>
            </a:r>
          </a:p>
          <a:p>
            <a:pPr marL="539745" lvl="1" indent="-269872">
              <a:lnSpc>
                <a:spcPts val="624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Open Sans"/>
              </a:rPr>
              <a:t>Utilities available e.g power, water, communications</a:t>
            </a:r>
          </a:p>
          <a:p>
            <a:pPr marL="539745" lvl="1" indent="-269872">
              <a:lnSpc>
                <a:spcPts val="624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Open Sans"/>
              </a:rPr>
              <a:t>Full Airport structure e.g Runway length, materials etc.</a:t>
            </a:r>
          </a:p>
          <a:p>
            <a:pPr marL="539745" lvl="1" indent="-269872">
              <a:lnSpc>
                <a:spcPts val="624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Open Sans"/>
              </a:rPr>
              <a:t>Water infrastructure: Filteration systems, Capacity etc.</a:t>
            </a:r>
          </a:p>
          <a:p>
            <a:pPr marL="539745" lvl="1" indent="-269872">
              <a:lnSpc>
                <a:spcPts val="624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Open Sans"/>
              </a:rPr>
              <a:t>Power infrastructure: Transformers, Towers, Sub station etc.</a:t>
            </a:r>
          </a:p>
          <a:p>
            <a:pPr marL="539745" lvl="1" indent="-269872">
              <a:lnSpc>
                <a:spcPts val="624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Open Sans"/>
              </a:rPr>
              <a:t>Infrastructure: Bridges, Ports, Roads,</a:t>
            </a:r>
          </a:p>
          <a:p>
            <a:pPr marL="539745" lvl="1" indent="-269872">
              <a:lnSpc>
                <a:spcPts val="624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Open Sans"/>
              </a:rPr>
              <a:t>Telecommunication: Towers, Masts, Mobile network</a:t>
            </a:r>
          </a:p>
          <a:p>
            <a:pPr>
              <a:lnSpc>
                <a:spcPts val="6249"/>
              </a:lnSpc>
            </a:pPr>
            <a:endParaRPr lang="en-US" sz="2499">
              <a:solidFill>
                <a:srgbClr val="FFFFFF"/>
              </a:solidFill>
              <a:latin typeface="Open Sans"/>
            </a:endParaRPr>
          </a:p>
          <a:p>
            <a:pPr algn="ctr">
              <a:lnSpc>
                <a:spcPts val="5249"/>
              </a:lnSpc>
            </a:pPr>
            <a:endParaRPr lang="en-US" sz="2499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4633201" y="9258300"/>
            <a:ext cx="3616750" cy="927744"/>
          </a:xfrm>
          <a:custGeom>
            <a:avLst/>
            <a:gdLst/>
            <a:ahLst/>
            <a:cxnLst/>
            <a:rect l="l" t="t" r="r" b="b"/>
            <a:pathLst>
              <a:path w="3616750" h="927744">
                <a:moveTo>
                  <a:pt x="0" y="0"/>
                </a:moveTo>
                <a:lnTo>
                  <a:pt x="3616750" y="0"/>
                </a:lnTo>
                <a:lnTo>
                  <a:pt x="3616750" y="927744"/>
                </a:lnTo>
                <a:lnTo>
                  <a:pt x="0" y="9277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98770" y="612508"/>
            <a:ext cx="4330430" cy="760411"/>
            <a:chOff x="0" y="0"/>
            <a:chExt cx="5773907" cy="101388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79814" cy="1013881"/>
            </a:xfrm>
            <a:custGeom>
              <a:avLst/>
              <a:gdLst/>
              <a:ahLst/>
              <a:cxnLst/>
              <a:rect l="l" t="t" r="r" b="b"/>
              <a:pathLst>
                <a:path w="879814" h="1013881">
                  <a:moveTo>
                    <a:pt x="0" y="0"/>
                  </a:moveTo>
                  <a:lnTo>
                    <a:pt x="879814" y="0"/>
                  </a:lnTo>
                  <a:lnTo>
                    <a:pt x="879814" y="1013881"/>
                  </a:lnTo>
                  <a:lnTo>
                    <a:pt x="0" y="10138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5" name="TextBox 5"/>
            <p:cNvSpPr txBox="1"/>
            <p:nvPr/>
          </p:nvSpPr>
          <p:spPr>
            <a:xfrm>
              <a:off x="1148783" y="171872"/>
              <a:ext cx="4625124" cy="3113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960"/>
                </a:lnSpc>
                <a:spcBef>
                  <a:spcPct val="0"/>
                </a:spcBef>
              </a:pPr>
              <a:r>
                <a:rPr lang="en-US" sz="1400">
                  <a:solidFill>
                    <a:srgbClr val="FFFFFF"/>
                  </a:solidFill>
                  <a:latin typeface="Open Sans"/>
                </a:rPr>
                <a:t>Emergency Management Cook Islands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431365" y="1372918"/>
            <a:ext cx="8398331" cy="6603254"/>
          </a:xfrm>
          <a:custGeom>
            <a:avLst/>
            <a:gdLst/>
            <a:ahLst/>
            <a:cxnLst/>
            <a:rect l="l" t="t" r="r" b="b"/>
            <a:pathLst>
              <a:path w="8398331" h="6603254">
                <a:moveTo>
                  <a:pt x="0" y="0"/>
                </a:moveTo>
                <a:lnTo>
                  <a:pt x="8398331" y="0"/>
                </a:lnTo>
                <a:lnTo>
                  <a:pt x="8398331" y="6603255"/>
                </a:lnTo>
                <a:lnTo>
                  <a:pt x="0" y="66032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732" r="-2732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591598" y="1372918"/>
            <a:ext cx="7902633" cy="6603254"/>
          </a:xfrm>
          <a:custGeom>
            <a:avLst/>
            <a:gdLst/>
            <a:ahLst/>
            <a:cxnLst/>
            <a:rect l="l" t="t" r="r" b="b"/>
            <a:pathLst>
              <a:path w="7902633" h="6603254">
                <a:moveTo>
                  <a:pt x="0" y="0"/>
                </a:moveTo>
                <a:lnTo>
                  <a:pt x="7902633" y="0"/>
                </a:lnTo>
                <a:lnTo>
                  <a:pt x="7902633" y="6603255"/>
                </a:lnTo>
                <a:lnTo>
                  <a:pt x="0" y="660325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414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5830269" y="297705"/>
            <a:ext cx="6627462" cy="844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99"/>
              </a:lnSpc>
              <a:spcBef>
                <a:spcPct val="0"/>
              </a:spcBef>
            </a:pPr>
            <a:r>
              <a:rPr lang="en-US" sz="4999">
                <a:solidFill>
                  <a:srgbClr val="FFFFFF"/>
                </a:solidFill>
                <a:latin typeface="Montserrat Ultra-Bold"/>
              </a:rPr>
              <a:t>DATA COLLECTION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029200" y="8252398"/>
            <a:ext cx="9216069" cy="1889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FFFFFF"/>
                </a:solidFill>
                <a:latin typeface="Montserrat Ultra-Bold"/>
              </a:rPr>
              <a:t>8064 SUBMISSIONS COLLECTIVELY</a:t>
            </a:r>
          </a:p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FFFFFF"/>
                </a:solidFill>
                <a:latin typeface="Montserrat Ultra-Bold"/>
              </a:rPr>
              <a:t>INCL. CRITICAL UTILITIES, BUILDINGS AND INFRASTRUCTURE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31365" y="7089077"/>
            <a:ext cx="3359150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FFFFFF"/>
                </a:solidFill>
                <a:latin typeface="Canva Sans Bold"/>
              </a:rPr>
              <a:t>Rarotonga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591598" y="7089077"/>
            <a:ext cx="2538512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FFFFFF"/>
                </a:solidFill>
                <a:latin typeface="Canva Sans Bold"/>
              </a:rPr>
              <a:t>Aitutaki</a:t>
            </a:r>
          </a:p>
        </p:txBody>
      </p:sp>
      <p:sp>
        <p:nvSpPr>
          <p:cNvPr id="12" name="Freeform 12"/>
          <p:cNvSpPr/>
          <p:nvPr/>
        </p:nvSpPr>
        <p:spPr>
          <a:xfrm>
            <a:off x="0" y="9359256"/>
            <a:ext cx="3616750" cy="927744"/>
          </a:xfrm>
          <a:custGeom>
            <a:avLst/>
            <a:gdLst/>
            <a:ahLst/>
            <a:cxnLst/>
            <a:rect l="l" t="t" r="r" b="b"/>
            <a:pathLst>
              <a:path w="3616750" h="927744">
                <a:moveTo>
                  <a:pt x="0" y="0"/>
                </a:moveTo>
                <a:lnTo>
                  <a:pt x="3616750" y="0"/>
                </a:lnTo>
                <a:lnTo>
                  <a:pt x="3616750" y="927744"/>
                </a:lnTo>
                <a:lnTo>
                  <a:pt x="0" y="92774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05419" y="268289"/>
            <a:ext cx="4330430" cy="760411"/>
            <a:chOff x="0" y="0"/>
            <a:chExt cx="5773907" cy="101388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79814" cy="1013881"/>
            </a:xfrm>
            <a:custGeom>
              <a:avLst/>
              <a:gdLst/>
              <a:ahLst/>
              <a:cxnLst/>
              <a:rect l="l" t="t" r="r" b="b"/>
              <a:pathLst>
                <a:path w="879814" h="1013881">
                  <a:moveTo>
                    <a:pt x="0" y="0"/>
                  </a:moveTo>
                  <a:lnTo>
                    <a:pt x="879814" y="0"/>
                  </a:lnTo>
                  <a:lnTo>
                    <a:pt x="879814" y="1013881"/>
                  </a:lnTo>
                  <a:lnTo>
                    <a:pt x="0" y="10138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5" name="TextBox 5"/>
            <p:cNvSpPr txBox="1"/>
            <p:nvPr/>
          </p:nvSpPr>
          <p:spPr>
            <a:xfrm>
              <a:off x="1148783" y="171872"/>
              <a:ext cx="4625124" cy="6415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960"/>
                </a:lnSpc>
              </a:pPr>
              <a:r>
                <a:rPr lang="en-US" sz="1400">
                  <a:solidFill>
                    <a:srgbClr val="FFFFFF"/>
                  </a:solidFill>
                  <a:latin typeface="Open Sans"/>
                </a:rPr>
                <a:t>Emergency Management Cook Islands</a:t>
              </a:r>
            </a:p>
            <a:p>
              <a:pPr>
                <a:lnSpc>
                  <a:spcPts val="1960"/>
                </a:lnSpc>
                <a:spcBef>
                  <a:spcPct val="0"/>
                </a:spcBef>
              </a:pPr>
              <a:endParaRPr lang="en-US" sz="1400">
                <a:solidFill>
                  <a:srgbClr val="FFFFFF"/>
                </a:solidFill>
                <a:latin typeface="Open Sans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16001240" y="243478"/>
            <a:ext cx="2139997" cy="2139997"/>
          </a:xfrm>
          <a:custGeom>
            <a:avLst/>
            <a:gdLst/>
            <a:ahLst/>
            <a:cxnLst/>
            <a:rect l="l" t="t" r="r" b="b"/>
            <a:pathLst>
              <a:path w="2139997" h="2139997">
                <a:moveTo>
                  <a:pt x="0" y="0"/>
                </a:moveTo>
                <a:lnTo>
                  <a:pt x="2139997" y="0"/>
                </a:lnTo>
                <a:lnTo>
                  <a:pt x="2139997" y="2139997"/>
                </a:lnTo>
                <a:lnTo>
                  <a:pt x="0" y="21399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-435021" y="4316171"/>
            <a:ext cx="8956243" cy="5970829"/>
            <a:chOff x="0" y="0"/>
            <a:chExt cx="11941658" cy="796110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1941658" cy="7961105"/>
            </a:xfrm>
            <a:custGeom>
              <a:avLst/>
              <a:gdLst/>
              <a:ahLst/>
              <a:cxnLst/>
              <a:rect l="l" t="t" r="r" b="b"/>
              <a:pathLst>
                <a:path w="11941658" h="7961105">
                  <a:moveTo>
                    <a:pt x="0" y="0"/>
                  </a:moveTo>
                  <a:lnTo>
                    <a:pt x="11941658" y="0"/>
                  </a:lnTo>
                  <a:lnTo>
                    <a:pt x="11941658" y="7961105"/>
                  </a:lnTo>
                  <a:lnTo>
                    <a:pt x="0" y="79611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>
            <a:off x="8104064" y="4316171"/>
            <a:ext cx="10183936" cy="5970829"/>
          </a:xfrm>
          <a:custGeom>
            <a:avLst/>
            <a:gdLst/>
            <a:ahLst/>
            <a:cxnLst/>
            <a:rect l="l" t="t" r="r" b="b"/>
            <a:pathLst>
              <a:path w="10183936" h="5970829">
                <a:moveTo>
                  <a:pt x="0" y="0"/>
                </a:moveTo>
                <a:lnTo>
                  <a:pt x="10183936" y="0"/>
                </a:lnTo>
                <a:lnTo>
                  <a:pt x="10183936" y="5970829"/>
                </a:lnTo>
                <a:lnTo>
                  <a:pt x="0" y="597082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3880" b="-6984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4043100" y="157753"/>
            <a:ext cx="10286883" cy="1801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5199">
                <a:solidFill>
                  <a:srgbClr val="FFFFFF"/>
                </a:solidFill>
                <a:latin typeface="Montserrat Ultra-Bold"/>
              </a:rPr>
              <a:t>CYCLONE SHELTER MAPPING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414777" y="2445516"/>
            <a:ext cx="16876689" cy="10004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081"/>
              </a:lnSpc>
            </a:pPr>
            <a:r>
              <a:rPr lang="en-US" sz="3632">
                <a:solidFill>
                  <a:srgbClr val="FFFFFF"/>
                </a:solidFill>
                <a:latin typeface="Canva Sans Bold"/>
              </a:rPr>
              <a:t>Use of ESRI products such as Survey123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05419" y="268289"/>
            <a:ext cx="4330430" cy="760411"/>
            <a:chOff x="0" y="0"/>
            <a:chExt cx="5773907" cy="101388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79814" cy="1013881"/>
            </a:xfrm>
            <a:custGeom>
              <a:avLst/>
              <a:gdLst/>
              <a:ahLst/>
              <a:cxnLst/>
              <a:rect l="l" t="t" r="r" b="b"/>
              <a:pathLst>
                <a:path w="879814" h="1013881">
                  <a:moveTo>
                    <a:pt x="0" y="0"/>
                  </a:moveTo>
                  <a:lnTo>
                    <a:pt x="879814" y="0"/>
                  </a:lnTo>
                  <a:lnTo>
                    <a:pt x="879814" y="1013881"/>
                  </a:lnTo>
                  <a:lnTo>
                    <a:pt x="0" y="10138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5" name="TextBox 5"/>
            <p:cNvSpPr txBox="1"/>
            <p:nvPr/>
          </p:nvSpPr>
          <p:spPr>
            <a:xfrm>
              <a:off x="1148783" y="171872"/>
              <a:ext cx="4625124" cy="6415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960"/>
                </a:lnSpc>
              </a:pPr>
              <a:r>
                <a:rPr lang="en-US" sz="1400">
                  <a:solidFill>
                    <a:srgbClr val="FFFFFF"/>
                  </a:solidFill>
                  <a:latin typeface="Open Sans"/>
                </a:rPr>
                <a:t>Emergency Management Cook Islands</a:t>
              </a:r>
            </a:p>
            <a:p>
              <a:pPr>
                <a:lnSpc>
                  <a:spcPts val="1960"/>
                </a:lnSpc>
                <a:spcBef>
                  <a:spcPct val="0"/>
                </a:spcBef>
              </a:pPr>
              <a:endParaRPr lang="en-US" sz="1400">
                <a:solidFill>
                  <a:srgbClr val="FFFFFF"/>
                </a:solidFill>
                <a:latin typeface="Open Sans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15878022" y="261441"/>
            <a:ext cx="2138610" cy="2138610"/>
          </a:xfrm>
          <a:custGeom>
            <a:avLst/>
            <a:gdLst/>
            <a:ahLst/>
            <a:cxnLst/>
            <a:rect l="l" t="t" r="r" b="b"/>
            <a:pathLst>
              <a:path w="2138610" h="2138610">
                <a:moveTo>
                  <a:pt x="0" y="0"/>
                </a:moveTo>
                <a:lnTo>
                  <a:pt x="2138610" y="0"/>
                </a:lnTo>
                <a:lnTo>
                  <a:pt x="2138610" y="2138610"/>
                </a:lnTo>
                <a:lnTo>
                  <a:pt x="0" y="21386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3618703"/>
            <a:ext cx="10273914" cy="6218820"/>
          </a:xfrm>
          <a:custGeom>
            <a:avLst/>
            <a:gdLst/>
            <a:ahLst/>
            <a:cxnLst/>
            <a:rect l="l" t="t" r="r" b="b"/>
            <a:pathLst>
              <a:path w="10273914" h="6218820">
                <a:moveTo>
                  <a:pt x="0" y="0"/>
                </a:moveTo>
                <a:lnTo>
                  <a:pt x="10273914" y="0"/>
                </a:lnTo>
                <a:lnTo>
                  <a:pt x="10273914" y="6218820"/>
                </a:lnTo>
                <a:lnTo>
                  <a:pt x="0" y="62188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224" r="-1224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273915" y="3618703"/>
            <a:ext cx="8014086" cy="6218820"/>
          </a:xfrm>
          <a:custGeom>
            <a:avLst/>
            <a:gdLst/>
            <a:ahLst/>
            <a:cxnLst/>
            <a:rect l="l" t="t" r="r" b="b"/>
            <a:pathLst>
              <a:path w="8223961" h="6218820">
                <a:moveTo>
                  <a:pt x="0" y="0"/>
                </a:moveTo>
                <a:lnTo>
                  <a:pt x="8223961" y="0"/>
                </a:lnTo>
                <a:lnTo>
                  <a:pt x="8223961" y="6218820"/>
                </a:lnTo>
                <a:lnTo>
                  <a:pt x="0" y="621882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2532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4414777" y="324485"/>
            <a:ext cx="10286883" cy="18723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5199" dirty="0" smtClean="0">
                <a:solidFill>
                  <a:srgbClr val="FFFFFF"/>
                </a:solidFill>
                <a:latin typeface="Montserrat Ultra-Bold"/>
              </a:rPr>
              <a:t>TSUNAMI SIGN &amp; </a:t>
            </a:r>
            <a:r>
              <a:rPr lang="en-US" sz="5199" dirty="0">
                <a:solidFill>
                  <a:srgbClr val="FFFFFF"/>
                </a:solidFill>
                <a:latin typeface="Montserrat Ultra-Bold"/>
              </a:rPr>
              <a:t>SIREN ASSESSMENT &amp; MAPPING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39943" y="2148270"/>
            <a:ext cx="16876689" cy="10004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081"/>
              </a:lnSpc>
            </a:pPr>
            <a:r>
              <a:rPr lang="en-US" sz="3632">
                <a:solidFill>
                  <a:srgbClr val="FFFFFF"/>
                </a:solidFill>
                <a:latin typeface="Canva Sans Bold"/>
              </a:rPr>
              <a:t>Used ESRI Survey123 for collection and assessed using ArcGIS Pro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252572"/>
            <a:ext cx="4330430" cy="760411"/>
            <a:chOff x="0" y="0"/>
            <a:chExt cx="5773907" cy="101388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79814" cy="1013881"/>
            </a:xfrm>
            <a:custGeom>
              <a:avLst/>
              <a:gdLst/>
              <a:ahLst/>
              <a:cxnLst/>
              <a:rect l="l" t="t" r="r" b="b"/>
              <a:pathLst>
                <a:path w="879814" h="1013881">
                  <a:moveTo>
                    <a:pt x="0" y="0"/>
                  </a:moveTo>
                  <a:lnTo>
                    <a:pt x="879814" y="0"/>
                  </a:lnTo>
                  <a:lnTo>
                    <a:pt x="879814" y="1013881"/>
                  </a:lnTo>
                  <a:lnTo>
                    <a:pt x="0" y="10138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5" name="TextBox 5"/>
            <p:cNvSpPr txBox="1"/>
            <p:nvPr/>
          </p:nvSpPr>
          <p:spPr>
            <a:xfrm>
              <a:off x="1148783" y="171872"/>
              <a:ext cx="4625124" cy="6415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960"/>
                </a:lnSpc>
              </a:pPr>
              <a:r>
                <a:rPr lang="en-US" sz="1400">
                  <a:solidFill>
                    <a:srgbClr val="FFFFFF"/>
                  </a:solidFill>
                  <a:latin typeface="Open Sans"/>
                </a:rPr>
                <a:t>Emergency Management Cook Islands</a:t>
              </a:r>
            </a:p>
            <a:p>
              <a:pPr>
                <a:lnSpc>
                  <a:spcPts val="1960"/>
                </a:lnSpc>
                <a:spcBef>
                  <a:spcPct val="0"/>
                </a:spcBef>
              </a:pPr>
              <a:endParaRPr lang="en-US" sz="1400">
                <a:solidFill>
                  <a:srgbClr val="FFFFFF"/>
                </a:solidFill>
                <a:latin typeface="Open Sans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16535593" y="410210"/>
            <a:ext cx="1327517" cy="2638336"/>
          </a:xfrm>
          <a:custGeom>
            <a:avLst/>
            <a:gdLst/>
            <a:ahLst/>
            <a:cxnLst/>
            <a:rect l="l" t="t" r="r" b="b"/>
            <a:pathLst>
              <a:path w="1327517" h="2638336">
                <a:moveTo>
                  <a:pt x="0" y="0"/>
                </a:moveTo>
                <a:lnTo>
                  <a:pt x="1327517" y="0"/>
                </a:lnTo>
                <a:lnTo>
                  <a:pt x="1327517" y="2638336"/>
                </a:lnTo>
                <a:lnTo>
                  <a:pt x="0" y="26383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12822" y="3680373"/>
            <a:ext cx="9144000" cy="6001984"/>
          </a:xfrm>
          <a:custGeom>
            <a:avLst/>
            <a:gdLst/>
            <a:ahLst/>
            <a:cxnLst/>
            <a:rect l="l" t="t" r="r" b="b"/>
            <a:pathLst>
              <a:path w="9144000" h="6001984">
                <a:moveTo>
                  <a:pt x="0" y="0"/>
                </a:moveTo>
                <a:lnTo>
                  <a:pt x="9144000" y="0"/>
                </a:lnTo>
                <a:lnTo>
                  <a:pt x="9144000" y="6001984"/>
                </a:lnTo>
                <a:lnTo>
                  <a:pt x="0" y="60019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144000" y="3576239"/>
            <a:ext cx="9618778" cy="6106119"/>
          </a:xfrm>
          <a:custGeom>
            <a:avLst/>
            <a:gdLst/>
            <a:ahLst/>
            <a:cxnLst/>
            <a:rect l="l" t="t" r="r" b="b"/>
            <a:pathLst>
              <a:path w="9618778" h="6106119">
                <a:moveTo>
                  <a:pt x="0" y="0"/>
                </a:moveTo>
                <a:lnTo>
                  <a:pt x="9618778" y="0"/>
                </a:lnTo>
                <a:lnTo>
                  <a:pt x="9618778" y="6106118"/>
                </a:lnTo>
                <a:lnTo>
                  <a:pt x="0" y="610611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847138" y="166847"/>
            <a:ext cx="11885538" cy="1801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5199">
                <a:solidFill>
                  <a:srgbClr val="FFFFFF"/>
                </a:solidFill>
                <a:latin typeface="Montserrat Ultra-Bold"/>
              </a:rPr>
              <a:t>NEW OFFICIAL EMCI/OPM SURVEY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884822" y="2301518"/>
            <a:ext cx="8860244" cy="1274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21"/>
              </a:lnSpc>
            </a:pPr>
            <a:r>
              <a:rPr lang="en-US" sz="3632">
                <a:solidFill>
                  <a:srgbClr val="FFFFFF"/>
                </a:solidFill>
                <a:latin typeface="Canva Sans Bold"/>
              </a:rPr>
              <a:t>Used ESRI Field maps for collection and verified/assessed using ArcGIS Pro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209800" y="3848100"/>
            <a:ext cx="7620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Name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4128" y="268289"/>
            <a:ext cx="4330430" cy="760411"/>
            <a:chOff x="0" y="0"/>
            <a:chExt cx="5773907" cy="101388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79814" cy="1013881"/>
            </a:xfrm>
            <a:custGeom>
              <a:avLst/>
              <a:gdLst/>
              <a:ahLst/>
              <a:cxnLst/>
              <a:rect l="l" t="t" r="r" b="b"/>
              <a:pathLst>
                <a:path w="879814" h="1013881">
                  <a:moveTo>
                    <a:pt x="0" y="0"/>
                  </a:moveTo>
                  <a:lnTo>
                    <a:pt x="879814" y="0"/>
                  </a:lnTo>
                  <a:lnTo>
                    <a:pt x="879814" y="1013881"/>
                  </a:lnTo>
                  <a:lnTo>
                    <a:pt x="0" y="10138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5" name="TextBox 5"/>
            <p:cNvSpPr txBox="1"/>
            <p:nvPr/>
          </p:nvSpPr>
          <p:spPr>
            <a:xfrm>
              <a:off x="1148783" y="171872"/>
              <a:ext cx="4625124" cy="6415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960"/>
                </a:lnSpc>
              </a:pPr>
              <a:r>
                <a:rPr lang="en-US" sz="1400">
                  <a:solidFill>
                    <a:srgbClr val="FFFFFF"/>
                  </a:solidFill>
                  <a:latin typeface="Open Sans"/>
                </a:rPr>
                <a:t>Emergency Management Cook Islands</a:t>
              </a:r>
            </a:p>
            <a:p>
              <a:pPr>
                <a:lnSpc>
                  <a:spcPts val="1960"/>
                </a:lnSpc>
                <a:spcBef>
                  <a:spcPct val="0"/>
                </a:spcBef>
              </a:pPr>
              <a:endParaRPr lang="en-US" sz="1400">
                <a:solidFill>
                  <a:srgbClr val="FFFFFF"/>
                </a:solidFill>
                <a:latin typeface="Open San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738899" y="2172684"/>
            <a:ext cx="3740501" cy="911138"/>
            <a:chOff x="0" y="0"/>
            <a:chExt cx="1077109" cy="26237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077109" cy="262370"/>
            </a:xfrm>
            <a:custGeom>
              <a:avLst/>
              <a:gdLst/>
              <a:ahLst/>
              <a:cxnLst/>
              <a:rect l="l" t="t" r="r" b="b"/>
              <a:pathLst>
                <a:path w="1077109" h="262370">
                  <a:moveTo>
                    <a:pt x="74511" y="0"/>
                  </a:moveTo>
                  <a:lnTo>
                    <a:pt x="1002598" y="0"/>
                  </a:lnTo>
                  <a:cubicBezTo>
                    <a:pt x="1022359" y="0"/>
                    <a:pt x="1041312" y="7850"/>
                    <a:pt x="1055285" y="21824"/>
                  </a:cubicBezTo>
                  <a:cubicBezTo>
                    <a:pt x="1069259" y="35797"/>
                    <a:pt x="1077109" y="54750"/>
                    <a:pt x="1077109" y="74511"/>
                  </a:cubicBezTo>
                  <a:lnTo>
                    <a:pt x="1077109" y="187859"/>
                  </a:lnTo>
                  <a:cubicBezTo>
                    <a:pt x="1077109" y="207620"/>
                    <a:pt x="1069259" y="226573"/>
                    <a:pt x="1055285" y="240546"/>
                  </a:cubicBezTo>
                  <a:cubicBezTo>
                    <a:pt x="1041312" y="254520"/>
                    <a:pt x="1022359" y="262370"/>
                    <a:pt x="1002598" y="262370"/>
                  </a:cubicBezTo>
                  <a:lnTo>
                    <a:pt x="74511" y="262370"/>
                  </a:lnTo>
                  <a:cubicBezTo>
                    <a:pt x="54750" y="262370"/>
                    <a:pt x="35797" y="254520"/>
                    <a:pt x="21824" y="240546"/>
                  </a:cubicBezTo>
                  <a:cubicBezTo>
                    <a:pt x="7850" y="226573"/>
                    <a:pt x="0" y="207620"/>
                    <a:pt x="0" y="187859"/>
                  </a:cubicBezTo>
                  <a:lnTo>
                    <a:pt x="0" y="74511"/>
                  </a:lnTo>
                  <a:cubicBezTo>
                    <a:pt x="0" y="54750"/>
                    <a:pt x="7850" y="35797"/>
                    <a:pt x="21824" y="21824"/>
                  </a:cubicBezTo>
                  <a:cubicBezTo>
                    <a:pt x="35797" y="7850"/>
                    <a:pt x="54750" y="0"/>
                    <a:pt x="74511" y="0"/>
                  </a:cubicBezTo>
                  <a:close/>
                </a:path>
              </a:pathLst>
            </a:custGeom>
            <a:solidFill>
              <a:srgbClr val="FCC751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28575"/>
              <a:ext cx="1077109" cy="233795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2598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7094455" y="5337556"/>
            <a:ext cx="4134260" cy="11880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85"/>
              </a:lnSpc>
            </a:pPr>
            <a:r>
              <a:rPr lang="en-US" sz="4367" spc="183">
                <a:solidFill>
                  <a:srgbClr val="FFFFF6"/>
                </a:solidFill>
                <a:latin typeface="Archivo Black"/>
              </a:rPr>
              <a:t>EMCI GEOPORTAL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3412490" y="5356855"/>
            <a:ext cx="4342110" cy="1364530"/>
            <a:chOff x="0" y="0"/>
            <a:chExt cx="1066981" cy="27555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066981" cy="275553"/>
            </a:xfrm>
            <a:custGeom>
              <a:avLst/>
              <a:gdLst/>
              <a:ahLst/>
              <a:cxnLst/>
              <a:rect l="l" t="t" r="r" b="b"/>
              <a:pathLst>
                <a:path w="1066981" h="275553">
                  <a:moveTo>
                    <a:pt x="75218" y="0"/>
                  </a:moveTo>
                  <a:lnTo>
                    <a:pt x="991763" y="0"/>
                  </a:lnTo>
                  <a:cubicBezTo>
                    <a:pt x="1011712" y="0"/>
                    <a:pt x="1030844" y="7925"/>
                    <a:pt x="1044950" y="22031"/>
                  </a:cubicBezTo>
                  <a:cubicBezTo>
                    <a:pt x="1059057" y="36137"/>
                    <a:pt x="1066981" y="55269"/>
                    <a:pt x="1066981" y="75218"/>
                  </a:cubicBezTo>
                  <a:lnTo>
                    <a:pt x="1066981" y="200335"/>
                  </a:lnTo>
                  <a:cubicBezTo>
                    <a:pt x="1066981" y="220284"/>
                    <a:pt x="1059057" y="239416"/>
                    <a:pt x="1044950" y="253522"/>
                  </a:cubicBezTo>
                  <a:cubicBezTo>
                    <a:pt x="1030844" y="267628"/>
                    <a:pt x="1011712" y="275553"/>
                    <a:pt x="991763" y="275553"/>
                  </a:cubicBezTo>
                  <a:lnTo>
                    <a:pt x="75218" y="275553"/>
                  </a:lnTo>
                  <a:cubicBezTo>
                    <a:pt x="55269" y="275553"/>
                    <a:pt x="36137" y="267628"/>
                    <a:pt x="22031" y="253522"/>
                  </a:cubicBezTo>
                  <a:cubicBezTo>
                    <a:pt x="7925" y="239416"/>
                    <a:pt x="0" y="220284"/>
                    <a:pt x="0" y="200335"/>
                  </a:cubicBezTo>
                  <a:lnTo>
                    <a:pt x="0" y="75218"/>
                  </a:lnTo>
                  <a:cubicBezTo>
                    <a:pt x="0" y="55269"/>
                    <a:pt x="7925" y="36137"/>
                    <a:pt x="22031" y="22031"/>
                  </a:cubicBezTo>
                  <a:cubicBezTo>
                    <a:pt x="36137" y="7925"/>
                    <a:pt x="55269" y="0"/>
                    <a:pt x="75218" y="0"/>
                  </a:cubicBezTo>
                  <a:close/>
                </a:path>
              </a:pathLst>
            </a:custGeom>
            <a:solidFill>
              <a:srgbClr val="7ED957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28575"/>
              <a:ext cx="1066981" cy="246978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2598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2383591" y="2104251"/>
            <a:ext cx="3705330" cy="976981"/>
            <a:chOff x="0" y="0"/>
            <a:chExt cx="1066981" cy="28133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066981" cy="281330"/>
            </a:xfrm>
            <a:custGeom>
              <a:avLst/>
              <a:gdLst/>
              <a:ahLst/>
              <a:cxnLst/>
              <a:rect l="l" t="t" r="r" b="b"/>
              <a:pathLst>
                <a:path w="1066981" h="281330">
                  <a:moveTo>
                    <a:pt x="75218" y="0"/>
                  </a:moveTo>
                  <a:lnTo>
                    <a:pt x="991763" y="0"/>
                  </a:lnTo>
                  <a:cubicBezTo>
                    <a:pt x="1011712" y="0"/>
                    <a:pt x="1030844" y="7925"/>
                    <a:pt x="1044950" y="22031"/>
                  </a:cubicBezTo>
                  <a:cubicBezTo>
                    <a:pt x="1059057" y="36137"/>
                    <a:pt x="1066981" y="55269"/>
                    <a:pt x="1066981" y="75218"/>
                  </a:cubicBezTo>
                  <a:lnTo>
                    <a:pt x="1066981" y="206111"/>
                  </a:lnTo>
                  <a:cubicBezTo>
                    <a:pt x="1066981" y="226061"/>
                    <a:pt x="1059057" y="245193"/>
                    <a:pt x="1044950" y="259299"/>
                  </a:cubicBezTo>
                  <a:cubicBezTo>
                    <a:pt x="1030844" y="273405"/>
                    <a:pt x="1011712" y="281330"/>
                    <a:pt x="991763" y="281330"/>
                  </a:cubicBezTo>
                  <a:lnTo>
                    <a:pt x="75218" y="281330"/>
                  </a:lnTo>
                  <a:cubicBezTo>
                    <a:pt x="55269" y="281330"/>
                    <a:pt x="36137" y="273405"/>
                    <a:pt x="22031" y="259299"/>
                  </a:cubicBezTo>
                  <a:cubicBezTo>
                    <a:pt x="7925" y="245193"/>
                    <a:pt x="0" y="226061"/>
                    <a:pt x="0" y="206111"/>
                  </a:cubicBezTo>
                  <a:lnTo>
                    <a:pt x="0" y="75218"/>
                  </a:lnTo>
                  <a:cubicBezTo>
                    <a:pt x="0" y="55269"/>
                    <a:pt x="7925" y="36137"/>
                    <a:pt x="22031" y="22031"/>
                  </a:cubicBezTo>
                  <a:cubicBezTo>
                    <a:pt x="36137" y="7925"/>
                    <a:pt x="55269" y="0"/>
                    <a:pt x="75218" y="0"/>
                  </a:cubicBezTo>
                  <a:close/>
                </a:path>
              </a:pathLst>
            </a:custGeom>
            <a:solidFill>
              <a:srgbClr val="38B6FF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28575"/>
              <a:ext cx="1066981" cy="252755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2598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1738899" y="8077048"/>
            <a:ext cx="3705330" cy="976981"/>
            <a:chOff x="0" y="0"/>
            <a:chExt cx="1066981" cy="28133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066981" cy="281330"/>
            </a:xfrm>
            <a:custGeom>
              <a:avLst/>
              <a:gdLst/>
              <a:ahLst/>
              <a:cxnLst/>
              <a:rect l="l" t="t" r="r" b="b"/>
              <a:pathLst>
                <a:path w="1066981" h="281330">
                  <a:moveTo>
                    <a:pt x="75218" y="0"/>
                  </a:moveTo>
                  <a:lnTo>
                    <a:pt x="991763" y="0"/>
                  </a:lnTo>
                  <a:cubicBezTo>
                    <a:pt x="1011712" y="0"/>
                    <a:pt x="1030844" y="7925"/>
                    <a:pt x="1044950" y="22031"/>
                  </a:cubicBezTo>
                  <a:cubicBezTo>
                    <a:pt x="1059057" y="36137"/>
                    <a:pt x="1066981" y="55269"/>
                    <a:pt x="1066981" y="75218"/>
                  </a:cubicBezTo>
                  <a:lnTo>
                    <a:pt x="1066981" y="206111"/>
                  </a:lnTo>
                  <a:cubicBezTo>
                    <a:pt x="1066981" y="226061"/>
                    <a:pt x="1059057" y="245193"/>
                    <a:pt x="1044950" y="259299"/>
                  </a:cubicBezTo>
                  <a:cubicBezTo>
                    <a:pt x="1030844" y="273405"/>
                    <a:pt x="1011712" y="281330"/>
                    <a:pt x="991763" y="281330"/>
                  </a:cubicBezTo>
                  <a:lnTo>
                    <a:pt x="75218" y="281330"/>
                  </a:lnTo>
                  <a:cubicBezTo>
                    <a:pt x="55269" y="281330"/>
                    <a:pt x="36137" y="273405"/>
                    <a:pt x="22031" y="259299"/>
                  </a:cubicBezTo>
                  <a:cubicBezTo>
                    <a:pt x="7925" y="245193"/>
                    <a:pt x="0" y="226061"/>
                    <a:pt x="0" y="206111"/>
                  </a:cubicBezTo>
                  <a:lnTo>
                    <a:pt x="0" y="75218"/>
                  </a:lnTo>
                  <a:cubicBezTo>
                    <a:pt x="0" y="55269"/>
                    <a:pt x="7925" y="36137"/>
                    <a:pt x="22031" y="22031"/>
                  </a:cubicBezTo>
                  <a:cubicBezTo>
                    <a:pt x="36137" y="7925"/>
                    <a:pt x="55269" y="0"/>
                    <a:pt x="75218" y="0"/>
                  </a:cubicBezTo>
                  <a:close/>
                </a:path>
              </a:pathLst>
            </a:custGeom>
            <a:solidFill>
              <a:srgbClr val="48ADA4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28575"/>
              <a:ext cx="1066981" cy="252755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2598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170180" y="5182939"/>
            <a:ext cx="3740501" cy="911138"/>
            <a:chOff x="0" y="0"/>
            <a:chExt cx="1077109" cy="26237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077109" cy="262370"/>
            </a:xfrm>
            <a:custGeom>
              <a:avLst/>
              <a:gdLst/>
              <a:ahLst/>
              <a:cxnLst/>
              <a:rect l="l" t="t" r="r" b="b"/>
              <a:pathLst>
                <a:path w="1077109" h="262370">
                  <a:moveTo>
                    <a:pt x="74511" y="0"/>
                  </a:moveTo>
                  <a:lnTo>
                    <a:pt x="1002598" y="0"/>
                  </a:lnTo>
                  <a:cubicBezTo>
                    <a:pt x="1022359" y="0"/>
                    <a:pt x="1041312" y="7850"/>
                    <a:pt x="1055285" y="21824"/>
                  </a:cubicBezTo>
                  <a:cubicBezTo>
                    <a:pt x="1069259" y="35797"/>
                    <a:pt x="1077109" y="54750"/>
                    <a:pt x="1077109" y="74511"/>
                  </a:cubicBezTo>
                  <a:lnTo>
                    <a:pt x="1077109" y="187859"/>
                  </a:lnTo>
                  <a:cubicBezTo>
                    <a:pt x="1077109" y="207620"/>
                    <a:pt x="1069259" y="226573"/>
                    <a:pt x="1055285" y="240546"/>
                  </a:cubicBezTo>
                  <a:cubicBezTo>
                    <a:pt x="1041312" y="254520"/>
                    <a:pt x="1022359" y="262370"/>
                    <a:pt x="1002598" y="262370"/>
                  </a:cubicBezTo>
                  <a:lnTo>
                    <a:pt x="74511" y="262370"/>
                  </a:lnTo>
                  <a:cubicBezTo>
                    <a:pt x="54750" y="262370"/>
                    <a:pt x="35797" y="254520"/>
                    <a:pt x="21824" y="240546"/>
                  </a:cubicBezTo>
                  <a:cubicBezTo>
                    <a:pt x="7850" y="226573"/>
                    <a:pt x="0" y="207620"/>
                    <a:pt x="0" y="187859"/>
                  </a:cubicBezTo>
                  <a:lnTo>
                    <a:pt x="0" y="74511"/>
                  </a:lnTo>
                  <a:cubicBezTo>
                    <a:pt x="0" y="54750"/>
                    <a:pt x="7850" y="35797"/>
                    <a:pt x="21824" y="21824"/>
                  </a:cubicBezTo>
                  <a:cubicBezTo>
                    <a:pt x="35797" y="7850"/>
                    <a:pt x="54750" y="0"/>
                    <a:pt x="74511" y="0"/>
                  </a:cubicBezTo>
                  <a:close/>
                </a:path>
              </a:pathLst>
            </a:custGeom>
            <a:solidFill>
              <a:srgbClr val="DDD613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28575"/>
              <a:ext cx="1077109" cy="233795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2598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2229343" y="8077048"/>
            <a:ext cx="3705330" cy="956919"/>
            <a:chOff x="0" y="0"/>
            <a:chExt cx="1066981" cy="275553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066981" cy="275553"/>
            </a:xfrm>
            <a:custGeom>
              <a:avLst/>
              <a:gdLst/>
              <a:ahLst/>
              <a:cxnLst/>
              <a:rect l="l" t="t" r="r" b="b"/>
              <a:pathLst>
                <a:path w="1066981" h="275553">
                  <a:moveTo>
                    <a:pt x="75218" y="0"/>
                  </a:moveTo>
                  <a:lnTo>
                    <a:pt x="991763" y="0"/>
                  </a:lnTo>
                  <a:cubicBezTo>
                    <a:pt x="1011712" y="0"/>
                    <a:pt x="1030844" y="7925"/>
                    <a:pt x="1044950" y="22031"/>
                  </a:cubicBezTo>
                  <a:cubicBezTo>
                    <a:pt x="1059057" y="36137"/>
                    <a:pt x="1066981" y="55269"/>
                    <a:pt x="1066981" y="75218"/>
                  </a:cubicBezTo>
                  <a:lnTo>
                    <a:pt x="1066981" y="200335"/>
                  </a:lnTo>
                  <a:cubicBezTo>
                    <a:pt x="1066981" y="220284"/>
                    <a:pt x="1059057" y="239416"/>
                    <a:pt x="1044950" y="253522"/>
                  </a:cubicBezTo>
                  <a:cubicBezTo>
                    <a:pt x="1030844" y="267628"/>
                    <a:pt x="1011712" y="275553"/>
                    <a:pt x="991763" y="275553"/>
                  </a:cubicBezTo>
                  <a:lnTo>
                    <a:pt x="75218" y="275553"/>
                  </a:lnTo>
                  <a:cubicBezTo>
                    <a:pt x="55269" y="275553"/>
                    <a:pt x="36137" y="267628"/>
                    <a:pt x="22031" y="253522"/>
                  </a:cubicBezTo>
                  <a:cubicBezTo>
                    <a:pt x="7925" y="239416"/>
                    <a:pt x="0" y="220284"/>
                    <a:pt x="0" y="200335"/>
                  </a:cubicBezTo>
                  <a:lnTo>
                    <a:pt x="0" y="75218"/>
                  </a:lnTo>
                  <a:cubicBezTo>
                    <a:pt x="0" y="55269"/>
                    <a:pt x="7925" y="36137"/>
                    <a:pt x="22031" y="22031"/>
                  </a:cubicBezTo>
                  <a:cubicBezTo>
                    <a:pt x="36137" y="7925"/>
                    <a:pt x="55269" y="0"/>
                    <a:pt x="75218" y="0"/>
                  </a:cubicBez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28575"/>
              <a:ext cx="1066981" cy="246978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2598"/>
                </a:lnSpc>
              </a:pPr>
              <a:endParaRPr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13720987" y="5485807"/>
            <a:ext cx="3957413" cy="10834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28"/>
              </a:lnSpc>
              <a:spcBef>
                <a:spcPct val="0"/>
              </a:spcBef>
            </a:pPr>
            <a:r>
              <a:rPr lang="en-US" sz="2693" spc="113" dirty="0">
                <a:solidFill>
                  <a:srgbClr val="000000"/>
                </a:solidFill>
                <a:latin typeface="Archivo Black"/>
              </a:rPr>
              <a:t>Lidar </a:t>
            </a:r>
            <a:r>
              <a:rPr lang="en-US" sz="2693" spc="113" dirty="0" smtClean="0">
                <a:solidFill>
                  <a:srgbClr val="000000"/>
                </a:solidFill>
                <a:latin typeface="Archivo Black"/>
              </a:rPr>
              <a:t>Technology/Digital Elevation</a:t>
            </a:r>
            <a:endParaRPr lang="en-US" sz="2693" spc="113" dirty="0">
              <a:solidFill>
                <a:srgbClr val="000000"/>
              </a:solidFill>
              <a:latin typeface="Archivo Black"/>
            </a:endParaRPr>
          </a:p>
        </p:txBody>
      </p:sp>
      <p:sp>
        <p:nvSpPr>
          <p:cNvPr id="26" name="Freeform 26"/>
          <p:cNvSpPr/>
          <p:nvPr/>
        </p:nvSpPr>
        <p:spPr>
          <a:xfrm rot="2324960">
            <a:off x="6614537" y="6696283"/>
            <a:ext cx="582429" cy="1884328"/>
          </a:xfrm>
          <a:custGeom>
            <a:avLst/>
            <a:gdLst/>
            <a:ahLst/>
            <a:cxnLst/>
            <a:rect l="l" t="t" r="r" b="b"/>
            <a:pathLst>
              <a:path w="582429" h="1884328">
                <a:moveTo>
                  <a:pt x="0" y="0"/>
                </a:moveTo>
                <a:lnTo>
                  <a:pt x="582429" y="0"/>
                </a:lnTo>
                <a:lnTo>
                  <a:pt x="582429" y="1884328"/>
                </a:lnTo>
                <a:lnTo>
                  <a:pt x="0" y="18843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7" name="TextBox 27"/>
          <p:cNvSpPr txBox="1"/>
          <p:nvPr/>
        </p:nvSpPr>
        <p:spPr>
          <a:xfrm>
            <a:off x="1547513" y="5268998"/>
            <a:ext cx="3088337" cy="7675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3"/>
              </a:lnSpc>
              <a:spcBef>
                <a:spcPct val="0"/>
              </a:spcBef>
            </a:pPr>
            <a:r>
              <a:rPr lang="en-US" sz="2793" spc="117">
                <a:solidFill>
                  <a:srgbClr val="000000"/>
                </a:solidFill>
                <a:latin typeface="Archivo Black"/>
              </a:rPr>
              <a:t>GPS Coordinates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2158939" y="2455494"/>
            <a:ext cx="3088337" cy="4304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8"/>
              </a:lnSpc>
              <a:spcBef>
                <a:spcPct val="0"/>
              </a:spcBef>
            </a:pPr>
            <a:r>
              <a:rPr lang="en-US" sz="3093" spc="129" dirty="0">
                <a:solidFill>
                  <a:srgbClr val="000000"/>
                </a:solidFill>
                <a:latin typeface="Archivo Black"/>
              </a:rPr>
              <a:t>PCRAFI Data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2745103" y="2400455"/>
            <a:ext cx="3088337" cy="4304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8"/>
              </a:lnSpc>
              <a:spcBef>
                <a:spcPct val="0"/>
              </a:spcBef>
            </a:pPr>
            <a:r>
              <a:rPr lang="en-US" sz="3093" spc="129">
                <a:solidFill>
                  <a:srgbClr val="000000"/>
                </a:solidFill>
                <a:latin typeface="Archivo Black"/>
              </a:rPr>
              <a:t>Census Data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2129165" y="8236480"/>
            <a:ext cx="3088337" cy="6463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13"/>
              </a:lnSpc>
              <a:spcBef>
                <a:spcPct val="0"/>
              </a:spcBef>
            </a:pPr>
            <a:r>
              <a:rPr lang="en-US" sz="2393" spc="100" dirty="0" smtClean="0">
                <a:solidFill>
                  <a:srgbClr val="000000"/>
                </a:solidFill>
                <a:latin typeface="Archivo Black"/>
              </a:rPr>
              <a:t>Contact information</a:t>
            </a:r>
            <a:endParaRPr lang="en-US" sz="2393" spc="100" dirty="0">
              <a:solidFill>
                <a:srgbClr val="000000"/>
              </a:solidFill>
              <a:latin typeface="Archivo Black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2614964" y="8206000"/>
            <a:ext cx="3088337" cy="7275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28"/>
              </a:lnSpc>
              <a:spcBef>
                <a:spcPct val="0"/>
              </a:spcBef>
            </a:pPr>
            <a:r>
              <a:rPr lang="en-US" sz="2693" spc="113">
                <a:solidFill>
                  <a:srgbClr val="000000"/>
                </a:solidFill>
                <a:latin typeface="Archivo Black"/>
              </a:rPr>
              <a:t>Mapped Infrastructure</a:t>
            </a:r>
          </a:p>
        </p:txBody>
      </p:sp>
      <p:sp>
        <p:nvSpPr>
          <p:cNvPr id="32" name="Freeform 32"/>
          <p:cNvSpPr/>
          <p:nvPr/>
        </p:nvSpPr>
        <p:spPr>
          <a:xfrm rot="5400000">
            <a:off x="5711353" y="4897061"/>
            <a:ext cx="582429" cy="1884328"/>
          </a:xfrm>
          <a:custGeom>
            <a:avLst/>
            <a:gdLst/>
            <a:ahLst/>
            <a:cxnLst/>
            <a:rect l="l" t="t" r="r" b="b"/>
            <a:pathLst>
              <a:path w="582429" h="1884328">
                <a:moveTo>
                  <a:pt x="0" y="0"/>
                </a:moveTo>
                <a:lnTo>
                  <a:pt x="582429" y="0"/>
                </a:lnTo>
                <a:lnTo>
                  <a:pt x="582429" y="1884328"/>
                </a:lnTo>
                <a:lnTo>
                  <a:pt x="0" y="18843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 rot="7407777">
            <a:off x="6954869" y="3193785"/>
            <a:ext cx="582429" cy="1884328"/>
          </a:xfrm>
          <a:custGeom>
            <a:avLst/>
            <a:gdLst/>
            <a:ahLst/>
            <a:cxnLst/>
            <a:rect l="l" t="t" r="r" b="b"/>
            <a:pathLst>
              <a:path w="582429" h="1884328">
                <a:moveTo>
                  <a:pt x="0" y="0"/>
                </a:moveTo>
                <a:lnTo>
                  <a:pt x="582428" y="0"/>
                </a:lnTo>
                <a:lnTo>
                  <a:pt x="582428" y="1884328"/>
                </a:lnTo>
                <a:lnTo>
                  <a:pt x="0" y="188432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 rot="-8585132">
            <a:off x="10575554" y="3310512"/>
            <a:ext cx="582429" cy="1884328"/>
          </a:xfrm>
          <a:custGeom>
            <a:avLst/>
            <a:gdLst/>
            <a:ahLst/>
            <a:cxnLst/>
            <a:rect l="l" t="t" r="r" b="b"/>
            <a:pathLst>
              <a:path w="582429" h="1884328">
                <a:moveTo>
                  <a:pt x="0" y="0"/>
                </a:moveTo>
                <a:lnTo>
                  <a:pt x="582429" y="0"/>
                </a:lnTo>
                <a:lnTo>
                  <a:pt x="582429" y="1884328"/>
                </a:lnTo>
                <a:lnTo>
                  <a:pt x="0" y="18843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 rot="-6016432">
            <a:off x="11916498" y="5124317"/>
            <a:ext cx="582429" cy="1884328"/>
          </a:xfrm>
          <a:custGeom>
            <a:avLst/>
            <a:gdLst/>
            <a:ahLst/>
            <a:cxnLst/>
            <a:rect l="l" t="t" r="r" b="b"/>
            <a:pathLst>
              <a:path w="582429" h="1884328">
                <a:moveTo>
                  <a:pt x="0" y="0"/>
                </a:moveTo>
                <a:lnTo>
                  <a:pt x="582429" y="0"/>
                </a:lnTo>
                <a:lnTo>
                  <a:pt x="582429" y="1884328"/>
                </a:lnTo>
                <a:lnTo>
                  <a:pt x="0" y="188432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 rot="-2700000">
            <a:off x="10502144" y="6550869"/>
            <a:ext cx="582429" cy="1884328"/>
          </a:xfrm>
          <a:custGeom>
            <a:avLst/>
            <a:gdLst/>
            <a:ahLst/>
            <a:cxnLst/>
            <a:rect l="l" t="t" r="r" b="b"/>
            <a:pathLst>
              <a:path w="582429" h="1884328">
                <a:moveTo>
                  <a:pt x="0" y="0"/>
                </a:moveTo>
                <a:lnTo>
                  <a:pt x="582429" y="0"/>
                </a:lnTo>
                <a:lnTo>
                  <a:pt x="582429" y="1884328"/>
                </a:lnTo>
                <a:lnTo>
                  <a:pt x="0" y="188432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37" name="TextBox 37"/>
          <p:cNvSpPr txBox="1"/>
          <p:nvPr/>
        </p:nvSpPr>
        <p:spPr>
          <a:xfrm>
            <a:off x="4635849" y="547052"/>
            <a:ext cx="9509556" cy="877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5199">
                <a:solidFill>
                  <a:srgbClr val="FFFFFF"/>
                </a:solidFill>
                <a:latin typeface="Montserrat Ultra-Bold"/>
              </a:rPr>
              <a:t>FUTURE DEVELOPMENTS</a:t>
            </a:r>
          </a:p>
        </p:txBody>
      </p:sp>
      <p:sp>
        <p:nvSpPr>
          <p:cNvPr id="38" name="Freeform 38"/>
          <p:cNvSpPr/>
          <p:nvPr/>
        </p:nvSpPr>
        <p:spPr>
          <a:xfrm rot="10470984">
            <a:off x="8852786" y="6744902"/>
            <a:ext cx="582429" cy="1884328"/>
          </a:xfrm>
          <a:custGeom>
            <a:avLst/>
            <a:gdLst/>
            <a:ahLst/>
            <a:cxnLst/>
            <a:rect l="l" t="t" r="r" b="b"/>
            <a:pathLst>
              <a:path w="582429" h="1884328">
                <a:moveTo>
                  <a:pt x="0" y="0"/>
                </a:moveTo>
                <a:lnTo>
                  <a:pt x="582428" y="0"/>
                </a:lnTo>
                <a:lnTo>
                  <a:pt x="582428" y="1884329"/>
                </a:lnTo>
                <a:lnTo>
                  <a:pt x="0" y="188432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grpSp>
        <p:nvGrpSpPr>
          <p:cNvPr id="39" name="Group 39"/>
          <p:cNvGrpSpPr/>
          <p:nvPr/>
        </p:nvGrpSpPr>
        <p:grpSpPr>
          <a:xfrm>
            <a:off x="7308920" y="8747997"/>
            <a:ext cx="3705330" cy="976981"/>
            <a:chOff x="0" y="0"/>
            <a:chExt cx="1066981" cy="281330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1066981" cy="281330"/>
            </a:xfrm>
            <a:custGeom>
              <a:avLst/>
              <a:gdLst/>
              <a:ahLst/>
              <a:cxnLst/>
              <a:rect l="l" t="t" r="r" b="b"/>
              <a:pathLst>
                <a:path w="1066981" h="281330">
                  <a:moveTo>
                    <a:pt x="75218" y="0"/>
                  </a:moveTo>
                  <a:lnTo>
                    <a:pt x="991763" y="0"/>
                  </a:lnTo>
                  <a:cubicBezTo>
                    <a:pt x="1011712" y="0"/>
                    <a:pt x="1030844" y="7925"/>
                    <a:pt x="1044950" y="22031"/>
                  </a:cubicBezTo>
                  <a:cubicBezTo>
                    <a:pt x="1059057" y="36137"/>
                    <a:pt x="1066981" y="55269"/>
                    <a:pt x="1066981" y="75218"/>
                  </a:cubicBezTo>
                  <a:lnTo>
                    <a:pt x="1066981" y="206111"/>
                  </a:lnTo>
                  <a:cubicBezTo>
                    <a:pt x="1066981" y="226061"/>
                    <a:pt x="1059057" y="245193"/>
                    <a:pt x="1044950" y="259299"/>
                  </a:cubicBezTo>
                  <a:cubicBezTo>
                    <a:pt x="1030844" y="273405"/>
                    <a:pt x="1011712" y="281330"/>
                    <a:pt x="991763" y="281330"/>
                  </a:cubicBezTo>
                  <a:lnTo>
                    <a:pt x="75218" y="281330"/>
                  </a:lnTo>
                  <a:cubicBezTo>
                    <a:pt x="55269" y="281330"/>
                    <a:pt x="36137" y="273405"/>
                    <a:pt x="22031" y="259299"/>
                  </a:cubicBezTo>
                  <a:cubicBezTo>
                    <a:pt x="7925" y="245193"/>
                    <a:pt x="0" y="226061"/>
                    <a:pt x="0" y="206111"/>
                  </a:cubicBezTo>
                  <a:lnTo>
                    <a:pt x="0" y="75218"/>
                  </a:lnTo>
                  <a:cubicBezTo>
                    <a:pt x="0" y="55269"/>
                    <a:pt x="7925" y="36137"/>
                    <a:pt x="22031" y="22031"/>
                  </a:cubicBezTo>
                  <a:cubicBezTo>
                    <a:pt x="36137" y="7925"/>
                    <a:pt x="55269" y="0"/>
                    <a:pt x="7521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1" name="TextBox 41"/>
            <p:cNvSpPr txBox="1"/>
            <p:nvPr/>
          </p:nvSpPr>
          <p:spPr>
            <a:xfrm>
              <a:off x="0" y="28575"/>
              <a:ext cx="1066981" cy="252755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2598"/>
                </a:lnSpc>
              </a:pPr>
              <a:endParaRPr/>
            </a:p>
          </p:txBody>
        </p:sp>
      </p:grpSp>
      <p:sp>
        <p:nvSpPr>
          <p:cNvPr id="42" name="TextBox 42"/>
          <p:cNvSpPr txBox="1"/>
          <p:nvPr/>
        </p:nvSpPr>
        <p:spPr>
          <a:xfrm>
            <a:off x="7617417" y="8990707"/>
            <a:ext cx="3088337" cy="5637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98"/>
              </a:lnSpc>
              <a:spcBef>
                <a:spcPct val="0"/>
              </a:spcBef>
            </a:pPr>
            <a:r>
              <a:rPr lang="en-US" sz="2093" spc="87" dirty="0">
                <a:solidFill>
                  <a:srgbClr val="000000"/>
                </a:solidFill>
                <a:latin typeface="Archivo Black"/>
              </a:rPr>
              <a:t>Hazard risk </a:t>
            </a:r>
            <a:r>
              <a:rPr lang="en-US" sz="2093" spc="87" dirty="0" smtClean="0">
                <a:solidFill>
                  <a:srgbClr val="000000"/>
                </a:solidFill>
                <a:latin typeface="Archivo Black"/>
              </a:rPr>
              <a:t>analysis products</a:t>
            </a:r>
            <a:endParaRPr lang="en-US" sz="2093" spc="87" dirty="0">
              <a:solidFill>
                <a:srgbClr val="000000"/>
              </a:solidFill>
              <a:latin typeface="Archivo Black"/>
            </a:endParaRPr>
          </a:p>
        </p:txBody>
      </p:sp>
      <p:sp>
        <p:nvSpPr>
          <p:cNvPr id="44" name="Freeform 7"/>
          <p:cNvSpPr/>
          <p:nvPr/>
        </p:nvSpPr>
        <p:spPr>
          <a:xfrm>
            <a:off x="7043659" y="1929971"/>
            <a:ext cx="3809871" cy="902681"/>
          </a:xfrm>
          <a:custGeom>
            <a:avLst/>
            <a:gdLst/>
            <a:ahLst/>
            <a:cxnLst/>
            <a:rect l="l" t="t" r="r" b="b"/>
            <a:pathLst>
              <a:path w="1077109" h="262370">
                <a:moveTo>
                  <a:pt x="74511" y="0"/>
                </a:moveTo>
                <a:lnTo>
                  <a:pt x="1002598" y="0"/>
                </a:lnTo>
                <a:cubicBezTo>
                  <a:pt x="1022359" y="0"/>
                  <a:pt x="1041312" y="7850"/>
                  <a:pt x="1055285" y="21824"/>
                </a:cubicBezTo>
                <a:cubicBezTo>
                  <a:pt x="1069259" y="35797"/>
                  <a:pt x="1077109" y="54750"/>
                  <a:pt x="1077109" y="74511"/>
                </a:cubicBezTo>
                <a:lnTo>
                  <a:pt x="1077109" y="187859"/>
                </a:lnTo>
                <a:cubicBezTo>
                  <a:pt x="1077109" y="207620"/>
                  <a:pt x="1069259" y="226573"/>
                  <a:pt x="1055285" y="240546"/>
                </a:cubicBezTo>
                <a:cubicBezTo>
                  <a:pt x="1041312" y="254520"/>
                  <a:pt x="1022359" y="262370"/>
                  <a:pt x="1002598" y="262370"/>
                </a:cubicBezTo>
                <a:lnTo>
                  <a:pt x="74511" y="262370"/>
                </a:lnTo>
                <a:cubicBezTo>
                  <a:pt x="54750" y="262370"/>
                  <a:pt x="35797" y="254520"/>
                  <a:pt x="21824" y="240546"/>
                </a:cubicBezTo>
                <a:cubicBezTo>
                  <a:pt x="7850" y="226573"/>
                  <a:pt x="0" y="207620"/>
                  <a:pt x="0" y="187859"/>
                </a:cubicBezTo>
                <a:lnTo>
                  <a:pt x="0" y="74511"/>
                </a:lnTo>
                <a:cubicBezTo>
                  <a:pt x="0" y="54750"/>
                  <a:pt x="7850" y="35797"/>
                  <a:pt x="21824" y="21824"/>
                </a:cubicBezTo>
                <a:cubicBezTo>
                  <a:pt x="35797" y="7850"/>
                  <a:pt x="54750" y="0"/>
                  <a:pt x="74511" y="0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</p:spPr>
      </p:sp>
      <p:sp>
        <p:nvSpPr>
          <p:cNvPr id="46" name="TextBox 28"/>
          <p:cNvSpPr txBox="1"/>
          <p:nvPr/>
        </p:nvSpPr>
        <p:spPr>
          <a:xfrm>
            <a:off x="7094455" y="1994899"/>
            <a:ext cx="3611299" cy="803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48"/>
              </a:lnSpc>
              <a:spcBef>
                <a:spcPct val="0"/>
              </a:spcBef>
            </a:pPr>
            <a:r>
              <a:rPr lang="en-US" sz="2400" spc="129" dirty="0" smtClean="0">
                <a:solidFill>
                  <a:srgbClr val="000000"/>
                </a:solidFill>
                <a:latin typeface="Archivo Black"/>
              </a:rPr>
              <a:t>Bathymetry/</a:t>
            </a:r>
          </a:p>
          <a:p>
            <a:pPr algn="ctr">
              <a:lnSpc>
                <a:spcPts val="3248"/>
              </a:lnSpc>
              <a:spcBef>
                <a:spcPct val="0"/>
              </a:spcBef>
            </a:pPr>
            <a:r>
              <a:rPr lang="en-US" sz="2400" spc="129" dirty="0" smtClean="0">
                <a:solidFill>
                  <a:srgbClr val="000000"/>
                </a:solidFill>
                <a:latin typeface="Archivo Black"/>
              </a:rPr>
              <a:t>Topography</a:t>
            </a:r>
            <a:endParaRPr lang="en-US" sz="2400" spc="129" dirty="0">
              <a:solidFill>
                <a:srgbClr val="000000"/>
              </a:solidFill>
              <a:latin typeface="Archivo Black"/>
            </a:endParaRPr>
          </a:p>
        </p:txBody>
      </p:sp>
      <p:sp>
        <p:nvSpPr>
          <p:cNvPr id="47" name="Freeform 33"/>
          <p:cNvSpPr/>
          <p:nvPr/>
        </p:nvSpPr>
        <p:spPr>
          <a:xfrm rot="10338643">
            <a:off x="8786806" y="3001660"/>
            <a:ext cx="582429" cy="1884328"/>
          </a:xfrm>
          <a:custGeom>
            <a:avLst/>
            <a:gdLst/>
            <a:ahLst/>
            <a:cxnLst/>
            <a:rect l="l" t="t" r="r" b="b"/>
            <a:pathLst>
              <a:path w="582429" h="1884328">
                <a:moveTo>
                  <a:pt x="0" y="0"/>
                </a:moveTo>
                <a:lnTo>
                  <a:pt x="582428" y="0"/>
                </a:lnTo>
                <a:lnTo>
                  <a:pt x="582428" y="1884328"/>
                </a:lnTo>
                <a:lnTo>
                  <a:pt x="0" y="188432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841963" y="7089904"/>
            <a:ext cx="1153016" cy="1153016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EDB12">
                <a:alpha val="6667"/>
              </a:srgbClr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-485022" y="7912483"/>
            <a:ext cx="2615770" cy="2615770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EDB12">
                <a:alpha val="6667"/>
              </a:srgbClr>
            </a:solidFill>
          </p:spPr>
        </p:sp>
      </p:grpSp>
      <p:grpSp>
        <p:nvGrpSpPr>
          <p:cNvPr id="7" name="Group 7"/>
          <p:cNvGrpSpPr/>
          <p:nvPr/>
        </p:nvGrpSpPr>
        <p:grpSpPr>
          <a:xfrm rot="-10800000">
            <a:off x="15293021" y="1385527"/>
            <a:ext cx="1153016" cy="1153016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EDB12">
                <a:alpha val="6667"/>
              </a:srgbClr>
            </a:solidFill>
          </p:spPr>
        </p:sp>
      </p:grpSp>
      <p:grpSp>
        <p:nvGrpSpPr>
          <p:cNvPr id="9" name="Group 9"/>
          <p:cNvGrpSpPr/>
          <p:nvPr/>
        </p:nvGrpSpPr>
        <p:grpSpPr>
          <a:xfrm rot="-10800000">
            <a:off x="16157252" y="-899805"/>
            <a:ext cx="2615770" cy="2615770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EDB12">
                <a:alpha val="6667"/>
              </a:srgbClr>
            </a:solid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5151181" y="1372918"/>
            <a:ext cx="8229600" cy="8229600"/>
            <a:chOff x="0" y="0"/>
            <a:chExt cx="1708150" cy="170815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5EDB12">
                <a:alpha val="6667"/>
              </a:srgbClr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207179" y="245931"/>
            <a:ext cx="5575600" cy="979059"/>
            <a:chOff x="0" y="0"/>
            <a:chExt cx="7434134" cy="130541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132796" cy="1305412"/>
            </a:xfrm>
            <a:custGeom>
              <a:avLst/>
              <a:gdLst/>
              <a:ahLst/>
              <a:cxnLst/>
              <a:rect l="l" t="t" r="r" b="b"/>
              <a:pathLst>
                <a:path w="1132796" h="1305412">
                  <a:moveTo>
                    <a:pt x="0" y="0"/>
                  </a:moveTo>
                  <a:lnTo>
                    <a:pt x="1132796" y="0"/>
                  </a:lnTo>
                  <a:lnTo>
                    <a:pt x="1132796" y="1305412"/>
                  </a:lnTo>
                  <a:lnTo>
                    <a:pt x="0" y="13054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5" name="TextBox 15"/>
            <p:cNvSpPr txBox="1"/>
            <p:nvPr/>
          </p:nvSpPr>
          <p:spPr>
            <a:xfrm>
              <a:off x="1479104" y="229509"/>
              <a:ext cx="5955030" cy="3926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523"/>
                </a:lnSpc>
                <a:spcBef>
                  <a:spcPct val="0"/>
                </a:spcBef>
              </a:pPr>
              <a:r>
                <a:rPr lang="en-US" sz="1802">
                  <a:solidFill>
                    <a:srgbClr val="FFFFFF"/>
                  </a:solidFill>
                  <a:latin typeface="Open Sans"/>
                </a:rPr>
                <a:t>Emergency Management Cook Islands</a:t>
              </a: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4183738" y="1158315"/>
            <a:ext cx="10746903" cy="1251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  <a:spcBef>
                <a:spcPct val="0"/>
              </a:spcBef>
            </a:pPr>
            <a:r>
              <a:rPr lang="en-US" sz="3599">
                <a:solidFill>
                  <a:srgbClr val="FFFFFF"/>
                </a:solidFill>
                <a:latin typeface="Montserrat Ultra-Bold"/>
              </a:rPr>
              <a:t>EMCI PROJECTS THAT THE DASHBOARD CONTRIBUTES TO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0" y="3280204"/>
            <a:ext cx="18483603" cy="97077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43"/>
              </a:lnSpc>
            </a:pPr>
            <a:r>
              <a:rPr lang="en-US" sz="3599" dirty="0">
                <a:solidFill>
                  <a:srgbClr val="DDD613"/>
                </a:solidFill>
                <a:latin typeface="Montserrat Ultra-Bold"/>
              </a:rPr>
              <a:t>COASTAL INUNDATION MODELS</a:t>
            </a:r>
          </a:p>
          <a:p>
            <a:pPr algn="ctr">
              <a:lnSpc>
                <a:spcPts val="7343"/>
              </a:lnSpc>
            </a:pPr>
            <a:r>
              <a:rPr lang="en-US" sz="3599" dirty="0">
                <a:solidFill>
                  <a:srgbClr val="DDD613"/>
                </a:solidFill>
                <a:latin typeface="Montserrat Ultra-Bold"/>
              </a:rPr>
              <a:t>HAZARD/RISK EXPOSURE MODELS</a:t>
            </a:r>
          </a:p>
          <a:p>
            <a:pPr algn="ctr">
              <a:lnSpc>
                <a:spcPts val="7343"/>
              </a:lnSpc>
            </a:pPr>
            <a:r>
              <a:rPr lang="en-US" sz="3599" dirty="0">
                <a:solidFill>
                  <a:srgbClr val="DDD613"/>
                </a:solidFill>
                <a:latin typeface="Montserrat Ultra-Bold"/>
              </a:rPr>
              <a:t>FUTURE PLANNING FOR SHELTER REFURBISHMENT/RELOCATION</a:t>
            </a:r>
          </a:p>
          <a:p>
            <a:pPr algn="ctr">
              <a:lnSpc>
                <a:spcPts val="7343"/>
              </a:lnSpc>
            </a:pPr>
            <a:r>
              <a:rPr lang="en-US" sz="3599" dirty="0">
                <a:solidFill>
                  <a:srgbClr val="DDD613"/>
                </a:solidFill>
                <a:latin typeface="Montserrat Ultra-Bold"/>
              </a:rPr>
              <a:t>POST DISASTER DAMAGE ASSESSMENTS</a:t>
            </a:r>
          </a:p>
          <a:p>
            <a:pPr algn="ctr">
              <a:lnSpc>
                <a:spcPts val="7343"/>
              </a:lnSpc>
            </a:pPr>
            <a:r>
              <a:rPr lang="en-US" sz="3599" dirty="0">
                <a:solidFill>
                  <a:srgbClr val="DDD613"/>
                </a:solidFill>
                <a:latin typeface="Montserrat Ultra-Bold"/>
              </a:rPr>
              <a:t>EVACUATION &amp; COORDINATION</a:t>
            </a:r>
          </a:p>
          <a:p>
            <a:pPr algn="ctr">
              <a:lnSpc>
                <a:spcPts val="7343"/>
              </a:lnSpc>
            </a:pPr>
            <a:r>
              <a:rPr lang="en-US" sz="3599" dirty="0">
                <a:solidFill>
                  <a:srgbClr val="DDD613"/>
                </a:solidFill>
                <a:latin typeface="Montserrat Ultra-Bold"/>
              </a:rPr>
              <a:t>PUNA/VILLAGE CONTACT </a:t>
            </a:r>
            <a:r>
              <a:rPr lang="en-US" sz="3599" dirty="0" smtClean="0">
                <a:solidFill>
                  <a:srgbClr val="DDD613"/>
                </a:solidFill>
                <a:latin typeface="Montserrat Ultra-Bold"/>
              </a:rPr>
              <a:t>INFORMATION</a:t>
            </a:r>
            <a:endParaRPr lang="en-US" sz="3599" dirty="0">
              <a:solidFill>
                <a:srgbClr val="DDD613"/>
              </a:solidFill>
              <a:latin typeface="Montserrat Ultra-Bold"/>
            </a:endParaRPr>
          </a:p>
          <a:p>
            <a:pPr algn="ctr">
              <a:lnSpc>
                <a:spcPts val="7343"/>
              </a:lnSpc>
            </a:pPr>
            <a:endParaRPr lang="en-US" sz="3599" dirty="0">
              <a:solidFill>
                <a:srgbClr val="DDD613"/>
              </a:solidFill>
              <a:latin typeface="Montserrat Ultra-Bold"/>
            </a:endParaRPr>
          </a:p>
          <a:p>
            <a:pPr algn="ctr">
              <a:lnSpc>
                <a:spcPts val="7343"/>
              </a:lnSpc>
            </a:pPr>
            <a:endParaRPr lang="en-US" sz="3599" dirty="0">
              <a:solidFill>
                <a:srgbClr val="DDD613"/>
              </a:solidFill>
              <a:latin typeface="Montserrat Ultra-Bold"/>
            </a:endParaRPr>
          </a:p>
          <a:p>
            <a:pPr algn="ctr">
              <a:lnSpc>
                <a:spcPts val="7343"/>
              </a:lnSpc>
            </a:pPr>
            <a:endParaRPr lang="en-US" sz="3599" dirty="0">
              <a:solidFill>
                <a:srgbClr val="DDD613"/>
              </a:solidFill>
              <a:latin typeface="Montserrat Ultra-Bold"/>
            </a:endParaRPr>
          </a:p>
          <a:p>
            <a:pPr algn="ctr">
              <a:lnSpc>
                <a:spcPts val="5039"/>
              </a:lnSpc>
            </a:pPr>
            <a:endParaRPr lang="en-US" sz="3599" dirty="0">
              <a:solidFill>
                <a:srgbClr val="DDD613"/>
              </a:solidFill>
              <a:latin typeface="Montserrat Ultra-Bold"/>
            </a:endParaRPr>
          </a:p>
          <a:p>
            <a:pPr algn="ctr">
              <a:lnSpc>
                <a:spcPts val="5039"/>
              </a:lnSpc>
              <a:spcBef>
                <a:spcPct val="0"/>
              </a:spcBef>
            </a:pPr>
            <a:endParaRPr lang="en-US" sz="3599" dirty="0">
              <a:solidFill>
                <a:srgbClr val="DDD613"/>
              </a:solidFill>
              <a:latin typeface="Montserrat Ultra-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389222" y="547052"/>
            <a:ext cx="9509556" cy="877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5199">
                <a:solidFill>
                  <a:srgbClr val="FFFFFF"/>
                </a:solidFill>
                <a:latin typeface="Montserrat Ultra-Bold"/>
              </a:rPr>
              <a:t>EMCI DASHBOARD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90517" y="268289"/>
            <a:ext cx="4745356" cy="833271"/>
            <a:chOff x="0" y="0"/>
            <a:chExt cx="6327142" cy="111102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964115" cy="1111028"/>
            </a:xfrm>
            <a:custGeom>
              <a:avLst/>
              <a:gdLst/>
              <a:ahLst/>
              <a:cxnLst/>
              <a:rect l="l" t="t" r="r" b="b"/>
              <a:pathLst>
                <a:path w="964115" h="1111028">
                  <a:moveTo>
                    <a:pt x="0" y="0"/>
                  </a:moveTo>
                  <a:lnTo>
                    <a:pt x="964115" y="0"/>
                  </a:lnTo>
                  <a:lnTo>
                    <a:pt x="964115" y="1111028"/>
                  </a:lnTo>
                  <a:lnTo>
                    <a:pt x="0" y="11110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6" name="TextBox 6"/>
            <p:cNvSpPr txBox="1"/>
            <p:nvPr/>
          </p:nvSpPr>
          <p:spPr>
            <a:xfrm>
              <a:off x="1258855" y="191078"/>
              <a:ext cx="5068286" cy="7002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147"/>
                </a:lnSpc>
              </a:pPr>
              <a:r>
                <a:rPr lang="en-US" sz="1534">
                  <a:solidFill>
                    <a:srgbClr val="FFFFFF"/>
                  </a:solidFill>
                  <a:latin typeface="Open Sans"/>
                </a:rPr>
                <a:t>Emergency Management Cook Islands</a:t>
              </a:r>
            </a:p>
            <a:p>
              <a:pPr>
                <a:lnSpc>
                  <a:spcPts val="2147"/>
                </a:lnSpc>
                <a:spcBef>
                  <a:spcPct val="0"/>
                </a:spcBef>
              </a:pPr>
              <a:endParaRPr lang="en-US" sz="1534">
                <a:solidFill>
                  <a:srgbClr val="FFFFFF"/>
                </a:solidFill>
                <a:latin typeface="Open Sans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0" y="1811345"/>
            <a:ext cx="18288000" cy="8475655"/>
          </a:xfrm>
          <a:custGeom>
            <a:avLst/>
            <a:gdLst/>
            <a:ahLst/>
            <a:cxnLst/>
            <a:rect l="l" t="t" r="r" b="b"/>
            <a:pathLst>
              <a:path w="18288000" h="8475655">
                <a:moveTo>
                  <a:pt x="0" y="0"/>
                </a:moveTo>
                <a:lnTo>
                  <a:pt x="18288000" y="0"/>
                </a:lnTo>
                <a:lnTo>
                  <a:pt x="18288000" y="8475655"/>
                </a:lnTo>
                <a:lnTo>
                  <a:pt x="0" y="84756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526" b="-526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120547" y="0"/>
            <a:ext cx="2167453" cy="1442341"/>
          </a:xfrm>
          <a:custGeom>
            <a:avLst/>
            <a:gdLst/>
            <a:ahLst/>
            <a:cxnLst/>
            <a:rect l="l" t="t" r="r" b="b"/>
            <a:pathLst>
              <a:path w="2167453" h="1442341">
                <a:moveTo>
                  <a:pt x="0" y="0"/>
                </a:moveTo>
                <a:lnTo>
                  <a:pt x="2167453" y="0"/>
                </a:lnTo>
                <a:lnTo>
                  <a:pt x="2167453" y="1442341"/>
                </a:lnTo>
                <a:lnTo>
                  <a:pt x="0" y="14423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601586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841963" y="7815013"/>
            <a:ext cx="1153016" cy="1153016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EDB12">
                <a:alpha val="6667"/>
              </a:srgbClr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-485022" y="7912483"/>
            <a:ext cx="2615770" cy="2615770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EDB12">
                <a:alpha val="6667"/>
              </a:srgbClr>
            </a:solidFill>
          </p:spPr>
        </p:sp>
      </p:grpSp>
      <p:grpSp>
        <p:nvGrpSpPr>
          <p:cNvPr id="7" name="Group 7"/>
          <p:cNvGrpSpPr/>
          <p:nvPr/>
        </p:nvGrpSpPr>
        <p:grpSpPr>
          <a:xfrm rot="-10800000">
            <a:off x="15293021" y="1385527"/>
            <a:ext cx="1153016" cy="1153016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EDB12">
                <a:alpha val="6667"/>
              </a:srgbClr>
            </a:solidFill>
          </p:spPr>
        </p:sp>
      </p:grpSp>
      <p:grpSp>
        <p:nvGrpSpPr>
          <p:cNvPr id="9" name="Group 9"/>
          <p:cNvGrpSpPr/>
          <p:nvPr/>
        </p:nvGrpSpPr>
        <p:grpSpPr>
          <a:xfrm rot="-10800000">
            <a:off x="16157252" y="-899805"/>
            <a:ext cx="2615770" cy="2615770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EDB12">
                <a:alpha val="6667"/>
              </a:srgbClr>
            </a:solid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4000500" y="-4418391"/>
            <a:ext cx="10287000" cy="10287000"/>
            <a:chOff x="0" y="0"/>
            <a:chExt cx="1708150" cy="170815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5EDB12">
                <a:alpha val="25882"/>
              </a:srgbClr>
            </a:solidFill>
          </p:spPr>
        </p:sp>
      </p:grpSp>
      <p:sp>
        <p:nvSpPr>
          <p:cNvPr id="13" name="Freeform 13"/>
          <p:cNvSpPr/>
          <p:nvPr/>
        </p:nvSpPr>
        <p:spPr>
          <a:xfrm>
            <a:off x="5191198" y="8463017"/>
            <a:ext cx="1308838" cy="1514702"/>
          </a:xfrm>
          <a:custGeom>
            <a:avLst/>
            <a:gdLst/>
            <a:ahLst/>
            <a:cxnLst/>
            <a:rect l="l" t="t" r="r" b="b"/>
            <a:pathLst>
              <a:path w="1308838" h="1514702">
                <a:moveTo>
                  <a:pt x="0" y="0"/>
                </a:moveTo>
                <a:lnTo>
                  <a:pt x="1308838" y="0"/>
                </a:lnTo>
                <a:lnTo>
                  <a:pt x="1308838" y="1514701"/>
                </a:lnTo>
                <a:lnTo>
                  <a:pt x="0" y="15147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234537" y="5838558"/>
            <a:ext cx="16230600" cy="2446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01"/>
              </a:lnSpc>
              <a:spcBef>
                <a:spcPct val="0"/>
              </a:spcBef>
            </a:pPr>
            <a:r>
              <a:rPr lang="en-US" sz="14286">
                <a:solidFill>
                  <a:srgbClr val="FFFFFF"/>
                </a:solidFill>
                <a:latin typeface="Montserrat Ultra-Bold"/>
              </a:rPr>
              <a:t>MEITAKI MAATA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684033" y="8693154"/>
            <a:ext cx="7093477" cy="1503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08"/>
              </a:lnSpc>
            </a:pPr>
            <a:r>
              <a:rPr lang="en-US" sz="2862">
                <a:solidFill>
                  <a:srgbClr val="FFFFFF"/>
                </a:solidFill>
                <a:latin typeface="Open Sans"/>
              </a:rPr>
              <a:t>Emergency Management Cook Islands</a:t>
            </a:r>
          </a:p>
          <a:p>
            <a:pPr>
              <a:lnSpc>
                <a:spcPts val="4008"/>
              </a:lnSpc>
            </a:pPr>
            <a:r>
              <a:rPr lang="en-US" sz="2862">
                <a:solidFill>
                  <a:srgbClr val="FFFFFF"/>
                </a:solidFill>
                <a:latin typeface="Open Sans"/>
              </a:rPr>
              <a:t>Stephano Rampling-Tou</a:t>
            </a:r>
          </a:p>
          <a:p>
            <a:pPr>
              <a:lnSpc>
                <a:spcPts val="4008"/>
              </a:lnSpc>
              <a:spcBef>
                <a:spcPct val="0"/>
              </a:spcBef>
            </a:pPr>
            <a:endParaRPr lang="en-US" sz="2862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16" name="TextBox 17"/>
          <p:cNvSpPr txBox="1"/>
          <p:nvPr/>
        </p:nvSpPr>
        <p:spPr>
          <a:xfrm>
            <a:off x="4419600" y="1905814"/>
            <a:ext cx="9448800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200" b="1" spc="300" dirty="0">
                <a:solidFill>
                  <a:srgbClr val="DDD613"/>
                </a:solidFill>
                <a:latin typeface="Sitka Subheading" panose="02000505000000020004" pitchFamily="2" charset="0"/>
              </a:rPr>
              <a:t>“DIVERSITY IS HAVING A SEAT AT THE </a:t>
            </a:r>
            <a:r>
              <a:rPr lang="en-US" sz="3200" b="1" spc="300" dirty="0" smtClean="0">
                <a:solidFill>
                  <a:srgbClr val="DDD613"/>
                </a:solidFill>
                <a:latin typeface="Sitka Subheading" panose="02000505000000020004" pitchFamily="2" charset="0"/>
              </a:rPr>
              <a:t>TABLE,INCLUSION IS HAVING A VOICE, AND BELONGING IS HAVING THAT VOICE BE HEARD” </a:t>
            </a:r>
            <a:endParaRPr lang="en-US" sz="3200" b="1" spc="1038" dirty="0">
              <a:solidFill>
                <a:srgbClr val="DDD613"/>
              </a:solidFill>
              <a:latin typeface="Sitka Subheading" panose="02000505000000020004" pitchFamily="2" charset="0"/>
            </a:endParaRPr>
          </a:p>
          <a:p>
            <a:pPr algn="ctr">
              <a:spcBef>
                <a:spcPct val="0"/>
              </a:spcBef>
            </a:pPr>
            <a:endParaRPr lang="en-US" sz="3200" b="1" spc="1038" dirty="0" smtClean="0">
              <a:solidFill>
                <a:srgbClr val="DDD613"/>
              </a:solidFill>
              <a:latin typeface="Sitka Subheading" panose="02000505000000020004" pitchFamily="2" charset="0"/>
            </a:endParaRPr>
          </a:p>
          <a:p>
            <a:pPr algn="ctr">
              <a:spcBef>
                <a:spcPct val="0"/>
              </a:spcBef>
            </a:pPr>
            <a:r>
              <a:rPr lang="en-US" sz="3200" b="1" spc="300" dirty="0" smtClean="0">
                <a:solidFill>
                  <a:srgbClr val="DDD613"/>
                </a:solidFill>
                <a:latin typeface="Sitka Subheading" panose="02000505000000020004" pitchFamily="2" charset="0"/>
              </a:rPr>
              <a:t>NO ONE GETS LEFT BEHIND</a:t>
            </a:r>
            <a:endParaRPr lang="en-US" sz="3200" b="1" spc="300" dirty="0">
              <a:solidFill>
                <a:srgbClr val="DDD613"/>
              </a:solidFill>
              <a:latin typeface="Sitka Subheading" panose="02000505000000020004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3580534" y="0"/>
            <a:ext cx="11554340" cy="11554340"/>
            <a:chOff x="0" y="0"/>
            <a:chExt cx="1708150" cy="170815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5EDB12">
                <a:alpha val="6667"/>
              </a:srgbClr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5812882" y="2210572"/>
            <a:ext cx="7930119" cy="14096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569"/>
              </a:lnSpc>
              <a:spcBef>
                <a:spcPct val="0"/>
              </a:spcBef>
            </a:pPr>
            <a:r>
              <a:rPr lang="en-US" sz="8263">
                <a:solidFill>
                  <a:srgbClr val="DDD613"/>
                </a:solidFill>
                <a:latin typeface="Montserrat Ultra-Bold"/>
              </a:rPr>
              <a:t>OUR VISION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831454" y="4689061"/>
            <a:ext cx="9052499" cy="4752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66"/>
              </a:lnSpc>
            </a:pPr>
            <a:r>
              <a:rPr lang="en-US" sz="6761">
                <a:solidFill>
                  <a:srgbClr val="FFFFFF"/>
                </a:solidFill>
                <a:latin typeface="Open Sans Bold"/>
              </a:rPr>
              <a:t>A Safe, Resilient and Sustainable Cook Islands</a:t>
            </a:r>
          </a:p>
          <a:p>
            <a:pPr algn="ctr">
              <a:lnSpc>
                <a:spcPts val="9466"/>
              </a:lnSpc>
              <a:spcBef>
                <a:spcPct val="0"/>
              </a:spcBef>
            </a:pPr>
            <a:endParaRPr lang="en-US" sz="6761">
              <a:solidFill>
                <a:srgbClr val="FFFFFF"/>
              </a:solidFill>
              <a:latin typeface="Open Sans Bold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222174" y="268289"/>
            <a:ext cx="5087254" cy="893307"/>
            <a:chOff x="0" y="0"/>
            <a:chExt cx="6783005" cy="119107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033578" cy="1191076"/>
            </a:xfrm>
            <a:custGeom>
              <a:avLst/>
              <a:gdLst/>
              <a:ahLst/>
              <a:cxnLst/>
              <a:rect l="l" t="t" r="r" b="b"/>
              <a:pathLst>
                <a:path w="1033578" h="1191076">
                  <a:moveTo>
                    <a:pt x="0" y="0"/>
                  </a:moveTo>
                  <a:lnTo>
                    <a:pt x="1033578" y="0"/>
                  </a:lnTo>
                  <a:lnTo>
                    <a:pt x="1033578" y="1191076"/>
                  </a:lnTo>
                  <a:lnTo>
                    <a:pt x="0" y="11910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9" name="TextBox 9"/>
            <p:cNvSpPr txBox="1"/>
            <p:nvPr/>
          </p:nvSpPr>
          <p:spPr>
            <a:xfrm>
              <a:off x="1349554" y="197379"/>
              <a:ext cx="5433451" cy="3703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02"/>
                </a:lnSpc>
                <a:spcBef>
                  <a:spcPct val="0"/>
                </a:spcBef>
              </a:pPr>
              <a:r>
                <a:rPr lang="en-US" sz="1644">
                  <a:solidFill>
                    <a:srgbClr val="FFFFFF"/>
                  </a:solidFill>
                  <a:latin typeface="Open Sans"/>
                </a:rPr>
                <a:t>Emergency Management Cook Islands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371672" y="1774518"/>
            <a:ext cx="10746903" cy="877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5199">
                <a:solidFill>
                  <a:srgbClr val="FFFFFF"/>
                </a:solidFill>
                <a:latin typeface="Montserrat Ultra-Bold"/>
              </a:rPr>
              <a:t>WHAT IS EMCI'S ROLE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90517" y="4504326"/>
            <a:ext cx="18097483" cy="2555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60"/>
              </a:lnSpc>
            </a:pPr>
            <a:r>
              <a:rPr lang="en-US" sz="2900">
                <a:solidFill>
                  <a:srgbClr val="FFFFFF"/>
                </a:solidFill>
                <a:latin typeface="Sanchez"/>
              </a:rPr>
              <a:t> -  To Manage and Coordinate the National Disaster Management of the Cook Islands (15 islands)</a:t>
            </a:r>
          </a:p>
          <a:p>
            <a:pPr>
              <a:lnSpc>
                <a:spcPts val="4060"/>
              </a:lnSpc>
            </a:pPr>
            <a:endParaRPr lang="en-US" sz="2900">
              <a:solidFill>
                <a:srgbClr val="FFFFFF"/>
              </a:solidFill>
              <a:latin typeface="Sanchez"/>
            </a:endParaRPr>
          </a:p>
          <a:p>
            <a:pPr>
              <a:lnSpc>
                <a:spcPts val="4060"/>
              </a:lnSpc>
            </a:pPr>
            <a:r>
              <a:rPr lang="en-US" sz="2900">
                <a:solidFill>
                  <a:srgbClr val="FFFFFF"/>
                </a:solidFill>
                <a:latin typeface="Sanchez"/>
              </a:rPr>
              <a:t> -  Implement the functions of EMCI as stated in the DRM Act 2007</a:t>
            </a:r>
          </a:p>
          <a:p>
            <a:pPr>
              <a:lnSpc>
                <a:spcPts val="4060"/>
              </a:lnSpc>
            </a:pPr>
            <a:endParaRPr lang="en-US" sz="2900">
              <a:solidFill>
                <a:srgbClr val="FFFFFF"/>
              </a:solidFill>
              <a:latin typeface="Sanchez"/>
            </a:endParaRPr>
          </a:p>
          <a:p>
            <a:pPr>
              <a:lnSpc>
                <a:spcPts val="4060"/>
              </a:lnSpc>
              <a:spcBef>
                <a:spcPct val="0"/>
              </a:spcBef>
            </a:pPr>
            <a:r>
              <a:rPr lang="en-US" sz="2900">
                <a:solidFill>
                  <a:srgbClr val="FFFFFF"/>
                </a:solidFill>
                <a:latin typeface="Sanchez"/>
              </a:rPr>
              <a:t> -  Responsible for the day to day operations of National Emergencies and Disasters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90517" y="268289"/>
            <a:ext cx="4745356" cy="833271"/>
            <a:chOff x="0" y="0"/>
            <a:chExt cx="6327142" cy="111102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64115" cy="1111028"/>
            </a:xfrm>
            <a:custGeom>
              <a:avLst/>
              <a:gdLst/>
              <a:ahLst/>
              <a:cxnLst/>
              <a:rect l="l" t="t" r="r" b="b"/>
              <a:pathLst>
                <a:path w="964115" h="1111028">
                  <a:moveTo>
                    <a:pt x="0" y="0"/>
                  </a:moveTo>
                  <a:lnTo>
                    <a:pt x="964115" y="0"/>
                  </a:lnTo>
                  <a:lnTo>
                    <a:pt x="964115" y="1111028"/>
                  </a:lnTo>
                  <a:lnTo>
                    <a:pt x="0" y="11110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7" name="TextBox 7"/>
            <p:cNvSpPr txBox="1"/>
            <p:nvPr/>
          </p:nvSpPr>
          <p:spPr>
            <a:xfrm>
              <a:off x="1258855" y="191078"/>
              <a:ext cx="5068286" cy="7002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147"/>
                </a:lnSpc>
              </a:pPr>
              <a:r>
                <a:rPr lang="en-US" sz="1534">
                  <a:solidFill>
                    <a:srgbClr val="FFFFFF"/>
                  </a:solidFill>
                  <a:latin typeface="Open Sans"/>
                </a:rPr>
                <a:t>Emergency Management Cook Islands</a:t>
              </a:r>
            </a:p>
            <a:p>
              <a:pPr>
                <a:lnSpc>
                  <a:spcPts val="2147"/>
                </a:lnSpc>
                <a:spcBef>
                  <a:spcPct val="0"/>
                </a:spcBef>
              </a:pPr>
              <a:endParaRPr lang="en-US" sz="1534">
                <a:solidFill>
                  <a:srgbClr val="FFFFFF"/>
                </a:solidFill>
                <a:latin typeface="Open San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613034" y="1596986"/>
            <a:ext cx="2716632" cy="1274347"/>
          </a:xfrm>
          <a:custGeom>
            <a:avLst/>
            <a:gdLst/>
            <a:ahLst/>
            <a:cxnLst/>
            <a:rect l="l" t="t" r="r" b="b"/>
            <a:pathLst>
              <a:path w="2716632" h="1274347">
                <a:moveTo>
                  <a:pt x="0" y="0"/>
                </a:moveTo>
                <a:lnTo>
                  <a:pt x="2716632" y="0"/>
                </a:lnTo>
                <a:lnTo>
                  <a:pt x="2716632" y="1274348"/>
                </a:lnTo>
                <a:lnTo>
                  <a:pt x="0" y="127434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AutoShape 4"/>
          <p:cNvSpPr/>
          <p:nvPr/>
        </p:nvSpPr>
        <p:spPr>
          <a:xfrm>
            <a:off x="4384997" y="4712322"/>
            <a:ext cx="0" cy="140728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5" name="Group 5"/>
          <p:cNvGrpSpPr/>
          <p:nvPr/>
        </p:nvGrpSpPr>
        <p:grpSpPr>
          <a:xfrm>
            <a:off x="3026681" y="3437974"/>
            <a:ext cx="2716632" cy="1274347"/>
            <a:chOff x="0" y="0"/>
            <a:chExt cx="3622176" cy="169913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622176" cy="1699130"/>
            </a:xfrm>
            <a:custGeom>
              <a:avLst/>
              <a:gdLst/>
              <a:ahLst/>
              <a:cxnLst/>
              <a:rect l="l" t="t" r="r" b="b"/>
              <a:pathLst>
                <a:path w="3622176" h="1699130">
                  <a:moveTo>
                    <a:pt x="0" y="0"/>
                  </a:moveTo>
                  <a:lnTo>
                    <a:pt x="3622176" y="0"/>
                  </a:lnTo>
                  <a:lnTo>
                    <a:pt x="3622176" y="1699130"/>
                  </a:lnTo>
                  <a:lnTo>
                    <a:pt x="0" y="16991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TextBox 7"/>
            <p:cNvSpPr txBox="1"/>
            <p:nvPr/>
          </p:nvSpPr>
          <p:spPr>
            <a:xfrm>
              <a:off x="0" y="688513"/>
              <a:ext cx="3622176" cy="2935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49"/>
                </a:lnSpc>
                <a:spcBef>
                  <a:spcPct val="0"/>
                </a:spcBef>
              </a:pPr>
              <a:r>
                <a:rPr lang="en-US" sz="1320">
                  <a:solidFill>
                    <a:srgbClr val="FFFFFF"/>
                  </a:solidFill>
                  <a:latin typeface="Open Sans Bold"/>
                </a:rPr>
                <a:t>Disaster Risk Reduction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0" y="5192494"/>
            <a:ext cx="2716632" cy="1274347"/>
            <a:chOff x="0" y="0"/>
            <a:chExt cx="3622176" cy="169913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622176" cy="1699130"/>
            </a:xfrm>
            <a:custGeom>
              <a:avLst/>
              <a:gdLst/>
              <a:ahLst/>
              <a:cxnLst/>
              <a:rect l="l" t="t" r="r" b="b"/>
              <a:pathLst>
                <a:path w="3622176" h="1699130">
                  <a:moveTo>
                    <a:pt x="0" y="0"/>
                  </a:moveTo>
                  <a:lnTo>
                    <a:pt x="3622176" y="0"/>
                  </a:lnTo>
                  <a:lnTo>
                    <a:pt x="3622176" y="1699130"/>
                  </a:lnTo>
                  <a:lnTo>
                    <a:pt x="0" y="16991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TextBox 10"/>
            <p:cNvSpPr txBox="1"/>
            <p:nvPr/>
          </p:nvSpPr>
          <p:spPr>
            <a:xfrm>
              <a:off x="0" y="533670"/>
              <a:ext cx="3622176" cy="6032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49"/>
                </a:lnSpc>
              </a:pPr>
              <a:r>
                <a:rPr lang="en-US" sz="1320">
                  <a:solidFill>
                    <a:srgbClr val="FFFFFF"/>
                  </a:solidFill>
                  <a:latin typeface="Open Sans Bold"/>
                </a:rPr>
                <a:t>Prevention</a:t>
              </a:r>
            </a:p>
            <a:p>
              <a:pPr algn="ctr">
                <a:lnSpc>
                  <a:spcPts val="1849"/>
                </a:lnSpc>
                <a:spcBef>
                  <a:spcPct val="0"/>
                </a:spcBef>
              </a:pPr>
              <a:r>
                <a:rPr lang="en-US" sz="1320">
                  <a:solidFill>
                    <a:srgbClr val="FFFFFF"/>
                  </a:solidFill>
                  <a:latin typeface="Open Sans Bold"/>
                </a:rPr>
                <a:t>(All Agency Approach)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2624471" y="3437974"/>
            <a:ext cx="2716632" cy="1274347"/>
            <a:chOff x="0" y="0"/>
            <a:chExt cx="3622176" cy="169913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622176" cy="1699130"/>
            </a:xfrm>
            <a:custGeom>
              <a:avLst/>
              <a:gdLst/>
              <a:ahLst/>
              <a:cxnLst/>
              <a:rect l="l" t="t" r="r" b="b"/>
              <a:pathLst>
                <a:path w="3622176" h="1699130">
                  <a:moveTo>
                    <a:pt x="0" y="0"/>
                  </a:moveTo>
                  <a:lnTo>
                    <a:pt x="3622176" y="0"/>
                  </a:lnTo>
                  <a:lnTo>
                    <a:pt x="3622176" y="1699130"/>
                  </a:lnTo>
                  <a:lnTo>
                    <a:pt x="0" y="16991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>
              <a:off x="0" y="688513"/>
              <a:ext cx="3622176" cy="2935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49"/>
                </a:lnSpc>
                <a:spcBef>
                  <a:spcPct val="0"/>
                </a:spcBef>
              </a:pPr>
              <a:r>
                <a:rPr lang="en-US" sz="1320">
                  <a:solidFill>
                    <a:srgbClr val="FFFFFF"/>
                  </a:solidFill>
                  <a:latin typeface="Open Sans Bold"/>
                </a:rPr>
                <a:t>Disaster Management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3026681" y="5192494"/>
            <a:ext cx="2716632" cy="1274347"/>
            <a:chOff x="0" y="0"/>
            <a:chExt cx="3622176" cy="169913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622176" cy="1699130"/>
            </a:xfrm>
            <a:custGeom>
              <a:avLst/>
              <a:gdLst/>
              <a:ahLst/>
              <a:cxnLst/>
              <a:rect l="l" t="t" r="r" b="b"/>
              <a:pathLst>
                <a:path w="3622176" h="1699130">
                  <a:moveTo>
                    <a:pt x="0" y="0"/>
                  </a:moveTo>
                  <a:lnTo>
                    <a:pt x="3622176" y="0"/>
                  </a:lnTo>
                  <a:lnTo>
                    <a:pt x="3622176" y="1699130"/>
                  </a:lnTo>
                  <a:lnTo>
                    <a:pt x="0" y="16991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TextBox 16"/>
            <p:cNvSpPr txBox="1"/>
            <p:nvPr/>
          </p:nvSpPr>
          <p:spPr>
            <a:xfrm>
              <a:off x="0" y="533670"/>
              <a:ext cx="3622176" cy="6032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49"/>
                </a:lnSpc>
              </a:pPr>
              <a:r>
                <a:rPr lang="en-US" sz="1320">
                  <a:solidFill>
                    <a:srgbClr val="FFFFFF"/>
                  </a:solidFill>
                  <a:latin typeface="Open Sans Bold"/>
                </a:rPr>
                <a:t>Mitigation</a:t>
              </a:r>
            </a:p>
            <a:p>
              <a:pPr algn="ctr">
                <a:lnSpc>
                  <a:spcPts val="1849"/>
                </a:lnSpc>
                <a:spcBef>
                  <a:spcPct val="0"/>
                </a:spcBef>
              </a:pPr>
              <a:r>
                <a:rPr lang="en-US" sz="1320">
                  <a:solidFill>
                    <a:srgbClr val="FFFFFF"/>
                  </a:solidFill>
                  <a:latin typeface="Open Sans Bold"/>
                </a:rPr>
                <a:t>(All Agency Approach)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6052999" y="5192494"/>
            <a:ext cx="2716632" cy="1274347"/>
            <a:chOff x="0" y="0"/>
            <a:chExt cx="3622176" cy="169913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622176" cy="1699130"/>
            </a:xfrm>
            <a:custGeom>
              <a:avLst/>
              <a:gdLst/>
              <a:ahLst/>
              <a:cxnLst/>
              <a:rect l="l" t="t" r="r" b="b"/>
              <a:pathLst>
                <a:path w="3622176" h="1699130">
                  <a:moveTo>
                    <a:pt x="0" y="0"/>
                  </a:moveTo>
                  <a:lnTo>
                    <a:pt x="3622176" y="0"/>
                  </a:lnTo>
                  <a:lnTo>
                    <a:pt x="3622176" y="1699130"/>
                  </a:lnTo>
                  <a:lnTo>
                    <a:pt x="0" y="16991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TextBox 19"/>
            <p:cNvSpPr txBox="1"/>
            <p:nvPr/>
          </p:nvSpPr>
          <p:spPr>
            <a:xfrm>
              <a:off x="0" y="533670"/>
              <a:ext cx="3622176" cy="6032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49"/>
                </a:lnSpc>
              </a:pPr>
              <a:r>
                <a:rPr lang="en-US" sz="1320">
                  <a:solidFill>
                    <a:srgbClr val="FFFFFF"/>
                  </a:solidFill>
                  <a:latin typeface="Open Sans Bold"/>
                </a:rPr>
                <a:t>Preparedness</a:t>
              </a:r>
            </a:p>
            <a:p>
              <a:pPr algn="ctr">
                <a:lnSpc>
                  <a:spcPts val="1849"/>
                </a:lnSpc>
                <a:spcBef>
                  <a:spcPct val="0"/>
                </a:spcBef>
              </a:pPr>
              <a:r>
                <a:rPr lang="en-US" sz="1320">
                  <a:solidFill>
                    <a:srgbClr val="FFFFFF"/>
                  </a:solidFill>
                  <a:latin typeface="Open Sans Bold"/>
                </a:rPr>
                <a:t>(All Agency Approach)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5571368" y="5192494"/>
            <a:ext cx="2716632" cy="1274347"/>
            <a:chOff x="0" y="0"/>
            <a:chExt cx="3622176" cy="169913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3622176" cy="1699130"/>
            </a:xfrm>
            <a:custGeom>
              <a:avLst/>
              <a:gdLst/>
              <a:ahLst/>
              <a:cxnLst/>
              <a:rect l="l" t="t" r="r" b="b"/>
              <a:pathLst>
                <a:path w="3622176" h="1699130">
                  <a:moveTo>
                    <a:pt x="0" y="0"/>
                  </a:moveTo>
                  <a:lnTo>
                    <a:pt x="3622176" y="0"/>
                  </a:lnTo>
                  <a:lnTo>
                    <a:pt x="3622176" y="1699130"/>
                  </a:lnTo>
                  <a:lnTo>
                    <a:pt x="0" y="16991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TextBox 22"/>
            <p:cNvSpPr txBox="1"/>
            <p:nvPr/>
          </p:nvSpPr>
          <p:spPr>
            <a:xfrm>
              <a:off x="0" y="533670"/>
              <a:ext cx="3622176" cy="6032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49"/>
                </a:lnSpc>
              </a:pPr>
              <a:r>
                <a:rPr lang="en-US" sz="1320">
                  <a:solidFill>
                    <a:srgbClr val="FFFFFF"/>
                  </a:solidFill>
                  <a:latin typeface="Open Sans Bold"/>
                </a:rPr>
                <a:t>Reconstruction</a:t>
              </a:r>
            </a:p>
            <a:p>
              <a:pPr algn="ctr">
                <a:lnSpc>
                  <a:spcPts val="1849"/>
                </a:lnSpc>
                <a:spcBef>
                  <a:spcPct val="0"/>
                </a:spcBef>
              </a:pPr>
              <a:r>
                <a:rPr lang="en-US" sz="1320">
                  <a:solidFill>
                    <a:srgbClr val="FFFFFF"/>
                  </a:solidFill>
                  <a:latin typeface="Open Sans Bold"/>
                </a:rPr>
                <a:t>(Appoint Lead Agency)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2714712" y="5192494"/>
            <a:ext cx="2716632" cy="1274347"/>
            <a:chOff x="0" y="0"/>
            <a:chExt cx="3622176" cy="169913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3622176" cy="1699130"/>
            </a:xfrm>
            <a:custGeom>
              <a:avLst/>
              <a:gdLst/>
              <a:ahLst/>
              <a:cxnLst/>
              <a:rect l="l" t="t" r="r" b="b"/>
              <a:pathLst>
                <a:path w="3622176" h="1699130">
                  <a:moveTo>
                    <a:pt x="0" y="0"/>
                  </a:moveTo>
                  <a:lnTo>
                    <a:pt x="3622176" y="0"/>
                  </a:lnTo>
                  <a:lnTo>
                    <a:pt x="3622176" y="1699130"/>
                  </a:lnTo>
                  <a:lnTo>
                    <a:pt x="0" y="16991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TextBox 25"/>
            <p:cNvSpPr txBox="1"/>
            <p:nvPr/>
          </p:nvSpPr>
          <p:spPr>
            <a:xfrm>
              <a:off x="0" y="533670"/>
              <a:ext cx="3622176" cy="6032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49"/>
                </a:lnSpc>
              </a:pPr>
              <a:r>
                <a:rPr lang="en-US" sz="1320">
                  <a:solidFill>
                    <a:srgbClr val="FFFFFF"/>
                  </a:solidFill>
                  <a:latin typeface="Open Sans Bold"/>
                </a:rPr>
                <a:t>Recovery</a:t>
              </a:r>
            </a:p>
            <a:p>
              <a:pPr algn="ctr">
                <a:lnSpc>
                  <a:spcPts val="1849"/>
                </a:lnSpc>
                <a:spcBef>
                  <a:spcPct val="0"/>
                </a:spcBef>
              </a:pPr>
              <a:r>
                <a:rPr lang="en-US" sz="1320">
                  <a:solidFill>
                    <a:srgbClr val="FFFFFF"/>
                  </a:solidFill>
                  <a:latin typeface="Open Sans Bold"/>
                </a:rPr>
                <a:t>(All Agency Approach)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9792915" y="5204460"/>
            <a:ext cx="2716632" cy="1274347"/>
            <a:chOff x="0" y="0"/>
            <a:chExt cx="3622176" cy="169913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3622176" cy="1699130"/>
            </a:xfrm>
            <a:custGeom>
              <a:avLst/>
              <a:gdLst/>
              <a:ahLst/>
              <a:cxnLst/>
              <a:rect l="l" t="t" r="r" b="b"/>
              <a:pathLst>
                <a:path w="3622176" h="1699130">
                  <a:moveTo>
                    <a:pt x="0" y="0"/>
                  </a:moveTo>
                  <a:lnTo>
                    <a:pt x="3622176" y="0"/>
                  </a:lnTo>
                  <a:lnTo>
                    <a:pt x="3622176" y="1699130"/>
                  </a:lnTo>
                  <a:lnTo>
                    <a:pt x="0" y="16991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" name="TextBox 28"/>
            <p:cNvSpPr txBox="1"/>
            <p:nvPr/>
          </p:nvSpPr>
          <p:spPr>
            <a:xfrm>
              <a:off x="0" y="533670"/>
              <a:ext cx="3622176" cy="6032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49"/>
                </a:lnSpc>
              </a:pPr>
              <a:r>
                <a:rPr lang="en-US" sz="1320">
                  <a:solidFill>
                    <a:srgbClr val="FFFFFF"/>
                  </a:solidFill>
                  <a:latin typeface="Open Sans Bold"/>
                </a:rPr>
                <a:t>Response</a:t>
              </a:r>
            </a:p>
            <a:p>
              <a:pPr algn="ctr">
                <a:lnSpc>
                  <a:spcPts val="1849"/>
                </a:lnSpc>
                <a:spcBef>
                  <a:spcPct val="0"/>
                </a:spcBef>
              </a:pPr>
              <a:r>
                <a:rPr lang="en-US" sz="1320">
                  <a:solidFill>
                    <a:srgbClr val="FFFFFF"/>
                  </a:solidFill>
                  <a:latin typeface="Open Sans Bold"/>
                </a:rPr>
                <a:t>(All Agency Approach)</a:t>
              </a:r>
            </a:p>
          </p:txBody>
        </p:sp>
      </p:grpSp>
      <p:sp>
        <p:nvSpPr>
          <p:cNvPr id="29" name="AutoShape 29"/>
          <p:cNvSpPr/>
          <p:nvPr/>
        </p:nvSpPr>
        <p:spPr>
          <a:xfrm>
            <a:off x="4384997" y="3134872"/>
            <a:ext cx="9597790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0" name="AutoShape 30"/>
          <p:cNvSpPr/>
          <p:nvPr/>
        </p:nvSpPr>
        <p:spPr>
          <a:xfrm>
            <a:off x="8990706" y="2871334"/>
            <a:ext cx="0" cy="232264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1" name="AutoShape 31"/>
          <p:cNvSpPr/>
          <p:nvPr/>
        </p:nvSpPr>
        <p:spPr>
          <a:xfrm>
            <a:off x="14012808" y="3115517"/>
            <a:ext cx="0" cy="322335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2" name="AutoShape 32"/>
          <p:cNvSpPr/>
          <p:nvPr/>
        </p:nvSpPr>
        <p:spPr>
          <a:xfrm>
            <a:off x="4404353" y="3103598"/>
            <a:ext cx="0" cy="322335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3" name="TextBox 33"/>
          <p:cNvSpPr txBox="1"/>
          <p:nvPr/>
        </p:nvSpPr>
        <p:spPr>
          <a:xfrm>
            <a:off x="7613034" y="1935529"/>
            <a:ext cx="2716632" cy="4595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49"/>
              </a:lnSpc>
            </a:pPr>
            <a:r>
              <a:rPr lang="en-US" sz="1320">
                <a:solidFill>
                  <a:srgbClr val="FFFFFF"/>
                </a:solidFill>
                <a:latin typeface="Open Sans Bold"/>
              </a:rPr>
              <a:t>Disaster Risk</a:t>
            </a:r>
          </a:p>
          <a:p>
            <a:pPr algn="ctr">
              <a:lnSpc>
                <a:spcPts val="1849"/>
              </a:lnSpc>
              <a:spcBef>
                <a:spcPct val="0"/>
              </a:spcBef>
            </a:pPr>
            <a:r>
              <a:rPr lang="en-US" sz="1320">
                <a:solidFill>
                  <a:srgbClr val="FFFFFF"/>
                </a:solidFill>
                <a:latin typeface="Open Sans Bold"/>
              </a:rPr>
              <a:t>Management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6108506" y="4046573"/>
            <a:ext cx="1054293" cy="2308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49"/>
              </a:lnSpc>
              <a:spcBef>
                <a:spcPct val="0"/>
              </a:spcBef>
            </a:pPr>
            <a:r>
              <a:rPr lang="en-US" sz="1320" dirty="0">
                <a:solidFill>
                  <a:srgbClr val="FFFFFF"/>
                </a:solidFill>
                <a:latin typeface="Open Sans Italics"/>
              </a:rPr>
              <a:t>Avoid/Limit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0879905" y="4046573"/>
            <a:ext cx="1232896" cy="227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49"/>
              </a:lnSpc>
              <a:spcBef>
                <a:spcPct val="0"/>
              </a:spcBef>
            </a:pPr>
            <a:r>
              <a:rPr lang="en-US" sz="1320">
                <a:solidFill>
                  <a:srgbClr val="FFFFFF"/>
                </a:solidFill>
                <a:latin typeface="Open Sans Italics"/>
              </a:rPr>
              <a:t>Manage Disaster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3374738" y="4894839"/>
            <a:ext cx="1981808" cy="227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49"/>
              </a:lnSpc>
              <a:spcBef>
                <a:spcPct val="0"/>
              </a:spcBef>
            </a:pPr>
            <a:r>
              <a:rPr lang="en-US" sz="1320">
                <a:solidFill>
                  <a:srgbClr val="FFFFFF"/>
                </a:solidFill>
                <a:latin typeface="Open Sans"/>
              </a:rPr>
              <a:t>Climate Change Adaption</a:t>
            </a:r>
          </a:p>
        </p:txBody>
      </p:sp>
      <p:sp>
        <p:nvSpPr>
          <p:cNvPr id="37" name="AutoShape 37"/>
          <p:cNvSpPr/>
          <p:nvPr/>
        </p:nvSpPr>
        <p:spPr>
          <a:xfrm>
            <a:off x="14063357" y="4691883"/>
            <a:ext cx="9670" cy="500611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8" name="AutoShape 38"/>
          <p:cNvSpPr/>
          <p:nvPr/>
        </p:nvSpPr>
        <p:spPr>
          <a:xfrm>
            <a:off x="1358316" y="4833695"/>
            <a:ext cx="6052999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9" name="AutoShape 39"/>
          <p:cNvSpPr/>
          <p:nvPr/>
        </p:nvSpPr>
        <p:spPr>
          <a:xfrm>
            <a:off x="7430670" y="4853050"/>
            <a:ext cx="0" cy="322335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0" name="AutoShape 40"/>
          <p:cNvSpPr/>
          <p:nvPr/>
        </p:nvSpPr>
        <p:spPr>
          <a:xfrm>
            <a:off x="1397027" y="4833695"/>
            <a:ext cx="0" cy="317249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1" name="AutoShape 41"/>
          <p:cNvSpPr/>
          <p:nvPr/>
        </p:nvSpPr>
        <p:spPr>
          <a:xfrm>
            <a:off x="10986309" y="4922833"/>
            <a:ext cx="6052999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2" name="AutoShape 42"/>
          <p:cNvSpPr/>
          <p:nvPr/>
        </p:nvSpPr>
        <p:spPr>
          <a:xfrm>
            <a:off x="10986309" y="4903477"/>
            <a:ext cx="0" cy="322335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3" name="AutoShape 43"/>
          <p:cNvSpPr/>
          <p:nvPr/>
        </p:nvSpPr>
        <p:spPr>
          <a:xfrm>
            <a:off x="17058663" y="4882125"/>
            <a:ext cx="0" cy="322335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4" name="TextBox 44"/>
          <p:cNvSpPr txBox="1"/>
          <p:nvPr/>
        </p:nvSpPr>
        <p:spPr>
          <a:xfrm>
            <a:off x="599324" y="6762581"/>
            <a:ext cx="1685429" cy="452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49"/>
              </a:lnSpc>
            </a:pPr>
            <a:r>
              <a:rPr lang="en-US" sz="1320">
                <a:solidFill>
                  <a:srgbClr val="DDD613"/>
                </a:solidFill>
                <a:latin typeface="Open Sans Bold"/>
              </a:rPr>
              <a:t>Intelligence and </a:t>
            </a:r>
          </a:p>
          <a:p>
            <a:pPr algn="ctr">
              <a:lnSpc>
                <a:spcPts val="1849"/>
              </a:lnSpc>
              <a:spcBef>
                <a:spcPct val="0"/>
              </a:spcBef>
            </a:pPr>
            <a:r>
              <a:rPr lang="en-US" sz="1320">
                <a:solidFill>
                  <a:srgbClr val="DDD613"/>
                </a:solidFill>
                <a:latin typeface="Open Sans Bold"/>
              </a:rPr>
              <a:t>Information sharing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794742" y="7464536"/>
            <a:ext cx="1200845" cy="452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49"/>
              </a:lnSpc>
            </a:pPr>
            <a:r>
              <a:rPr lang="en-US" sz="1320">
                <a:solidFill>
                  <a:srgbClr val="DDD613"/>
                </a:solidFill>
                <a:latin typeface="Open Sans Bold"/>
              </a:rPr>
              <a:t>Risk &amp; Hazard </a:t>
            </a:r>
          </a:p>
          <a:p>
            <a:pPr>
              <a:lnSpc>
                <a:spcPts val="1849"/>
              </a:lnSpc>
              <a:spcBef>
                <a:spcPct val="0"/>
              </a:spcBef>
            </a:pPr>
            <a:r>
              <a:rPr lang="en-US" sz="1320">
                <a:solidFill>
                  <a:srgbClr val="DDD613"/>
                </a:solidFill>
                <a:latin typeface="Open Sans Bold"/>
              </a:rPr>
              <a:t>Identification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643932" y="8165702"/>
            <a:ext cx="1506190" cy="227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49"/>
              </a:lnSpc>
              <a:spcBef>
                <a:spcPct val="0"/>
              </a:spcBef>
            </a:pPr>
            <a:r>
              <a:rPr lang="en-US" sz="1320">
                <a:solidFill>
                  <a:srgbClr val="FFFFFF"/>
                </a:solidFill>
                <a:latin typeface="Open Sans"/>
              </a:rPr>
              <a:t>Review Regulations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869744" y="8683781"/>
            <a:ext cx="977143" cy="227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49"/>
              </a:lnSpc>
              <a:spcBef>
                <a:spcPct val="0"/>
              </a:spcBef>
            </a:pPr>
            <a:r>
              <a:rPr lang="en-US" sz="1320">
                <a:solidFill>
                  <a:srgbClr val="FFFFFF"/>
                </a:solidFill>
                <a:latin typeface="Open Sans"/>
              </a:rPr>
              <a:t>Vaccinations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438230" y="9201860"/>
            <a:ext cx="1840171" cy="227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49"/>
              </a:lnSpc>
              <a:spcBef>
                <a:spcPct val="0"/>
              </a:spcBef>
            </a:pPr>
            <a:r>
              <a:rPr lang="en-US" sz="1320">
                <a:solidFill>
                  <a:srgbClr val="FFFFFF"/>
                </a:solidFill>
                <a:latin typeface="Open Sans"/>
              </a:rPr>
              <a:t>Disease Resistant crops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3588857" y="6744801"/>
            <a:ext cx="1553570" cy="4595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49"/>
              </a:lnSpc>
            </a:pPr>
            <a:r>
              <a:rPr lang="en-US" sz="1320">
                <a:solidFill>
                  <a:srgbClr val="FFFFFF"/>
                </a:solidFill>
                <a:latin typeface="Open Sans"/>
              </a:rPr>
              <a:t>Good Management </a:t>
            </a:r>
          </a:p>
          <a:p>
            <a:pPr algn="ctr">
              <a:lnSpc>
                <a:spcPts val="1849"/>
              </a:lnSpc>
              <a:spcBef>
                <a:spcPct val="0"/>
              </a:spcBef>
            </a:pPr>
            <a:r>
              <a:rPr lang="en-US" sz="1320">
                <a:solidFill>
                  <a:srgbClr val="FFFFFF"/>
                </a:solidFill>
                <a:latin typeface="Open Sans"/>
              </a:rPr>
              <a:t>of environment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3538683" y="7464536"/>
            <a:ext cx="1657648" cy="452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49"/>
              </a:lnSpc>
            </a:pPr>
            <a:r>
              <a:rPr lang="en-US" sz="1320">
                <a:solidFill>
                  <a:srgbClr val="DDD613"/>
                </a:solidFill>
                <a:latin typeface="Open Sans Bold"/>
              </a:rPr>
              <a:t>Climate proofing  of</a:t>
            </a:r>
          </a:p>
          <a:p>
            <a:pPr algn="ctr">
              <a:lnSpc>
                <a:spcPts val="1849"/>
              </a:lnSpc>
              <a:spcBef>
                <a:spcPct val="0"/>
              </a:spcBef>
            </a:pPr>
            <a:r>
              <a:rPr lang="en-US" sz="1320">
                <a:solidFill>
                  <a:srgbClr val="DDD613"/>
                </a:solidFill>
                <a:latin typeface="Open Sans Bold"/>
              </a:rPr>
              <a:t>Infrastructure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3223474" y="8189432"/>
            <a:ext cx="2284336" cy="691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49"/>
              </a:lnSpc>
            </a:pPr>
            <a:r>
              <a:rPr lang="en-US" sz="1320">
                <a:solidFill>
                  <a:srgbClr val="FFFFFF"/>
                </a:solidFill>
                <a:latin typeface="Open Sans"/>
              </a:rPr>
              <a:t>Enforce regulations</a:t>
            </a:r>
          </a:p>
          <a:p>
            <a:pPr algn="ctr">
              <a:lnSpc>
                <a:spcPts val="1849"/>
              </a:lnSpc>
            </a:pPr>
            <a:r>
              <a:rPr lang="en-US" sz="1320">
                <a:solidFill>
                  <a:srgbClr val="FFFFFF"/>
                </a:solidFill>
                <a:latin typeface="Open Sans"/>
              </a:rPr>
              <a:t>(Building code, Environment, </a:t>
            </a:r>
          </a:p>
          <a:p>
            <a:pPr algn="ctr">
              <a:lnSpc>
                <a:spcPts val="1849"/>
              </a:lnSpc>
              <a:spcBef>
                <a:spcPct val="0"/>
              </a:spcBef>
            </a:pPr>
            <a:r>
              <a:rPr lang="en-US" sz="1320">
                <a:solidFill>
                  <a:srgbClr val="FFFFFF"/>
                </a:solidFill>
                <a:latin typeface="Open Sans"/>
              </a:rPr>
              <a:t>Public Health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3485083" y="9143006"/>
            <a:ext cx="1711722" cy="452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49"/>
              </a:lnSpc>
            </a:pPr>
            <a:r>
              <a:rPr lang="en-US" sz="1320">
                <a:solidFill>
                  <a:srgbClr val="DDD613"/>
                </a:solidFill>
                <a:latin typeface="Open Sans Bold"/>
              </a:rPr>
              <a:t>Relocation of people</a:t>
            </a:r>
          </a:p>
          <a:p>
            <a:pPr algn="ctr">
              <a:lnSpc>
                <a:spcPts val="1849"/>
              </a:lnSpc>
              <a:spcBef>
                <a:spcPct val="0"/>
              </a:spcBef>
            </a:pPr>
            <a:r>
              <a:rPr lang="en-US" sz="1320">
                <a:solidFill>
                  <a:srgbClr val="DDD613"/>
                </a:solidFill>
                <a:latin typeface="Open Sans Bold"/>
              </a:rPr>
              <a:t>from high risk areas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6522223" y="6744801"/>
            <a:ext cx="1816894" cy="452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49"/>
              </a:lnSpc>
            </a:pPr>
            <a:r>
              <a:rPr lang="en-US" sz="1320">
                <a:solidFill>
                  <a:srgbClr val="DDD613"/>
                </a:solidFill>
                <a:latin typeface="Open Sans Bold"/>
              </a:rPr>
              <a:t>Training &amp; Awareness</a:t>
            </a:r>
          </a:p>
          <a:p>
            <a:pPr algn="ctr">
              <a:lnSpc>
                <a:spcPts val="1849"/>
              </a:lnSpc>
              <a:spcBef>
                <a:spcPct val="0"/>
              </a:spcBef>
            </a:pPr>
            <a:r>
              <a:rPr lang="en-US" sz="1320">
                <a:solidFill>
                  <a:srgbClr val="DDD613"/>
                </a:solidFill>
                <a:latin typeface="Open Sans Bold"/>
              </a:rPr>
              <a:t>for emergencies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6711342" y="7464536"/>
            <a:ext cx="1477367" cy="223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49"/>
              </a:lnSpc>
              <a:spcBef>
                <a:spcPct val="0"/>
              </a:spcBef>
            </a:pPr>
            <a:r>
              <a:rPr lang="en-US" sz="1320">
                <a:solidFill>
                  <a:srgbClr val="DDD613"/>
                </a:solidFill>
                <a:latin typeface="Open Sans Bold"/>
              </a:rPr>
              <a:t>Education in DRM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6448580" y="8189432"/>
            <a:ext cx="2168823" cy="223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49"/>
              </a:lnSpc>
              <a:spcBef>
                <a:spcPct val="0"/>
              </a:spcBef>
            </a:pPr>
            <a:r>
              <a:rPr lang="en-US" sz="1320">
                <a:solidFill>
                  <a:srgbClr val="DDD613"/>
                </a:solidFill>
                <a:latin typeface="Open Sans Bold"/>
              </a:rPr>
              <a:t>Community Preparedness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6902769" y="9094618"/>
            <a:ext cx="1017091" cy="452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49"/>
              </a:lnSpc>
            </a:pPr>
            <a:r>
              <a:rPr lang="en-US" sz="1320">
                <a:solidFill>
                  <a:srgbClr val="DDD613"/>
                </a:solidFill>
                <a:latin typeface="Open Sans Bold"/>
              </a:rPr>
              <a:t>Pre-position</a:t>
            </a:r>
          </a:p>
          <a:p>
            <a:pPr algn="ctr">
              <a:lnSpc>
                <a:spcPts val="1849"/>
              </a:lnSpc>
              <a:spcBef>
                <a:spcPct val="0"/>
              </a:spcBef>
            </a:pPr>
            <a:r>
              <a:rPr lang="en-US" sz="1320">
                <a:solidFill>
                  <a:srgbClr val="DDD613"/>
                </a:solidFill>
                <a:latin typeface="Open Sans Bold"/>
              </a:rPr>
              <a:t>supplies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10021644" y="6762581"/>
            <a:ext cx="2169615" cy="4595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49"/>
              </a:lnSpc>
            </a:pPr>
            <a:r>
              <a:rPr lang="en-US" sz="1320">
                <a:solidFill>
                  <a:srgbClr val="FFFFFF"/>
                </a:solidFill>
                <a:latin typeface="Open Sans"/>
              </a:rPr>
              <a:t>Activate State of Emergency</a:t>
            </a:r>
          </a:p>
          <a:p>
            <a:pPr algn="ctr">
              <a:lnSpc>
                <a:spcPts val="1849"/>
              </a:lnSpc>
              <a:spcBef>
                <a:spcPct val="0"/>
              </a:spcBef>
            </a:pPr>
            <a:r>
              <a:rPr lang="en-US" sz="1320">
                <a:solidFill>
                  <a:srgbClr val="FFFFFF"/>
                </a:solidFill>
                <a:latin typeface="Open Sans"/>
              </a:rPr>
              <a:t>or Disaster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10282511" y="7464536"/>
            <a:ext cx="1549995" cy="223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49"/>
              </a:lnSpc>
              <a:spcBef>
                <a:spcPct val="0"/>
              </a:spcBef>
            </a:pPr>
            <a:r>
              <a:rPr lang="en-US" sz="1320">
                <a:solidFill>
                  <a:srgbClr val="DDD613"/>
                </a:solidFill>
                <a:latin typeface="Open Sans Bold"/>
              </a:rPr>
              <a:t>RAPID Assessment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9992532" y="8189432"/>
            <a:ext cx="2026265" cy="4595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49"/>
              </a:lnSpc>
            </a:pPr>
            <a:r>
              <a:rPr lang="en-US" sz="1320">
                <a:solidFill>
                  <a:srgbClr val="FFFFFF"/>
                </a:solidFill>
                <a:latin typeface="Open Sans"/>
              </a:rPr>
              <a:t>Communication protocols</a:t>
            </a:r>
          </a:p>
          <a:p>
            <a:pPr algn="ctr">
              <a:lnSpc>
                <a:spcPts val="1849"/>
              </a:lnSpc>
              <a:spcBef>
                <a:spcPct val="0"/>
              </a:spcBef>
            </a:pPr>
            <a:r>
              <a:rPr lang="en-US" sz="1320">
                <a:solidFill>
                  <a:srgbClr val="FFFFFF"/>
                </a:solidFill>
                <a:latin typeface="Open Sans"/>
              </a:rPr>
              <a:t>and coordination</a:t>
            </a:r>
          </a:p>
        </p:txBody>
      </p:sp>
      <p:sp>
        <p:nvSpPr>
          <p:cNvPr id="60" name="TextBox 60"/>
          <p:cNvSpPr txBox="1"/>
          <p:nvPr/>
        </p:nvSpPr>
        <p:spPr>
          <a:xfrm>
            <a:off x="10111589" y="8986370"/>
            <a:ext cx="1710730" cy="452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49"/>
              </a:lnSpc>
            </a:pPr>
            <a:r>
              <a:rPr lang="en-US" sz="1320">
                <a:solidFill>
                  <a:srgbClr val="DDD613"/>
                </a:solidFill>
                <a:latin typeface="Open Sans Bold"/>
              </a:rPr>
              <a:t>Distribution of relief</a:t>
            </a:r>
          </a:p>
          <a:p>
            <a:pPr algn="ctr">
              <a:lnSpc>
                <a:spcPts val="1849"/>
              </a:lnSpc>
              <a:spcBef>
                <a:spcPct val="0"/>
              </a:spcBef>
            </a:pPr>
            <a:r>
              <a:rPr lang="en-US" sz="1320">
                <a:solidFill>
                  <a:srgbClr val="DDD613"/>
                </a:solidFill>
                <a:latin typeface="Open Sans Bold"/>
              </a:rPr>
              <a:t>supplies</a:t>
            </a:r>
          </a:p>
        </p:txBody>
      </p:sp>
      <p:sp>
        <p:nvSpPr>
          <p:cNvPr id="61" name="TextBox 61"/>
          <p:cNvSpPr txBox="1"/>
          <p:nvPr/>
        </p:nvSpPr>
        <p:spPr>
          <a:xfrm>
            <a:off x="10213701" y="9785101"/>
            <a:ext cx="1332409" cy="223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49"/>
              </a:lnSpc>
              <a:spcBef>
                <a:spcPct val="0"/>
              </a:spcBef>
            </a:pPr>
            <a:r>
              <a:rPr lang="en-US" sz="1320">
                <a:solidFill>
                  <a:srgbClr val="DDD613"/>
                </a:solidFill>
                <a:latin typeface="Open Sans Bold"/>
              </a:rPr>
              <a:t>Search &amp; rescue</a:t>
            </a:r>
          </a:p>
        </p:txBody>
      </p:sp>
      <p:sp>
        <p:nvSpPr>
          <p:cNvPr id="62" name="TextBox 62"/>
          <p:cNvSpPr txBox="1"/>
          <p:nvPr/>
        </p:nvSpPr>
        <p:spPr>
          <a:xfrm>
            <a:off x="13481291" y="6762581"/>
            <a:ext cx="1222177" cy="452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49"/>
              </a:lnSpc>
            </a:pPr>
            <a:r>
              <a:rPr lang="en-US" sz="1320">
                <a:solidFill>
                  <a:srgbClr val="DDD613"/>
                </a:solidFill>
                <a:latin typeface="Open Sans Bold"/>
              </a:rPr>
              <a:t>Initial Damage</a:t>
            </a:r>
          </a:p>
          <a:p>
            <a:pPr algn="ctr">
              <a:lnSpc>
                <a:spcPts val="1849"/>
              </a:lnSpc>
              <a:spcBef>
                <a:spcPct val="0"/>
              </a:spcBef>
            </a:pPr>
            <a:r>
              <a:rPr lang="en-US" sz="1320">
                <a:solidFill>
                  <a:srgbClr val="DDD613"/>
                </a:solidFill>
                <a:latin typeface="Open Sans Bold"/>
              </a:rPr>
              <a:t>Assessment</a:t>
            </a:r>
          </a:p>
        </p:txBody>
      </p:sp>
      <p:sp>
        <p:nvSpPr>
          <p:cNvPr id="63" name="TextBox 63"/>
          <p:cNvSpPr txBox="1"/>
          <p:nvPr/>
        </p:nvSpPr>
        <p:spPr>
          <a:xfrm>
            <a:off x="12730945" y="7464536"/>
            <a:ext cx="2684165" cy="6808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49"/>
              </a:lnSpc>
            </a:pPr>
            <a:r>
              <a:rPr lang="en-US" sz="1320">
                <a:solidFill>
                  <a:srgbClr val="DDD613"/>
                </a:solidFill>
                <a:latin typeface="Open Sans Bold"/>
              </a:rPr>
              <a:t>Restore essential services</a:t>
            </a:r>
          </a:p>
          <a:p>
            <a:pPr algn="ctr">
              <a:lnSpc>
                <a:spcPts val="1849"/>
              </a:lnSpc>
            </a:pPr>
            <a:r>
              <a:rPr lang="en-US" sz="1320">
                <a:solidFill>
                  <a:srgbClr val="DDD613"/>
                </a:solidFill>
                <a:latin typeface="Open Sans Bold"/>
              </a:rPr>
              <a:t>(Power, transport, roads,</a:t>
            </a:r>
          </a:p>
          <a:p>
            <a:pPr algn="ctr">
              <a:lnSpc>
                <a:spcPts val="1849"/>
              </a:lnSpc>
              <a:spcBef>
                <a:spcPct val="0"/>
              </a:spcBef>
            </a:pPr>
            <a:r>
              <a:rPr lang="en-US" sz="1320">
                <a:solidFill>
                  <a:srgbClr val="DDD613"/>
                </a:solidFill>
                <a:latin typeface="Open Sans Bold"/>
              </a:rPr>
              <a:t>communication systems, water)</a:t>
            </a:r>
          </a:p>
        </p:txBody>
      </p:sp>
      <p:sp>
        <p:nvSpPr>
          <p:cNvPr id="64" name="TextBox 64"/>
          <p:cNvSpPr txBox="1"/>
          <p:nvPr/>
        </p:nvSpPr>
        <p:spPr>
          <a:xfrm>
            <a:off x="13345088" y="8468291"/>
            <a:ext cx="1446209" cy="227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49"/>
              </a:lnSpc>
              <a:spcBef>
                <a:spcPct val="0"/>
              </a:spcBef>
            </a:pPr>
            <a:r>
              <a:rPr lang="en-US" sz="1320">
                <a:solidFill>
                  <a:srgbClr val="FFFFFF"/>
                </a:solidFill>
                <a:latin typeface="Open Sans"/>
              </a:rPr>
              <a:t>Temporary shelter</a:t>
            </a:r>
          </a:p>
        </p:txBody>
      </p:sp>
      <p:sp>
        <p:nvSpPr>
          <p:cNvPr id="65" name="TextBox 65"/>
          <p:cNvSpPr txBox="1"/>
          <p:nvPr/>
        </p:nvSpPr>
        <p:spPr>
          <a:xfrm>
            <a:off x="16423713" y="6762581"/>
            <a:ext cx="1269901" cy="452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49"/>
              </a:lnSpc>
            </a:pPr>
            <a:r>
              <a:rPr lang="en-US" sz="1320">
                <a:solidFill>
                  <a:srgbClr val="DDD613"/>
                </a:solidFill>
                <a:latin typeface="Open Sans Bold"/>
              </a:rPr>
              <a:t>Detailed sector</a:t>
            </a:r>
          </a:p>
          <a:p>
            <a:pPr algn="ctr">
              <a:lnSpc>
                <a:spcPts val="1849"/>
              </a:lnSpc>
              <a:spcBef>
                <a:spcPct val="0"/>
              </a:spcBef>
            </a:pPr>
            <a:r>
              <a:rPr lang="en-US" sz="1320">
                <a:solidFill>
                  <a:srgbClr val="DDD613"/>
                </a:solidFill>
                <a:latin typeface="Open Sans Bold"/>
              </a:rPr>
              <a:t>assessment</a:t>
            </a:r>
          </a:p>
        </p:txBody>
      </p:sp>
      <p:sp>
        <p:nvSpPr>
          <p:cNvPr id="66" name="TextBox 66"/>
          <p:cNvSpPr txBox="1"/>
          <p:nvPr/>
        </p:nvSpPr>
        <p:spPr>
          <a:xfrm>
            <a:off x="16139012" y="7522602"/>
            <a:ext cx="1878013" cy="452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49"/>
              </a:lnSpc>
            </a:pPr>
            <a:r>
              <a:rPr lang="en-US" sz="1320">
                <a:solidFill>
                  <a:srgbClr val="DDD613"/>
                </a:solidFill>
                <a:latin typeface="Open Sans Bold"/>
              </a:rPr>
              <a:t>Repair and strengthen</a:t>
            </a:r>
          </a:p>
          <a:p>
            <a:pPr algn="ctr">
              <a:lnSpc>
                <a:spcPts val="1849"/>
              </a:lnSpc>
              <a:spcBef>
                <a:spcPct val="0"/>
              </a:spcBef>
            </a:pPr>
            <a:r>
              <a:rPr lang="en-US" sz="1320">
                <a:solidFill>
                  <a:srgbClr val="DDD613"/>
                </a:solidFill>
                <a:latin typeface="Open Sans Bold"/>
              </a:rPr>
              <a:t>Infrastructure</a:t>
            </a:r>
          </a:p>
        </p:txBody>
      </p:sp>
      <p:sp>
        <p:nvSpPr>
          <p:cNvPr id="67" name="TextBox 67"/>
          <p:cNvSpPr txBox="1"/>
          <p:nvPr/>
        </p:nvSpPr>
        <p:spPr>
          <a:xfrm>
            <a:off x="16337541" y="8421696"/>
            <a:ext cx="1442244" cy="223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49"/>
              </a:lnSpc>
              <a:spcBef>
                <a:spcPct val="0"/>
              </a:spcBef>
            </a:pPr>
            <a:r>
              <a:rPr lang="en-US" sz="1320">
                <a:solidFill>
                  <a:srgbClr val="DDD613"/>
                </a:solidFill>
                <a:latin typeface="Open Sans Bold"/>
              </a:rPr>
              <a:t>Build back better</a:t>
            </a:r>
          </a:p>
        </p:txBody>
      </p:sp>
      <p:sp>
        <p:nvSpPr>
          <p:cNvPr id="68" name="TextBox 68"/>
          <p:cNvSpPr txBox="1"/>
          <p:nvPr/>
        </p:nvSpPr>
        <p:spPr>
          <a:xfrm>
            <a:off x="16284196" y="9084940"/>
            <a:ext cx="1510222" cy="227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49"/>
              </a:lnSpc>
              <a:spcBef>
                <a:spcPct val="0"/>
              </a:spcBef>
            </a:pPr>
            <a:r>
              <a:rPr lang="en-US" sz="1320">
                <a:solidFill>
                  <a:srgbClr val="FFFFFF"/>
                </a:solidFill>
                <a:latin typeface="Open Sans"/>
              </a:rPr>
              <a:t>Economic Recovery</a:t>
            </a:r>
          </a:p>
        </p:txBody>
      </p:sp>
      <p:sp>
        <p:nvSpPr>
          <p:cNvPr id="69" name="TextBox 69"/>
          <p:cNvSpPr txBox="1"/>
          <p:nvPr/>
        </p:nvSpPr>
        <p:spPr>
          <a:xfrm>
            <a:off x="4745356" y="154901"/>
            <a:ext cx="9244296" cy="1251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  <a:spcBef>
                <a:spcPct val="0"/>
              </a:spcBef>
            </a:pPr>
            <a:r>
              <a:rPr lang="en-US" sz="3599">
                <a:solidFill>
                  <a:srgbClr val="FFFFFF"/>
                </a:solidFill>
                <a:latin typeface="Montserrat Ultra-Bold"/>
              </a:rPr>
              <a:t>FUNCTIONS THAT GIS PLAYS A ROLE AT EMCI</a:t>
            </a:r>
          </a:p>
        </p:txBody>
      </p:sp>
      <p:grpSp>
        <p:nvGrpSpPr>
          <p:cNvPr id="70" name="Group 70"/>
          <p:cNvGrpSpPr/>
          <p:nvPr/>
        </p:nvGrpSpPr>
        <p:grpSpPr>
          <a:xfrm>
            <a:off x="0" y="193877"/>
            <a:ext cx="4745356" cy="833271"/>
            <a:chOff x="0" y="0"/>
            <a:chExt cx="6327142" cy="1111028"/>
          </a:xfrm>
        </p:grpSpPr>
        <p:sp>
          <p:nvSpPr>
            <p:cNvPr id="71" name="Freeform 71"/>
            <p:cNvSpPr/>
            <p:nvPr/>
          </p:nvSpPr>
          <p:spPr>
            <a:xfrm>
              <a:off x="0" y="0"/>
              <a:ext cx="964115" cy="1111028"/>
            </a:xfrm>
            <a:custGeom>
              <a:avLst/>
              <a:gdLst/>
              <a:ahLst/>
              <a:cxnLst/>
              <a:rect l="l" t="t" r="r" b="b"/>
              <a:pathLst>
                <a:path w="964115" h="1111028">
                  <a:moveTo>
                    <a:pt x="0" y="0"/>
                  </a:moveTo>
                  <a:lnTo>
                    <a:pt x="964115" y="0"/>
                  </a:lnTo>
                  <a:lnTo>
                    <a:pt x="964115" y="1111028"/>
                  </a:lnTo>
                  <a:lnTo>
                    <a:pt x="0" y="11110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72" name="TextBox 72"/>
            <p:cNvSpPr txBox="1"/>
            <p:nvPr/>
          </p:nvSpPr>
          <p:spPr>
            <a:xfrm>
              <a:off x="1258855" y="191078"/>
              <a:ext cx="5068286" cy="7002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147"/>
                </a:lnSpc>
              </a:pPr>
              <a:r>
                <a:rPr lang="en-US" sz="1534">
                  <a:solidFill>
                    <a:srgbClr val="FFFFFF"/>
                  </a:solidFill>
                  <a:latin typeface="Open Sans"/>
                </a:rPr>
                <a:t>Emergency Management Cook Islands</a:t>
              </a:r>
            </a:p>
            <a:p>
              <a:pPr>
                <a:lnSpc>
                  <a:spcPts val="2147"/>
                </a:lnSpc>
                <a:spcBef>
                  <a:spcPct val="0"/>
                </a:spcBef>
              </a:pPr>
              <a:endParaRPr lang="en-US" sz="1534">
                <a:solidFill>
                  <a:srgbClr val="FFFFFF"/>
                </a:solidFill>
                <a:latin typeface="Open San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389222" y="547052"/>
            <a:ext cx="9509556" cy="877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5199">
                <a:solidFill>
                  <a:srgbClr val="FFFFFF"/>
                </a:solidFill>
                <a:latin typeface="Montserrat Ultra-Bold"/>
              </a:rPr>
              <a:t>EMCI DASHBOARD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90517" y="268289"/>
            <a:ext cx="4745356" cy="833271"/>
            <a:chOff x="0" y="0"/>
            <a:chExt cx="6327142" cy="111102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964115" cy="1111028"/>
            </a:xfrm>
            <a:custGeom>
              <a:avLst/>
              <a:gdLst/>
              <a:ahLst/>
              <a:cxnLst/>
              <a:rect l="l" t="t" r="r" b="b"/>
              <a:pathLst>
                <a:path w="964115" h="1111028">
                  <a:moveTo>
                    <a:pt x="0" y="0"/>
                  </a:moveTo>
                  <a:lnTo>
                    <a:pt x="964115" y="0"/>
                  </a:lnTo>
                  <a:lnTo>
                    <a:pt x="964115" y="1111028"/>
                  </a:lnTo>
                  <a:lnTo>
                    <a:pt x="0" y="11110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6" name="TextBox 6"/>
            <p:cNvSpPr txBox="1"/>
            <p:nvPr/>
          </p:nvSpPr>
          <p:spPr>
            <a:xfrm>
              <a:off x="1258855" y="191078"/>
              <a:ext cx="5068286" cy="7002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147"/>
                </a:lnSpc>
              </a:pPr>
              <a:r>
                <a:rPr lang="en-US" sz="1534">
                  <a:solidFill>
                    <a:srgbClr val="FFFFFF"/>
                  </a:solidFill>
                  <a:latin typeface="Open Sans"/>
                </a:rPr>
                <a:t>Emergency Management Cook Islands</a:t>
              </a:r>
            </a:p>
            <a:p>
              <a:pPr>
                <a:lnSpc>
                  <a:spcPts val="2147"/>
                </a:lnSpc>
                <a:spcBef>
                  <a:spcPct val="0"/>
                </a:spcBef>
              </a:pPr>
              <a:endParaRPr lang="en-US" sz="1534">
                <a:solidFill>
                  <a:srgbClr val="FFFFFF"/>
                </a:solidFill>
                <a:latin typeface="Open Sans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0" y="1811345"/>
            <a:ext cx="18288000" cy="8475655"/>
          </a:xfrm>
          <a:custGeom>
            <a:avLst/>
            <a:gdLst/>
            <a:ahLst/>
            <a:cxnLst/>
            <a:rect l="l" t="t" r="r" b="b"/>
            <a:pathLst>
              <a:path w="18288000" h="8475655">
                <a:moveTo>
                  <a:pt x="0" y="0"/>
                </a:moveTo>
                <a:lnTo>
                  <a:pt x="18288000" y="0"/>
                </a:lnTo>
                <a:lnTo>
                  <a:pt x="18288000" y="8475655"/>
                </a:lnTo>
                <a:lnTo>
                  <a:pt x="0" y="84756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526" b="-526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120547" y="0"/>
            <a:ext cx="2167453" cy="1442341"/>
          </a:xfrm>
          <a:custGeom>
            <a:avLst/>
            <a:gdLst/>
            <a:ahLst/>
            <a:cxnLst/>
            <a:rect l="l" t="t" r="r" b="b"/>
            <a:pathLst>
              <a:path w="2167453" h="1442341">
                <a:moveTo>
                  <a:pt x="0" y="0"/>
                </a:moveTo>
                <a:lnTo>
                  <a:pt x="2167453" y="0"/>
                </a:lnTo>
                <a:lnTo>
                  <a:pt x="2167453" y="1442341"/>
                </a:lnTo>
                <a:lnTo>
                  <a:pt x="0" y="14423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389222" y="599199"/>
            <a:ext cx="9509556" cy="1801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5199">
                <a:solidFill>
                  <a:srgbClr val="FFFFFF"/>
                </a:solidFill>
                <a:latin typeface="Montserrat Ultra-Bold"/>
              </a:rPr>
              <a:t>TABS ON THE EMCI DASHBOARD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90517" y="268289"/>
            <a:ext cx="4745356" cy="833271"/>
            <a:chOff x="0" y="0"/>
            <a:chExt cx="6327142" cy="111102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964115" cy="1111028"/>
            </a:xfrm>
            <a:custGeom>
              <a:avLst/>
              <a:gdLst/>
              <a:ahLst/>
              <a:cxnLst/>
              <a:rect l="l" t="t" r="r" b="b"/>
              <a:pathLst>
                <a:path w="964115" h="1111028">
                  <a:moveTo>
                    <a:pt x="0" y="0"/>
                  </a:moveTo>
                  <a:lnTo>
                    <a:pt x="964115" y="0"/>
                  </a:lnTo>
                  <a:lnTo>
                    <a:pt x="964115" y="1111028"/>
                  </a:lnTo>
                  <a:lnTo>
                    <a:pt x="0" y="11110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6" name="TextBox 6"/>
            <p:cNvSpPr txBox="1"/>
            <p:nvPr/>
          </p:nvSpPr>
          <p:spPr>
            <a:xfrm>
              <a:off x="1258855" y="191078"/>
              <a:ext cx="5068286" cy="7002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147"/>
                </a:lnSpc>
              </a:pPr>
              <a:r>
                <a:rPr lang="en-US" sz="1534">
                  <a:solidFill>
                    <a:srgbClr val="FFFFFF"/>
                  </a:solidFill>
                  <a:latin typeface="Open Sans"/>
                </a:rPr>
                <a:t>Emergency Management Cook Islands</a:t>
              </a:r>
            </a:p>
            <a:p>
              <a:pPr>
                <a:lnSpc>
                  <a:spcPts val="2147"/>
                </a:lnSpc>
                <a:spcBef>
                  <a:spcPct val="0"/>
                </a:spcBef>
              </a:pPr>
              <a:endParaRPr lang="en-US" sz="1534">
                <a:solidFill>
                  <a:srgbClr val="FFFFFF"/>
                </a:solidFill>
                <a:latin typeface="Open Sans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9350312" y="3506698"/>
            <a:ext cx="8702851" cy="4115723"/>
          </a:xfrm>
          <a:custGeom>
            <a:avLst/>
            <a:gdLst/>
            <a:ahLst/>
            <a:cxnLst/>
            <a:rect l="l" t="t" r="r" b="b"/>
            <a:pathLst>
              <a:path w="8702851" h="4115723">
                <a:moveTo>
                  <a:pt x="0" y="0"/>
                </a:moveTo>
                <a:lnTo>
                  <a:pt x="8702850" y="0"/>
                </a:lnTo>
                <a:lnTo>
                  <a:pt x="8702850" y="4115723"/>
                </a:lnTo>
                <a:lnTo>
                  <a:pt x="0" y="41157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90517" y="3506698"/>
            <a:ext cx="8634384" cy="4115723"/>
          </a:xfrm>
          <a:custGeom>
            <a:avLst/>
            <a:gdLst/>
            <a:ahLst/>
            <a:cxnLst/>
            <a:rect l="l" t="t" r="r" b="b"/>
            <a:pathLst>
              <a:path w="8634384" h="4115723">
                <a:moveTo>
                  <a:pt x="0" y="0"/>
                </a:moveTo>
                <a:lnTo>
                  <a:pt x="8634384" y="0"/>
                </a:lnTo>
                <a:lnTo>
                  <a:pt x="8634384" y="4115723"/>
                </a:lnTo>
                <a:lnTo>
                  <a:pt x="0" y="41157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686008" y="8362843"/>
            <a:ext cx="7406428" cy="8954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69"/>
              </a:lnSpc>
              <a:spcBef>
                <a:spcPct val="0"/>
              </a:spcBef>
            </a:pPr>
            <a:r>
              <a:rPr lang="en-US" sz="2620">
                <a:solidFill>
                  <a:srgbClr val="FFFFFF"/>
                </a:solidFill>
                <a:latin typeface="Open Sans Bold"/>
              </a:rPr>
              <a:t>official Census population data tab filtered by Island or village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998523" y="8362843"/>
            <a:ext cx="7406428" cy="8954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69"/>
              </a:lnSpc>
              <a:spcBef>
                <a:spcPct val="0"/>
              </a:spcBef>
            </a:pPr>
            <a:r>
              <a:rPr lang="en-US" sz="2620">
                <a:solidFill>
                  <a:srgbClr val="FFFFFF"/>
                </a:solidFill>
                <a:latin typeface="Open Sans Bold"/>
              </a:rPr>
              <a:t>Special needs data tab filtered by island or village </a:t>
            </a:r>
          </a:p>
        </p:txBody>
      </p:sp>
      <p:sp>
        <p:nvSpPr>
          <p:cNvPr id="11" name="Freeform 11"/>
          <p:cNvSpPr/>
          <p:nvPr/>
        </p:nvSpPr>
        <p:spPr>
          <a:xfrm>
            <a:off x="16409921" y="268289"/>
            <a:ext cx="1643241" cy="1643241"/>
          </a:xfrm>
          <a:custGeom>
            <a:avLst/>
            <a:gdLst/>
            <a:ahLst/>
            <a:cxnLst/>
            <a:rect l="l" t="t" r="r" b="b"/>
            <a:pathLst>
              <a:path w="1643241" h="1643241">
                <a:moveTo>
                  <a:pt x="0" y="0"/>
                </a:moveTo>
                <a:lnTo>
                  <a:pt x="1643241" y="0"/>
                </a:lnTo>
                <a:lnTo>
                  <a:pt x="1643241" y="1643242"/>
                </a:lnTo>
                <a:lnTo>
                  <a:pt x="0" y="164324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435703" y="1708983"/>
            <a:ext cx="7528184" cy="3301167"/>
          </a:xfrm>
          <a:custGeom>
            <a:avLst/>
            <a:gdLst/>
            <a:ahLst/>
            <a:cxnLst/>
            <a:rect l="l" t="t" r="r" b="b"/>
            <a:pathLst>
              <a:path w="7528184" h="3301167">
                <a:moveTo>
                  <a:pt x="0" y="0"/>
                </a:moveTo>
                <a:lnTo>
                  <a:pt x="7528184" y="0"/>
                </a:lnTo>
                <a:lnTo>
                  <a:pt x="7528184" y="3301167"/>
                </a:lnTo>
                <a:lnTo>
                  <a:pt x="0" y="33011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063" b="-5063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47604" y="5933603"/>
            <a:ext cx="7055380" cy="3560202"/>
          </a:xfrm>
          <a:custGeom>
            <a:avLst/>
            <a:gdLst/>
            <a:ahLst/>
            <a:cxnLst/>
            <a:rect l="l" t="t" r="r" b="b"/>
            <a:pathLst>
              <a:path w="7055380" h="3560202">
                <a:moveTo>
                  <a:pt x="0" y="0"/>
                </a:moveTo>
                <a:lnTo>
                  <a:pt x="7055380" y="0"/>
                </a:lnTo>
                <a:lnTo>
                  <a:pt x="7055380" y="3560202"/>
                </a:lnTo>
                <a:lnTo>
                  <a:pt x="0" y="35602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80" b="-980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373523" y="5862035"/>
            <a:ext cx="7652544" cy="3631770"/>
          </a:xfrm>
          <a:custGeom>
            <a:avLst/>
            <a:gdLst/>
            <a:ahLst/>
            <a:cxnLst/>
            <a:rect l="l" t="t" r="r" b="b"/>
            <a:pathLst>
              <a:path w="7652544" h="3631770">
                <a:moveTo>
                  <a:pt x="0" y="0"/>
                </a:moveTo>
                <a:lnTo>
                  <a:pt x="7652544" y="0"/>
                </a:lnTo>
                <a:lnTo>
                  <a:pt x="7652544" y="3631770"/>
                </a:lnTo>
                <a:lnTo>
                  <a:pt x="0" y="36317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47777" y="1708983"/>
            <a:ext cx="7155206" cy="3241126"/>
          </a:xfrm>
          <a:custGeom>
            <a:avLst/>
            <a:gdLst/>
            <a:ahLst/>
            <a:cxnLst/>
            <a:rect l="l" t="t" r="r" b="b"/>
            <a:pathLst>
              <a:path w="7155206" h="3241126">
                <a:moveTo>
                  <a:pt x="0" y="0"/>
                </a:moveTo>
                <a:lnTo>
                  <a:pt x="7155207" y="0"/>
                </a:lnTo>
                <a:lnTo>
                  <a:pt x="7155207" y="3241126"/>
                </a:lnTo>
                <a:lnTo>
                  <a:pt x="0" y="324112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943" r="-943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958926" y="431363"/>
            <a:ext cx="11942292" cy="877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5199">
                <a:solidFill>
                  <a:srgbClr val="FFFFFF"/>
                </a:solidFill>
                <a:latin typeface="Montserrat Ultra-Bold"/>
              </a:rPr>
              <a:t>TABS ON THE EMCI DASHBOARD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-579484" y="5091649"/>
            <a:ext cx="9509556" cy="438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  <a:spcBef>
                <a:spcPct val="0"/>
              </a:spcBef>
            </a:pPr>
            <a:r>
              <a:rPr lang="en-US" sz="2600">
                <a:solidFill>
                  <a:srgbClr val="FFFFFF"/>
                </a:solidFill>
                <a:latin typeface="Montserrat Ultra-Bold"/>
              </a:rPr>
              <a:t>EMCI DRM MAP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445017" y="5095875"/>
            <a:ext cx="9509556" cy="438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  <a:spcBef>
                <a:spcPct val="0"/>
              </a:spcBef>
            </a:pPr>
            <a:r>
              <a:rPr lang="en-US" sz="2600">
                <a:solidFill>
                  <a:srgbClr val="FFFFFF"/>
                </a:solidFill>
                <a:latin typeface="Montserrat Ultra-Bold"/>
              </a:rPr>
              <a:t>COOK ISLANDS WEATHER UPDATES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-579484" y="9581846"/>
            <a:ext cx="9509556" cy="438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  <a:spcBef>
                <a:spcPct val="0"/>
              </a:spcBef>
            </a:pPr>
            <a:r>
              <a:rPr lang="en-US" sz="2600">
                <a:solidFill>
                  <a:srgbClr val="FFFFFF"/>
                </a:solidFill>
                <a:latin typeface="Montserrat Ultra-Bold"/>
              </a:rPr>
              <a:t>LIVE COOK ISLANDS TIDE GAUGES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930072" y="9579530"/>
            <a:ext cx="9509556" cy="438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  <a:spcBef>
                <a:spcPct val="0"/>
              </a:spcBef>
            </a:pPr>
            <a:r>
              <a:rPr lang="en-US" sz="2600">
                <a:solidFill>
                  <a:srgbClr val="FFFFFF"/>
                </a:solidFill>
                <a:latin typeface="Montserrat Ultra-Bold"/>
              </a:rPr>
              <a:t> GPS COORDINATES, CENSUS STATS, PCRAFI DATA</a:t>
            </a:r>
          </a:p>
        </p:txBody>
      </p:sp>
      <p:sp>
        <p:nvSpPr>
          <p:cNvPr id="12" name="Freeform 12"/>
          <p:cNvSpPr/>
          <p:nvPr/>
        </p:nvSpPr>
        <p:spPr>
          <a:xfrm>
            <a:off x="16366732" y="68066"/>
            <a:ext cx="1643241" cy="1643241"/>
          </a:xfrm>
          <a:custGeom>
            <a:avLst/>
            <a:gdLst/>
            <a:ahLst/>
            <a:cxnLst/>
            <a:rect l="l" t="t" r="r" b="b"/>
            <a:pathLst>
              <a:path w="1643241" h="1643241">
                <a:moveTo>
                  <a:pt x="0" y="0"/>
                </a:moveTo>
                <a:lnTo>
                  <a:pt x="1643241" y="0"/>
                </a:lnTo>
                <a:lnTo>
                  <a:pt x="1643241" y="1643241"/>
                </a:lnTo>
                <a:lnTo>
                  <a:pt x="0" y="16432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69584" y="230713"/>
            <a:ext cx="4330430" cy="760411"/>
            <a:chOff x="0" y="0"/>
            <a:chExt cx="5773907" cy="101388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79814" cy="1013881"/>
            </a:xfrm>
            <a:custGeom>
              <a:avLst/>
              <a:gdLst/>
              <a:ahLst/>
              <a:cxnLst/>
              <a:rect l="l" t="t" r="r" b="b"/>
              <a:pathLst>
                <a:path w="879814" h="1013881">
                  <a:moveTo>
                    <a:pt x="0" y="0"/>
                  </a:moveTo>
                  <a:lnTo>
                    <a:pt x="879814" y="0"/>
                  </a:lnTo>
                  <a:lnTo>
                    <a:pt x="879814" y="1013881"/>
                  </a:lnTo>
                  <a:lnTo>
                    <a:pt x="0" y="10138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5" name="TextBox 5"/>
            <p:cNvSpPr txBox="1"/>
            <p:nvPr/>
          </p:nvSpPr>
          <p:spPr>
            <a:xfrm>
              <a:off x="1148783" y="171872"/>
              <a:ext cx="4625124" cy="3113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960"/>
                </a:lnSpc>
                <a:spcBef>
                  <a:spcPct val="0"/>
                </a:spcBef>
              </a:pPr>
              <a:r>
                <a:rPr lang="en-US" sz="1400">
                  <a:solidFill>
                    <a:srgbClr val="FFFFFF"/>
                  </a:solidFill>
                  <a:latin typeface="Open Sans"/>
                </a:rPr>
                <a:t>Emergency Management Cook Islands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39551" y="3064928"/>
            <a:ext cx="9104449" cy="4157144"/>
          </a:xfrm>
          <a:custGeom>
            <a:avLst/>
            <a:gdLst/>
            <a:ahLst/>
            <a:cxnLst/>
            <a:rect l="l" t="t" r="r" b="b"/>
            <a:pathLst>
              <a:path w="9104449" h="4157144">
                <a:moveTo>
                  <a:pt x="0" y="0"/>
                </a:moveTo>
                <a:lnTo>
                  <a:pt x="9104449" y="0"/>
                </a:lnTo>
                <a:lnTo>
                  <a:pt x="9104449" y="4157144"/>
                </a:lnTo>
                <a:lnTo>
                  <a:pt x="0" y="41571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12" r="-3162" b="-5243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360479" y="3013820"/>
            <a:ext cx="8967072" cy="4259359"/>
          </a:xfrm>
          <a:custGeom>
            <a:avLst/>
            <a:gdLst/>
            <a:ahLst/>
            <a:cxnLst/>
            <a:rect l="l" t="t" r="r" b="b"/>
            <a:pathLst>
              <a:path w="8967072" h="4259359">
                <a:moveTo>
                  <a:pt x="0" y="0"/>
                </a:moveTo>
                <a:lnTo>
                  <a:pt x="8967072" y="0"/>
                </a:lnTo>
                <a:lnTo>
                  <a:pt x="8967072" y="4259360"/>
                </a:lnTo>
                <a:lnTo>
                  <a:pt x="0" y="42593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5830269" y="525193"/>
            <a:ext cx="6627462" cy="1801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5199">
                <a:solidFill>
                  <a:srgbClr val="FFFFFF"/>
                </a:solidFill>
                <a:latin typeface="Montserrat Bold"/>
              </a:rPr>
              <a:t>VULNERABILITY DATA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69584" y="8175398"/>
            <a:ext cx="17547713" cy="9665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49"/>
              </a:lnSpc>
              <a:spcBef>
                <a:spcPct val="0"/>
              </a:spcBef>
            </a:pPr>
            <a:r>
              <a:rPr lang="en-US" sz="2820">
                <a:solidFill>
                  <a:srgbClr val="FFFFFF"/>
                </a:solidFill>
                <a:latin typeface="Open Sans Bold"/>
              </a:rPr>
              <a:t>Collected during Covid pandemic in 2020 by Puna members. Collecting information on Contact details, population data of each household and any special needs data</a:t>
            </a:r>
          </a:p>
        </p:txBody>
      </p:sp>
      <p:sp>
        <p:nvSpPr>
          <p:cNvPr id="10" name="Freeform 10"/>
          <p:cNvSpPr/>
          <p:nvPr/>
        </p:nvSpPr>
        <p:spPr>
          <a:xfrm>
            <a:off x="16366732" y="68066"/>
            <a:ext cx="1643241" cy="1643241"/>
          </a:xfrm>
          <a:custGeom>
            <a:avLst/>
            <a:gdLst/>
            <a:ahLst/>
            <a:cxnLst/>
            <a:rect l="l" t="t" r="r" b="b"/>
            <a:pathLst>
              <a:path w="1643241" h="1643241">
                <a:moveTo>
                  <a:pt x="0" y="0"/>
                </a:moveTo>
                <a:lnTo>
                  <a:pt x="1643241" y="0"/>
                </a:lnTo>
                <a:lnTo>
                  <a:pt x="1643241" y="1643241"/>
                </a:lnTo>
                <a:lnTo>
                  <a:pt x="0" y="164324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841963" y="7089904"/>
            <a:ext cx="1153016" cy="1153016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EDB12">
                <a:alpha val="6667"/>
              </a:srgbClr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-485022" y="7912483"/>
            <a:ext cx="2615770" cy="2615770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EDB12">
                <a:alpha val="6667"/>
              </a:srgbClr>
            </a:solidFill>
          </p:spPr>
        </p:sp>
      </p:grpSp>
      <p:grpSp>
        <p:nvGrpSpPr>
          <p:cNvPr id="7" name="Group 7"/>
          <p:cNvGrpSpPr/>
          <p:nvPr/>
        </p:nvGrpSpPr>
        <p:grpSpPr>
          <a:xfrm rot="-10800000">
            <a:off x="15293021" y="1385527"/>
            <a:ext cx="1153016" cy="1153016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EDB12">
                <a:alpha val="6667"/>
              </a:srgbClr>
            </a:solidFill>
          </p:spPr>
        </p:sp>
      </p:grpSp>
      <p:grpSp>
        <p:nvGrpSpPr>
          <p:cNvPr id="9" name="Group 9"/>
          <p:cNvGrpSpPr/>
          <p:nvPr/>
        </p:nvGrpSpPr>
        <p:grpSpPr>
          <a:xfrm rot="-10800000">
            <a:off x="15869529" y="-653734"/>
            <a:ext cx="2615770" cy="2615770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EDB12">
                <a:alpha val="6667"/>
              </a:srgbClr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207179" y="245931"/>
            <a:ext cx="5575600" cy="979059"/>
            <a:chOff x="0" y="0"/>
            <a:chExt cx="7434134" cy="130541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132796" cy="1305412"/>
            </a:xfrm>
            <a:custGeom>
              <a:avLst/>
              <a:gdLst/>
              <a:ahLst/>
              <a:cxnLst/>
              <a:rect l="l" t="t" r="r" b="b"/>
              <a:pathLst>
                <a:path w="1132796" h="1305412">
                  <a:moveTo>
                    <a:pt x="0" y="0"/>
                  </a:moveTo>
                  <a:lnTo>
                    <a:pt x="1132796" y="0"/>
                  </a:lnTo>
                  <a:lnTo>
                    <a:pt x="1132796" y="1305412"/>
                  </a:lnTo>
                  <a:lnTo>
                    <a:pt x="0" y="13054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>
              <a:off x="1479104" y="229509"/>
              <a:ext cx="5955030" cy="3926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523"/>
                </a:lnSpc>
                <a:spcBef>
                  <a:spcPct val="0"/>
                </a:spcBef>
              </a:pPr>
              <a:r>
                <a:rPr lang="en-US" sz="1802">
                  <a:solidFill>
                    <a:srgbClr val="FFFFFF"/>
                  </a:solidFill>
                  <a:latin typeface="Open Sans"/>
                </a:rPr>
                <a:t>Emergency Management Cook Islands</a:t>
              </a:r>
            </a:p>
          </p:txBody>
        </p:sp>
      </p:grpSp>
      <p:sp>
        <p:nvSpPr>
          <p:cNvPr id="14" name="Freeform 14"/>
          <p:cNvSpPr/>
          <p:nvPr/>
        </p:nvSpPr>
        <p:spPr>
          <a:xfrm>
            <a:off x="14639432" y="2180271"/>
            <a:ext cx="3508717" cy="900032"/>
          </a:xfrm>
          <a:custGeom>
            <a:avLst/>
            <a:gdLst/>
            <a:ahLst/>
            <a:cxnLst/>
            <a:rect l="l" t="t" r="r" b="b"/>
            <a:pathLst>
              <a:path w="3508717" h="900032">
                <a:moveTo>
                  <a:pt x="0" y="0"/>
                </a:moveTo>
                <a:lnTo>
                  <a:pt x="3508717" y="0"/>
                </a:lnTo>
                <a:lnTo>
                  <a:pt x="3508717" y="900032"/>
                </a:lnTo>
                <a:lnTo>
                  <a:pt x="0" y="9000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3892529" y="1158315"/>
            <a:ext cx="10746903" cy="27844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FFFFFF"/>
                </a:solidFill>
                <a:latin typeface="Montserrat Ultra-Bold"/>
              </a:rPr>
              <a:t>THE PACIFIC CATASTROPHE RISK ASSESSMENT FINANCING INITIATIVE (PCRAFI II) 2023 DATA SET</a:t>
            </a:r>
          </a:p>
          <a:p>
            <a:pPr algn="ctr">
              <a:lnSpc>
                <a:spcPts val="5599"/>
              </a:lnSpc>
              <a:spcBef>
                <a:spcPct val="0"/>
              </a:spcBef>
            </a:pPr>
            <a:endParaRPr lang="en-US" sz="3999">
              <a:solidFill>
                <a:srgbClr val="FFFFFF"/>
              </a:solidFill>
              <a:latin typeface="Montserrat Ultra-Bold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14358943" y="245931"/>
            <a:ext cx="3789207" cy="1539365"/>
          </a:xfrm>
          <a:custGeom>
            <a:avLst/>
            <a:gdLst/>
            <a:ahLst/>
            <a:cxnLst/>
            <a:rect l="l" t="t" r="r" b="b"/>
            <a:pathLst>
              <a:path w="3789207" h="1539365">
                <a:moveTo>
                  <a:pt x="0" y="0"/>
                </a:moveTo>
                <a:lnTo>
                  <a:pt x="3789206" y="0"/>
                </a:lnTo>
                <a:lnTo>
                  <a:pt x="3789206" y="1539366"/>
                </a:lnTo>
                <a:lnTo>
                  <a:pt x="0" y="153936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4474931" y="1962035"/>
            <a:ext cx="9582100" cy="8229600"/>
            <a:chOff x="0" y="0"/>
            <a:chExt cx="12776134" cy="10972800"/>
          </a:xfrm>
        </p:grpSpPr>
        <p:grpSp>
          <p:nvGrpSpPr>
            <p:cNvPr id="18" name="Group 18"/>
            <p:cNvGrpSpPr>
              <a:grpSpLocks noChangeAspect="1"/>
            </p:cNvGrpSpPr>
            <p:nvPr/>
          </p:nvGrpSpPr>
          <p:grpSpPr>
            <a:xfrm>
              <a:off x="0" y="0"/>
              <a:ext cx="10972800" cy="10972800"/>
              <a:chOff x="0" y="0"/>
              <a:chExt cx="1708150" cy="170815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1708150" cy="1708150"/>
              </a:xfrm>
              <a:custGeom>
                <a:avLst/>
                <a:gdLst/>
                <a:ahLst/>
                <a:cxnLst/>
                <a:rect l="l" t="t" r="r" b="b"/>
                <a:pathLst>
                  <a:path w="1708150" h="1708150">
                    <a:moveTo>
                      <a:pt x="853440" y="1708150"/>
                    </a:moveTo>
                    <a:cubicBezTo>
                      <a:pt x="383540" y="1708150"/>
                      <a:pt x="0" y="1324610"/>
                      <a:pt x="0" y="853440"/>
                    </a:cubicBezTo>
                    <a:cubicBezTo>
                      <a:pt x="0" y="383540"/>
                      <a:pt x="383540" y="0"/>
                      <a:pt x="853440" y="0"/>
                    </a:cubicBezTo>
                    <a:cubicBezTo>
                      <a:pt x="1324610" y="0"/>
                      <a:pt x="1706880" y="383540"/>
                      <a:pt x="1706880" y="853440"/>
                    </a:cubicBezTo>
                    <a:cubicBezTo>
                      <a:pt x="1708150" y="1324610"/>
                      <a:pt x="1324610" y="1708150"/>
                      <a:pt x="853440" y="1708150"/>
                    </a:cubicBezTo>
                    <a:close/>
                    <a:moveTo>
                      <a:pt x="853440" y="469900"/>
                    </a:moveTo>
                    <a:cubicBezTo>
                      <a:pt x="642620" y="469900"/>
                      <a:pt x="469900" y="642620"/>
                      <a:pt x="469900" y="853440"/>
                    </a:cubicBezTo>
                    <a:cubicBezTo>
                      <a:pt x="469900" y="1064260"/>
                      <a:pt x="642620" y="1236980"/>
                      <a:pt x="853440" y="1236980"/>
                    </a:cubicBezTo>
                    <a:cubicBezTo>
                      <a:pt x="1064260" y="1236980"/>
                      <a:pt x="1236980" y="1064260"/>
                      <a:pt x="1236980" y="853440"/>
                    </a:cubicBezTo>
                    <a:cubicBezTo>
                      <a:pt x="1236980" y="642620"/>
                      <a:pt x="1065530" y="469900"/>
                      <a:pt x="853440" y="469900"/>
                    </a:cubicBezTo>
                    <a:close/>
                  </a:path>
                </a:pathLst>
              </a:custGeom>
              <a:solidFill>
                <a:srgbClr val="5EDB12">
                  <a:alpha val="6667"/>
                </a:srgbClr>
              </a:solidFill>
            </p:spPr>
          </p:sp>
        </p:grpSp>
        <p:sp>
          <p:nvSpPr>
            <p:cNvPr id="20" name="Freeform 20"/>
            <p:cNvSpPr/>
            <p:nvPr/>
          </p:nvSpPr>
          <p:spPr>
            <a:xfrm>
              <a:off x="0" y="8719419"/>
              <a:ext cx="12776134" cy="1692757"/>
            </a:xfrm>
            <a:custGeom>
              <a:avLst/>
              <a:gdLst/>
              <a:ahLst/>
              <a:cxnLst/>
              <a:rect l="l" t="t" r="r" b="b"/>
              <a:pathLst>
                <a:path w="12776134" h="1692757">
                  <a:moveTo>
                    <a:pt x="0" y="0"/>
                  </a:moveTo>
                  <a:lnTo>
                    <a:pt x="12776134" y="0"/>
                  </a:lnTo>
                  <a:lnTo>
                    <a:pt x="12776134" y="1692757"/>
                  </a:lnTo>
                  <a:lnTo>
                    <a:pt x="0" y="16927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378084"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0" y="2556932"/>
              <a:ext cx="12776134" cy="6162487"/>
            </a:xfrm>
            <a:custGeom>
              <a:avLst/>
              <a:gdLst/>
              <a:ahLst/>
              <a:cxnLst/>
              <a:rect l="l" t="t" r="r" b="b"/>
              <a:pathLst>
                <a:path w="12776134" h="6162487">
                  <a:moveTo>
                    <a:pt x="0" y="0"/>
                  </a:moveTo>
                  <a:lnTo>
                    <a:pt x="12776134" y="0"/>
                  </a:lnTo>
                  <a:lnTo>
                    <a:pt x="12776134" y="6162487"/>
                  </a:lnTo>
                  <a:lnTo>
                    <a:pt x="0" y="61624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5945" t="-7972" b="-44290"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604</Words>
  <Application>Microsoft Office PowerPoint</Application>
  <PresentationFormat>Custom</PresentationFormat>
  <Paragraphs>153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Open Sans Italics</vt:lpstr>
      <vt:lpstr>Montserrat Ultra-Bold</vt:lpstr>
      <vt:lpstr>Archivo Black</vt:lpstr>
      <vt:lpstr>Open Sans Bold</vt:lpstr>
      <vt:lpstr>Sitka Subheading</vt:lpstr>
      <vt:lpstr>Calibri</vt:lpstr>
      <vt:lpstr>Open Sans</vt:lpstr>
      <vt:lpstr>Sanchez</vt:lpstr>
      <vt:lpstr>Arial</vt:lpstr>
      <vt:lpstr>Montserrat Bold</vt:lpstr>
      <vt:lpstr>Canva Sans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EMCI DRM Dashboard</dc:title>
  <dc:creator>Stephano Rampling-Tou</dc:creator>
  <cp:lastModifiedBy>Stephano Rampling-Tou</cp:lastModifiedBy>
  <cp:revision>9</cp:revision>
  <dcterms:created xsi:type="dcterms:W3CDTF">2006-08-16T00:00:00Z</dcterms:created>
  <dcterms:modified xsi:type="dcterms:W3CDTF">2023-11-27T08:56:11Z</dcterms:modified>
  <dc:identifier>DAF1B8U4IMQ</dc:identifier>
</cp:coreProperties>
</file>