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notesMasterIdLst>
    <p:notesMasterId r:id="rId10"/>
  </p:notesMasterIdLst>
  <p:sldIdLst>
    <p:sldId id="256" r:id="rId2"/>
    <p:sldId id="264" r:id="rId3"/>
    <p:sldId id="262" r:id="rId4"/>
    <p:sldId id="265" r:id="rId5"/>
    <p:sldId id="266" r:id="rId6"/>
    <p:sldId id="267" r:id="rId7"/>
    <p:sldId id="268" r:id="rId8"/>
    <p:sldId id="269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1460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3087A1-2FAB-46D4-8665-137C0DBDF19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BC5F2CF-3231-4F3C-9D4F-E2A89EC48022}">
      <dgm:prSet phldrT="[Text]" custT="1"/>
      <dgm:spPr/>
      <dgm:t>
        <a:bodyPr/>
        <a:lstStyle/>
        <a:p>
          <a:r>
            <a:rPr lang="en-NZ" sz="2000" dirty="0">
              <a:solidFill>
                <a:schemeClr val="bg1"/>
              </a:solidFill>
            </a:rPr>
            <a:t>Desktop Based GIS</a:t>
          </a:r>
        </a:p>
      </dgm:t>
    </dgm:pt>
    <dgm:pt modelId="{2B5267AF-BF11-4706-9C8B-42B241E4F166}" type="parTrans" cxnId="{99B3071B-9436-4EFA-9005-835F9997EDD5}">
      <dgm:prSet/>
      <dgm:spPr/>
      <dgm:t>
        <a:bodyPr/>
        <a:lstStyle/>
        <a:p>
          <a:endParaRPr lang="en-NZ"/>
        </a:p>
      </dgm:t>
    </dgm:pt>
    <dgm:pt modelId="{C6331905-DB35-495B-82A1-83885C0DD396}" type="sibTrans" cxnId="{99B3071B-9436-4EFA-9005-835F9997EDD5}">
      <dgm:prSet/>
      <dgm:spPr/>
      <dgm:t>
        <a:bodyPr/>
        <a:lstStyle/>
        <a:p>
          <a:endParaRPr lang="en-NZ"/>
        </a:p>
      </dgm:t>
    </dgm:pt>
    <dgm:pt modelId="{DCC6162E-42A5-424A-B035-EAB5895FA70E}">
      <dgm:prSet phldrT="[Text]" custT="1"/>
      <dgm:spPr/>
      <dgm:t>
        <a:bodyPr/>
        <a:lstStyle/>
        <a:p>
          <a:r>
            <a:rPr lang="en-NZ" sz="2000" dirty="0">
              <a:solidFill>
                <a:schemeClr val="bg1"/>
              </a:solidFill>
            </a:rPr>
            <a:t>Centralised Databases (Clients &amp; Servers)</a:t>
          </a:r>
        </a:p>
      </dgm:t>
    </dgm:pt>
    <dgm:pt modelId="{985BAD0B-AABA-450D-A5E2-0F283D9E3D02}" type="parTrans" cxnId="{363399A0-DF84-4D3C-BE1A-1D408E24B54E}">
      <dgm:prSet/>
      <dgm:spPr/>
      <dgm:t>
        <a:bodyPr/>
        <a:lstStyle/>
        <a:p>
          <a:endParaRPr lang="en-NZ"/>
        </a:p>
      </dgm:t>
    </dgm:pt>
    <dgm:pt modelId="{CBACCF34-E65B-4504-B099-108143376A71}" type="sibTrans" cxnId="{363399A0-DF84-4D3C-BE1A-1D408E24B54E}">
      <dgm:prSet/>
      <dgm:spPr/>
      <dgm:t>
        <a:bodyPr/>
        <a:lstStyle/>
        <a:p>
          <a:endParaRPr lang="en-NZ"/>
        </a:p>
      </dgm:t>
    </dgm:pt>
    <dgm:pt modelId="{4DB02DB1-196A-4A09-B90F-2CC522E30C89}">
      <dgm:prSet phldrT="[Text]" custT="1"/>
      <dgm:spPr/>
      <dgm:t>
        <a:bodyPr/>
        <a:lstStyle/>
        <a:p>
          <a:r>
            <a:rPr lang="en-NZ" sz="2000" b="1" dirty="0">
              <a:solidFill>
                <a:schemeClr val="bg1"/>
              </a:solidFill>
            </a:rPr>
            <a:t>Web-GIS Applications</a:t>
          </a:r>
        </a:p>
      </dgm:t>
    </dgm:pt>
    <dgm:pt modelId="{264C8202-1D72-4BB3-8DEA-E97A65AB3349}" type="parTrans" cxnId="{5311C828-591C-4A3F-BD22-B5F7077CC9D4}">
      <dgm:prSet/>
      <dgm:spPr/>
      <dgm:t>
        <a:bodyPr/>
        <a:lstStyle/>
        <a:p>
          <a:endParaRPr lang="en-NZ"/>
        </a:p>
      </dgm:t>
    </dgm:pt>
    <dgm:pt modelId="{AF13A1D6-8870-4B74-8BCF-7231C5BD6E11}" type="sibTrans" cxnId="{5311C828-591C-4A3F-BD22-B5F7077CC9D4}">
      <dgm:prSet/>
      <dgm:spPr/>
      <dgm:t>
        <a:bodyPr/>
        <a:lstStyle/>
        <a:p>
          <a:endParaRPr lang="en-NZ"/>
        </a:p>
      </dgm:t>
    </dgm:pt>
    <dgm:pt modelId="{82DCCD0E-DCFF-430A-AC57-AA5B12063F13}" type="pres">
      <dgm:prSet presAssocID="{C13087A1-2FAB-46D4-8665-137C0DBDF19D}" presName="Name0" presStyleCnt="0">
        <dgm:presLayoutVars>
          <dgm:dir/>
          <dgm:resizeHandles val="exact"/>
        </dgm:presLayoutVars>
      </dgm:prSet>
      <dgm:spPr/>
    </dgm:pt>
    <dgm:pt modelId="{CCA3E154-5954-4988-818E-D628EC8CF9CF}" type="pres">
      <dgm:prSet presAssocID="{0BC5F2CF-3231-4F3C-9D4F-E2A89EC48022}" presName="node" presStyleLbl="node1" presStyleIdx="0" presStyleCnt="3">
        <dgm:presLayoutVars>
          <dgm:bulletEnabled val="1"/>
        </dgm:presLayoutVars>
      </dgm:prSet>
      <dgm:spPr/>
    </dgm:pt>
    <dgm:pt modelId="{1838370A-D3D8-4632-946D-F2E7AA94B30D}" type="pres">
      <dgm:prSet presAssocID="{C6331905-DB35-495B-82A1-83885C0DD396}" presName="sibTrans" presStyleLbl="sibTrans2D1" presStyleIdx="0" presStyleCnt="2"/>
      <dgm:spPr/>
    </dgm:pt>
    <dgm:pt modelId="{67B04E86-8DC2-4A9C-B61D-A2114A630485}" type="pres">
      <dgm:prSet presAssocID="{C6331905-DB35-495B-82A1-83885C0DD396}" presName="connectorText" presStyleLbl="sibTrans2D1" presStyleIdx="0" presStyleCnt="2"/>
      <dgm:spPr/>
    </dgm:pt>
    <dgm:pt modelId="{2B4CD7C0-AB04-49F9-8BB4-574ABF49A1F5}" type="pres">
      <dgm:prSet presAssocID="{DCC6162E-42A5-424A-B035-EAB5895FA70E}" presName="node" presStyleLbl="node1" presStyleIdx="1" presStyleCnt="3">
        <dgm:presLayoutVars>
          <dgm:bulletEnabled val="1"/>
        </dgm:presLayoutVars>
      </dgm:prSet>
      <dgm:spPr/>
    </dgm:pt>
    <dgm:pt modelId="{28A864FE-D72D-49DA-B0C7-65E6F6B27351}" type="pres">
      <dgm:prSet presAssocID="{CBACCF34-E65B-4504-B099-108143376A71}" presName="sibTrans" presStyleLbl="sibTrans2D1" presStyleIdx="1" presStyleCnt="2"/>
      <dgm:spPr/>
    </dgm:pt>
    <dgm:pt modelId="{11D8F5C4-EA87-440C-894A-68B6E50D521B}" type="pres">
      <dgm:prSet presAssocID="{CBACCF34-E65B-4504-B099-108143376A71}" presName="connectorText" presStyleLbl="sibTrans2D1" presStyleIdx="1" presStyleCnt="2"/>
      <dgm:spPr/>
    </dgm:pt>
    <dgm:pt modelId="{4DAC7F03-46D4-4327-919F-33655AB58D3D}" type="pres">
      <dgm:prSet presAssocID="{4DB02DB1-196A-4A09-B90F-2CC522E30C89}" presName="node" presStyleLbl="node1" presStyleIdx="2" presStyleCnt="3" custLinFactNeighborX="-2547" custLinFactNeighborY="-5698">
        <dgm:presLayoutVars>
          <dgm:bulletEnabled val="1"/>
        </dgm:presLayoutVars>
      </dgm:prSet>
      <dgm:spPr/>
    </dgm:pt>
  </dgm:ptLst>
  <dgm:cxnLst>
    <dgm:cxn modelId="{E3C2A211-5B09-4381-A1A3-45DA55DF7C48}" type="presOf" srcId="{0BC5F2CF-3231-4F3C-9D4F-E2A89EC48022}" destId="{CCA3E154-5954-4988-818E-D628EC8CF9CF}" srcOrd="0" destOrd="0" presId="urn:microsoft.com/office/officeart/2005/8/layout/process1"/>
    <dgm:cxn modelId="{0CFF8B17-7E7F-408B-B592-263403BABD8D}" type="presOf" srcId="{C6331905-DB35-495B-82A1-83885C0DD396}" destId="{67B04E86-8DC2-4A9C-B61D-A2114A630485}" srcOrd="1" destOrd="0" presId="urn:microsoft.com/office/officeart/2005/8/layout/process1"/>
    <dgm:cxn modelId="{99B3071B-9436-4EFA-9005-835F9997EDD5}" srcId="{C13087A1-2FAB-46D4-8665-137C0DBDF19D}" destId="{0BC5F2CF-3231-4F3C-9D4F-E2A89EC48022}" srcOrd="0" destOrd="0" parTransId="{2B5267AF-BF11-4706-9C8B-42B241E4F166}" sibTransId="{C6331905-DB35-495B-82A1-83885C0DD396}"/>
    <dgm:cxn modelId="{BCA77B26-1642-4F49-BE5C-A1B2A6417C5C}" type="presOf" srcId="{C6331905-DB35-495B-82A1-83885C0DD396}" destId="{1838370A-D3D8-4632-946D-F2E7AA94B30D}" srcOrd="0" destOrd="0" presId="urn:microsoft.com/office/officeart/2005/8/layout/process1"/>
    <dgm:cxn modelId="{5311C828-591C-4A3F-BD22-B5F7077CC9D4}" srcId="{C13087A1-2FAB-46D4-8665-137C0DBDF19D}" destId="{4DB02DB1-196A-4A09-B90F-2CC522E30C89}" srcOrd="2" destOrd="0" parTransId="{264C8202-1D72-4BB3-8DEA-E97A65AB3349}" sibTransId="{AF13A1D6-8870-4B74-8BCF-7231C5BD6E11}"/>
    <dgm:cxn modelId="{80A5C434-B856-4CD8-9BEC-2CD4A23DB363}" type="presOf" srcId="{C13087A1-2FAB-46D4-8665-137C0DBDF19D}" destId="{82DCCD0E-DCFF-430A-AC57-AA5B12063F13}" srcOrd="0" destOrd="0" presId="urn:microsoft.com/office/officeart/2005/8/layout/process1"/>
    <dgm:cxn modelId="{94C4AD46-2B00-452B-8EBA-F4B08DC90576}" type="presOf" srcId="{CBACCF34-E65B-4504-B099-108143376A71}" destId="{11D8F5C4-EA87-440C-894A-68B6E50D521B}" srcOrd="1" destOrd="0" presId="urn:microsoft.com/office/officeart/2005/8/layout/process1"/>
    <dgm:cxn modelId="{6D65147B-205F-4333-8862-E8A4820DE369}" type="presOf" srcId="{4DB02DB1-196A-4A09-B90F-2CC522E30C89}" destId="{4DAC7F03-46D4-4327-919F-33655AB58D3D}" srcOrd="0" destOrd="0" presId="urn:microsoft.com/office/officeart/2005/8/layout/process1"/>
    <dgm:cxn modelId="{72F00C81-3A12-418C-9B47-0882059568CF}" type="presOf" srcId="{CBACCF34-E65B-4504-B099-108143376A71}" destId="{28A864FE-D72D-49DA-B0C7-65E6F6B27351}" srcOrd="0" destOrd="0" presId="urn:microsoft.com/office/officeart/2005/8/layout/process1"/>
    <dgm:cxn modelId="{363399A0-DF84-4D3C-BE1A-1D408E24B54E}" srcId="{C13087A1-2FAB-46D4-8665-137C0DBDF19D}" destId="{DCC6162E-42A5-424A-B035-EAB5895FA70E}" srcOrd="1" destOrd="0" parTransId="{985BAD0B-AABA-450D-A5E2-0F283D9E3D02}" sibTransId="{CBACCF34-E65B-4504-B099-108143376A71}"/>
    <dgm:cxn modelId="{2B63D4C9-64D3-4482-8F98-537227DB4A91}" type="presOf" srcId="{DCC6162E-42A5-424A-B035-EAB5895FA70E}" destId="{2B4CD7C0-AB04-49F9-8BB4-574ABF49A1F5}" srcOrd="0" destOrd="0" presId="urn:microsoft.com/office/officeart/2005/8/layout/process1"/>
    <dgm:cxn modelId="{AEE430B4-F2DF-438A-AC38-FF2972D27202}" type="presParOf" srcId="{82DCCD0E-DCFF-430A-AC57-AA5B12063F13}" destId="{CCA3E154-5954-4988-818E-D628EC8CF9CF}" srcOrd="0" destOrd="0" presId="urn:microsoft.com/office/officeart/2005/8/layout/process1"/>
    <dgm:cxn modelId="{59409D74-FFB7-4A70-807C-E1F23DB3F7B1}" type="presParOf" srcId="{82DCCD0E-DCFF-430A-AC57-AA5B12063F13}" destId="{1838370A-D3D8-4632-946D-F2E7AA94B30D}" srcOrd="1" destOrd="0" presId="urn:microsoft.com/office/officeart/2005/8/layout/process1"/>
    <dgm:cxn modelId="{CC9B89E7-2038-4264-A4DE-4C68EC103226}" type="presParOf" srcId="{1838370A-D3D8-4632-946D-F2E7AA94B30D}" destId="{67B04E86-8DC2-4A9C-B61D-A2114A630485}" srcOrd="0" destOrd="0" presId="urn:microsoft.com/office/officeart/2005/8/layout/process1"/>
    <dgm:cxn modelId="{7CCA5BEA-44A4-44FD-9075-1F4CFEA793AE}" type="presParOf" srcId="{82DCCD0E-DCFF-430A-AC57-AA5B12063F13}" destId="{2B4CD7C0-AB04-49F9-8BB4-574ABF49A1F5}" srcOrd="2" destOrd="0" presId="urn:microsoft.com/office/officeart/2005/8/layout/process1"/>
    <dgm:cxn modelId="{EA2A473A-1140-40A5-94CD-02A173974A46}" type="presParOf" srcId="{82DCCD0E-DCFF-430A-AC57-AA5B12063F13}" destId="{28A864FE-D72D-49DA-B0C7-65E6F6B27351}" srcOrd="3" destOrd="0" presId="urn:microsoft.com/office/officeart/2005/8/layout/process1"/>
    <dgm:cxn modelId="{F2D5CEC6-77BB-4AC8-AE77-F67526A2A96C}" type="presParOf" srcId="{28A864FE-D72D-49DA-B0C7-65E6F6B27351}" destId="{11D8F5C4-EA87-440C-894A-68B6E50D521B}" srcOrd="0" destOrd="0" presId="urn:microsoft.com/office/officeart/2005/8/layout/process1"/>
    <dgm:cxn modelId="{03D9967E-E009-43DA-B48B-237CB015927F}" type="presParOf" srcId="{82DCCD0E-DCFF-430A-AC57-AA5B12063F13}" destId="{4DAC7F03-46D4-4327-919F-33655AB58D3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A3E154-5954-4988-818E-D628EC8CF9CF}">
      <dsp:nvSpPr>
        <dsp:cNvPr id="0" name=""/>
        <dsp:cNvSpPr/>
      </dsp:nvSpPr>
      <dsp:spPr>
        <a:xfrm>
          <a:off x="8329" y="471971"/>
          <a:ext cx="1599826" cy="13198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kern="1200" dirty="0">
              <a:solidFill>
                <a:schemeClr val="bg1"/>
              </a:solidFill>
            </a:rPr>
            <a:t>Desktop Based GIS</a:t>
          </a:r>
        </a:p>
      </dsp:txBody>
      <dsp:txXfrm>
        <a:off x="46986" y="510628"/>
        <a:ext cx="1522512" cy="1242543"/>
      </dsp:txXfrm>
    </dsp:sp>
    <dsp:sp modelId="{1838370A-D3D8-4632-946D-F2E7AA94B30D}">
      <dsp:nvSpPr>
        <dsp:cNvPr id="0" name=""/>
        <dsp:cNvSpPr/>
      </dsp:nvSpPr>
      <dsp:spPr>
        <a:xfrm>
          <a:off x="1768138" y="933521"/>
          <a:ext cx="339163" cy="3967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700" kern="1200"/>
        </a:p>
      </dsp:txBody>
      <dsp:txXfrm>
        <a:off x="1768138" y="1012872"/>
        <a:ext cx="237414" cy="238055"/>
      </dsp:txXfrm>
    </dsp:sp>
    <dsp:sp modelId="{2B4CD7C0-AB04-49F9-8BB4-574ABF49A1F5}">
      <dsp:nvSpPr>
        <dsp:cNvPr id="0" name=""/>
        <dsp:cNvSpPr/>
      </dsp:nvSpPr>
      <dsp:spPr>
        <a:xfrm>
          <a:off x="2248086" y="471971"/>
          <a:ext cx="1599826" cy="13198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kern="1200" dirty="0">
              <a:solidFill>
                <a:schemeClr val="bg1"/>
              </a:solidFill>
            </a:rPr>
            <a:t>Centralised Databases (Clients &amp; Servers)</a:t>
          </a:r>
        </a:p>
      </dsp:txBody>
      <dsp:txXfrm>
        <a:off x="2286743" y="510628"/>
        <a:ext cx="1522512" cy="1242543"/>
      </dsp:txXfrm>
    </dsp:sp>
    <dsp:sp modelId="{28A864FE-D72D-49DA-B0C7-65E6F6B27351}">
      <dsp:nvSpPr>
        <dsp:cNvPr id="0" name=""/>
        <dsp:cNvSpPr/>
      </dsp:nvSpPr>
      <dsp:spPr>
        <a:xfrm rot="21483767">
          <a:off x="4003726" y="895602"/>
          <a:ext cx="330713" cy="3967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700" kern="1200"/>
        </a:p>
      </dsp:txBody>
      <dsp:txXfrm>
        <a:off x="4003754" y="976630"/>
        <a:ext cx="231499" cy="238055"/>
      </dsp:txXfrm>
    </dsp:sp>
    <dsp:sp modelId="{4DAC7F03-46D4-4327-919F-33655AB58D3D}">
      <dsp:nvSpPr>
        <dsp:cNvPr id="0" name=""/>
        <dsp:cNvSpPr/>
      </dsp:nvSpPr>
      <dsp:spPr>
        <a:xfrm>
          <a:off x="4471545" y="396766"/>
          <a:ext cx="1599826" cy="13198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>
              <a:solidFill>
                <a:schemeClr val="bg1"/>
              </a:solidFill>
            </a:rPr>
            <a:t>Web-GIS Applications</a:t>
          </a:r>
        </a:p>
      </dsp:txBody>
      <dsp:txXfrm>
        <a:off x="4510202" y="435423"/>
        <a:ext cx="1522512" cy="12425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J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641526-2DEE-4835-9E19-EB0EC5D4BA44}" type="datetimeFigureOut">
              <a:rPr lang="en-FJ" smtClean="0"/>
              <a:t>11/28/2023</a:t>
            </a:fld>
            <a:endParaRPr lang="en-FJ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J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J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J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DE211-795D-4135-A1B6-09C6D9E21B12}" type="slidenum">
              <a:rPr lang="en-FJ" smtClean="0"/>
              <a:t>‹#›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919579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J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CDE211-795D-4135-A1B6-09C6D9E21B12}" type="slidenum">
              <a:rPr lang="en-FJ" smtClean="0"/>
              <a:t>7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797938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5AAC-39A5-4298-8A0D-C1673E53ECE1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FD184-C9ED-47E2-859B-2667D799E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96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5AAC-39A5-4298-8A0D-C1673E53ECE1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FD184-C9ED-47E2-859B-2667D799E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4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5AAC-39A5-4298-8A0D-C1673E53ECE1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FD184-C9ED-47E2-859B-2667D799E5A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9557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5AAC-39A5-4298-8A0D-C1673E53ECE1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FD184-C9ED-47E2-859B-2667D799E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52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5AAC-39A5-4298-8A0D-C1673E53ECE1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FD184-C9ED-47E2-859B-2667D799E5A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5759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5AAC-39A5-4298-8A0D-C1673E53ECE1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FD184-C9ED-47E2-859B-2667D799E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4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5AAC-39A5-4298-8A0D-C1673E53ECE1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FD184-C9ED-47E2-859B-2667D799E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02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5AAC-39A5-4298-8A0D-C1673E53ECE1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FD184-C9ED-47E2-859B-2667D799E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184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5AAC-39A5-4298-8A0D-C1673E53ECE1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FD184-C9ED-47E2-859B-2667D799E5A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2208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5AAC-39A5-4298-8A0D-C1673E53ECE1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FD184-C9ED-47E2-859B-2667D799E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949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5AAC-39A5-4298-8A0D-C1673E53ECE1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FD184-C9ED-47E2-859B-2667D799E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788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5AAC-39A5-4298-8A0D-C1673E53ECE1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FD184-C9ED-47E2-859B-2667D799E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8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5AAC-39A5-4298-8A0D-C1673E53ECE1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FD184-C9ED-47E2-859B-2667D799E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144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5AAC-39A5-4298-8A0D-C1673E53ECE1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FD184-C9ED-47E2-859B-2667D799E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353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5AAC-39A5-4298-8A0D-C1673E53ECE1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FD184-C9ED-47E2-859B-2667D799E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712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5AAC-39A5-4298-8A0D-C1673E53ECE1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FD184-C9ED-47E2-859B-2667D799E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804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5AAC-39A5-4298-8A0D-C1673E53ECE1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FD184-C9ED-47E2-859B-2667D799E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236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5AAC-39A5-4298-8A0D-C1673E53ECE1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FD184-C9ED-47E2-859B-2667D799E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81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85AAC-39A5-4298-8A0D-C1673E53ECE1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EDFD184-C9ED-47E2-859B-2667D799E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2771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  <p:sldLayoutId id="2147483759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8552" y="228600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/>
              <a:t>Fiji Lands Journey on Geospatial Development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691007" y="5014686"/>
            <a:ext cx="4019049" cy="923330"/>
            <a:chOff x="697783" y="6372036"/>
            <a:chExt cx="4019049" cy="923330"/>
          </a:xfrm>
        </p:grpSpPr>
        <p:pic>
          <p:nvPicPr>
            <p:cNvPr id="6" name="Picture 2" descr="C:\Users\rocky.gucake\Desktop\lmrlogo cop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0736" y="6372036"/>
              <a:ext cx="390792" cy="305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97783" y="6372036"/>
              <a:ext cx="401904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AU" dirty="0"/>
            </a:p>
            <a:p>
              <a:pPr algn="ctr"/>
              <a:r>
                <a:rPr lang="en-AU" dirty="0" err="1"/>
                <a:t>Meizyanne</a:t>
              </a:r>
              <a:r>
                <a:rPr lang="en-AU" dirty="0"/>
                <a:t> Hicks</a:t>
              </a:r>
            </a:p>
            <a:p>
              <a:r>
                <a:rPr lang="en-AU" dirty="0"/>
                <a:t>Ministry of Lands and Mineral Resources , Fiji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979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433" y="152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/>
              <a:t>Fiji Lands Journey on Geospatial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600200"/>
            <a:ext cx="4572000" cy="48768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200" dirty="0"/>
              <a:t>Outline</a:t>
            </a:r>
          </a:p>
          <a:p>
            <a:pPr marL="571500" indent="-457200"/>
            <a:r>
              <a:rPr lang="en-US" sz="3200" dirty="0"/>
              <a:t>Geospatial Information Management in Lands</a:t>
            </a:r>
          </a:p>
          <a:p>
            <a:pPr marL="571500" indent="-457200"/>
            <a:r>
              <a:rPr lang="en-US" sz="3200" dirty="0"/>
              <a:t>Challenges</a:t>
            </a:r>
          </a:p>
          <a:p>
            <a:pPr marL="571500" indent="-457200"/>
            <a:r>
              <a:rPr lang="en-US" sz="3200" dirty="0"/>
              <a:t>Aspirations</a:t>
            </a:r>
          </a:p>
          <a:p>
            <a:pPr marL="114300" indent="0">
              <a:buNone/>
            </a:pPr>
            <a:endParaRPr lang="en-US" sz="2600" dirty="0"/>
          </a:p>
          <a:p>
            <a:pPr marL="571500" indent="-457200"/>
            <a:endParaRPr lang="en-US" sz="2600" dirty="0"/>
          </a:p>
          <a:p>
            <a:pPr marL="571500" indent="-457200"/>
            <a:endParaRPr lang="en-US" sz="2600" dirty="0"/>
          </a:p>
          <a:p>
            <a:pPr marL="571500" indent="-457200"/>
            <a:endParaRPr lang="en-US" sz="2600" dirty="0"/>
          </a:p>
          <a:p>
            <a:pPr marL="114300" indent="0">
              <a:buNone/>
            </a:pPr>
            <a:endParaRPr lang="en-US" sz="2600" dirty="0"/>
          </a:p>
          <a:p>
            <a:pPr marL="114300" indent="0">
              <a:buNone/>
            </a:pPr>
            <a:endParaRPr lang="en-US" sz="2600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7" name="Picture 6" descr="A person in a field looking at a cellphone&#10;&#10;Description automatically generated">
            <a:extLst>
              <a:ext uri="{FF2B5EF4-FFF2-40B4-BE49-F238E27FC236}">
                <a16:creationId xmlns:a16="http://schemas.microsoft.com/office/drawing/2014/main" id="{E0586CEA-C77F-A889-EEDB-B5B243F238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1" y="1828800"/>
            <a:ext cx="35814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167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321511"/>
            <a:ext cx="8915400" cy="685800"/>
          </a:xfrm>
        </p:spPr>
        <p:txBody>
          <a:bodyPr>
            <a:normAutofit fontScale="90000"/>
          </a:bodyPr>
          <a:lstStyle/>
          <a:p>
            <a:pPr marL="114300" indent="0" algn="ctr">
              <a:buNone/>
            </a:pPr>
            <a:r>
              <a:rPr lang="en-US" sz="3600" b="1" dirty="0"/>
              <a:t>Fiji Lands Journey on Geospatial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310390"/>
            <a:ext cx="4686300" cy="516661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3600" i="1" dirty="0"/>
              <a:t>Lands Department Responsibilities:</a:t>
            </a:r>
          </a:p>
          <a:p>
            <a:pPr marL="571500" indent="-457200"/>
            <a:r>
              <a:rPr lang="en-US" sz="3600" i="1" dirty="0"/>
              <a:t>Administer State Land</a:t>
            </a:r>
          </a:p>
          <a:p>
            <a:pPr marL="571500" indent="-457200"/>
            <a:r>
              <a:rPr lang="en-US" sz="3600" i="1" dirty="0"/>
              <a:t>Provide Valuation services on behalf of Government</a:t>
            </a:r>
          </a:p>
          <a:p>
            <a:pPr marL="571500" indent="-457200"/>
            <a:r>
              <a:rPr lang="en-US" sz="3600" i="1" dirty="0"/>
              <a:t>Maintain National Geodetic network</a:t>
            </a:r>
          </a:p>
          <a:p>
            <a:pPr marL="571500" indent="-457200"/>
            <a:r>
              <a:rPr lang="en-US" sz="3600" i="1" dirty="0"/>
              <a:t>Approval of all land survey plans</a:t>
            </a:r>
          </a:p>
          <a:p>
            <a:pPr marL="571500" indent="-457200"/>
            <a:r>
              <a:rPr lang="en-US" sz="3600" i="1" dirty="0"/>
              <a:t>National Mapping</a:t>
            </a:r>
          </a:p>
          <a:p>
            <a:pPr marL="571500" indent="-457200"/>
            <a:r>
              <a:rPr lang="en-US" sz="3600" i="1" dirty="0"/>
              <a:t>National geospatial data hub</a:t>
            </a:r>
          </a:p>
          <a:p>
            <a:pPr marL="571500" indent="-457200"/>
            <a:endParaRPr lang="en-US" sz="2600" dirty="0"/>
          </a:p>
          <a:p>
            <a:pPr marL="571500" indent="-457200"/>
            <a:endParaRPr lang="en-US" sz="2600" dirty="0"/>
          </a:p>
          <a:p>
            <a:pPr marL="571500" indent="-457200"/>
            <a:endParaRPr lang="en-US" sz="2600" dirty="0"/>
          </a:p>
          <a:p>
            <a:pPr marL="114300" indent="0">
              <a:buFont typeface="Arial" pitchFamily="34" charset="0"/>
              <a:buNone/>
            </a:pPr>
            <a:endParaRPr lang="en-US" sz="2600" dirty="0"/>
          </a:p>
          <a:p>
            <a:pPr marL="114300" indent="0">
              <a:buFont typeface="Arial" pitchFamily="34" charset="0"/>
              <a:buNone/>
            </a:pPr>
            <a:endParaRPr lang="en-US" sz="2600" dirty="0"/>
          </a:p>
          <a:p>
            <a:pPr marL="114300" indent="0">
              <a:buFont typeface="Arial" pitchFamily="34" charset="0"/>
              <a:buNone/>
            </a:pPr>
            <a:endParaRPr lang="en-US" dirty="0"/>
          </a:p>
          <a:p>
            <a:pPr marL="11430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7" name="Content Placeholder 9" descr="A group of men in the forest&#10;&#10;Description automatically generated">
            <a:extLst>
              <a:ext uri="{FF2B5EF4-FFF2-40B4-BE49-F238E27FC236}">
                <a16:creationId xmlns:a16="http://schemas.microsoft.com/office/drawing/2014/main" id="{F781008B-20B4-BBBF-F871-BF6A84A79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1" y="3733800"/>
            <a:ext cx="3771899" cy="2895600"/>
          </a:xfrm>
          <a:prstGeom prst="rect">
            <a:avLst/>
          </a:prstGeom>
        </p:spPr>
      </p:pic>
      <p:pic>
        <p:nvPicPr>
          <p:cNvPr id="9" name="Picture 8" descr="A person holding a paper in a field&#10;&#10;Description automatically generated">
            <a:extLst>
              <a:ext uri="{FF2B5EF4-FFF2-40B4-BE49-F238E27FC236}">
                <a16:creationId xmlns:a16="http://schemas.microsoft.com/office/drawing/2014/main" id="{3E8BF819-40F4-20DC-8367-6057FF710A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1" y="1127543"/>
            <a:ext cx="377190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324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15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/>
              <a:t>Fiji Lands Journey on Geospatial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524000"/>
            <a:ext cx="8610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2600" dirty="0"/>
              <a:t>National Geospatial Data Hub</a:t>
            </a:r>
          </a:p>
          <a:p>
            <a:pPr marL="571500" indent="-457200"/>
            <a:r>
              <a:rPr lang="en-US" sz="2600" i="1" dirty="0"/>
              <a:t>FGISS to become the central hub for storage</a:t>
            </a:r>
          </a:p>
          <a:p>
            <a:pPr marL="571500" indent="-457200"/>
            <a:r>
              <a:rPr lang="en-US" sz="2600" i="1" dirty="0" err="1"/>
              <a:t>VanuaGIS</a:t>
            </a:r>
            <a:r>
              <a:rPr lang="en-US" sz="2600" i="1" dirty="0"/>
              <a:t> platform using ArcGIS</a:t>
            </a:r>
          </a:p>
          <a:p>
            <a:pPr marL="571500" indent="-457200"/>
            <a:r>
              <a:rPr lang="en-US" sz="2600" i="1" dirty="0"/>
              <a:t>Consolidate geospatial data at the department and sector level</a:t>
            </a:r>
          </a:p>
          <a:p>
            <a:pPr marL="571500" indent="-457200"/>
            <a:r>
              <a:rPr lang="en-US" sz="2600" i="1" dirty="0"/>
              <a:t>Better have better responses and solutions</a:t>
            </a:r>
          </a:p>
          <a:p>
            <a:pPr marL="114300" indent="0">
              <a:buNone/>
            </a:pPr>
            <a:endParaRPr lang="en-US" sz="2600" i="1" dirty="0"/>
          </a:p>
          <a:p>
            <a:pPr marL="571500" indent="-457200"/>
            <a:endParaRPr lang="en-US" sz="2600" dirty="0"/>
          </a:p>
          <a:p>
            <a:pPr marL="571500" indent="-457200"/>
            <a:endParaRPr lang="en-US" sz="2600" dirty="0"/>
          </a:p>
          <a:p>
            <a:pPr marL="571500" indent="-457200"/>
            <a:endParaRPr lang="en-US" sz="2600" dirty="0"/>
          </a:p>
          <a:p>
            <a:pPr marL="114300" indent="0">
              <a:buFont typeface="Arial" pitchFamily="34" charset="0"/>
              <a:buNone/>
            </a:pPr>
            <a:endParaRPr lang="en-US" sz="2600" dirty="0"/>
          </a:p>
          <a:p>
            <a:pPr marL="114300" indent="0">
              <a:buFont typeface="Arial" pitchFamily="34" charset="0"/>
              <a:buNone/>
            </a:pPr>
            <a:endParaRPr lang="en-US" sz="2600" dirty="0"/>
          </a:p>
          <a:p>
            <a:pPr marL="114300" indent="0">
              <a:buFont typeface="Arial" pitchFamily="34" charset="0"/>
              <a:buNone/>
            </a:pPr>
            <a:endParaRPr lang="en-US" dirty="0"/>
          </a:p>
          <a:p>
            <a:pPr marL="114300" indent="0">
              <a:buFont typeface="Arial" pitchFamily="34" charset="0"/>
              <a:buNone/>
            </a:pP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01049610"/>
              </p:ext>
            </p:extLst>
          </p:nvPr>
        </p:nvGraphicFramePr>
        <p:xfrm>
          <a:off x="1295400" y="4594200"/>
          <a:ext cx="6096000" cy="226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9075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15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/>
              <a:t>Fiji Lands Journey on Geospatial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524000"/>
            <a:ext cx="8610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2600" dirty="0"/>
              <a:t>National Geospatial Data Hub</a:t>
            </a:r>
          </a:p>
          <a:p>
            <a:pPr marL="114300" indent="0">
              <a:buNone/>
            </a:pPr>
            <a:r>
              <a:rPr lang="en-US" sz="2600" i="1" dirty="0"/>
              <a:t> </a:t>
            </a:r>
            <a:endParaRPr lang="en-US" sz="2600" dirty="0"/>
          </a:p>
          <a:p>
            <a:pPr marL="571500" indent="-457200"/>
            <a:endParaRPr lang="en-US" sz="2600" dirty="0"/>
          </a:p>
          <a:p>
            <a:pPr marL="571500" indent="-457200"/>
            <a:endParaRPr lang="en-US" sz="2600" dirty="0"/>
          </a:p>
          <a:p>
            <a:pPr marL="114300" indent="0">
              <a:buFont typeface="Arial" pitchFamily="34" charset="0"/>
              <a:buNone/>
            </a:pPr>
            <a:endParaRPr lang="en-US" sz="2600" dirty="0"/>
          </a:p>
          <a:p>
            <a:pPr marL="114300" indent="0">
              <a:buFont typeface="Arial" pitchFamily="34" charset="0"/>
              <a:buNone/>
            </a:pPr>
            <a:endParaRPr lang="en-US" sz="2600" dirty="0"/>
          </a:p>
          <a:p>
            <a:pPr marL="114300" indent="0">
              <a:buFont typeface="Arial" pitchFamily="34" charset="0"/>
              <a:buNone/>
            </a:pPr>
            <a:endParaRPr lang="en-US" dirty="0"/>
          </a:p>
          <a:p>
            <a:pPr marL="11430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67156"/>
            <a:ext cx="8153400" cy="4462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4261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15400" cy="1143000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3600" b="1" dirty="0"/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396584"/>
            <a:ext cx="48768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457200"/>
            <a:r>
              <a:rPr lang="en-US" sz="3000" i="1"/>
              <a:t>National coordination of geospatial information across the country to actively collaborate to coordinate the collection, management and use of geospatial information</a:t>
            </a:r>
          </a:p>
          <a:p>
            <a:pPr marL="571500" indent="-457200"/>
            <a:r>
              <a:rPr lang="en-US" sz="3000" i="1"/>
              <a:t>Reliable and accurate geospatial data</a:t>
            </a:r>
          </a:p>
          <a:p>
            <a:pPr marL="571500" indent="-457200"/>
            <a:r>
              <a:rPr lang="en-US" sz="3000" i="1"/>
              <a:t>Keeping up with new technologies</a:t>
            </a:r>
            <a:endParaRPr lang="en-US" sz="2600"/>
          </a:p>
          <a:p>
            <a:pPr marL="114300" indent="0">
              <a:buNone/>
            </a:pPr>
            <a:endParaRPr lang="en-US" sz="2600"/>
          </a:p>
          <a:p>
            <a:pPr marL="114300" indent="0">
              <a:buFont typeface="Arial" pitchFamily="34" charset="0"/>
              <a:buNone/>
            </a:pPr>
            <a:endParaRPr lang="en-US" sz="2600"/>
          </a:p>
          <a:p>
            <a:pPr marL="114300" indent="0">
              <a:buFont typeface="Arial" pitchFamily="34" charset="0"/>
              <a:buNone/>
            </a:pPr>
            <a:endParaRPr lang="en-US" sz="2600"/>
          </a:p>
          <a:p>
            <a:pPr marL="114300" indent="0">
              <a:buFont typeface="Arial" pitchFamily="34" charset="0"/>
              <a:buNone/>
            </a:pPr>
            <a:endParaRPr lang="en-US"/>
          </a:p>
          <a:p>
            <a:pPr marL="11430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6" name="Picture 5" descr="A group of men standing next to a white truck&#10;&#10;Description automatically generated">
            <a:extLst>
              <a:ext uri="{FF2B5EF4-FFF2-40B4-BE49-F238E27FC236}">
                <a16:creationId xmlns:a16="http://schemas.microsoft.com/office/drawing/2014/main" id="{3B6A5F79-F1F2-14CD-9221-5C4AD04B2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371600"/>
            <a:ext cx="325755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188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914400"/>
            <a:ext cx="4495800" cy="56487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457200"/>
            <a:r>
              <a:rPr lang="en-US" sz="2100" i="1" dirty="0"/>
              <a:t>Facilitate practice for accessing and exchanging spatial information and making it available </a:t>
            </a:r>
          </a:p>
          <a:p>
            <a:pPr marL="571500" indent="-457200"/>
            <a:r>
              <a:rPr lang="en-US" sz="2100" i="1" dirty="0"/>
              <a:t>Be an enabler for the creation and management of spatial information</a:t>
            </a:r>
          </a:p>
          <a:p>
            <a:pPr marL="571500" indent="-457200"/>
            <a:r>
              <a:rPr lang="en-US" sz="2100" i="1" dirty="0"/>
              <a:t>Promote the sharing of spatial information</a:t>
            </a:r>
          </a:p>
          <a:p>
            <a:pPr marL="571500" indent="-457200"/>
            <a:r>
              <a:rPr lang="en-US" sz="2100" i="1" dirty="0"/>
              <a:t>Set policies/guides for spatial information for quality, consistency and inter-operability between datasets</a:t>
            </a:r>
          </a:p>
          <a:p>
            <a:pPr marL="571500" indent="-457200"/>
            <a:r>
              <a:rPr lang="en-US" sz="2100" i="1" dirty="0"/>
              <a:t>Clarify roles and responsibilities, and reduce overlap duplication</a:t>
            </a:r>
            <a:endParaRPr lang="en-US" sz="2100" dirty="0"/>
          </a:p>
        </p:txBody>
      </p:sp>
      <p:pic>
        <p:nvPicPr>
          <p:cNvPr id="17" name="Content Placeholder 16" descr="A close-up of a logo&#10;&#10;Description automatically generated">
            <a:extLst>
              <a:ext uri="{FF2B5EF4-FFF2-40B4-BE49-F238E27FC236}">
                <a16:creationId xmlns:a16="http://schemas.microsoft.com/office/drawing/2014/main" id="{B339C995-99DE-9500-D0F0-D019462DB9C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133007"/>
            <a:ext cx="3733800" cy="247048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0300" y="76200"/>
            <a:ext cx="4648200" cy="838200"/>
          </a:xfrm>
        </p:spPr>
        <p:txBody>
          <a:bodyPr vert="horz" lIns="91440" tIns="45720" rIns="91440" bIns="45720" rtlCol="0" anchor="b" anchorCtr="0">
            <a:normAutofit fontScale="90000"/>
          </a:bodyPr>
          <a:lstStyle/>
          <a:p>
            <a:pPr marL="114300" indent="0"/>
            <a:r>
              <a:rPr lang="en-US" b="1" kern="1200" cap="all" spc="50" baseline="0" dirty="0">
                <a:latin typeface="+mj-lt"/>
                <a:ea typeface="+mj-ea"/>
                <a:cs typeface="+mj-cs"/>
              </a:rPr>
              <a:t>Aspirations - UNIGIF</a:t>
            </a:r>
          </a:p>
        </p:txBody>
      </p:sp>
      <p:pic>
        <p:nvPicPr>
          <p:cNvPr id="19" name="Picture 18" descr="A diagram of a puzzle&#10;&#10;Description automatically generated">
            <a:extLst>
              <a:ext uri="{FF2B5EF4-FFF2-40B4-BE49-F238E27FC236}">
                <a16:creationId xmlns:a16="http://schemas.microsoft.com/office/drawing/2014/main" id="{5B019B30-59AA-5135-8E7A-53A27C6D98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489" y="3860591"/>
            <a:ext cx="43434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535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standing on stairs&#10;&#10;Description automatically generated">
            <a:extLst>
              <a:ext uri="{FF2B5EF4-FFF2-40B4-BE49-F238E27FC236}">
                <a16:creationId xmlns:a16="http://schemas.microsoft.com/office/drawing/2014/main" id="{20F356A6-7F75-B74A-99AC-9B632EEA89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8" r="412" b="-2"/>
          <a:stretch/>
        </p:blipFill>
        <p:spPr>
          <a:xfrm>
            <a:off x="20" y="0"/>
            <a:ext cx="9143980" cy="3984912"/>
          </a:xfrm>
          <a:custGeom>
            <a:avLst/>
            <a:gdLst/>
            <a:ahLst/>
            <a:cxnLst/>
            <a:rect l="l" t="t" r="r" b="b"/>
            <a:pathLst>
              <a:path w="12192000" h="3984912">
                <a:moveTo>
                  <a:pt x="0" y="0"/>
                </a:moveTo>
                <a:lnTo>
                  <a:pt x="12192000" y="0"/>
                </a:lnTo>
                <a:lnTo>
                  <a:pt x="12192000" y="566059"/>
                </a:lnTo>
                <a:lnTo>
                  <a:pt x="12192000" y="794037"/>
                </a:lnTo>
                <a:lnTo>
                  <a:pt x="12192000" y="2336800"/>
                </a:lnTo>
                <a:lnTo>
                  <a:pt x="12192000" y="2631227"/>
                </a:lnTo>
                <a:lnTo>
                  <a:pt x="12192000" y="3908712"/>
                </a:lnTo>
                <a:lnTo>
                  <a:pt x="9439275" y="3984912"/>
                </a:lnTo>
                <a:lnTo>
                  <a:pt x="5572127" y="3737262"/>
                </a:lnTo>
                <a:lnTo>
                  <a:pt x="0" y="3908712"/>
                </a:lnTo>
                <a:lnTo>
                  <a:pt x="0" y="2631227"/>
                </a:lnTo>
                <a:lnTo>
                  <a:pt x="0" y="2336800"/>
                </a:lnTo>
                <a:lnTo>
                  <a:pt x="0" y="794037"/>
                </a:lnTo>
                <a:lnTo>
                  <a:pt x="0" y="566059"/>
                </a:ln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399109" y="4783904"/>
            <a:ext cx="4269581" cy="11737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dirty="0">
              <a:solidFill>
                <a:schemeClr val="bg1">
                  <a:alpha val="80000"/>
                </a:schemeClr>
              </a:solidFill>
            </a:endParaRPr>
          </a:p>
          <a:p>
            <a:pPr marL="114300" indent="0" algn="ctr">
              <a:buNone/>
            </a:pPr>
            <a:r>
              <a:rPr lang="en-US" sz="3200" dirty="0">
                <a:solidFill>
                  <a:schemeClr val="tx1">
                    <a:alpha val="80000"/>
                  </a:schemeClr>
                </a:solidFill>
              </a:rPr>
              <a:t>Vinaka </a:t>
            </a:r>
            <a:r>
              <a:rPr lang="en-US" sz="3200" dirty="0" err="1">
                <a:solidFill>
                  <a:schemeClr val="tx1">
                    <a:alpha val="80000"/>
                  </a:schemeClr>
                </a:solidFill>
              </a:rPr>
              <a:t>Vakalevu</a:t>
            </a:r>
            <a:endParaRPr lang="en-US" sz="32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524000"/>
            <a:ext cx="8610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endParaRPr lang="en-US" sz="2600" dirty="0"/>
          </a:p>
          <a:p>
            <a:pPr marL="114300" indent="0">
              <a:buFont typeface="Arial" pitchFamily="34" charset="0"/>
              <a:buNone/>
            </a:pPr>
            <a:endParaRPr lang="en-US" sz="2600" dirty="0"/>
          </a:p>
          <a:p>
            <a:pPr marL="114300" indent="0">
              <a:buFont typeface="Arial" pitchFamily="34" charset="0"/>
              <a:buNone/>
            </a:pPr>
            <a:endParaRPr lang="en-US" sz="2600" dirty="0"/>
          </a:p>
          <a:p>
            <a:pPr marL="114300" indent="0">
              <a:buFont typeface="Arial" pitchFamily="34" charset="0"/>
              <a:buNone/>
            </a:pPr>
            <a:endParaRPr lang="en-US" dirty="0"/>
          </a:p>
          <a:p>
            <a:pPr marL="114300" indent="0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37265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729</TotalTime>
  <Words>218</Words>
  <Application>Microsoft Office PowerPoint</Application>
  <PresentationFormat>On-screen Show (4:3)</PresentationFormat>
  <Paragraphs>69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Trebuchet MS</vt:lpstr>
      <vt:lpstr>Wingdings 3</vt:lpstr>
      <vt:lpstr>Facet</vt:lpstr>
      <vt:lpstr>Fiji Lands Journey on Geospatial Development</vt:lpstr>
      <vt:lpstr>Fiji Lands Journey on Geospatial Development</vt:lpstr>
      <vt:lpstr>Fiji Lands Journey on Geospatial Development</vt:lpstr>
      <vt:lpstr>Fiji Lands Journey on Geospatial Development</vt:lpstr>
      <vt:lpstr>Fiji Lands Journey on Geospatial Development</vt:lpstr>
      <vt:lpstr>Challenges</vt:lpstr>
      <vt:lpstr>Aspirations - UNIGIF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National Perspective on Key Legal Issues in Geospatial Information Management</dc:title>
  <dc:creator>Administrator</dc:creator>
  <cp:lastModifiedBy>Luke Carlos</cp:lastModifiedBy>
  <cp:revision>38</cp:revision>
  <dcterms:created xsi:type="dcterms:W3CDTF">2018-04-08T06:46:59Z</dcterms:created>
  <dcterms:modified xsi:type="dcterms:W3CDTF">2023-11-28T01:45:24Z</dcterms:modified>
</cp:coreProperties>
</file>