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Open Sans Light" panose="020B0306030504020204" pitchFamily="34" charset="0"/>
      <p:regular r:id="rId51"/>
      <p:bold r:id="rId52"/>
      <p:italic r:id="rId53"/>
      <p:boldItalic r:id="rId54"/>
    </p:embeddedFont>
    <p:embeddedFont>
      <p:font typeface="Open Sans SemiBold" panose="020B0706030804020204" pitchFamily="34" charset="0"/>
      <p:regular r:id="rId55"/>
      <p:bold r:id="rId56"/>
      <p:italic r:id="rId57"/>
      <p:boldItalic r:id="rId58"/>
    </p:embeddedFont>
    <p:embeddedFont>
      <p:font typeface="Roboto" panose="02000000000000000000"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h3alOgn1r0a1/2SY+pCwRaXfYq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3C6DDE-1EEE-4053-832C-0B61BC296B14}">
  <a:tblStyle styleId="{8A3C6DDE-1EEE-4053-832C-0B61BC296B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8B4491A-0C45-4F42-AAE9-25CE903F4CC6}" styleName="Table_1">
    <a:wholeTbl>
      <a:tcTxStyle b="off" i="off">
        <a:font>
          <a:latin typeface="Open Sans Light"/>
          <a:ea typeface="Open Sans Light"/>
          <a:cs typeface="Open Sans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Open Sans Light"/>
          <a:ea typeface="Open Sans Light"/>
          <a:cs typeface="Open Sans Light"/>
        </a:font>
        <a:schemeClr val="lt1"/>
      </a:tcTxStyle>
      <a:tcStyle>
        <a:tcBdr/>
        <a:fill>
          <a:solidFill>
            <a:schemeClr val="accent1"/>
          </a:solidFill>
        </a:fill>
      </a:tcStyle>
    </a:lastCol>
    <a:firstCol>
      <a:tcTxStyle b="on" i="off">
        <a:font>
          <a:latin typeface="Open Sans Light"/>
          <a:ea typeface="Open Sans Light"/>
          <a:cs typeface="Open Sans Light"/>
        </a:font>
        <a:schemeClr val="lt1"/>
      </a:tcTxStyle>
      <a:tcStyle>
        <a:tcBdr/>
        <a:fill>
          <a:solidFill>
            <a:schemeClr val="accent1"/>
          </a:solidFill>
        </a:fill>
      </a:tcStyle>
    </a:firstCol>
    <a:lastRow>
      <a:tcTxStyle b="on" i="off">
        <a:font>
          <a:latin typeface="Open Sans Light"/>
          <a:ea typeface="Open Sans Light"/>
          <a:cs typeface="Open Sans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Open Sans Light"/>
          <a:ea typeface="Open Sans Light"/>
          <a:cs typeface="Open Sans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6005BC-65A7-4B83-86DA-484824AEA478}"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31" autoAdjust="0"/>
  </p:normalViewPr>
  <p:slideViewPr>
    <p:cSldViewPr snapToGrid="0">
      <p:cViewPr varScale="1">
        <p:scale>
          <a:sx n="65" d="100"/>
          <a:sy n="65" d="100"/>
        </p:scale>
        <p:origin x="153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ctr" rtl="0">
              <a:lnSpc>
                <a:spcPct val="100000"/>
              </a:lnSpc>
              <a:spcBef>
                <a:spcPts val="0"/>
              </a:spcBef>
              <a:spcAft>
                <a:spcPts val="0"/>
              </a:spcAft>
              <a:buClr>
                <a:srgbClr val="000000"/>
              </a:buClr>
              <a:buSzPts val="1100"/>
              <a:buFont typeface="Arial"/>
              <a:buChar char="●"/>
              <a:defRPr sz="1100" b="1"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r>
              <a:rPr lang="en-AU" sz="1600"/>
              <a:t>KIM &amp; LANI</a:t>
            </a:r>
            <a:endParaRPr sz="1600"/>
          </a:p>
          <a:p>
            <a:pPr marL="0" lvl="0" indent="0" algn="l" rtl="0">
              <a:lnSpc>
                <a:spcPct val="100000"/>
              </a:lnSpc>
              <a:spcBef>
                <a:spcPts val="0"/>
              </a:spcBef>
              <a:spcAft>
                <a:spcPts val="0"/>
              </a:spcAft>
              <a:buSzPts val="1100"/>
              <a:buFont typeface="Arial"/>
              <a:buNone/>
            </a:pPr>
            <a:r>
              <a:rPr lang="en-AU" sz="1600" b="1" u="none"/>
              <a:t>Introductions</a:t>
            </a:r>
            <a:r>
              <a:rPr lang="en-AU" sz="1600" b="0"/>
              <a:t> - name, job title, organisation, country.</a:t>
            </a:r>
            <a:endParaRPr sz="1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9f0c84888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29f0c84888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9f0c8488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29f0c84888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6228f16c0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6228f16c0d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a02499d338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2a02499d338_2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02499d338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2a02499d338_2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a:p>
            <a:pPr marL="457200" lvl="0" indent="-228600" algn="l" rtl="0">
              <a:lnSpc>
                <a:spcPct val="100000"/>
              </a:lnSpc>
              <a:spcBef>
                <a:spcPts val="0"/>
              </a:spcBef>
              <a:spcAft>
                <a:spcPts val="0"/>
              </a:spcAft>
              <a:buSzPts val="1100"/>
              <a:buFont typeface="Arial"/>
              <a:buNone/>
            </a:pPr>
            <a:r>
              <a:rPr lang="en-AU" sz="1800" b="0" i="1">
                <a:solidFill>
                  <a:schemeClr val="dk1"/>
                </a:solidFill>
                <a:latin typeface="Calibri"/>
                <a:ea typeface="Calibri"/>
                <a:cs typeface="Calibri"/>
                <a:sym typeface="Calibri"/>
              </a:rPr>
              <a:t>Interview not taken place yet… </a:t>
            </a:r>
            <a:r>
              <a:rPr lang="en-AU">
                <a:solidFill>
                  <a:schemeClr val="dk1"/>
                </a:solidFill>
              </a:rPr>
              <a:t>This w</a:t>
            </a:r>
            <a:r>
              <a:rPr lang="en-AU"/>
              <a:t>ill occur at our next consultation..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247bc529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26247bc529d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Font typeface="Arial"/>
              <a:buNone/>
            </a:pPr>
            <a:r>
              <a:rPr lang="en-AU" b="0"/>
              <a:t>KIM:</a:t>
            </a:r>
            <a:endParaRPr b="0"/>
          </a:p>
          <a:p>
            <a:pPr marL="158750" lvl="0" indent="0" algn="l" rtl="0">
              <a:lnSpc>
                <a:spcPct val="100000"/>
              </a:lnSpc>
              <a:spcBef>
                <a:spcPts val="0"/>
              </a:spcBef>
              <a:spcAft>
                <a:spcPts val="0"/>
              </a:spcAft>
              <a:buSzPts val="1100"/>
              <a:buFont typeface="Arial"/>
              <a:buNone/>
            </a:pPr>
            <a:r>
              <a:rPr lang="en-AU" b="0"/>
              <a:t>The Australia Pacific Spatial Skills Development Program provides opportunity for an individual from a Pacific Island Country or Territory to advance their spatial skills with leading Australian spatial consultancy, Spatial Vision. Carried out over 12 weeks, the program provides the selected candidate the opportunity to deliver a geospatial project relating to their area of interest and demonstrate that a specific problem can be solved with spatial technology. </a:t>
            </a:r>
            <a:endParaRPr/>
          </a:p>
          <a:p>
            <a:pPr marL="158750" lvl="0" indent="0" algn="l" rtl="0">
              <a:lnSpc>
                <a:spcPct val="100000"/>
              </a:lnSpc>
              <a:spcBef>
                <a:spcPts val="0"/>
              </a:spcBef>
              <a:spcAft>
                <a:spcPts val="0"/>
              </a:spcAft>
              <a:buSzPts val="1100"/>
              <a:buFont typeface="Arial"/>
              <a:buNone/>
            </a:pPr>
            <a:endParaRPr b="0"/>
          </a:p>
          <a:p>
            <a:pPr marL="158750" lvl="0" indent="0" algn="l" rtl="0">
              <a:lnSpc>
                <a:spcPct val="100000"/>
              </a:lnSpc>
              <a:spcBef>
                <a:spcPts val="0"/>
              </a:spcBef>
              <a:spcAft>
                <a:spcPts val="0"/>
              </a:spcAft>
              <a:buSzPts val="1100"/>
              <a:buFont typeface="Arial"/>
              <a:buNone/>
            </a:pPr>
            <a:r>
              <a:rPr lang="en-AU" b="0"/>
              <a:t>Introduce goals of project:</a:t>
            </a:r>
            <a:endParaRPr/>
          </a:p>
          <a:p>
            <a:pPr marL="158750" lvl="0" indent="0" algn="l" rtl="0">
              <a:lnSpc>
                <a:spcPct val="100000"/>
              </a:lnSpc>
              <a:spcBef>
                <a:spcPts val="0"/>
              </a:spcBef>
              <a:spcAft>
                <a:spcPts val="0"/>
              </a:spcAft>
              <a:buSzPts val="1100"/>
              <a:buFont typeface="Arial"/>
              <a:buNone/>
            </a:pPr>
            <a:r>
              <a:rPr lang="en-AU" b="0"/>
              <a:t>- Select a geospatial topic (must be environment/climate/sustainability related). Define problem statement.</a:t>
            </a:r>
            <a:endParaRPr/>
          </a:p>
          <a:p>
            <a:pPr marL="158750" lvl="0" indent="0" algn="l" rtl="0">
              <a:lnSpc>
                <a:spcPct val="100000"/>
              </a:lnSpc>
              <a:spcBef>
                <a:spcPts val="0"/>
              </a:spcBef>
              <a:spcAft>
                <a:spcPts val="0"/>
              </a:spcAft>
              <a:buSzPts val="1100"/>
              <a:buFont typeface="Arial"/>
              <a:buNone/>
            </a:pPr>
            <a:r>
              <a:rPr lang="en-AU" b="0"/>
              <a:t>- Carry out research to understand what is needed and how to address issue</a:t>
            </a:r>
            <a:endParaRPr/>
          </a:p>
          <a:p>
            <a:pPr marL="158750" lvl="0" indent="0" algn="l" rtl="0">
              <a:lnSpc>
                <a:spcPct val="100000"/>
              </a:lnSpc>
              <a:spcBef>
                <a:spcPts val="0"/>
              </a:spcBef>
              <a:spcAft>
                <a:spcPts val="0"/>
              </a:spcAft>
              <a:buSzPts val="1100"/>
              <a:buFont typeface="Arial"/>
              <a:buNone/>
            </a:pPr>
            <a:r>
              <a:rPr lang="en-AU" b="0"/>
              <a:t>- Prepare a set of recommendations</a:t>
            </a:r>
            <a:endParaRPr/>
          </a:p>
          <a:p>
            <a:pPr marL="158750" lvl="0" indent="0" algn="l" rtl="0">
              <a:lnSpc>
                <a:spcPct val="100000"/>
              </a:lnSpc>
              <a:spcBef>
                <a:spcPts val="0"/>
              </a:spcBef>
              <a:spcAft>
                <a:spcPts val="0"/>
              </a:spcAft>
              <a:buSzPts val="1100"/>
              <a:buFont typeface="Arial"/>
              <a:buNone/>
            </a:pPr>
            <a:r>
              <a:rPr lang="en-AU" b="0"/>
              <a:t>- Write and publish discussion paper</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9e2ec5162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29e2ec5162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9e2ec5162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29e2ec5162c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247bc529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26247bc529d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6247bc529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26247bc529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247bc529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26247bc529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KIM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6247bc529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26247bc529d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KIM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6247bc529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26247bc529d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KIM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247bc529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26247bc529d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6247bc529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26247bc529d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KIM</a:t>
            </a:r>
            <a:endParaRPr>
              <a:solidFill>
                <a:schemeClr val="dk1"/>
              </a:solidFill>
            </a:endParaRPr>
          </a:p>
          <a:p>
            <a:pPr marL="457200" lvl="0" indent="-342900" algn="l" rtl="0">
              <a:spcBef>
                <a:spcPts val="0"/>
              </a:spcBef>
              <a:spcAft>
                <a:spcPts val="0"/>
              </a:spcAft>
              <a:buClr>
                <a:schemeClr val="dk1"/>
              </a:buClr>
              <a:buSzPts val="1800"/>
              <a:buFont typeface="Calibri"/>
              <a:buChar char="●"/>
            </a:pPr>
            <a:r>
              <a:rPr lang="en-AU" sz="1800" b="0">
                <a:solidFill>
                  <a:schemeClr val="dk1"/>
                </a:solidFill>
                <a:latin typeface="Calibri"/>
                <a:ea typeface="Calibri"/>
                <a:cs typeface="Calibri"/>
                <a:sym typeface="Calibri"/>
              </a:rPr>
              <a:t>All agreed GI technology has played a big role in decision-making and planning,</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6228f16c0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26228f16c0d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621cbaca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g2621cbacad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Arial"/>
              <a:buChar char="●"/>
            </a:pPr>
            <a:r>
              <a:rPr lang="en-AU"/>
              <a:t>Break into themes: people, resources, skills, tech, capacity, governance (policy and committees) etc</a:t>
            </a:r>
            <a:endParaRPr/>
          </a:p>
          <a:p>
            <a:pPr marL="457200" lvl="0" indent="-298450" algn="l" rtl="0">
              <a:lnSpc>
                <a:spcPct val="100000"/>
              </a:lnSpc>
              <a:spcBef>
                <a:spcPts val="0"/>
              </a:spcBef>
              <a:spcAft>
                <a:spcPts val="0"/>
              </a:spcAft>
              <a:buSzPts val="1100"/>
              <a:buFont typeface="Arial"/>
              <a:buChar char="●"/>
            </a:pPr>
            <a:endParaRPr/>
          </a:p>
          <a:p>
            <a:pPr marL="457200" lvl="0" indent="-298450" algn="l" rtl="0">
              <a:lnSpc>
                <a:spcPct val="100000"/>
              </a:lnSpc>
              <a:spcBef>
                <a:spcPts val="0"/>
              </a:spcBef>
              <a:spcAft>
                <a:spcPts val="0"/>
              </a:spcAft>
              <a:buSzPts val="1100"/>
              <a:buFont typeface="Arial"/>
              <a:buChar char="●"/>
            </a:pPr>
            <a:r>
              <a:rPr lang="en-AU"/>
              <a:t>Cannot wait for IGIF and governance, must act now to help Ministry Defence etc.</a:t>
            </a:r>
            <a:endParaRPr/>
          </a:p>
          <a:p>
            <a:pPr marL="457200" lvl="0" indent="-228600" algn="l" rtl="0">
              <a:lnSpc>
                <a:spcPct val="100000"/>
              </a:lnSpc>
              <a:spcBef>
                <a:spcPts val="0"/>
              </a:spcBef>
              <a:spcAft>
                <a:spcPts val="0"/>
              </a:spcAft>
              <a:buSzPts val="1100"/>
              <a:buFont typeface="Arial"/>
              <a:buNone/>
            </a:pPr>
            <a:endParaRPr/>
          </a:p>
          <a:p>
            <a:pPr marL="457200" lvl="0" indent="-228600" algn="l" rtl="0">
              <a:lnSpc>
                <a:spcPct val="100000"/>
              </a:lnSpc>
              <a:spcBef>
                <a:spcPts val="0"/>
              </a:spcBef>
              <a:spcAft>
                <a:spcPts val="0"/>
              </a:spcAft>
              <a:buSzPts val="1100"/>
              <a:buFont typeface="Arial"/>
              <a:buNone/>
            </a:pPr>
            <a:r>
              <a:rPr lang="en-AU"/>
              <a:t>Fiji needs to build capacity within.</a:t>
            </a:r>
            <a:endParaRPr/>
          </a:p>
          <a:p>
            <a:pPr marL="457200" lvl="0" indent="-228600" algn="l" rtl="0">
              <a:lnSpc>
                <a:spcPct val="100000"/>
              </a:lnSpc>
              <a:spcBef>
                <a:spcPts val="0"/>
              </a:spcBef>
              <a:spcAft>
                <a:spcPts val="0"/>
              </a:spcAft>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a02499d338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a02499d338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a02499d338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a02499d338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a02499d338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a02499d338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a02499d338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a02499d338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r>
              <a:rPr lang="en-AU"/>
              <a:t>Come and see me if interested in 2024 program.</a:t>
            </a:r>
            <a:endParaRPr/>
          </a:p>
          <a:p>
            <a:pPr marL="0" lvl="0" indent="0" algn="l" rtl="0">
              <a:lnSpc>
                <a:spcPct val="100000"/>
              </a:lnSpc>
              <a:spcBef>
                <a:spcPts val="0"/>
              </a:spcBef>
              <a:spcAft>
                <a:spcPts val="0"/>
              </a:spcAft>
              <a:buSzPts val="1100"/>
              <a:buFont typeface="Arial"/>
              <a:buNone/>
            </a:pPr>
            <a:r>
              <a:rPr lang="en-AU"/>
              <a:t>You will see this work soon published…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r>
              <a:rPr lang="en-AU" b="0"/>
              <a:t>We are a spatial services company that has been around for 25 years, operating out of Australia.</a:t>
            </a:r>
            <a:endParaRPr/>
          </a:p>
          <a:p>
            <a:pPr marL="0" lvl="0" indent="0" algn="l" rtl="0">
              <a:lnSpc>
                <a:spcPct val="100000"/>
              </a:lnSpc>
              <a:spcBef>
                <a:spcPts val="0"/>
              </a:spcBef>
              <a:spcAft>
                <a:spcPts val="0"/>
              </a:spcAft>
              <a:buSzPts val="1100"/>
              <a:buFont typeface="Arial"/>
              <a:buNone/>
            </a:pPr>
            <a:r>
              <a:rPr lang="en-AU" b="0"/>
              <a:t>See me if interested in our 2024 program. </a:t>
            </a:r>
            <a:endParaRPr b="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r>
              <a:rPr lang="en-AU" b="0"/>
              <a:t>Not exhaustive</a:t>
            </a:r>
            <a:endParaRPr sz="1100">
              <a:solidFill>
                <a:schemeClr val="lt1"/>
              </a:solidFill>
              <a:latin typeface="Open Sans Light"/>
              <a:ea typeface="Open Sans Light"/>
              <a:cs typeface="Open Sans Light"/>
              <a:sym typeface="Open Sans Light"/>
            </a:endParaRPr>
          </a:p>
          <a:p>
            <a:pPr marL="0" lvl="0" indent="0" algn="l" rtl="0">
              <a:lnSpc>
                <a:spcPct val="100000"/>
              </a:lnSpc>
              <a:spcBef>
                <a:spcPts val="0"/>
              </a:spcBef>
              <a:spcAft>
                <a:spcPts val="0"/>
              </a:spcAft>
              <a:buSzPts val="1100"/>
              <a:buFont typeface="Arial"/>
              <a:buNone/>
            </a:pPr>
            <a:endParaRPr b="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Font typeface="Arial"/>
              <a:buNone/>
            </a:pPr>
            <a:r>
              <a:rPr lang="en-AU"/>
              <a:t>These results gleaned from survey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6228f16c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26228f16c0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a:p>
            <a:pPr marL="0" lvl="0" indent="0" algn="l" rtl="0">
              <a:lnSpc>
                <a:spcPct val="115000"/>
              </a:lnSpc>
              <a:spcBef>
                <a:spcPts val="0"/>
              </a:spcBef>
              <a:spcAft>
                <a:spcPts val="0"/>
              </a:spcAft>
              <a:buClr>
                <a:schemeClr val="dk1"/>
              </a:buClr>
              <a:buSzPts val="1100"/>
              <a:buFont typeface="Arial"/>
              <a:buNone/>
            </a:pPr>
            <a:r>
              <a:rPr lang="en-AU" b="0">
                <a:solidFill>
                  <a:schemeClr val="dk1"/>
                </a:solidFill>
              </a:rPr>
              <a:t>●</a:t>
            </a:r>
            <a:r>
              <a:rPr lang="en-AU" sz="900" b="0">
                <a:solidFill>
                  <a:schemeClr val="dk1"/>
                </a:solidFill>
              </a:rPr>
              <a:t>Committee supporting collaboration, consistent data standards, working toward easier integration.</a:t>
            </a:r>
            <a:endParaRPr sz="900" b="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AU" b="0">
                <a:solidFill>
                  <a:schemeClr val="dk1"/>
                </a:solidFill>
              </a:rPr>
              <a:t>●</a:t>
            </a:r>
            <a:r>
              <a:rPr lang="en-AU" sz="900" b="0">
                <a:solidFill>
                  <a:schemeClr val="dk1"/>
                </a:solidFill>
              </a:rPr>
              <a:t>IGIF: integrated geospatial information framework, as recommended by the UN </a:t>
            </a:r>
            <a:r>
              <a:rPr lang="en-AU" sz="900">
                <a:solidFill>
                  <a:schemeClr val="dk1"/>
                </a:solidFill>
              </a:rPr>
              <a:t>Committee of Experts on Global Geospatial Information Mgmt</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AU" b="0">
                <a:solidFill>
                  <a:schemeClr val="dk1"/>
                </a:solidFill>
              </a:rPr>
              <a:t>●</a:t>
            </a:r>
            <a:r>
              <a:rPr lang="en-AU" sz="900" b="0">
                <a:solidFill>
                  <a:schemeClr val="dk1"/>
                </a:solidFill>
              </a:rPr>
              <a:t>Policy fundamental piece – geospatial industry has a role in the industry to ensure that the region is maximising technology availables.</a:t>
            </a:r>
            <a:endParaRPr sz="900" b="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AU" b="0">
                <a:solidFill>
                  <a:schemeClr val="dk1"/>
                </a:solidFill>
              </a:rPr>
              <a:t>●</a:t>
            </a:r>
            <a:r>
              <a:rPr lang="en-AU" sz="900" b="0">
                <a:solidFill>
                  <a:schemeClr val="dk1"/>
                </a:solidFill>
              </a:rPr>
              <a:t>Cannot meet SDGs without geospatial considered.</a:t>
            </a:r>
            <a:endParaRPr sz="900" b="0">
              <a:solidFill>
                <a:schemeClr val="dk1"/>
              </a:solidFill>
            </a:endParaRPr>
          </a:p>
          <a:p>
            <a:pPr marL="457200" lvl="0" indent="-228600" algn="l" rtl="0">
              <a:lnSpc>
                <a:spcPct val="100000"/>
              </a:lnSpc>
              <a:spcBef>
                <a:spcPts val="0"/>
              </a:spcBef>
              <a:spcAft>
                <a:spcPts val="0"/>
              </a:spcAft>
              <a:buSzPts val="1100"/>
              <a:buFont typeface="Arial"/>
              <a:buNone/>
            </a:pPr>
            <a:endParaRPr/>
          </a:p>
          <a:p>
            <a:pPr marL="12700" lvl="0" indent="0" algn="l" rtl="0">
              <a:lnSpc>
                <a:spcPct val="115000"/>
              </a:lnSpc>
              <a:spcBef>
                <a:spcPts val="0"/>
              </a:spcBef>
              <a:spcAft>
                <a:spcPts val="0"/>
              </a:spcAft>
              <a:buClr>
                <a:schemeClr val="dk1"/>
              </a:buClr>
              <a:buSzPts val="1100"/>
              <a:buFont typeface="Arial"/>
              <a:buNone/>
            </a:pPr>
            <a:r>
              <a:rPr lang="en-AU" sz="1400" b="0">
                <a:solidFill>
                  <a:schemeClr val="dk1"/>
                </a:solidFill>
              </a:rPr>
              <a:t>Pacific Island countries are committing to SDGs geospatial development. We heard from Tonga on Monday.</a:t>
            </a:r>
            <a:endParaRPr sz="1400" b="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AU" sz="1400" b="0">
                <a:solidFill>
                  <a:schemeClr val="dk1"/>
                </a:solidFill>
              </a:rPr>
              <a:t>● Fiji Country-level Action Plan </a:t>
            </a:r>
            <a:endParaRPr sz="1400" b="0">
              <a:solidFill>
                <a:schemeClr val="dk1"/>
              </a:solidFill>
            </a:endParaRPr>
          </a:p>
          <a:p>
            <a:pPr marL="12700" lvl="0" indent="0" algn="l" rtl="0">
              <a:lnSpc>
                <a:spcPct val="115000"/>
              </a:lnSpc>
              <a:spcBef>
                <a:spcPts val="0"/>
              </a:spcBef>
              <a:spcAft>
                <a:spcPts val="0"/>
              </a:spcAft>
              <a:buClr>
                <a:schemeClr val="dk1"/>
              </a:buClr>
              <a:buSzPts val="1100"/>
              <a:buFont typeface="Arial"/>
              <a:buNone/>
            </a:pPr>
            <a:endParaRPr sz="1700" b="0">
              <a:solidFill>
                <a:schemeClr val="lt1"/>
              </a:solidFill>
            </a:endParaRPr>
          </a:p>
          <a:p>
            <a:pPr marL="0" lvl="0" indent="0" algn="l" rtl="0">
              <a:lnSpc>
                <a:spcPct val="100000"/>
              </a:lnSpc>
              <a:spcBef>
                <a:spcPts val="0"/>
              </a:spcBef>
              <a:spcAft>
                <a:spcPts val="0"/>
              </a:spcAft>
              <a:buSzPts val="1100"/>
              <a:buFont typeface="Arial"/>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Font typeface="Arial"/>
              <a:buNone/>
            </a:pPr>
            <a:r>
              <a:rPr lang="en-AU"/>
              <a:t>LANI:</a:t>
            </a:r>
            <a:endParaRPr/>
          </a:p>
          <a:p>
            <a:pPr marL="158750" lvl="0" indent="0" algn="l" rtl="0">
              <a:lnSpc>
                <a:spcPct val="100000"/>
              </a:lnSpc>
              <a:spcBef>
                <a:spcPts val="0"/>
              </a:spcBef>
              <a:spcAft>
                <a:spcPts val="0"/>
              </a:spcAft>
              <a:buSzPts val="1100"/>
              <a:buFont typeface="Arial"/>
              <a:buNone/>
            </a:pPr>
            <a:r>
              <a:rPr lang="en-AU"/>
              <a:t>Consultation method: </a:t>
            </a:r>
            <a:endParaRPr/>
          </a:p>
          <a:p>
            <a:pPr marL="158750" lvl="0" indent="0" algn="l" rtl="0">
              <a:lnSpc>
                <a:spcPct val="100000"/>
              </a:lnSpc>
              <a:spcBef>
                <a:spcPts val="0"/>
              </a:spcBef>
              <a:spcAft>
                <a:spcPts val="0"/>
              </a:spcAft>
              <a:buSzPts val="1100"/>
              <a:buFont typeface="Arial"/>
              <a:buNone/>
            </a:pPr>
            <a:r>
              <a:rPr lang="en-AU"/>
              <a:t>- survey</a:t>
            </a:r>
            <a:endParaRPr/>
          </a:p>
          <a:p>
            <a:pPr marL="158750" lvl="0" indent="0" algn="l" rtl="0">
              <a:lnSpc>
                <a:spcPct val="100000"/>
              </a:lnSpc>
              <a:spcBef>
                <a:spcPts val="0"/>
              </a:spcBef>
              <a:spcAft>
                <a:spcPts val="0"/>
              </a:spcAft>
              <a:buSzPts val="1100"/>
              <a:buFont typeface="Arial"/>
              <a:buNone/>
            </a:pPr>
            <a:r>
              <a:rPr lang="en-AU"/>
              <a:t>- interviews</a:t>
            </a:r>
            <a:endParaRPr/>
          </a:p>
          <a:p>
            <a:pPr marL="158750" lvl="0" indent="0" algn="l" rtl="0">
              <a:lnSpc>
                <a:spcPct val="100000"/>
              </a:lnSpc>
              <a:spcBef>
                <a:spcPts val="0"/>
              </a:spcBef>
              <a:spcAft>
                <a:spcPts val="0"/>
              </a:spcAft>
              <a:buSzPts val="1100"/>
              <a:buFont typeface="Arial"/>
              <a:buNone/>
            </a:pPr>
            <a:endParaRPr/>
          </a:p>
          <a:p>
            <a:pPr marL="158750" lvl="0" indent="0" algn="l" rtl="0">
              <a:lnSpc>
                <a:spcPct val="100000"/>
              </a:lnSpc>
              <a:spcBef>
                <a:spcPts val="0"/>
              </a:spcBef>
              <a:spcAft>
                <a:spcPts val="0"/>
              </a:spcAft>
              <a:buSzPts val="1100"/>
              <a:buFont typeface="Arial"/>
              <a:buNone/>
            </a:pPr>
            <a:r>
              <a:rPr lang="en-AU"/>
              <a:t>The challenges are consistent across the board - similar experiences amongst all Ministries consulted. There is an opportunity for greater collaboration.</a:t>
            </a:r>
            <a:endParaRPr/>
          </a:p>
          <a:p>
            <a:pPr marL="158750" lvl="0" indent="0" algn="l" rtl="0">
              <a:lnSpc>
                <a:spcPct val="100000"/>
              </a:lnSpc>
              <a:spcBef>
                <a:spcPts val="0"/>
              </a:spcBef>
              <a:spcAft>
                <a:spcPts val="0"/>
              </a:spcAft>
              <a:buSzPts val="1100"/>
              <a:buFont typeface="Arial"/>
              <a:buNone/>
            </a:pPr>
            <a:endParaRPr/>
          </a:p>
          <a:p>
            <a:pPr marL="158750" lvl="0" indent="0" algn="l" rtl="0">
              <a:lnSpc>
                <a:spcPct val="100000"/>
              </a:lnSpc>
              <a:spcBef>
                <a:spcPts val="0"/>
              </a:spcBef>
              <a:spcAft>
                <a:spcPts val="0"/>
              </a:spcAft>
              <a:buSzPts val="1100"/>
              <a:buFont typeface="Arial"/>
              <a:buNone/>
            </a:pPr>
            <a:r>
              <a:rPr lang="en-AU"/>
              <a:t>Strategic recommendations: short and long-term across key themes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AU"/>
              <a:t>LANI</a:t>
            </a:r>
            <a:endParaRPr/>
          </a:p>
          <a:p>
            <a:pPr marL="457200" lvl="0" indent="-298450" algn="l" rtl="0">
              <a:lnSpc>
                <a:spcPct val="100000"/>
              </a:lnSpc>
              <a:spcBef>
                <a:spcPts val="0"/>
              </a:spcBef>
              <a:spcAft>
                <a:spcPts val="0"/>
              </a:spcAft>
              <a:buSzPts val="1100"/>
              <a:buFont typeface="Arial"/>
              <a:buChar char="●"/>
            </a:pPr>
            <a:r>
              <a:rPr lang="en-AU"/>
              <a:t>Geospatial plays a fundamental role in meeting country SDGs</a:t>
            </a:r>
            <a:endParaRPr/>
          </a:p>
          <a:p>
            <a:pPr marL="457200" lvl="0" indent="-228600" algn="l" rtl="0">
              <a:lnSpc>
                <a:spcPct val="100000"/>
              </a:lnSpc>
              <a:spcBef>
                <a:spcPts val="0"/>
              </a:spcBef>
              <a:spcAft>
                <a:spcPts val="0"/>
              </a:spcAft>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Font typeface="Arial"/>
              <a:buNone/>
            </a:pPr>
            <a:r>
              <a:rPr lang="en-AU"/>
              <a:t>KIM</a:t>
            </a:r>
            <a:endParaRPr/>
          </a:p>
          <a:p>
            <a:pPr marL="158750" lvl="0" indent="0" algn="l" rtl="0">
              <a:lnSpc>
                <a:spcPct val="100000"/>
              </a:lnSpc>
              <a:spcBef>
                <a:spcPts val="0"/>
              </a:spcBef>
              <a:spcAft>
                <a:spcPts val="0"/>
              </a:spcAft>
              <a:buSzPts val="1100"/>
              <a:buFont typeface="Arial"/>
              <a:buNone/>
            </a:pPr>
            <a:r>
              <a:rPr lang="en-AU"/>
              <a:t>To support SDGs, </a:t>
            </a:r>
            <a:endParaRPr/>
          </a:p>
          <a:p>
            <a:pPr marL="457200" lvl="0" indent="-298450" algn="l" rtl="0">
              <a:lnSpc>
                <a:spcPct val="100000"/>
              </a:lnSpc>
              <a:spcBef>
                <a:spcPts val="0"/>
              </a:spcBef>
              <a:spcAft>
                <a:spcPts val="0"/>
              </a:spcAft>
              <a:buSzPts val="1100"/>
              <a:buFont typeface="Arial"/>
              <a:buChar char="●"/>
            </a:pPr>
            <a:r>
              <a:rPr lang="en-AU"/>
              <a:t>UNGGIM recommendations</a:t>
            </a:r>
            <a:endParaRPr/>
          </a:p>
          <a:p>
            <a:pPr marL="457200" lvl="0" indent="-298450" algn="l" rtl="0">
              <a:lnSpc>
                <a:spcPct val="100000"/>
              </a:lnSpc>
              <a:spcBef>
                <a:spcPts val="0"/>
              </a:spcBef>
              <a:spcAft>
                <a:spcPts val="0"/>
              </a:spcAft>
              <a:buSzPts val="1100"/>
              <a:buFont typeface="Arial"/>
              <a:buChar char="●"/>
            </a:pPr>
            <a:r>
              <a:rPr lang="en-AU"/>
              <a:t>Detail IGIF</a:t>
            </a:r>
            <a:endParaRPr/>
          </a:p>
          <a:p>
            <a:pPr marL="457200" lvl="0" indent="-298450" algn="l" rtl="0">
              <a:lnSpc>
                <a:spcPct val="100000"/>
              </a:lnSpc>
              <a:spcBef>
                <a:spcPts val="0"/>
              </a:spcBef>
              <a:spcAft>
                <a:spcPts val="0"/>
              </a:spcAft>
              <a:buSzPts val="1100"/>
              <a:buFont typeface="Arial"/>
              <a:buChar char="●"/>
            </a:pPr>
            <a:r>
              <a:rPr lang="en-AU"/>
              <a:t>Foundational layers, underpin critical public services, and enablers to meeting SDGs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SzPts val="1100"/>
              <a:buFont typeface="Arial"/>
              <a:buNone/>
            </a:pPr>
            <a:r>
              <a:rPr lang="en-AU" b="0"/>
              <a:t>KIM:</a:t>
            </a:r>
            <a:endParaRPr b="0"/>
          </a:p>
          <a:p>
            <a:pPr marL="171450" lvl="0" indent="-101600" algn="l" rtl="0">
              <a:lnSpc>
                <a:spcPct val="100000"/>
              </a:lnSpc>
              <a:spcBef>
                <a:spcPts val="0"/>
              </a:spcBef>
              <a:spcAft>
                <a:spcPts val="0"/>
              </a:spcAft>
              <a:buSzPts val="1100"/>
              <a:buFont typeface="Arial"/>
              <a:buNone/>
            </a:pPr>
            <a:r>
              <a:rPr lang="en-AU" b="0"/>
              <a:t>Recommendations focus on what key activities should take place short and long-term to support development of Fiji.</a:t>
            </a:r>
            <a:endParaRPr b="0"/>
          </a:p>
          <a:p>
            <a:pPr marL="171450" lvl="0" indent="-101600" algn="l" rtl="0">
              <a:lnSpc>
                <a:spcPct val="100000"/>
              </a:lnSpc>
              <a:spcBef>
                <a:spcPts val="0"/>
              </a:spcBef>
              <a:spcAft>
                <a:spcPts val="0"/>
              </a:spcAft>
              <a:buSzPts val="1100"/>
              <a:buFont typeface="Arial"/>
              <a:buNone/>
            </a:pPr>
            <a:r>
              <a:rPr lang="en-AU" b="0"/>
              <a:t>Development can include: smart data digital services, improved public services, greater environmental conservation impact…</a:t>
            </a:r>
            <a:endParaRPr b="0"/>
          </a:p>
          <a:p>
            <a:pPr marL="171450" lvl="0" indent="-101600" algn="l" rtl="0">
              <a:lnSpc>
                <a:spcPct val="100000"/>
              </a:lnSpc>
              <a:spcBef>
                <a:spcPts val="0"/>
              </a:spcBef>
              <a:spcAft>
                <a:spcPts val="0"/>
              </a:spcAft>
              <a:buSzPts val="1100"/>
              <a:buFont typeface="Arial"/>
              <a:buNone/>
            </a:pPr>
            <a:endParaRPr b="0"/>
          </a:p>
          <a:p>
            <a:pPr marL="171450" lvl="0" indent="-101600" algn="l" rtl="0">
              <a:lnSpc>
                <a:spcPct val="100000"/>
              </a:lnSpc>
              <a:spcBef>
                <a:spcPts val="0"/>
              </a:spcBef>
              <a:spcAft>
                <a:spcPts val="0"/>
              </a:spcAft>
              <a:buSzPts val="1100"/>
              <a:buFont typeface="Arial"/>
              <a:buNone/>
            </a:pPr>
            <a:r>
              <a:rPr lang="en-AU" b="0"/>
              <a:t>This presentation will share with you the findings of this work so far..</a:t>
            </a:r>
            <a:endParaRPr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228f16c0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26228f16c0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Font typeface="Arial"/>
              <a:buNone/>
            </a:pPr>
            <a:r>
              <a:rPr lang="en-AU"/>
              <a:t>LANI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3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2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 name="Google Shape;1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
        <p:cNvGrpSpPr/>
        <p:nvPr/>
      </p:nvGrpSpPr>
      <p:grpSpPr>
        <a:xfrm>
          <a:off x="0" y="0"/>
          <a:ext cx="0" cy="0"/>
          <a:chOff x="0" y="0"/>
          <a:chExt cx="0" cy="0"/>
        </a:xfrm>
      </p:grpSpPr>
      <p:sp>
        <p:nvSpPr>
          <p:cNvPr id="15" name="Google Shape;15;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 name="Google Shape;16;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7" name="Google Shape;1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0" name="Google Shape;20;p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 name="Google Shape;21;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5" name="Google Shape;25;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3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3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3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48"/>
        <p:cNvGrpSpPr/>
        <p:nvPr/>
      </p:nvGrpSpPr>
      <p:grpSpPr>
        <a:xfrm>
          <a:off x="0" y="0"/>
          <a:ext cx="0" cy="0"/>
          <a:chOff x="0" y="0"/>
          <a:chExt cx="0" cy="0"/>
        </a:xfrm>
      </p:grpSpPr>
      <p:pic>
        <p:nvPicPr>
          <p:cNvPr id="49" name="Google Shape;49;p1"/>
          <p:cNvPicPr preferRelativeResize="0"/>
          <p:nvPr/>
        </p:nvPicPr>
        <p:blipFill rotWithShape="1">
          <a:blip r:embed="rId3">
            <a:alphaModFix/>
          </a:blip>
          <a:srcRect t="5587" b="5587"/>
          <a:stretch/>
        </p:blipFill>
        <p:spPr>
          <a:xfrm>
            <a:off x="3645894" y="0"/>
            <a:ext cx="7720904" cy="5143500"/>
          </a:xfrm>
          <a:prstGeom prst="rect">
            <a:avLst/>
          </a:prstGeom>
          <a:noFill/>
          <a:ln>
            <a:noFill/>
          </a:ln>
        </p:spPr>
      </p:pic>
      <p:sp>
        <p:nvSpPr>
          <p:cNvPr id="50" name="Google Shape;50;p1"/>
          <p:cNvSpPr/>
          <p:nvPr/>
        </p:nvSpPr>
        <p:spPr>
          <a:xfrm>
            <a:off x="1993606" y="-44300"/>
            <a:ext cx="3977333" cy="5187800"/>
          </a:xfrm>
          <a:custGeom>
            <a:avLst/>
            <a:gdLst/>
            <a:ahLst/>
            <a:cxnLst/>
            <a:rect l="l" t="t" r="r" b="b"/>
            <a:pathLst>
              <a:path w="3977333" h="5187800" extrusionOk="0">
                <a:moveTo>
                  <a:pt x="2533" y="5187800"/>
                </a:moveTo>
                <a:cubicBezTo>
                  <a:pt x="6225" y="3356933"/>
                  <a:pt x="-2784" y="1830867"/>
                  <a:pt x="908" y="0"/>
                </a:cubicBezTo>
                <a:lnTo>
                  <a:pt x="3977333" y="0"/>
                </a:lnTo>
                <a:lnTo>
                  <a:pt x="2683558" y="5187800"/>
                </a:lnTo>
                <a:lnTo>
                  <a:pt x="2533" y="5187800"/>
                </a:lnTo>
                <a:close/>
              </a:path>
            </a:pathLst>
          </a:custGeom>
          <a:solidFill>
            <a:srgbClr val="0037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
          <p:cNvSpPr txBox="1"/>
          <p:nvPr/>
        </p:nvSpPr>
        <p:spPr>
          <a:xfrm>
            <a:off x="214059" y="288304"/>
            <a:ext cx="4649343" cy="3037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400"/>
              <a:buFont typeface="Arial"/>
              <a:buNone/>
            </a:pPr>
            <a:r>
              <a:rPr lang="en-AU" sz="2400" b="0" i="0" u="none" strike="noStrike" cap="none">
                <a:solidFill>
                  <a:schemeClr val="lt1"/>
                </a:solidFill>
                <a:latin typeface="Open Sans SemiBold"/>
                <a:ea typeface="Open Sans SemiBold"/>
                <a:cs typeface="Open Sans SemiBold"/>
                <a:sym typeface="Open Sans SemiBold"/>
              </a:rPr>
              <a:t>A strategic approach to geospatial </a:t>
            </a:r>
            <a:r>
              <a:rPr lang="en-AU" sz="2400">
                <a:solidFill>
                  <a:schemeClr val="lt1"/>
                </a:solidFill>
                <a:latin typeface="Open Sans SemiBold"/>
                <a:ea typeface="Open Sans SemiBold"/>
                <a:cs typeface="Open Sans SemiBold"/>
                <a:sym typeface="Open Sans SemiBold"/>
              </a:rPr>
              <a:t>development</a:t>
            </a:r>
            <a:r>
              <a:rPr lang="en-AU" sz="2400" b="0" i="0" u="none" strike="noStrike" cap="none">
                <a:solidFill>
                  <a:schemeClr val="lt1"/>
                </a:solidFill>
                <a:latin typeface="Open Sans SemiBold"/>
                <a:ea typeface="Open Sans SemiBold"/>
                <a:cs typeface="Open Sans SemiBold"/>
                <a:sym typeface="Open Sans SemiBold"/>
              </a:rPr>
              <a:t>: </a:t>
            </a:r>
            <a:r>
              <a:rPr lang="en-AU" sz="2300" b="0" i="0" u="none" strike="noStrike" cap="none">
                <a:solidFill>
                  <a:schemeClr val="lt1"/>
                </a:solidFill>
                <a:latin typeface="Open Sans SemiBold"/>
                <a:ea typeface="Open Sans SemiBold"/>
                <a:cs typeface="Open Sans SemiBold"/>
                <a:sym typeface="Open Sans SemiBold"/>
              </a:rPr>
              <a:t>Fiji in focus</a:t>
            </a:r>
            <a:endParaRPr/>
          </a:p>
        </p:txBody>
      </p:sp>
      <p:pic>
        <p:nvPicPr>
          <p:cNvPr id="52" name="Google Shape;52;p1"/>
          <p:cNvPicPr preferRelativeResize="0"/>
          <p:nvPr/>
        </p:nvPicPr>
        <p:blipFill rotWithShape="1">
          <a:blip r:embed="rId4">
            <a:alphaModFix/>
          </a:blip>
          <a:srcRect/>
          <a:stretch/>
        </p:blipFill>
        <p:spPr>
          <a:xfrm>
            <a:off x="281625" y="295175"/>
            <a:ext cx="1359477" cy="705650"/>
          </a:xfrm>
          <a:prstGeom prst="rect">
            <a:avLst/>
          </a:prstGeom>
          <a:noFill/>
          <a:ln>
            <a:noFill/>
          </a:ln>
        </p:spPr>
      </p:pic>
      <p:sp>
        <p:nvSpPr>
          <p:cNvPr id="53" name="Google Shape;53;p1"/>
          <p:cNvSpPr/>
          <p:nvPr/>
        </p:nvSpPr>
        <p:spPr>
          <a:xfrm>
            <a:off x="281625" y="4331976"/>
            <a:ext cx="234727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b="1">
                <a:solidFill>
                  <a:schemeClr val="lt1"/>
                </a:solidFill>
                <a:latin typeface="Open Sans"/>
                <a:ea typeface="Open Sans"/>
                <a:cs typeface="Open Sans"/>
                <a:sym typeface="Open Sans"/>
              </a:rPr>
              <a:t>Lanieta Rokotuiwakaya</a:t>
            </a:r>
            <a:endParaRPr b="1">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AU" sz="1400" b="0" i="0" u="none" strike="noStrike" cap="none">
                <a:solidFill>
                  <a:srgbClr val="FFFFFF"/>
                </a:solidFill>
                <a:latin typeface="Open Sans SemiBold"/>
                <a:ea typeface="Open Sans SemiBold"/>
                <a:cs typeface="Open Sans SemiBold"/>
                <a:sym typeface="Open Sans SemiBold"/>
              </a:rPr>
              <a:t>Kimberley Worthy</a:t>
            </a:r>
            <a:br>
              <a:rPr lang="en-AU" sz="1400" b="0" i="0" u="none" strike="noStrike" cap="none">
                <a:solidFill>
                  <a:srgbClr val="FFFFFF"/>
                </a:solidFill>
                <a:latin typeface="Open Sans SemiBold"/>
                <a:ea typeface="Open Sans SemiBold"/>
                <a:cs typeface="Open Sans SemiBold"/>
                <a:sym typeface="Open Sans SemiBold"/>
              </a:rPr>
            </a:br>
            <a:endParaRPr sz="140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13"/>
        <p:cNvGrpSpPr/>
        <p:nvPr/>
      </p:nvGrpSpPr>
      <p:grpSpPr>
        <a:xfrm>
          <a:off x="0" y="0"/>
          <a:ext cx="0" cy="0"/>
          <a:chOff x="0" y="0"/>
          <a:chExt cx="0" cy="0"/>
        </a:xfrm>
      </p:grpSpPr>
      <p:pic>
        <p:nvPicPr>
          <p:cNvPr id="114" name="Google Shape;114;p5"/>
          <p:cNvPicPr preferRelativeResize="0"/>
          <p:nvPr/>
        </p:nvPicPr>
        <p:blipFill rotWithShape="1">
          <a:blip r:embed="rId3">
            <a:alphaModFix/>
          </a:blip>
          <a:srcRect/>
          <a:stretch/>
        </p:blipFill>
        <p:spPr>
          <a:xfrm>
            <a:off x="7538768" y="4235804"/>
            <a:ext cx="1359477" cy="705650"/>
          </a:xfrm>
          <a:prstGeom prst="rect">
            <a:avLst/>
          </a:prstGeom>
          <a:noFill/>
          <a:ln>
            <a:noFill/>
          </a:ln>
        </p:spPr>
      </p:pic>
      <p:pic>
        <p:nvPicPr>
          <p:cNvPr id="115" name="Google Shape;115;p5"/>
          <p:cNvPicPr preferRelativeResize="0"/>
          <p:nvPr/>
        </p:nvPicPr>
        <p:blipFill rotWithShape="1">
          <a:blip r:embed="rId4">
            <a:alphaModFix/>
          </a:blip>
          <a:srcRect t="32354" b="22236"/>
          <a:stretch/>
        </p:blipFill>
        <p:spPr>
          <a:xfrm>
            <a:off x="3647138" y="0"/>
            <a:ext cx="9142736" cy="5143499"/>
          </a:xfrm>
          <a:prstGeom prst="rect">
            <a:avLst/>
          </a:prstGeom>
          <a:noFill/>
          <a:ln>
            <a:noFill/>
          </a:ln>
        </p:spPr>
      </p:pic>
      <p:sp>
        <p:nvSpPr>
          <p:cNvPr id="116" name="Google Shape;116;p5"/>
          <p:cNvSpPr/>
          <p:nvPr/>
        </p:nvSpPr>
        <p:spPr>
          <a:xfrm>
            <a:off x="1477191" y="-66450"/>
            <a:ext cx="3977333" cy="5187800"/>
          </a:xfrm>
          <a:custGeom>
            <a:avLst/>
            <a:gdLst/>
            <a:ahLst/>
            <a:cxnLst/>
            <a:rect l="l" t="t" r="r" b="b"/>
            <a:pathLst>
              <a:path w="3977333" h="5187800" extrusionOk="0">
                <a:moveTo>
                  <a:pt x="2533" y="5187800"/>
                </a:moveTo>
                <a:cubicBezTo>
                  <a:pt x="6225" y="3356933"/>
                  <a:pt x="-2784" y="1830867"/>
                  <a:pt x="908" y="0"/>
                </a:cubicBezTo>
                <a:lnTo>
                  <a:pt x="3977333" y="0"/>
                </a:lnTo>
                <a:lnTo>
                  <a:pt x="2683558" y="5187800"/>
                </a:lnTo>
                <a:lnTo>
                  <a:pt x="2533" y="5187800"/>
                </a:lnTo>
                <a:close/>
              </a:path>
            </a:pathLst>
          </a:custGeom>
          <a:solidFill>
            <a:srgbClr val="0037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5"/>
          <p:cNvSpPr txBox="1"/>
          <p:nvPr/>
        </p:nvSpPr>
        <p:spPr>
          <a:xfrm>
            <a:off x="513251" y="67247"/>
            <a:ext cx="64284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a:solidFill>
                  <a:srgbClr val="FFFFFF"/>
                </a:solidFill>
                <a:latin typeface="Open Sans Light"/>
                <a:ea typeface="Open Sans Light"/>
                <a:cs typeface="Open Sans Light"/>
                <a:sym typeface="Open Sans Light"/>
              </a:rPr>
              <a:t>2. Consultation</a:t>
            </a:r>
            <a:endParaRPr sz="2800" b="0" i="0" u="none" strike="noStrike" cap="none">
              <a:solidFill>
                <a:srgbClr val="FFFFFF"/>
              </a:solidFill>
              <a:latin typeface="Open Sans SemiBold"/>
              <a:ea typeface="Open Sans SemiBold"/>
              <a:cs typeface="Open Sans SemiBold"/>
              <a:sym typeface="Open Sans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21"/>
        <p:cNvGrpSpPr/>
        <p:nvPr/>
      </p:nvGrpSpPr>
      <p:grpSpPr>
        <a:xfrm>
          <a:off x="0" y="0"/>
          <a:ext cx="0" cy="0"/>
          <a:chOff x="0" y="0"/>
          <a:chExt cx="0" cy="0"/>
        </a:xfrm>
      </p:grpSpPr>
      <p:pic>
        <p:nvPicPr>
          <p:cNvPr id="122" name="Google Shape;122;g29f0c848887_0_8"/>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123" name="Google Shape;123;g29f0c848887_0_8"/>
          <p:cNvSpPr txBox="1"/>
          <p:nvPr/>
        </p:nvSpPr>
        <p:spPr>
          <a:xfrm>
            <a:off x="431875" y="953923"/>
            <a:ext cx="6428400" cy="85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a:solidFill>
                  <a:srgbClr val="FFFFFF"/>
                </a:solidFill>
                <a:latin typeface="Open Sans Light"/>
                <a:ea typeface="Open Sans Light"/>
                <a:cs typeface="Open Sans Light"/>
                <a:sym typeface="Open Sans Light"/>
              </a:rPr>
              <a:t>Stakeholders Consulted </a:t>
            </a:r>
            <a:endParaRPr sz="12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r>
              <a:rPr lang="en-AU" sz="2100">
                <a:solidFill>
                  <a:srgbClr val="FFFFFF"/>
                </a:solidFill>
                <a:latin typeface="Open Sans Light"/>
                <a:ea typeface="Open Sans Light"/>
                <a:cs typeface="Open Sans Light"/>
                <a:sym typeface="Open Sans Light"/>
              </a:rPr>
              <a:t>Structured Comprehensive Interview </a:t>
            </a:r>
            <a:endParaRPr sz="21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400" b="0" i="0" u="none" strike="noStrike" cap="none">
              <a:solidFill>
                <a:srgbClr val="FFFFFF"/>
              </a:solidFill>
              <a:latin typeface="Open Sans Light"/>
              <a:ea typeface="Open Sans Light"/>
              <a:cs typeface="Open Sans Light"/>
              <a:sym typeface="Open Sans Light"/>
            </a:endParaRPr>
          </a:p>
          <a:p>
            <a:pPr marL="457200" marR="0" lvl="0" indent="0" algn="l" rtl="0">
              <a:lnSpc>
                <a:spcPct val="100000"/>
              </a:lnSpc>
              <a:spcBef>
                <a:spcPts val="0"/>
              </a:spcBef>
              <a:spcAft>
                <a:spcPts val="0"/>
              </a:spcAft>
              <a:buNone/>
            </a:pPr>
            <a:endParaRPr sz="2400">
              <a:solidFill>
                <a:srgbClr val="FFFFFF"/>
              </a:solidFill>
              <a:latin typeface="Open Sans Light"/>
              <a:ea typeface="Open Sans Light"/>
              <a:cs typeface="Open Sans Light"/>
              <a:sym typeface="Open Sans Light"/>
            </a:endParaRPr>
          </a:p>
          <a:p>
            <a:pPr marL="457200" marR="0" lvl="0" indent="0" algn="l" rtl="0">
              <a:lnSpc>
                <a:spcPct val="100000"/>
              </a:lnSpc>
              <a:spcBef>
                <a:spcPts val="0"/>
              </a:spcBef>
              <a:spcAft>
                <a:spcPts val="0"/>
              </a:spcAft>
              <a:buNone/>
            </a:pPr>
            <a:endParaRPr sz="240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400" i="1">
              <a:solidFill>
                <a:srgbClr val="FF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1" u="none" strike="noStrike" cap="none">
              <a:solidFill>
                <a:srgbClr val="FFFFFF"/>
              </a:solidFill>
              <a:latin typeface="Open Sans SemiBold"/>
              <a:ea typeface="Open Sans SemiBold"/>
              <a:cs typeface="Open Sans SemiBold"/>
              <a:sym typeface="Open Sans SemiBold"/>
            </a:endParaRPr>
          </a:p>
        </p:txBody>
      </p:sp>
      <p:graphicFrame>
        <p:nvGraphicFramePr>
          <p:cNvPr id="124" name="Google Shape;124;g29f0c848887_0_8"/>
          <p:cNvGraphicFramePr/>
          <p:nvPr>
            <p:extLst>
              <p:ext uri="{D42A27DB-BD31-4B8C-83A1-F6EECF244321}">
                <p14:modId xmlns:p14="http://schemas.microsoft.com/office/powerpoint/2010/main" val="823331070"/>
              </p:ext>
            </p:extLst>
          </p:nvPr>
        </p:nvGraphicFramePr>
        <p:xfrm>
          <a:off x="555675" y="953925"/>
          <a:ext cx="7544300" cy="3289975"/>
        </p:xfrm>
        <a:graphic>
          <a:graphicData uri="http://schemas.openxmlformats.org/drawingml/2006/table">
            <a:tbl>
              <a:tblPr>
                <a:noFill/>
                <a:tableStyleId>{8A3C6DDE-1EEE-4053-832C-0B61BC296B14}</a:tableStyleId>
              </a:tblPr>
              <a:tblGrid>
                <a:gridCol w="1973550">
                  <a:extLst>
                    <a:ext uri="{9D8B030D-6E8A-4147-A177-3AD203B41FA5}">
                      <a16:colId xmlns:a16="http://schemas.microsoft.com/office/drawing/2014/main" val="20000"/>
                    </a:ext>
                  </a:extLst>
                </a:gridCol>
                <a:gridCol w="1798600">
                  <a:extLst>
                    <a:ext uri="{9D8B030D-6E8A-4147-A177-3AD203B41FA5}">
                      <a16:colId xmlns:a16="http://schemas.microsoft.com/office/drawing/2014/main" val="20001"/>
                    </a:ext>
                  </a:extLst>
                </a:gridCol>
                <a:gridCol w="1886075">
                  <a:extLst>
                    <a:ext uri="{9D8B030D-6E8A-4147-A177-3AD203B41FA5}">
                      <a16:colId xmlns:a16="http://schemas.microsoft.com/office/drawing/2014/main" val="20002"/>
                    </a:ext>
                  </a:extLst>
                </a:gridCol>
                <a:gridCol w="1886075">
                  <a:extLst>
                    <a:ext uri="{9D8B030D-6E8A-4147-A177-3AD203B41FA5}">
                      <a16:colId xmlns:a16="http://schemas.microsoft.com/office/drawing/2014/main" val="20003"/>
                    </a:ext>
                  </a:extLst>
                </a:gridCol>
              </a:tblGrid>
              <a:tr h="349600">
                <a:tc>
                  <a:txBody>
                    <a:bodyPr/>
                    <a:lstStyle/>
                    <a:p>
                      <a:pPr marL="0" lvl="0" indent="0" algn="l" rtl="0">
                        <a:spcBef>
                          <a:spcPts val="0"/>
                        </a:spcBef>
                        <a:spcAft>
                          <a:spcPts val="0"/>
                        </a:spcAft>
                        <a:buNone/>
                      </a:pPr>
                      <a:r>
                        <a:rPr lang="en-AU" sz="1300" b="1">
                          <a:solidFill>
                            <a:srgbClr val="FFFFFF"/>
                          </a:solidFill>
                          <a:latin typeface="Open Sans"/>
                          <a:ea typeface="Open Sans"/>
                          <a:cs typeface="Open Sans"/>
                          <a:sym typeface="Open Sans"/>
                        </a:rPr>
                        <a:t>Stakeholder </a:t>
                      </a:r>
                      <a:endParaRPr sz="300" b="1"/>
                    </a:p>
                  </a:txBody>
                  <a:tcPr marL="91425" marR="91425" marT="91425" marB="91425"/>
                </a:tc>
                <a:tc>
                  <a:txBody>
                    <a:bodyPr/>
                    <a:lstStyle/>
                    <a:p>
                      <a:pPr marL="0" lvl="0" indent="0" algn="l" rtl="0">
                        <a:spcBef>
                          <a:spcPts val="0"/>
                        </a:spcBef>
                        <a:spcAft>
                          <a:spcPts val="0"/>
                        </a:spcAft>
                        <a:buNone/>
                      </a:pPr>
                      <a:r>
                        <a:rPr lang="en-AU" sz="1300" b="1" dirty="0">
                          <a:solidFill>
                            <a:srgbClr val="FFFFFF"/>
                          </a:solidFill>
                          <a:latin typeface="Open Sans"/>
                          <a:ea typeface="Open Sans"/>
                          <a:cs typeface="Open Sans"/>
                          <a:sym typeface="Open Sans"/>
                        </a:rPr>
                        <a:t>No of Participant </a:t>
                      </a:r>
                      <a:endParaRPr sz="1300" b="1" dirty="0">
                        <a:solidFill>
                          <a:srgbClr val="FFFFFF"/>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300" b="1">
                          <a:solidFill>
                            <a:srgbClr val="FFFFFF"/>
                          </a:solidFill>
                          <a:latin typeface="Open Sans"/>
                          <a:ea typeface="Open Sans"/>
                          <a:cs typeface="Open Sans"/>
                          <a:sym typeface="Open Sans"/>
                        </a:rPr>
                        <a:t>Seniority Level	</a:t>
                      </a:r>
                      <a:endParaRPr sz="1300" b="1">
                        <a:solidFill>
                          <a:srgbClr val="FFFFFF"/>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AU" sz="1300" b="1">
                          <a:solidFill>
                            <a:srgbClr val="FFFFFF"/>
                          </a:solidFill>
                          <a:latin typeface="Open Sans"/>
                          <a:ea typeface="Open Sans"/>
                          <a:cs typeface="Open Sans"/>
                          <a:sym typeface="Open Sans"/>
                        </a:rPr>
                        <a:t>Years of Service</a:t>
                      </a:r>
                      <a:endParaRPr sz="300" b="1"/>
                    </a:p>
                  </a:txBody>
                  <a:tcPr marL="91425" marR="91425" marT="91425" marB="91425"/>
                </a:tc>
                <a:extLst>
                  <a:ext uri="{0D108BD9-81ED-4DB2-BD59-A6C34878D82A}">
                    <a16:rowId xmlns:a16="http://schemas.microsoft.com/office/drawing/2014/main" val="10000"/>
                  </a:ext>
                </a:extLst>
              </a:tr>
              <a:tr h="661450">
                <a:tc>
                  <a:txBody>
                    <a:bodyPr/>
                    <a:lstStyle/>
                    <a:p>
                      <a:pPr marL="0" lvl="0" indent="0" algn="l" rtl="0">
                        <a:spcBef>
                          <a:spcPts val="0"/>
                        </a:spcBef>
                        <a:spcAft>
                          <a:spcPts val="0"/>
                        </a:spcAft>
                        <a:buNone/>
                      </a:pPr>
                      <a:r>
                        <a:rPr lang="en-AU" sz="1700" b="1" dirty="0">
                          <a:solidFill>
                            <a:schemeClr val="lt1"/>
                          </a:solidFill>
                          <a:latin typeface="Open Sans Light"/>
                          <a:ea typeface="Open Sans Light"/>
                          <a:cs typeface="Open Sans Light"/>
                          <a:sym typeface="Open Sans Light"/>
                        </a:rPr>
                        <a:t>Ministry of Health</a:t>
                      </a:r>
                      <a:endParaRPr sz="1700" b="1" dirty="0">
                        <a:solidFill>
                          <a:schemeClr val="lt1"/>
                        </a:solidFill>
                        <a:latin typeface="Open Sans Light"/>
                        <a:ea typeface="Open Sans Light"/>
                        <a:cs typeface="Open Sans Light"/>
                        <a:sym typeface="Open Sans Light"/>
                      </a:endParaRPr>
                    </a:p>
                  </a:txBody>
                  <a:tcPr marL="91425" marR="91425" marT="91425" marB="91425"/>
                </a:tc>
                <a:tc>
                  <a:txBody>
                    <a:bodyPr/>
                    <a:lstStyle/>
                    <a:p>
                      <a:pPr marL="0" lvl="0" indent="0" algn="l" rtl="0">
                        <a:spcBef>
                          <a:spcPts val="0"/>
                        </a:spcBef>
                        <a:spcAft>
                          <a:spcPts val="0"/>
                        </a:spcAft>
                        <a:buNone/>
                      </a:pPr>
                      <a:r>
                        <a:rPr lang="en-AU" sz="1700">
                          <a:solidFill>
                            <a:schemeClr val="lt1"/>
                          </a:solidFill>
                          <a:latin typeface="Open Sans Light"/>
                          <a:ea typeface="Open Sans Light"/>
                          <a:cs typeface="Open Sans Light"/>
                          <a:sym typeface="Open Sans Light"/>
                        </a:rPr>
                        <a:t>1</a:t>
                      </a:r>
                      <a:endParaRPr sz="1700">
                        <a:solidFill>
                          <a:schemeClr val="lt1"/>
                        </a:solidFill>
                        <a:latin typeface="Open Sans Light"/>
                        <a:ea typeface="Open Sans Light"/>
                        <a:cs typeface="Open Sans Light"/>
                        <a:sym typeface="Open Sans Light"/>
                      </a:endParaRPr>
                    </a:p>
                  </a:txBody>
                  <a:tcPr marL="91425" marR="91425" marT="91425" marB="91425"/>
                </a:tc>
                <a:tc>
                  <a:txBody>
                    <a:bodyPr/>
                    <a:lstStyle/>
                    <a:p>
                      <a:pPr marL="0" marR="0" lvl="0" indent="0" algn="l" rtl="0">
                        <a:lnSpc>
                          <a:spcPct val="100000"/>
                        </a:lnSpc>
                        <a:spcBef>
                          <a:spcPts val="0"/>
                        </a:spcBef>
                        <a:spcAft>
                          <a:spcPts val="0"/>
                        </a:spcAft>
                        <a:buNone/>
                      </a:pPr>
                      <a:r>
                        <a:rPr lang="en-AU" sz="1200">
                          <a:solidFill>
                            <a:schemeClr val="lt1"/>
                          </a:solidFill>
                          <a:latin typeface="Open Sans Light"/>
                          <a:ea typeface="Open Sans Light"/>
                          <a:cs typeface="Open Sans Light"/>
                          <a:sym typeface="Open Sans Light"/>
                        </a:rPr>
                        <a:t>Supervisory/Managerial Positions</a:t>
                      </a:r>
                      <a:endParaRPr sz="1200">
                        <a:solidFill>
                          <a:schemeClr val="lt1"/>
                        </a:solidFill>
                        <a:latin typeface="Open Sans Light"/>
                        <a:ea typeface="Open Sans Light"/>
                        <a:cs typeface="Open Sans Light"/>
                        <a:sym typeface="Open Sans Light"/>
                      </a:endParaRPr>
                    </a:p>
                  </a:txBody>
                  <a:tcPr marL="91425" marR="91425" marT="91425" marB="91425"/>
                </a:tc>
                <a:tc>
                  <a:txBody>
                    <a:bodyPr/>
                    <a:lstStyle/>
                    <a:p>
                      <a:pPr marL="0" lvl="0" indent="0" algn="l" rtl="0">
                        <a:spcBef>
                          <a:spcPts val="0"/>
                        </a:spcBef>
                        <a:spcAft>
                          <a:spcPts val="0"/>
                        </a:spcAft>
                        <a:buNone/>
                      </a:pPr>
                      <a:r>
                        <a:rPr lang="en-AU" sz="1200">
                          <a:solidFill>
                            <a:schemeClr val="lt1"/>
                          </a:solidFill>
                          <a:latin typeface="Open Sans Light"/>
                          <a:ea typeface="Open Sans Light"/>
                          <a:cs typeface="Open Sans Light"/>
                          <a:sym typeface="Open Sans Light"/>
                        </a:rPr>
                        <a:t>More than 10 years</a:t>
                      </a:r>
                      <a:r>
                        <a:rPr lang="en-AU"/>
                        <a:t> </a:t>
                      </a:r>
                      <a:endParaRPr/>
                    </a:p>
                  </a:txBody>
                  <a:tcPr marL="91425" marR="91425" marT="91425" marB="91425"/>
                </a:tc>
                <a:extLst>
                  <a:ext uri="{0D108BD9-81ED-4DB2-BD59-A6C34878D82A}">
                    <a16:rowId xmlns:a16="http://schemas.microsoft.com/office/drawing/2014/main" val="10001"/>
                  </a:ext>
                </a:extLst>
              </a:tr>
              <a:tr h="661450">
                <a:tc>
                  <a:txBody>
                    <a:bodyPr/>
                    <a:lstStyle/>
                    <a:p>
                      <a:pPr marL="0" lvl="0" indent="0" algn="l" rtl="0">
                        <a:spcBef>
                          <a:spcPts val="0"/>
                        </a:spcBef>
                        <a:spcAft>
                          <a:spcPts val="0"/>
                        </a:spcAft>
                        <a:buNone/>
                      </a:pPr>
                      <a:r>
                        <a:rPr lang="en-AU" sz="1700" b="1" dirty="0">
                          <a:solidFill>
                            <a:schemeClr val="lt1"/>
                          </a:solidFill>
                          <a:latin typeface="Open Sans Light"/>
                          <a:ea typeface="Open Sans Light"/>
                          <a:cs typeface="Open Sans Light"/>
                          <a:sym typeface="Open Sans Light"/>
                        </a:rPr>
                        <a:t>Ministry of Defence</a:t>
                      </a:r>
                      <a:endParaRPr sz="1100" b="1" dirty="0"/>
                    </a:p>
                  </a:txBody>
                  <a:tcPr marL="91425" marR="91425" marT="91425" marB="91425"/>
                </a:tc>
                <a:tc>
                  <a:txBody>
                    <a:bodyPr/>
                    <a:lstStyle/>
                    <a:p>
                      <a:pPr marL="0" lvl="0" indent="0" algn="l" rtl="0">
                        <a:spcBef>
                          <a:spcPts val="0"/>
                        </a:spcBef>
                        <a:spcAft>
                          <a:spcPts val="0"/>
                        </a:spcAft>
                        <a:buNone/>
                      </a:pPr>
                      <a:r>
                        <a:rPr lang="en-AU" sz="1700">
                          <a:solidFill>
                            <a:schemeClr val="lt1"/>
                          </a:solidFill>
                          <a:latin typeface="Open Sans Light"/>
                          <a:ea typeface="Open Sans Light"/>
                          <a:cs typeface="Open Sans Light"/>
                          <a:sym typeface="Open Sans Light"/>
                        </a:rPr>
                        <a:t>2</a:t>
                      </a:r>
                      <a:endParaRPr/>
                    </a:p>
                  </a:txBody>
                  <a:tcPr marL="91425" marR="91425" marT="91425" marB="91425"/>
                </a:tc>
                <a:tc>
                  <a:txBody>
                    <a:bodyPr/>
                    <a:lstStyle/>
                    <a:p>
                      <a:pPr marL="0" marR="0" lvl="0" indent="0" algn="l" rtl="0">
                        <a:lnSpc>
                          <a:spcPct val="100000"/>
                        </a:lnSpc>
                        <a:spcBef>
                          <a:spcPts val="0"/>
                        </a:spcBef>
                        <a:spcAft>
                          <a:spcPts val="0"/>
                        </a:spcAft>
                        <a:buNone/>
                      </a:pPr>
                      <a:r>
                        <a:rPr lang="en-AU" sz="1200">
                          <a:solidFill>
                            <a:schemeClr val="lt1"/>
                          </a:solidFill>
                          <a:latin typeface="Open Sans Light"/>
                          <a:ea typeface="Open Sans Light"/>
                          <a:cs typeface="Open Sans Light"/>
                          <a:sym typeface="Open Sans Light"/>
                        </a:rPr>
                        <a:t>Supervisory/Managerial Positions</a:t>
                      </a:r>
                      <a:endParaRPr sz="1200">
                        <a:solidFill>
                          <a:schemeClr val="lt1"/>
                        </a:solidFill>
                        <a:latin typeface="Open Sans Light"/>
                        <a:ea typeface="Open Sans Light"/>
                        <a:cs typeface="Open Sans Light"/>
                        <a:sym typeface="Open Sans Ligh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AU" sz="1200">
                          <a:solidFill>
                            <a:schemeClr val="lt1"/>
                          </a:solidFill>
                          <a:latin typeface="Open Sans Light"/>
                          <a:ea typeface="Open Sans Light"/>
                          <a:cs typeface="Open Sans Light"/>
                          <a:sym typeface="Open Sans Light"/>
                        </a:rPr>
                        <a:t>More than 15 years</a:t>
                      </a:r>
                      <a:endParaRPr/>
                    </a:p>
                  </a:txBody>
                  <a:tcPr marL="91425" marR="91425" marT="91425" marB="91425"/>
                </a:tc>
                <a:extLst>
                  <a:ext uri="{0D108BD9-81ED-4DB2-BD59-A6C34878D82A}">
                    <a16:rowId xmlns:a16="http://schemas.microsoft.com/office/drawing/2014/main" val="10002"/>
                  </a:ext>
                </a:extLst>
              </a:tr>
              <a:tr h="1348425">
                <a:tc>
                  <a:txBody>
                    <a:bodyPr/>
                    <a:lstStyle/>
                    <a:p>
                      <a:pPr marL="0" lvl="0" indent="0" algn="l" rtl="0">
                        <a:spcBef>
                          <a:spcPts val="0"/>
                        </a:spcBef>
                        <a:spcAft>
                          <a:spcPts val="0"/>
                        </a:spcAft>
                        <a:buNone/>
                      </a:pPr>
                      <a:r>
                        <a:rPr lang="en-AU" sz="1700" b="1" dirty="0">
                          <a:solidFill>
                            <a:schemeClr val="lt1"/>
                          </a:solidFill>
                          <a:latin typeface="Open Sans Light"/>
                          <a:ea typeface="Open Sans Light"/>
                          <a:cs typeface="Open Sans Light"/>
                          <a:sym typeface="Open Sans Light"/>
                        </a:rPr>
                        <a:t>Ministry of Infrastructure </a:t>
                      </a:r>
                      <a:endParaRPr sz="2100" b="1" dirty="0">
                        <a:solidFill>
                          <a:schemeClr val="lt1"/>
                        </a:solidFill>
                        <a:latin typeface="Open Sans Light"/>
                        <a:ea typeface="Open Sans Light"/>
                        <a:cs typeface="Open Sans Light"/>
                        <a:sym typeface="Open Sans Light"/>
                      </a:endParaRPr>
                    </a:p>
                    <a:p>
                      <a:pPr marL="0" lvl="0" indent="0" algn="l" rtl="0">
                        <a:spcBef>
                          <a:spcPts val="0"/>
                        </a:spcBef>
                        <a:spcAft>
                          <a:spcPts val="0"/>
                        </a:spcAft>
                        <a:buNone/>
                      </a:pPr>
                      <a:endParaRPr sz="1100" dirty="0"/>
                    </a:p>
                  </a:txBody>
                  <a:tcPr marL="91425" marR="91425" marT="91425" marB="91425"/>
                </a:tc>
                <a:tc>
                  <a:txBody>
                    <a:bodyPr/>
                    <a:lstStyle/>
                    <a:p>
                      <a:pPr marL="0" marR="0" lvl="0" indent="0" algn="l" rtl="0">
                        <a:lnSpc>
                          <a:spcPct val="100000"/>
                        </a:lnSpc>
                        <a:spcBef>
                          <a:spcPts val="0"/>
                        </a:spcBef>
                        <a:spcAft>
                          <a:spcPts val="0"/>
                        </a:spcAft>
                        <a:buNone/>
                      </a:pPr>
                      <a:r>
                        <a:rPr lang="en-AU" sz="1200">
                          <a:solidFill>
                            <a:schemeClr val="lt1"/>
                          </a:solidFill>
                          <a:latin typeface="Open Sans Light"/>
                          <a:ea typeface="Open Sans Light"/>
                          <a:cs typeface="Open Sans Light"/>
                          <a:sym typeface="Open Sans Light"/>
                        </a:rPr>
                        <a:t>Scheduled </a:t>
                      </a:r>
                      <a:endParaRPr sz="1200">
                        <a:solidFill>
                          <a:schemeClr val="lt1"/>
                        </a:solidFill>
                        <a:latin typeface="Open Sans Light"/>
                        <a:ea typeface="Open Sans Light"/>
                        <a:cs typeface="Open Sans Light"/>
                        <a:sym typeface="Open Sans Ligh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AU" sz="1200">
                          <a:solidFill>
                            <a:schemeClr val="lt1"/>
                          </a:solidFill>
                          <a:latin typeface="Open Sans Light"/>
                          <a:ea typeface="Open Sans Light"/>
                          <a:cs typeface="Open Sans Light"/>
                          <a:sym typeface="Open Sans Light"/>
                        </a:rPr>
                        <a:t>Scheduled </a:t>
                      </a:r>
                      <a:endParaRPr sz="120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1200">
                        <a:solidFill>
                          <a:schemeClr val="lt1"/>
                        </a:solidFill>
                        <a:latin typeface="Open Sans Light"/>
                        <a:ea typeface="Open Sans Light"/>
                        <a:cs typeface="Open Sans Light"/>
                        <a:sym typeface="Open Sans Ligh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AU" sz="1200" dirty="0">
                          <a:solidFill>
                            <a:schemeClr val="lt1"/>
                          </a:solidFill>
                          <a:latin typeface="Open Sans Light"/>
                          <a:ea typeface="Open Sans Light"/>
                          <a:cs typeface="Open Sans Light"/>
                          <a:sym typeface="Open Sans Light"/>
                        </a:rPr>
                        <a:t>Scheduled </a:t>
                      </a:r>
                      <a:endParaRPr sz="1200"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1200" dirty="0">
                        <a:solidFill>
                          <a:schemeClr val="lt1"/>
                        </a:solidFill>
                        <a:latin typeface="Open Sans Light"/>
                        <a:ea typeface="Open Sans Light"/>
                        <a:cs typeface="Open Sans Light"/>
                        <a:sym typeface="Open Sans Light"/>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28"/>
        <p:cNvGrpSpPr/>
        <p:nvPr/>
      </p:nvGrpSpPr>
      <p:grpSpPr>
        <a:xfrm>
          <a:off x="0" y="0"/>
          <a:ext cx="0" cy="0"/>
          <a:chOff x="0" y="0"/>
          <a:chExt cx="0" cy="0"/>
        </a:xfrm>
      </p:grpSpPr>
      <p:pic>
        <p:nvPicPr>
          <p:cNvPr id="129" name="Google Shape;129;g29f0c848887_0_0"/>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130" name="Google Shape;130;g29f0c848887_0_0"/>
          <p:cNvSpPr txBox="1"/>
          <p:nvPr/>
        </p:nvSpPr>
        <p:spPr>
          <a:xfrm>
            <a:off x="477650" y="1404150"/>
            <a:ext cx="4169700" cy="25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a:solidFill>
                  <a:srgbClr val="FFFFFF"/>
                </a:solidFill>
                <a:latin typeface="Open Sans Light"/>
                <a:ea typeface="Open Sans Light"/>
                <a:cs typeface="Open Sans Light"/>
                <a:sym typeface="Open Sans Light"/>
              </a:rPr>
              <a:t>Stakeholder Consulted </a:t>
            </a:r>
            <a:r>
              <a:rPr lang="en-AU" sz="2400">
                <a:solidFill>
                  <a:schemeClr val="lt1"/>
                </a:solidFill>
                <a:latin typeface="Open Sans Light"/>
                <a:ea typeface="Open Sans Light"/>
                <a:cs typeface="Open Sans Light"/>
                <a:sym typeface="Open Sans Light"/>
              </a:rPr>
              <a:t>Online Survey </a:t>
            </a:r>
            <a:endParaRPr sz="240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r>
              <a:rPr lang="en-AU" sz="2800" b="1">
                <a:solidFill>
                  <a:srgbClr val="FFFFFF"/>
                </a:solidFill>
                <a:latin typeface="Open Sans Light"/>
                <a:ea typeface="Open Sans Light"/>
                <a:cs typeface="Open Sans Light"/>
                <a:sym typeface="Open Sans Light"/>
              </a:rPr>
              <a:t> </a:t>
            </a:r>
            <a:endParaRPr sz="1200" b="0" i="0" u="none" strike="noStrike" cap="none">
              <a:solidFill>
                <a:srgbClr val="FFFFFF"/>
              </a:solidFill>
              <a:latin typeface="Open Sans Light"/>
              <a:ea typeface="Open Sans Light"/>
              <a:cs typeface="Open Sans Light"/>
              <a:sym typeface="Open Sans Light"/>
            </a:endParaRPr>
          </a:p>
          <a:p>
            <a:pPr marL="457200" marR="0" lvl="0" indent="-323850" algn="l" rtl="0">
              <a:lnSpc>
                <a:spcPct val="100000"/>
              </a:lnSpc>
              <a:spcBef>
                <a:spcPts val="0"/>
              </a:spcBef>
              <a:spcAft>
                <a:spcPts val="0"/>
              </a:spcAft>
              <a:buClr>
                <a:srgbClr val="FFFFFF"/>
              </a:buClr>
              <a:buSzPts val="1500"/>
              <a:buFont typeface="Open Sans Light"/>
              <a:buChar char="●"/>
            </a:pPr>
            <a:r>
              <a:rPr lang="en-AU" sz="1500">
                <a:solidFill>
                  <a:srgbClr val="FFFFFF"/>
                </a:solidFill>
                <a:latin typeface="Open Sans Light"/>
                <a:ea typeface="Open Sans Light"/>
                <a:cs typeface="Open Sans Light"/>
                <a:sym typeface="Open Sans Light"/>
              </a:rPr>
              <a:t>Lion GIS and Research Services Ltd</a:t>
            </a:r>
            <a:endParaRPr sz="1500">
              <a:solidFill>
                <a:srgbClr val="FFFFFF"/>
              </a:solidFill>
              <a:latin typeface="Open Sans Light"/>
              <a:ea typeface="Open Sans Light"/>
              <a:cs typeface="Open Sans Light"/>
              <a:sym typeface="Open Sans Light"/>
            </a:endParaRPr>
          </a:p>
          <a:p>
            <a:pPr marL="457200" marR="0" lvl="0" indent="-323850" algn="l" rtl="0">
              <a:lnSpc>
                <a:spcPct val="100000"/>
              </a:lnSpc>
              <a:spcBef>
                <a:spcPts val="0"/>
              </a:spcBef>
              <a:spcAft>
                <a:spcPts val="0"/>
              </a:spcAft>
              <a:buClr>
                <a:srgbClr val="FFFFFF"/>
              </a:buClr>
              <a:buSzPts val="1500"/>
              <a:buFont typeface="Open Sans Light"/>
              <a:buChar char="●"/>
            </a:pPr>
            <a:r>
              <a:rPr lang="en-AU" sz="1500">
                <a:solidFill>
                  <a:srgbClr val="FFFFFF"/>
                </a:solidFill>
                <a:latin typeface="Open Sans Light"/>
                <a:ea typeface="Open Sans Light"/>
                <a:cs typeface="Open Sans Light"/>
                <a:sym typeface="Open Sans Light"/>
              </a:rPr>
              <a:t>Fiji National University </a:t>
            </a:r>
            <a:endParaRPr sz="1500">
              <a:solidFill>
                <a:srgbClr val="FFFFFF"/>
              </a:solidFill>
              <a:latin typeface="Open Sans Light"/>
              <a:ea typeface="Open Sans Light"/>
              <a:cs typeface="Open Sans Light"/>
              <a:sym typeface="Open Sans Light"/>
            </a:endParaRPr>
          </a:p>
          <a:p>
            <a:pPr marL="457200" marR="0" lvl="0" indent="-323850" algn="l" rtl="0">
              <a:lnSpc>
                <a:spcPct val="100000"/>
              </a:lnSpc>
              <a:spcBef>
                <a:spcPts val="0"/>
              </a:spcBef>
              <a:spcAft>
                <a:spcPts val="0"/>
              </a:spcAft>
              <a:buClr>
                <a:srgbClr val="FFFFFF"/>
              </a:buClr>
              <a:buSzPts val="1500"/>
              <a:buFont typeface="Open Sans Light"/>
              <a:buChar char="●"/>
            </a:pPr>
            <a:r>
              <a:rPr lang="en-AU" sz="1500">
                <a:solidFill>
                  <a:srgbClr val="FFFFFF"/>
                </a:solidFill>
                <a:latin typeface="Open Sans Light"/>
                <a:ea typeface="Open Sans Light"/>
                <a:cs typeface="Open Sans Light"/>
                <a:sym typeface="Open Sans Light"/>
              </a:rPr>
              <a:t>Pacific Community (SPC)</a:t>
            </a:r>
            <a:endParaRPr sz="1500">
              <a:solidFill>
                <a:srgbClr val="FFFFFF"/>
              </a:solidFill>
              <a:latin typeface="Open Sans Light"/>
              <a:ea typeface="Open Sans Light"/>
              <a:cs typeface="Open Sans Light"/>
              <a:sym typeface="Open Sans Light"/>
            </a:endParaRPr>
          </a:p>
          <a:p>
            <a:pPr marL="457200" marR="0" lvl="0" indent="-323850" algn="l" rtl="0">
              <a:lnSpc>
                <a:spcPct val="100000"/>
              </a:lnSpc>
              <a:spcBef>
                <a:spcPts val="0"/>
              </a:spcBef>
              <a:spcAft>
                <a:spcPts val="0"/>
              </a:spcAft>
              <a:buClr>
                <a:srgbClr val="FFFFFF"/>
              </a:buClr>
              <a:buSzPts val="1500"/>
              <a:buFont typeface="Open Sans Light"/>
              <a:buChar char="●"/>
            </a:pPr>
            <a:r>
              <a:rPr lang="en-AU" sz="1500">
                <a:solidFill>
                  <a:srgbClr val="FFFFFF"/>
                </a:solidFill>
                <a:latin typeface="Open Sans Light"/>
                <a:ea typeface="Open Sans Light"/>
                <a:cs typeface="Open Sans Light"/>
                <a:sym typeface="Open Sans Light"/>
              </a:rPr>
              <a:t>Pacific GIS &amp; Remote Sensing Council</a:t>
            </a:r>
            <a:endParaRPr sz="1500">
              <a:solidFill>
                <a:srgbClr val="FFFFFF"/>
              </a:solidFill>
              <a:latin typeface="Open Sans Light"/>
              <a:ea typeface="Open Sans Light"/>
              <a:cs typeface="Open Sans Light"/>
              <a:sym typeface="Open Sans Light"/>
            </a:endParaRPr>
          </a:p>
          <a:p>
            <a:pPr marL="457200" marR="0" lvl="0" indent="-323850" algn="l" rtl="0">
              <a:lnSpc>
                <a:spcPct val="100000"/>
              </a:lnSpc>
              <a:spcBef>
                <a:spcPts val="0"/>
              </a:spcBef>
              <a:spcAft>
                <a:spcPts val="0"/>
              </a:spcAft>
              <a:buClr>
                <a:srgbClr val="FFFFFF"/>
              </a:buClr>
              <a:buSzPts val="1500"/>
              <a:buFont typeface="Open Sans Light"/>
              <a:buChar char="●"/>
            </a:pPr>
            <a:r>
              <a:rPr lang="en-AU" sz="1500">
                <a:solidFill>
                  <a:srgbClr val="FFFFFF"/>
                </a:solidFill>
                <a:latin typeface="Open Sans Light"/>
                <a:ea typeface="Open Sans Light"/>
                <a:cs typeface="Open Sans Light"/>
                <a:sym typeface="Open Sans Light"/>
              </a:rPr>
              <a:t> iTaukei Land Trust Board</a:t>
            </a:r>
            <a:endParaRPr sz="1500">
              <a:solidFill>
                <a:srgbClr val="FFFFFF"/>
              </a:solidFill>
              <a:latin typeface="Open Sans Light"/>
              <a:ea typeface="Open Sans Light"/>
              <a:cs typeface="Open Sans Light"/>
              <a:sym typeface="Open Sans Light"/>
            </a:endParaRPr>
          </a:p>
          <a:p>
            <a:pPr marL="457200" marR="0" lvl="0" indent="-323850" algn="l" rtl="0">
              <a:lnSpc>
                <a:spcPct val="100000"/>
              </a:lnSpc>
              <a:spcBef>
                <a:spcPts val="0"/>
              </a:spcBef>
              <a:spcAft>
                <a:spcPts val="0"/>
              </a:spcAft>
              <a:buClr>
                <a:srgbClr val="FFFFFF"/>
              </a:buClr>
              <a:buSzPts val="1500"/>
              <a:buFont typeface="Open Sans Light"/>
              <a:buChar char="●"/>
            </a:pPr>
            <a:r>
              <a:rPr lang="en-AU" sz="1500">
                <a:solidFill>
                  <a:srgbClr val="FFFFFF"/>
                </a:solidFill>
                <a:latin typeface="Open Sans Light"/>
                <a:ea typeface="Open Sans Light"/>
                <a:cs typeface="Open Sans Light"/>
                <a:sym typeface="Open Sans Light"/>
              </a:rPr>
              <a:t>University of the South Pacific</a:t>
            </a:r>
            <a:endParaRPr sz="1500">
              <a:solidFill>
                <a:srgbClr val="FFFFFF"/>
              </a:solidFill>
              <a:latin typeface="Open Sans Light"/>
              <a:ea typeface="Open Sans Light"/>
              <a:cs typeface="Open Sans Light"/>
              <a:sym typeface="Open Sans Light"/>
            </a:endParaRPr>
          </a:p>
          <a:p>
            <a:pPr marL="457200" marR="0" lvl="0" indent="0" algn="l" rtl="0">
              <a:lnSpc>
                <a:spcPct val="100000"/>
              </a:lnSpc>
              <a:spcBef>
                <a:spcPts val="0"/>
              </a:spcBef>
              <a:spcAft>
                <a:spcPts val="0"/>
              </a:spcAft>
              <a:buNone/>
            </a:pPr>
            <a:endParaRPr sz="2400">
              <a:solidFill>
                <a:srgbClr val="FFFFFF"/>
              </a:solidFill>
              <a:latin typeface="Open Sans Light"/>
              <a:ea typeface="Open Sans Light"/>
              <a:cs typeface="Open Sans Light"/>
              <a:sym typeface="Open Sans Light"/>
            </a:endParaRPr>
          </a:p>
          <a:p>
            <a:pPr marL="457200" marR="0" lvl="0" indent="0" algn="l" rtl="0">
              <a:lnSpc>
                <a:spcPct val="100000"/>
              </a:lnSpc>
              <a:spcBef>
                <a:spcPts val="0"/>
              </a:spcBef>
              <a:spcAft>
                <a:spcPts val="0"/>
              </a:spcAft>
              <a:buNone/>
            </a:pPr>
            <a:endParaRPr sz="240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400" i="1">
              <a:solidFill>
                <a:srgbClr val="FF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1" u="none" strike="noStrike" cap="none">
              <a:solidFill>
                <a:srgbClr val="FFFFFF"/>
              </a:solidFill>
              <a:latin typeface="Open Sans SemiBold"/>
              <a:ea typeface="Open Sans SemiBold"/>
              <a:cs typeface="Open Sans SemiBold"/>
              <a:sym typeface="Open Sans SemiBold"/>
            </a:endParaRPr>
          </a:p>
        </p:txBody>
      </p:sp>
      <p:sp>
        <p:nvSpPr>
          <p:cNvPr id="131" name="Google Shape;131;g29f0c848887_0_0"/>
          <p:cNvSpPr txBox="1"/>
          <p:nvPr/>
        </p:nvSpPr>
        <p:spPr>
          <a:xfrm>
            <a:off x="5059550" y="1786800"/>
            <a:ext cx="3915000" cy="1569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lt1"/>
              </a:buClr>
              <a:buSzPts val="1500"/>
              <a:buFont typeface="Open Sans Light"/>
              <a:buChar char="●"/>
            </a:pPr>
            <a:r>
              <a:rPr lang="en-AU" sz="1500">
                <a:solidFill>
                  <a:schemeClr val="lt1"/>
                </a:solidFill>
                <a:latin typeface="Open Sans Light"/>
                <a:ea typeface="Open Sans Light"/>
                <a:cs typeface="Open Sans Light"/>
                <a:sym typeface="Open Sans Light"/>
              </a:rPr>
              <a:t>The University of New Caledonia</a:t>
            </a:r>
            <a:endParaRPr sz="1500">
              <a:solidFill>
                <a:schemeClr val="lt1"/>
              </a:solidFill>
              <a:latin typeface="Open Sans Light"/>
              <a:ea typeface="Open Sans Light"/>
              <a:cs typeface="Open Sans Light"/>
              <a:sym typeface="Open Sans Light"/>
            </a:endParaRPr>
          </a:p>
          <a:p>
            <a:pPr marL="457200" lvl="0" indent="-323850" algn="l" rtl="0">
              <a:spcBef>
                <a:spcPts val="0"/>
              </a:spcBef>
              <a:spcAft>
                <a:spcPts val="0"/>
              </a:spcAft>
              <a:buClr>
                <a:schemeClr val="lt1"/>
              </a:buClr>
              <a:buSzPts val="1500"/>
              <a:buFont typeface="Open Sans Light"/>
              <a:buChar char="●"/>
            </a:pPr>
            <a:r>
              <a:rPr lang="en-AU" sz="1500">
                <a:solidFill>
                  <a:schemeClr val="lt1"/>
                </a:solidFill>
                <a:latin typeface="Open Sans Light"/>
                <a:ea typeface="Open Sans Light"/>
                <a:cs typeface="Open Sans Light"/>
                <a:sym typeface="Open Sans Light"/>
              </a:rPr>
              <a:t> UNITAR</a:t>
            </a:r>
            <a:endParaRPr sz="1500">
              <a:solidFill>
                <a:schemeClr val="lt1"/>
              </a:solidFill>
              <a:latin typeface="Open Sans Light"/>
              <a:ea typeface="Open Sans Light"/>
              <a:cs typeface="Open Sans Light"/>
              <a:sym typeface="Open Sans Light"/>
            </a:endParaRPr>
          </a:p>
          <a:p>
            <a:pPr marL="457200" lvl="0" indent="-323850" algn="l" rtl="0">
              <a:spcBef>
                <a:spcPts val="0"/>
              </a:spcBef>
              <a:spcAft>
                <a:spcPts val="0"/>
              </a:spcAft>
              <a:buClr>
                <a:schemeClr val="lt1"/>
              </a:buClr>
              <a:buSzPts val="1500"/>
              <a:buFont typeface="Open Sans Light"/>
              <a:buChar char="●"/>
            </a:pPr>
            <a:r>
              <a:rPr lang="en-AU" sz="1500">
                <a:solidFill>
                  <a:schemeClr val="lt1"/>
                </a:solidFill>
                <a:latin typeface="Open Sans Light"/>
                <a:ea typeface="Open Sans Light"/>
                <a:cs typeface="Open Sans Light"/>
                <a:sym typeface="Open Sans Light"/>
              </a:rPr>
              <a:t> UN Staff</a:t>
            </a:r>
            <a:endParaRPr sz="1500">
              <a:solidFill>
                <a:schemeClr val="lt1"/>
              </a:solidFill>
              <a:latin typeface="Open Sans Light"/>
              <a:ea typeface="Open Sans Light"/>
              <a:cs typeface="Open Sans Light"/>
              <a:sym typeface="Open Sans Light"/>
            </a:endParaRPr>
          </a:p>
          <a:p>
            <a:pPr marL="457200" lvl="0" indent="-323850" algn="l" rtl="0">
              <a:spcBef>
                <a:spcPts val="0"/>
              </a:spcBef>
              <a:spcAft>
                <a:spcPts val="0"/>
              </a:spcAft>
              <a:buClr>
                <a:schemeClr val="lt1"/>
              </a:buClr>
              <a:buSzPts val="1500"/>
              <a:buFont typeface="Open Sans Light"/>
              <a:buChar char="●"/>
            </a:pPr>
            <a:r>
              <a:rPr lang="en-AU" sz="1500">
                <a:solidFill>
                  <a:schemeClr val="lt1"/>
                </a:solidFill>
                <a:latin typeface="Open Sans Light"/>
                <a:ea typeface="Open Sans Light"/>
                <a:cs typeface="Open Sans Light"/>
                <a:sym typeface="Open Sans Light"/>
              </a:rPr>
              <a:t> Fiji National University</a:t>
            </a:r>
            <a:endParaRPr sz="1500">
              <a:solidFill>
                <a:schemeClr val="lt1"/>
              </a:solidFill>
              <a:latin typeface="Open Sans Light"/>
              <a:ea typeface="Open Sans Light"/>
              <a:cs typeface="Open Sans Light"/>
              <a:sym typeface="Open Sans Light"/>
            </a:endParaRPr>
          </a:p>
          <a:p>
            <a:pPr marL="457200" lvl="0" indent="-323850" algn="l" rtl="0">
              <a:spcBef>
                <a:spcPts val="0"/>
              </a:spcBef>
              <a:spcAft>
                <a:spcPts val="0"/>
              </a:spcAft>
              <a:buClr>
                <a:schemeClr val="lt1"/>
              </a:buClr>
              <a:buSzPts val="1500"/>
              <a:buFont typeface="Open Sans Light"/>
              <a:buChar char="●"/>
            </a:pPr>
            <a:r>
              <a:rPr lang="en-AU" sz="1500">
                <a:solidFill>
                  <a:schemeClr val="lt1"/>
                </a:solidFill>
                <a:latin typeface="Open Sans Light"/>
                <a:ea typeface="Open Sans Light"/>
                <a:cs typeface="Open Sans Light"/>
                <a:sym typeface="Open Sans Light"/>
              </a:rPr>
              <a:t> Forestry</a:t>
            </a:r>
            <a:endParaRPr sz="1500">
              <a:solidFill>
                <a:schemeClr val="lt1"/>
              </a:solidFill>
              <a:latin typeface="Open Sans Light"/>
              <a:ea typeface="Open Sans Light"/>
              <a:cs typeface="Open Sans Light"/>
              <a:sym typeface="Open Sans Light"/>
            </a:endParaRPr>
          </a:p>
          <a:p>
            <a:pPr marL="457200" lvl="0" indent="-323850" algn="l" rtl="0">
              <a:spcBef>
                <a:spcPts val="0"/>
              </a:spcBef>
              <a:spcAft>
                <a:spcPts val="0"/>
              </a:spcAft>
              <a:buClr>
                <a:schemeClr val="lt1"/>
              </a:buClr>
              <a:buSzPts val="1500"/>
              <a:buFont typeface="Open Sans Light"/>
              <a:buChar char="●"/>
            </a:pPr>
            <a:r>
              <a:rPr lang="en-AU" sz="1500">
                <a:solidFill>
                  <a:schemeClr val="lt1"/>
                </a:solidFill>
                <a:latin typeface="Open Sans Light"/>
                <a:ea typeface="Open Sans Light"/>
                <a:cs typeface="Open Sans Light"/>
                <a:sym typeface="Open Sans Light"/>
              </a:rPr>
              <a:t> Fiji Bureau Of Statistics</a:t>
            </a:r>
            <a:endParaRPr sz="1500">
              <a:solidFill>
                <a:schemeClr val="lt1"/>
              </a:solidFill>
              <a:latin typeface="Open Sans Light"/>
              <a:ea typeface="Open Sans Light"/>
              <a:cs typeface="Open Sans Light"/>
              <a:sym typeface="Open Sans Light"/>
            </a:endParaRPr>
          </a:p>
        </p:txBody>
      </p:sp>
      <p:sp>
        <p:nvSpPr>
          <p:cNvPr id="132" name="Google Shape;132;g29f0c848887_0_0"/>
          <p:cNvSpPr txBox="1"/>
          <p:nvPr/>
        </p:nvSpPr>
        <p:spPr>
          <a:xfrm>
            <a:off x="3060750" y="3961350"/>
            <a:ext cx="2516400" cy="5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1800" b="1">
                <a:solidFill>
                  <a:schemeClr val="lt1"/>
                </a:solidFill>
              </a:rPr>
              <a:t>21 total responses</a:t>
            </a:r>
            <a:endParaRPr sz="1800" b="1">
              <a:solidFill>
                <a:schemeClr val="lt1"/>
              </a:solidFill>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36"/>
        <p:cNvGrpSpPr/>
        <p:nvPr/>
      </p:nvGrpSpPr>
      <p:grpSpPr>
        <a:xfrm>
          <a:off x="0" y="0"/>
          <a:ext cx="0" cy="0"/>
          <a:chOff x="0" y="0"/>
          <a:chExt cx="0" cy="0"/>
        </a:xfrm>
      </p:grpSpPr>
      <p:pic>
        <p:nvPicPr>
          <p:cNvPr id="137" name="Google Shape;137;g26228f16c0d_0_15"/>
          <p:cNvPicPr preferRelativeResize="0"/>
          <p:nvPr/>
        </p:nvPicPr>
        <p:blipFill rotWithShape="1">
          <a:blip r:embed="rId3">
            <a:alphaModFix/>
          </a:blip>
          <a:srcRect/>
          <a:stretch/>
        </p:blipFill>
        <p:spPr>
          <a:xfrm>
            <a:off x="7538768" y="4235804"/>
            <a:ext cx="1359477" cy="705650"/>
          </a:xfrm>
          <a:prstGeom prst="rect">
            <a:avLst/>
          </a:prstGeom>
          <a:noFill/>
          <a:ln>
            <a:noFill/>
          </a:ln>
        </p:spPr>
      </p:pic>
      <p:pic>
        <p:nvPicPr>
          <p:cNvPr id="138" name="Google Shape;138;g26228f16c0d_0_15"/>
          <p:cNvPicPr preferRelativeResize="0"/>
          <p:nvPr/>
        </p:nvPicPr>
        <p:blipFill rotWithShape="1">
          <a:blip r:embed="rId4">
            <a:alphaModFix/>
          </a:blip>
          <a:srcRect t="12480" b="12472"/>
          <a:stretch/>
        </p:blipFill>
        <p:spPr>
          <a:xfrm>
            <a:off x="3647138" y="0"/>
            <a:ext cx="9142738" cy="5143502"/>
          </a:xfrm>
          <a:prstGeom prst="rect">
            <a:avLst/>
          </a:prstGeom>
          <a:noFill/>
          <a:ln>
            <a:noFill/>
          </a:ln>
        </p:spPr>
      </p:pic>
      <p:sp>
        <p:nvSpPr>
          <p:cNvPr id="139" name="Google Shape;139;g26228f16c0d_0_15"/>
          <p:cNvSpPr/>
          <p:nvPr/>
        </p:nvSpPr>
        <p:spPr>
          <a:xfrm>
            <a:off x="1477191" y="-66450"/>
            <a:ext cx="3977333" cy="5187800"/>
          </a:xfrm>
          <a:custGeom>
            <a:avLst/>
            <a:gdLst/>
            <a:ahLst/>
            <a:cxnLst/>
            <a:rect l="l" t="t" r="r" b="b"/>
            <a:pathLst>
              <a:path w="3977333" h="5187800" extrusionOk="0">
                <a:moveTo>
                  <a:pt x="2533" y="5187800"/>
                </a:moveTo>
                <a:cubicBezTo>
                  <a:pt x="6225" y="3356933"/>
                  <a:pt x="-2784" y="1830867"/>
                  <a:pt x="908" y="0"/>
                </a:cubicBezTo>
                <a:lnTo>
                  <a:pt x="3977333" y="0"/>
                </a:lnTo>
                <a:lnTo>
                  <a:pt x="2683558" y="5187800"/>
                </a:lnTo>
                <a:lnTo>
                  <a:pt x="2533" y="5187800"/>
                </a:lnTo>
                <a:close/>
              </a:path>
            </a:pathLst>
          </a:custGeom>
          <a:solidFill>
            <a:srgbClr val="0037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26228f16c0d_0_15"/>
          <p:cNvSpPr txBox="1"/>
          <p:nvPr/>
        </p:nvSpPr>
        <p:spPr>
          <a:xfrm>
            <a:off x="397776" y="-132203"/>
            <a:ext cx="64284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a:solidFill>
                  <a:srgbClr val="FFFFFF"/>
                </a:solidFill>
                <a:latin typeface="Open Sans Light"/>
                <a:ea typeface="Open Sans Light"/>
                <a:cs typeface="Open Sans Light"/>
                <a:sym typeface="Open Sans Light"/>
              </a:rPr>
              <a:t>3. Key Findings</a:t>
            </a:r>
            <a:endParaRPr sz="2800" b="0" i="0" u="none" strike="noStrike" cap="none">
              <a:solidFill>
                <a:srgbClr val="FFFFFF"/>
              </a:solidFill>
              <a:latin typeface="Open Sans SemiBold"/>
              <a:ea typeface="Open Sans SemiBold"/>
              <a:cs typeface="Open Sans SemiBold"/>
              <a:sym typeface="Open Sans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44"/>
        <p:cNvGrpSpPr/>
        <p:nvPr/>
      </p:nvGrpSpPr>
      <p:grpSpPr>
        <a:xfrm>
          <a:off x="0" y="0"/>
          <a:ext cx="0" cy="0"/>
          <a:chOff x="0" y="0"/>
          <a:chExt cx="0" cy="0"/>
        </a:xfrm>
      </p:grpSpPr>
      <p:pic>
        <p:nvPicPr>
          <p:cNvPr id="145" name="Google Shape;145;p10"/>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146" name="Google Shape;146;p10"/>
          <p:cNvSpPr txBox="1"/>
          <p:nvPr/>
        </p:nvSpPr>
        <p:spPr>
          <a:xfrm>
            <a:off x="828025" y="715433"/>
            <a:ext cx="6428400" cy="597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i="0" u="none" strike="noStrike" cap="none">
                <a:solidFill>
                  <a:srgbClr val="FFFFFF"/>
                </a:solidFill>
                <a:latin typeface="Open Sans Light"/>
                <a:ea typeface="Open Sans Light"/>
                <a:cs typeface="Open Sans Light"/>
                <a:sym typeface="Open Sans Light"/>
              </a:rPr>
              <a:t>Ministry of Health</a:t>
            </a:r>
            <a:endParaRPr/>
          </a:p>
          <a:p>
            <a:pPr marL="0" marR="0" lvl="0" indent="0" algn="l" rtl="0">
              <a:lnSpc>
                <a:spcPct val="100000"/>
              </a:lnSpc>
              <a:spcBef>
                <a:spcPts val="0"/>
              </a:spcBef>
              <a:spcAft>
                <a:spcPts val="0"/>
              </a:spcAft>
              <a:buNone/>
            </a:pPr>
            <a:endParaRPr sz="12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4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sp>
        <p:nvSpPr>
          <p:cNvPr id="147" name="Google Shape;147;p10"/>
          <p:cNvSpPr txBox="1"/>
          <p:nvPr/>
        </p:nvSpPr>
        <p:spPr>
          <a:xfrm>
            <a:off x="210725" y="1076550"/>
            <a:ext cx="8796900" cy="442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AU" sz="1800">
                <a:solidFill>
                  <a:schemeClr val="lt1"/>
                </a:solidFill>
                <a:latin typeface="Calibri"/>
                <a:ea typeface="Calibri"/>
                <a:cs typeface="Calibri"/>
                <a:sym typeface="Calibri"/>
              </a:rPr>
              <a:t>Key findings: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Room for increased capacity</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They need more advanced skills e.g. programming and processing big datasets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Some staff cover multiple roles, no dedicated geo resource</a:t>
            </a: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AU" sz="1800">
                <a:solidFill>
                  <a:schemeClr val="lt1"/>
                </a:solidFill>
                <a:latin typeface="Calibri"/>
                <a:ea typeface="Calibri"/>
                <a:cs typeface="Calibri"/>
                <a:sym typeface="Calibri"/>
              </a:rPr>
              <a:t>Implications of doing nothing:</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Missed Opportunities for growth. Inability to scale operations to meet growing needs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Skill Gap: Inability to harness the full potential of advanced technologies.</a:t>
            </a:r>
            <a:endParaRPr sz="1200">
              <a:solidFill>
                <a:srgbClr val="0F0F0F"/>
              </a:solidFill>
              <a:latin typeface="Roboto"/>
              <a:ea typeface="Roboto"/>
              <a:cs typeface="Roboto"/>
              <a:sym typeface="Roboto"/>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Inefficient Data Handling:Hindered decision-making processes due to the absence of advanced skills.</a:t>
            </a: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a:p>
            <a:pPr marL="342900" marR="0" lvl="0" indent="-22860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a:p>
            <a:pPr marL="342900" marR="0" lvl="0" indent="-22860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51"/>
        <p:cNvGrpSpPr/>
        <p:nvPr/>
      </p:nvGrpSpPr>
      <p:grpSpPr>
        <a:xfrm>
          <a:off x="0" y="0"/>
          <a:ext cx="0" cy="0"/>
          <a:chOff x="0" y="0"/>
          <a:chExt cx="0" cy="0"/>
        </a:xfrm>
      </p:grpSpPr>
      <p:pic>
        <p:nvPicPr>
          <p:cNvPr id="152" name="Google Shape;152;g2a02499d338_2_15"/>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153" name="Google Shape;153;g2a02499d338_2_15"/>
          <p:cNvSpPr txBox="1"/>
          <p:nvPr/>
        </p:nvSpPr>
        <p:spPr>
          <a:xfrm>
            <a:off x="522325" y="276813"/>
            <a:ext cx="6428400" cy="1451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i="0" u="none" strike="noStrike" cap="none">
                <a:solidFill>
                  <a:srgbClr val="FFFFFF"/>
                </a:solidFill>
                <a:latin typeface="Open Sans Light"/>
                <a:ea typeface="Open Sans Light"/>
                <a:cs typeface="Open Sans Light"/>
                <a:sym typeface="Open Sans Light"/>
              </a:rPr>
              <a:t>Ministry of Health</a:t>
            </a:r>
            <a:endParaRPr/>
          </a:p>
          <a:p>
            <a:pPr marL="0" marR="0" lvl="0" indent="0" algn="l" rtl="0">
              <a:lnSpc>
                <a:spcPct val="100000"/>
              </a:lnSpc>
              <a:spcBef>
                <a:spcPts val="0"/>
              </a:spcBef>
              <a:spcAft>
                <a:spcPts val="0"/>
              </a:spcAft>
              <a:buNone/>
            </a:pPr>
            <a:endParaRPr sz="12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4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sp>
        <p:nvSpPr>
          <p:cNvPr id="154" name="Google Shape;154;g2a02499d338_2_15"/>
          <p:cNvSpPr txBox="1"/>
          <p:nvPr/>
        </p:nvSpPr>
        <p:spPr>
          <a:xfrm>
            <a:off x="227450" y="276825"/>
            <a:ext cx="8796900" cy="5300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AU" sz="1800" b="0" i="0" u="none" strike="noStrike" cap="none">
                <a:solidFill>
                  <a:schemeClr val="lt1"/>
                </a:solidFill>
                <a:latin typeface="Calibri"/>
                <a:ea typeface="Calibri"/>
                <a:cs typeface="Calibri"/>
                <a:sym typeface="Calibri"/>
              </a:rPr>
              <a:t>Requirements:</a:t>
            </a:r>
            <a:endParaRPr/>
          </a:p>
          <a:p>
            <a:pPr marL="285750" marR="0" lvl="0" indent="-28575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Map nursing boundaries in order to distribute pharmaceuticals and equipment to health facilities</a:t>
            </a:r>
            <a:endParaRPr sz="1800" b="0" i="0" u="none" strike="noStrike" cap="none">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Real-time visualisation of health cases (post-COVID requirement)</a:t>
            </a:r>
            <a:endParaRPr sz="1800" b="0" i="0" u="none" strike="noStrike" cap="none">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Determine location of health facilities relating to access, population and health catchment zon</a:t>
            </a:r>
            <a:r>
              <a:rPr lang="en-AU" sz="1800">
                <a:solidFill>
                  <a:schemeClr val="lt1"/>
                </a:solidFill>
                <a:latin typeface="Calibri"/>
                <a:ea typeface="Calibri"/>
                <a:cs typeface="Calibri"/>
                <a:sym typeface="Calibri"/>
              </a:rPr>
              <a:t>es</a:t>
            </a:r>
            <a:endParaRPr sz="1800">
              <a:solidFill>
                <a:srgbClr val="FF0000"/>
              </a:solidFill>
              <a:latin typeface="Calibri"/>
              <a:ea typeface="Calibri"/>
              <a:cs typeface="Calibri"/>
              <a:sym typeface="Calibri"/>
            </a:endParaRPr>
          </a:p>
          <a:p>
            <a:pPr marL="342900" marR="0" lvl="0" indent="-22860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a:p>
            <a:pPr marL="342900" marR="0" lvl="0" indent="-22860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a:p>
            <a:pPr marL="342900" marR="0" lvl="0" indent="-22860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58"/>
        <p:cNvGrpSpPr/>
        <p:nvPr/>
      </p:nvGrpSpPr>
      <p:grpSpPr>
        <a:xfrm>
          <a:off x="0" y="0"/>
          <a:ext cx="0" cy="0"/>
          <a:chOff x="0" y="0"/>
          <a:chExt cx="0" cy="0"/>
        </a:xfrm>
      </p:grpSpPr>
      <p:pic>
        <p:nvPicPr>
          <p:cNvPr id="159" name="Google Shape;159;p11"/>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160" name="Google Shape;160;p11"/>
          <p:cNvSpPr txBox="1"/>
          <p:nvPr/>
        </p:nvSpPr>
        <p:spPr>
          <a:xfrm>
            <a:off x="213600" y="715933"/>
            <a:ext cx="6428400" cy="65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i="0" u="none" strike="noStrike" cap="none">
                <a:solidFill>
                  <a:srgbClr val="FFFFFF"/>
                </a:solidFill>
                <a:latin typeface="Open Sans Light"/>
                <a:ea typeface="Open Sans Light"/>
                <a:cs typeface="Open Sans Light"/>
                <a:sym typeface="Open Sans Light"/>
              </a:rPr>
              <a:t>Ministry of Defence</a:t>
            </a:r>
            <a:endParaRPr sz="2800" b="1">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12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4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sp>
        <p:nvSpPr>
          <p:cNvPr id="161" name="Google Shape;161;p11"/>
          <p:cNvSpPr txBox="1"/>
          <p:nvPr/>
        </p:nvSpPr>
        <p:spPr>
          <a:xfrm>
            <a:off x="412975" y="1204426"/>
            <a:ext cx="8485200" cy="283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AU" sz="1800">
                <a:solidFill>
                  <a:schemeClr val="lt1"/>
                </a:solidFill>
                <a:latin typeface="Calibri"/>
                <a:ea typeface="Calibri"/>
                <a:cs typeface="Calibri"/>
                <a:sym typeface="Calibri"/>
              </a:rPr>
              <a:t>Key finding:</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 Room for increased capacity</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They require additional automated systems to capture and process data</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Lack of human capacity to initiate or engage in geospatial work</a:t>
            </a: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AU" sz="1800">
                <a:solidFill>
                  <a:schemeClr val="lt1"/>
                </a:solidFill>
                <a:latin typeface="Calibri"/>
                <a:ea typeface="Calibri"/>
                <a:cs typeface="Calibri"/>
                <a:sym typeface="Calibri"/>
              </a:rPr>
              <a:t>Implications of doing nothing</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Missed opportunities for optimizing processes and workflows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Continued reliance on manual and time-consuming data capture and processing methods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Missed chances for leveraging geospatial insights for informed decision-making</a:t>
            </a:r>
            <a:endParaRPr>
              <a:solidFill>
                <a:srgbClr val="FF0000"/>
              </a:solidFill>
            </a:endParaRPr>
          </a:p>
          <a:p>
            <a:pPr marL="342900" marR="0" lvl="0" indent="-22860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a:p>
            <a:pPr marL="342900" marR="0" lvl="0" indent="-22860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65"/>
        <p:cNvGrpSpPr/>
        <p:nvPr/>
      </p:nvGrpSpPr>
      <p:grpSpPr>
        <a:xfrm>
          <a:off x="0" y="0"/>
          <a:ext cx="0" cy="0"/>
          <a:chOff x="0" y="0"/>
          <a:chExt cx="0" cy="0"/>
        </a:xfrm>
      </p:grpSpPr>
      <p:pic>
        <p:nvPicPr>
          <p:cNvPr id="166" name="Google Shape;166;g2a02499d338_2_21"/>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167" name="Google Shape;167;g2a02499d338_2_21"/>
          <p:cNvSpPr txBox="1"/>
          <p:nvPr/>
        </p:nvSpPr>
        <p:spPr>
          <a:xfrm>
            <a:off x="319950" y="709633"/>
            <a:ext cx="6428400" cy="654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i="0" u="none" strike="noStrike" cap="none">
                <a:solidFill>
                  <a:srgbClr val="FFFFFF"/>
                </a:solidFill>
                <a:latin typeface="Open Sans Light"/>
                <a:ea typeface="Open Sans Light"/>
                <a:cs typeface="Open Sans Light"/>
                <a:sym typeface="Open Sans Light"/>
              </a:rPr>
              <a:t>Ministry of Defence</a:t>
            </a:r>
            <a:endParaRPr sz="2800" b="1">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12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4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sp>
        <p:nvSpPr>
          <p:cNvPr id="168" name="Google Shape;168;g2a02499d338_2_21"/>
          <p:cNvSpPr txBox="1"/>
          <p:nvPr/>
        </p:nvSpPr>
        <p:spPr>
          <a:xfrm>
            <a:off x="412986" y="1204420"/>
            <a:ext cx="8485200" cy="2446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AU" sz="1800" b="0" i="0" u="none" strike="noStrike" cap="none">
                <a:solidFill>
                  <a:schemeClr val="lt1"/>
                </a:solidFill>
                <a:latin typeface="Calibri"/>
                <a:ea typeface="Calibri"/>
                <a:cs typeface="Calibri"/>
                <a:sym typeface="Calibri"/>
              </a:rPr>
              <a:t>Requirements:</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a:solidFill>
                  <a:schemeClr val="lt1"/>
                </a:solidFill>
                <a:latin typeface="Calibri"/>
                <a:ea typeface="Calibri"/>
                <a:cs typeface="Calibri"/>
                <a:sym typeface="Calibri"/>
              </a:rPr>
              <a:t>Resource Allocation</a:t>
            </a:r>
            <a:endParaRPr sz="180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Char char="•"/>
            </a:pPr>
            <a:r>
              <a:rPr lang="en-AU" sz="1800">
                <a:solidFill>
                  <a:schemeClr val="lt1"/>
                </a:solidFill>
                <a:latin typeface="Calibri"/>
                <a:ea typeface="Calibri"/>
                <a:cs typeface="Calibri"/>
                <a:sym typeface="Calibri"/>
              </a:rPr>
              <a:t>Investment in Training and Skill Development</a:t>
            </a:r>
            <a:endParaRPr sz="180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Char char="•"/>
            </a:pPr>
            <a:r>
              <a:rPr lang="en-AU" sz="1800">
                <a:solidFill>
                  <a:schemeClr val="lt1"/>
                </a:solidFill>
                <a:latin typeface="Calibri"/>
                <a:ea typeface="Calibri"/>
                <a:cs typeface="Calibri"/>
                <a:sym typeface="Calibri"/>
              </a:rPr>
              <a:t>Implementation of Automated System</a:t>
            </a:r>
            <a:endParaRPr sz="180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Strategic Planning for Capacity Building</a:t>
            </a:r>
            <a:endParaRPr sz="1800">
              <a:solidFill>
                <a:schemeClr val="lt1"/>
              </a:solidFill>
              <a:latin typeface="Calibri"/>
              <a:ea typeface="Calibri"/>
              <a:cs typeface="Calibri"/>
              <a:sym typeface="Calibri"/>
            </a:endParaRPr>
          </a:p>
          <a:p>
            <a:pPr marL="457200" lvl="0" indent="0" algn="l" rtl="0">
              <a:lnSpc>
                <a:spcPct val="115000"/>
              </a:lnSpc>
              <a:spcBef>
                <a:spcPts val="0"/>
              </a:spcBef>
              <a:spcAft>
                <a:spcPts val="0"/>
              </a:spcAft>
              <a:buNone/>
            </a:pPr>
            <a:endParaRPr sz="1100">
              <a:solidFill>
                <a:schemeClr val="dk1"/>
              </a:solidFill>
            </a:endParaRPr>
          </a:p>
          <a:p>
            <a:pPr marL="45720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rgbClr val="FF0000"/>
              </a:solidFill>
            </a:endParaRPr>
          </a:p>
          <a:p>
            <a:pPr marL="342900" marR="0" lvl="0" indent="-22860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a:p>
            <a:pPr marL="342900" marR="0" lvl="0" indent="-22860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003768"/>
        </a:solidFill>
        <a:effectLst/>
      </p:bgPr>
    </p:bg>
    <p:spTree>
      <p:nvGrpSpPr>
        <p:cNvPr id="1" name="Shape 172"/>
        <p:cNvGrpSpPr/>
        <p:nvPr/>
      </p:nvGrpSpPr>
      <p:grpSpPr>
        <a:xfrm>
          <a:off x="0" y="0"/>
          <a:ext cx="0" cy="0"/>
          <a:chOff x="0" y="0"/>
          <a:chExt cx="0" cy="0"/>
        </a:xfrm>
      </p:grpSpPr>
      <p:pic>
        <p:nvPicPr>
          <p:cNvPr id="173" name="Google Shape;173;p12"/>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174" name="Google Shape;174;p12"/>
          <p:cNvSpPr txBox="1"/>
          <p:nvPr/>
        </p:nvSpPr>
        <p:spPr>
          <a:xfrm>
            <a:off x="393747" y="166612"/>
            <a:ext cx="6428400" cy="185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i="0" u="none" strike="noStrike" cap="none">
                <a:solidFill>
                  <a:srgbClr val="FFFFFF"/>
                </a:solidFill>
                <a:latin typeface="Open Sans Light"/>
                <a:ea typeface="Open Sans Light"/>
                <a:cs typeface="Open Sans Light"/>
                <a:sym typeface="Open Sans Light"/>
              </a:rPr>
              <a:t>Natural Disaster Management Office</a:t>
            </a:r>
            <a:endParaRPr sz="12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4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sp>
        <p:nvSpPr>
          <p:cNvPr id="175" name="Google Shape;175;p12"/>
          <p:cNvSpPr txBox="1"/>
          <p:nvPr/>
        </p:nvSpPr>
        <p:spPr>
          <a:xfrm>
            <a:off x="471675" y="1446127"/>
            <a:ext cx="8485200" cy="326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Landbase data very important</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Geospatial data critical to developing climate adaptation measures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Geospatial data serves as baseline for decision-making and planning </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Building resilience can be furthered using geospatial solutions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Disaster response and historical analysis can be more efficient when using geospatial technology</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Shoreline change data is needed to understand change impacts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Geospatial data informs areas requiring restoration</a:t>
            </a: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i="1">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79"/>
        <p:cNvGrpSpPr/>
        <p:nvPr/>
      </p:nvGrpSpPr>
      <p:grpSpPr>
        <a:xfrm>
          <a:off x="0" y="0"/>
          <a:ext cx="0" cy="0"/>
          <a:chOff x="0" y="0"/>
          <a:chExt cx="0" cy="0"/>
        </a:xfrm>
      </p:grpSpPr>
      <p:pic>
        <p:nvPicPr>
          <p:cNvPr id="180" name="Google Shape;180;g26247bc529d_0_55"/>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181" name="Google Shape;181;g26247bc529d_0_55"/>
          <p:cNvSpPr txBox="1"/>
          <p:nvPr/>
        </p:nvSpPr>
        <p:spPr>
          <a:xfrm>
            <a:off x="532772" y="1644162"/>
            <a:ext cx="6428400" cy="185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a:solidFill>
                  <a:srgbClr val="FFFFFF"/>
                </a:solidFill>
                <a:latin typeface="Open Sans Light"/>
                <a:ea typeface="Open Sans Light"/>
                <a:cs typeface="Open Sans Light"/>
                <a:sym typeface="Open Sans Light"/>
              </a:rPr>
              <a:t>Survey results</a:t>
            </a:r>
            <a:endParaRPr sz="24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2" descr="A group of people standing together&#10;&#10;Description automatically generated"/>
          <p:cNvPicPr preferRelativeResize="0"/>
          <p:nvPr/>
        </p:nvPicPr>
        <p:blipFill rotWithShape="1">
          <a:blip r:embed="rId3">
            <a:alphaModFix/>
          </a:blip>
          <a:srcRect/>
          <a:stretch/>
        </p:blipFill>
        <p:spPr>
          <a:xfrm>
            <a:off x="2933323" y="1149982"/>
            <a:ext cx="5980458" cy="3369041"/>
          </a:xfrm>
          <a:prstGeom prst="rect">
            <a:avLst/>
          </a:prstGeom>
          <a:noFill/>
          <a:ln>
            <a:noFill/>
          </a:ln>
        </p:spPr>
      </p:pic>
      <p:sp>
        <p:nvSpPr>
          <p:cNvPr id="59" name="Google Shape;59;p2"/>
          <p:cNvSpPr txBox="1"/>
          <p:nvPr/>
        </p:nvSpPr>
        <p:spPr>
          <a:xfrm>
            <a:off x="235390" y="406315"/>
            <a:ext cx="927074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000" b="1" i="0" u="none" strike="noStrike" cap="none">
                <a:solidFill>
                  <a:schemeClr val="dk1"/>
                </a:solidFill>
                <a:latin typeface="Arial"/>
                <a:ea typeface="Arial"/>
                <a:cs typeface="Arial"/>
                <a:sym typeface="Arial"/>
              </a:rPr>
              <a:t>Spatial Vision’s Annual Pacific Geospatial Skills Development Program</a:t>
            </a:r>
            <a:endParaRPr/>
          </a:p>
        </p:txBody>
      </p:sp>
      <p:sp>
        <p:nvSpPr>
          <p:cNvPr id="60" name="Google Shape;60;p2"/>
          <p:cNvSpPr txBox="1"/>
          <p:nvPr/>
        </p:nvSpPr>
        <p:spPr>
          <a:xfrm>
            <a:off x="369681" y="2018894"/>
            <a:ext cx="2373600" cy="163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000" b="0" i="0" u="none" strike="noStrike" cap="none">
                <a:solidFill>
                  <a:srgbClr val="002060"/>
                </a:solidFill>
                <a:latin typeface="Arial"/>
                <a:ea typeface="Arial"/>
                <a:cs typeface="Arial"/>
                <a:sym typeface="Arial"/>
              </a:rPr>
              <a:t>Supporting Pacific Islands geospatial professionals to develop geospatial knowledge.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85"/>
        <p:cNvGrpSpPr/>
        <p:nvPr/>
      </p:nvGrpSpPr>
      <p:grpSpPr>
        <a:xfrm>
          <a:off x="0" y="0"/>
          <a:ext cx="0" cy="0"/>
          <a:chOff x="0" y="0"/>
          <a:chExt cx="0" cy="0"/>
        </a:xfrm>
      </p:grpSpPr>
      <p:pic>
        <p:nvPicPr>
          <p:cNvPr id="186" name="Google Shape;186;g29e2ec5162c_1_0"/>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187" name="Google Shape;187;g29e2ec5162c_1_0"/>
          <p:cNvSpPr txBox="1"/>
          <p:nvPr/>
        </p:nvSpPr>
        <p:spPr>
          <a:xfrm>
            <a:off x="497151" y="310550"/>
            <a:ext cx="53133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a:solidFill>
                  <a:srgbClr val="FFFFFF"/>
                </a:solidFill>
                <a:latin typeface="Open Sans Light"/>
                <a:ea typeface="Open Sans Light"/>
                <a:cs typeface="Open Sans Light"/>
                <a:sym typeface="Open Sans Light"/>
              </a:rPr>
              <a:t>Areas where survey respondents are using geospatial</a:t>
            </a:r>
            <a:endParaRPr/>
          </a:p>
          <a:p>
            <a:pPr marL="0" marR="0" lvl="0" indent="0" algn="l" rtl="0">
              <a:lnSpc>
                <a:spcPct val="100000"/>
              </a:lnSpc>
              <a:spcBef>
                <a:spcPts val="0"/>
              </a:spcBef>
              <a:spcAft>
                <a:spcPts val="0"/>
              </a:spcAft>
              <a:buNone/>
            </a:pPr>
            <a:endParaRPr sz="1200" b="0" i="0" u="none" strike="noStrike" cap="none">
              <a:solidFill>
                <a:srgbClr val="FFFFFF"/>
              </a:solidFill>
              <a:latin typeface="Open Sans Light"/>
              <a:ea typeface="Open Sans Light"/>
              <a:cs typeface="Open Sans Light"/>
              <a:sym typeface="Open Sans Light"/>
            </a:endParaRPr>
          </a:p>
          <a:p>
            <a:pPr marL="342900" marR="0" lvl="0" indent="-342900" algn="l" rtl="0">
              <a:lnSpc>
                <a:spcPct val="100000"/>
              </a:lnSpc>
              <a:spcBef>
                <a:spcPts val="0"/>
              </a:spcBef>
              <a:spcAft>
                <a:spcPts val="0"/>
              </a:spcAft>
              <a:buClr>
                <a:schemeClr val="lt1"/>
              </a:buClr>
              <a:buSzPts val="2400"/>
              <a:buFont typeface="Arial"/>
              <a:buChar char="•"/>
            </a:pPr>
            <a:r>
              <a:rPr lang="en-AU" sz="2400" b="0" i="0" u="none" strike="noStrike" cap="none">
                <a:solidFill>
                  <a:srgbClr val="FFFFFF"/>
                </a:solidFill>
                <a:latin typeface="Open Sans Light"/>
                <a:ea typeface="Open Sans Light"/>
                <a:cs typeface="Open Sans Light"/>
                <a:sym typeface="Open Sans Light"/>
              </a:rPr>
              <a:t>Sustainable agriculture practices</a:t>
            </a:r>
            <a:endParaRPr/>
          </a:p>
          <a:p>
            <a:pPr marL="342900" marR="0" lvl="0" indent="-342900" algn="l" rtl="0">
              <a:lnSpc>
                <a:spcPct val="100000"/>
              </a:lnSpc>
              <a:spcBef>
                <a:spcPts val="0"/>
              </a:spcBef>
              <a:spcAft>
                <a:spcPts val="0"/>
              </a:spcAft>
              <a:buClr>
                <a:schemeClr val="lt1"/>
              </a:buClr>
              <a:buSzPts val="2400"/>
              <a:buFont typeface="Arial"/>
              <a:buChar char="•"/>
            </a:pPr>
            <a:r>
              <a:rPr lang="en-AU" sz="2400" b="0" i="0" u="none" strike="noStrike" cap="none">
                <a:solidFill>
                  <a:srgbClr val="FFFFFF"/>
                </a:solidFill>
                <a:latin typeface="Open Sans Light"/>
                <a:ea typeface="Open Sans Light"/>
                <a:cs typeface="Open Sans Light"/>
                <a:sym typeface="Open Sans Light"/>
              </a:rPr>
              <a:t>Sustainable fishing practices</a:t>
            </a:r>
            <a:endParaRPr/>
          </a:p>
          <a:p>
            <a:pPr marL="342900" marR="0" lvl="0" indent="-342900" algn="l" rtl="0">
              <a:lnSpc>
                <a:spcPct val="100000"/>
              </a:lnSpc>
              <a:spcBef>
                <a:spcPts val="0"/>
              </a:spcBef>
              <a:spcAft>
                <a:spcPts val="0"/>
              </a:spcAft>
              <a:buClr>
                <a:schemeClr val="lt1"/>
              </a:buClr>
              <a:buSzPts val="2400"/>
              <a:buFont typeface="Arial"/>
              <a:buChar char="•"/>
            </a:pPr>
            <a:r>
              <a:rPr lang="en-AU" sz="2400" b="0" i="0" u="none" strike="noStrike" cap="none">
                <a:solidFill>
                  <a:srgbClr val="FFFFFF"/>
                </a:solidFill>
                <a:latin typeface="Open Sans Light"/>
                <a:ea typeface="Open Sans Light"/>
                <a:cs typeface="Open Sans Light"/>
                <a:sym typeface="Open Sans Light"/>
              </a:rPr>
              <a:t>Land administration &amp; use</a:t>
            </a:r>
            <a:endParaRPr sz="2400" b="0" i="0" u="none" strike="noStrike" cap="none">
              <a:solidFill>
                <a:srgbClr val="FFFFFF"/>
              </a:solidFill>
              <a:latin typeface="Open Sans Light"/>
              <a:ea typeface="Open Sans Light"/>
              <a:cs typeface="Open Sans Light"/>
              <a:sym typeface="Open Sans Light"/>
            </a:endParaRPr>
          </a:p>
          <a:p>
            <a:pPr marL="342900" marR="0" lvl="0" indent="-342900" algn="l" rtl="0">
              <a:lnSpc>
                <a:spcPct val="100000"/>
              </a:lnSpc>
              <a:spcBef>
                <a:spcPts val="0"/>
              </a:spcBef>
              <a:spcAft>
                <a:spcPts val="0"/>
              </a:spcAft>
              <a:buClr>
                <a:srgbClr val="FFFFFF"/>
              </a:buClr>
              <a:buSzPts val="2400"/>
              <a:buFont typeface="Open Sans Light"/>
              <a:buChar char="•"/>
            </a:pPr>
            <a:r>
              <a:rPr lang="en-AU" sz="2400">
                <a:solidFill>
                  <a:srgbClr val="FFFFFF"/>
                </a:solidFill>
                <a:latin typeface="Open Sans Light"/>
                <a:ea typeface="Open Sans Light"/>
                <a:cs typeface="Open Sans Light"/>
                <a:sym typeface="Open Sans Light"/>
              </a:rPr>
              <a:t>Health services</a:t>
            </a:r>
            <a:endParaRPr sz="2400">
              <a:solidFill>
                <a:srgbClr val="FFFFFF"/>
              </a:solidFill>
              <a:latin typeface="Open Sans Light"/>
              <a:ea typeface="Open Sans Light"/>
              <a:cs typeface="Open Sans Light"/>
              <a:sym typeface="Open Sans Light"/>
            </a:endParaRPr>
          </a:p>
          <a:p>
            <a:pPr marL="342900" marR="0" lvl="0" indent="-342900" algn="l" rtl="0">
              <a:lnSpc>
                <a:spcPct val="100000"/>
              </a:lnSpc>
              <a:spcBef>
                <a:spcPts val="0"/>
              </a:spcBef>
              <a:spcAft>
                <a:spcPts val="0"/>
              </a:spcAft>
              <a:buClr>
                <a:schemeClr val="lt1"/>
              </a:buClr>
              <a:buSzPts val="2400"/>
              <a:buFont typeface="Arial"/>
              <a:buChar char="•"/>
            </a:pPr>
            <a:r>
              <a:rPr lang="en-AU" sz="2400" b="0" i="0" u="none" strike="noStrike" cap="none">
                <a:solidFill>
                  <a:srgbClr val="FFFFFF"/>
                </a:solidFill>
                <a:latin typeface="Open Sans Light"/>
                <a:ea typeface="Open Sans Light"/>
                <a:cs typeface="Open Sans Light"/>
                <a:sym typeface="Open Sans Light"/>
              </a:rPr>
              <a:t>Climate adaptation meas</a:t>
            </a:r>
            <a:r>
              <a:rPr lang="en-AU" sz="2400">
                <a:solidFill>
                  <a:srgbClr val="FFFFFF"/>
                </a:solidFill>
                <a:latin typeface="Open Sans Light"/>
                <a:ea typeface="Open Sans Light"/>
                <a:cs typeface="Open Sans Light"/>
                <a:sym typeface="Open Sans Light"/>
              </a:rPr>
              <a:t>ures</a:t>
            </a:r>
            <a:endParaRPr/>
          </a:p>
          <a:p>
            <a:pPr marL="342900" marR="0" lvl="0" indent="-342900" algn="l" rtl="0">
              <a:lnSpc>
                <a:spcPct val="100000"/>
              </a:lnSpc>
              <a:spcBef>
                <a:spcPts val="0"/>
              </a:spcBef>
              <a:spcAft>
                <a:spcPts val="0"/>
              </a:spcAft>
              <a:buClr>
                <a:schemeClr val="lt1"/>
              </a:buClr>
              <a:buSzPts val="2400"/>
              <a:buFont typeface="Arial"/>
              <a:buChar char="•"/>
            </a:pPr>
            <a:r>
              <a:rPr lang="en-AU" sz="2400" b="0" i="0" u="none" strike="noStrike" cap="none">
                <a:solidFill>
                  <a:srgbClr val="FFFFFF"/>
                </a:solidFill>
                <a:latin typeface="Open Sans Light"/>
                <a:ea typeface="Open Sans Light"/>
                <a:cs typeface="Open Sans Light"/>
                <a:sym typeface="Open Sans Light"/>
              </a:rPr>
              <a:t>Protecting oceans </a:t>
            </a:r>
            <a:endParaRPr/>
          </a:p>
          <a:p>
            <a:pPr marL="342900" marR="0" lvl="0" indent="-342900" algn="l" rtl="0">
              <a:lnSpc>
                <a:spcPct val="100000"/>
              </a:lnSpc>
              <a:spcBef>
                <a:spcPts val="0"/>
              </a:spcBef>
              <a:spcAft>
                <a:spcPts val="0"/>
              </a:spcAft>
              <a:buClr>
                <a:schemeClr val="lt1"/>
              </a:buClr>
              <a:buSzPts val="2400"/>
              <a:buFont typeface="Arial"/>
              <a:buChar char="•"/>
            </a:pPr>
            <a:r>
              <a:rPr lang="en-AU" sz="2400" b="0" i="0" u="none" strike="noStrike" cap="none">
                <a:solidFill>
                  <a:srgbClr val="FFFFFF"/>
                </a:solidFill>
                <a:latin typeface="Open Sans Light"/>
                <a:ea typeface="Open Sans Light"/>
                <a:cs typeface="Open Sans Light"/>
                <a:sym typeface="Open Sans Light"/>
              </a:rPr>
              <a:t>Vulnerable coast</a:t>
            </a:r>
            <a:r>
              <a:rPr lang="en-AU" sz="2400">
                <a:solidFill>
                  <a:srgbClr val="FFFFFF"/>
                </a:solidFill>
                <a:latin typeface="Open Sans Light"/>
                <a:ea typeface="Open Sans Light"/>
                <a:cs typeface="Open Sans Light"/>
                <a:sym typeface="Open Sans Light"/>
              </a:rPr>
              <a:t> assessment</a:t>
            </a:r>
            <a:endParaRPr/>
          </a:p>
          <a:p>
            <a:pPr marL="342900" marR="0" lvl="0" indent="-342900" algn="l" rtl="0">
              <a:lnSpc>
                <a:spcPct val="100000"/>
              </a:lnSpc>
              <a:spcBef>
                <a:spcPts val="0"/>
              </a:spcBef>
              <a:spcAft>
                <a:spcPts val="0"/>
              </a:spcAft>
              <a:buClr>
                <a:schemeClr val="lt1"/>
              </a:buClr>
              <a:buSzPts val="2400"/>
              <a:buFont typeface="Arial"/>
              <a:buChar char="•"/>
            </a:pPr>
            <a:r>
              <a:rPr lang="en-AU" sz="2400" b="0" i="0" u="none" strike="noStrike" cap="none">
                <a:solidFill>
                  <a:srgbClr val="FFFFFF"/>
                </a:solidFill>
                <a:latin typeface="Open Sans Light"/>
                <a:ea typeface="Open Sans Light"/>
                <a:cs typeface="Open Sans Light"/>
                <a:sym typeface="Open Sans Light"/>
              </a:rPr>
              <a:t>Introduced species management</a:t>
            </a:r>
            <a:endParaRPr/>
          </a:p>
          <a:p>
            <a:pPr marL="0" marR="0" lvl="0" indent="0" algn="l" rtl="0">
              <a:lnSpc>
                <a:spcPct val="100000"/>
              </a:lnSpc>
              <a:spcBef>
                <a:spcPts val="0"/>
              </a:spcBef>
              <a:spcAft>
                <a:spcPts val="0"/>
              </a:spcAft>
              <a:buNone/>
            </a:pPr>
            <a:endParaRPr sz="24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pic>
        <p:nvPicPr>
          <p:cNvPr id="188" name="Google Shape;188;g29e2ec5162c_1_0" descr="An aerial view of islands in the water&#10;&#10;Description automatically generated"/>
          <p:cNvPicPr preferRelativeResize="0"/>
          <p:nvPr/>
        </p:nvPicPr>
        <p:blipFill rotWithShape="1">
          <a:blip r:embed="rId4">
            <a:alphaModFix/>
          </a:blip>
          <a:srcRect/>
          <a:stretch/>
        </p:blipFill>
        <p:spPr>
          <a:xfrm>
            <a:off x="6025317" y="0"/>
            <a:ext cx="3185487"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92"/>
        <p:cNvGrpSpPr/>
        <p:nvPr/>
      </p:nvGrpSpPr>
      <p:grpSpPr>
        <a:xfrm>
          <a:off x="0" y="0"/>
          <a:ext cx="0" cy="0"/>
          <a:chOff x="0" y="0"/>
          <a:chExt cx="0" cy="0"/>
        </a:xfrm>
      </p:grpSpPr>
      <p:sp>
        <p:nvSpPr>
          <p:cNvPr id="193" name="Google Shape;193;g29e2ec5162c_1_10"/>
          <p:cNvSpPr txBox="1"/>
          <p:nvPr/>
        </p:nvSpPr>
        <p:spPr>
          <a:xfrm>
            <a:off x="471679" y="1510395"/>
            <a:ext cx="8485200" cy="2446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pic>
        <p:nvPicPr>
          <p:cNvPr id="194" name="Google Shape;194;g29e2ec5162c_1_10"/>
          <p:cNvPicPr preferRelativeResize="0"/>
          <p:nvPr/>
        </p:nvPicPr>
        <p:blipFill>
          <a:blip r:embed="rId3">
            <a:alphaModFix/>
          </a:blip>
          <a:stretch>
            <a:fillRect/>
          </a:stretch>
        </p:blipFill>
        <p:spPr>
          <a:xfrm>
            <a:off x="886936" y="382012"/>
            <a:ext cx="7370124" cy="4379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98"/>
        <p:cNvGrpSpPr/>
        <p:nvPr/>
      </p:nvGrpSpPr>
      <p:grpSpPr>
        <a:xfrm>
          <a:off x="0" y="0"/>
          <a:ext cx="0" cy="0"/>
          <a:chOff x="0" y="0"/>
          <a:chExt cx="0" cy="0"/>
        </a:xfrm>
      </p:grpSpPr>
      <p:pic>
        <p:nvPicPr>
          <p:cNvPr id="199" name="Google Shape;199;g26247bc529d_0_3"/>
          <p:cNvPicPr preferRelativeResize="0"/>
          <p:nvPr/>
        </p:nvPicPr>
        <p:blipFill>
          <a:blip r:embed="rId3">
            <a:alphaModFix/>
          </a:blip>
          <a:stretch>
            <a:fillRect/>
          </a:stretch>
        </p:blipFill>
        <p:spPr>
          <a:xfrm>
            <a:off x="886688" y="276400"/>
            <a:ext cx="7370624" cy="4590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203"/>
        <p:cNvGrpSpPr/>
        <p:nvPr/>
      </p:nvGrpSpPr>
      <p:grpSpPr>
        <a:xfrm>
          <a:off x="0" y="0"/>
          <a:ext cx="0" cy="0"/>
          <a:chOff x="0" y="0"/>
          <a:chExt cx="0" cy="0"/>
        </a:xfrm>
      </p:grpSpPr>
      <p:pic>
        <p:nvPicPr>
          <p:cNvPr id="204" name="Google Shape;204;g26247bc529d_0_11"/>
          <p:cNvPicPr preferRelativeResize="0"/>
          <p:nvPr/>
        </p:nvPicPr>
        <p:blipFill>
          <a:blip r:embed="rId3">
            <a:alphaModFix/>
          </a:blip>
          <a:stretch>
            <a:fillRect/>
          </a:stretch>
        </p:blipFill>
        <p:spPr>
          <a:xfrm>
            <a:off x="1113675" y="156638"/>
            <a:ext cx="7132900" cy="48302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208"/>
        <p:cNvGrpSpPr/>
        <p:nvPr/>
      </p:nvGrpSpPr>
      <p:grpSpPr>
        <a:xfrm>
          <a:off x="0" y="0"/>
          <a:ext cx="0" cy="0"/>
          <a:chOff x="0" y="0"/>
          <a:chExt cx="0" cy="0"/>
        </a:xfrm>
      </p:grpSpPr>
      <p:pic>
        <p:nvPicPr>
          <p:cNvPr id="209" name="Google Shape;209;g26247bc529d_0_27"/>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210" name="Google Shape;210;g26247bc529d_0_27"/>
          <p:cNvSpPr txBox="1"/>
          <p:nvPr/>
        </p:nvSpPr>
        <p:spPr>
          <a:xfrm>
            <a:off x="471679" y="1510395"/>
            <a:ext cx="8485200" cy="2446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
        <p:nvSpPr>
          <p:cNvPr id="211" name="Google Shape;211;g26247bc529d_0_27"/>
          <p:cNvSpPr txBox="1"/>
          <p:nvPr/>
        </p:nvSpPr>
        <p:spPr>
          <a:xfrm>
            <a:off x="471675" y="859825"/>
            <a:ext cx="8485200" cy="3852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000" b="1">
                <a:solidFill>
                  <a:schemeClr val="lt1"/>
                </a:solidFill>
                <a:latin typeface="Calibri"/>
                <a:ea typeface="Calibri"/>
                <a:cs typeface="Calibri"/>
                <a:sym typeface="Calibri"/>
              </a:rPr>
              <a:t>Capability and capacity constraints include:</a:t>
            </a:r>
            <a:endParaRPr sz="2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Lack of consolidated open data portal with metadata</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Limited financing to support geospatial infrastructure and skills development</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Much time spent training staff which takes away from operational delivery</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Long time to make software decisions which impacts productivity</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High staff turnover and lack of resourcing</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Lack of GIS analysis skills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Lack of consistent data standards and interoperability between platforms/systems</a:t>
            </a: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i="1">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215"/>
        <p:cNvGrpSpPr/>
        <p:nvPr/>
      </p:nvGrpSpPr>
      <p:grpSpPr>
        <a:xfrm>
          <a:off x="0" y="0"/>
          <a:ext cx="0" cy="0"/>
          <a:chOff x="0" y="0"/>
          <a:chExt cx="0" cy="0"/>
        </a:xfrm>
      </p:grpSpPr>
      <p:pic>
        <p:nvPicPr>
          <p:cNvPr id="216" name="Google Shape;216;g26247bc529d_0_34"/>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217" name="Google Shape;217;g26247bc529d_0_34"/>
          <p:cNvSpPr txBox="1"/>
          <p:nvPr/>
        </p:nvSpPr>
        <p:spPr>
          <a:xfrm>
            <a:off x="471679" y="1510395"/>
            <a:ext cx="8485200" cy="2446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
        <p:nvSpPr>
          <p:cNvPr id="218" name="Google Shape;218;g26247bc529d_0_34"/>
          <p:cNvSpPr txBox="1"/>
          <p:nvPr/>
        </p:nvSpPr>
        <p:spPr>
          <a:xfrm>
            <a:off x="471675" y="427349"/>
            <a:ext cx="8485200" cy="428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000" b="1">
                <a:solidFill>
                  <a:schemeClr val="lt1"/>
                </a:solidFill>
                <a:latin typeface="Calibri"/>
                <a:ea typeface="Calibri"/>
                <a:cs typeface="Calibri"/>
                <a:sym typeface="Calibri"/>
              </a:rPr>
              <a:t>Respondents have concerns about the quality of and access to data available across Fiji:</a:t>
            </a:r>
            <a:endParaRPr sz="2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Poor trust in data</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Layers are outdated</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Data does not align to imagery</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Some approvals must be sought before use which takes time</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Process for requesting data differs between Ministries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Some of the best data is not made available to the public / open</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Inconsistent data standards and formats across Ministries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Duplication of data</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Version control is problematic</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Metadata is lacking</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222"/>
        <p:cNvGrpSpPr/>
        <p:nvPr/>
      </p:nvGrpSpPr>
      <p:grpSpPr>
        <a:xfrm>
          <a:off x="0" y="0"/>
          <a:ext cx="0" cy="0"/>
          <a:chOff x="0" y="0"/>
          <a:chExt cx="0" cy="0"/>
        </a:xfrm>
      </p:grpSpPr>
      <p:pic>
        <p:nvPicPr>
          <p:cNvPr id="223" name="Google Shape;223;g26247bc529d_0_41"/>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224" name="Google Shape;224;g26247bc529d_0_41"/>
          <p:cNvSpPr txBox="1"/>
          <p:nvPr/>
        </p:nvSpPr>
        <p:spPr>
          <a:xfrm>
            <a:off x="471679" y="1510395"/>
            <a:ext cx="8485200" cy="2446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
        <p:nvSpPr>
          <p:cNvPr id="225" name="Google Shape;225;g26247bc529d_0_41"/>
          <p:cNvSpPr txBox="1"/>
          <p:nvPr/>
        </p:nvSpPr>
        <p:spPr>
          <a:xfrm>
            <a:off x="471675" y="751700"/>
            <a:ext cx="8485200" cy="396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000" b="1">
                <a:solidFill>
                  <a:schemeClr val="lt1"/>
                </a:solidFill>
                <a:latin typeface="Calibri"/>
                <a:ea typeface="Calibri"/>
                <a:cs typeface="Calibri"/>
                <a:sym typeface="Calibri"/>
              </a:rPr>
              <a:t>Missing data that impacts project delivery:</a:t>
            </a:r>
            <a:endParaRPr sz="2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SPL leases and wet leases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Lease master files, parcel boundaries and administration boundaries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High resolution satellite imagery</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High resolution digital elevation models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Coastal erosion data</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Village location data</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Recent demographic statistics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Topology </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Historical aerial imagery</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Hydrology </a:t>
            </a: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229"/>
        <p:cNvGrpSpPr/>
        <p:nvPr/>
      </p:nvGrpSpPr>
      <p:grpSpPr>
        <a:xfrm>
          <a:off x="0" y="0"/>
          <a:ext cx="0" cy="0"/>
          <a:chOff x="0" y="0"/>
          <a:chExt cx="0" cy="0"/>
        </a:xfrm>
      </p:grpSpPr>
      <p:pic>
        <p:nvPicPr>
          <p:cNvPr id="230" name="Google Shape;230;g26247bc529d_0_48"/>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231" name="Google Shape;231;g26247bc529d_0_48"/>
          <p:cNvSpPr txBox="1"/>
          <p:nvPr/>
        </p:nvSpPr>
        <p:spPr>
          <a:xfrm>
            <a:off x="471679" y="1510395"/>
            <a:ext cx="8485200" cy="2446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
        <p:nvSpPr>
          <p:cNvPr id="232" name="Google Shape;232;g26247bc529d_0_48"/>
          <p:cNvSpPr txBox="1"/>
          <p:nvPr/>
        </p:nvSpPr>
        <p:spPr>
          <a:xfrm>
            <a:off x="471675" y="659025"/>
            <a:ext cx="8485200" cy="405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000" b="1">
                <a:solidFill>
                  <a:schemeClr val="lt1"/>
                </a:solidFill>
                <a:latin typeface="Calibri"/>
                <a:ea typeface="Calibri"/>
                <a:cs typeface="Calibri"/>
                <a:sym typeface="Calibri"/>
              </a:rPr>
              <a:t>Respondents see the future of geospatial in Fiji to include:</a:t>
            </a:r>
            <a:endParaRPr sz="2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Increased use of drone technology to improve disaster response</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Data interoperability / standardisation across all Ministries, allowing for improved use of data</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Mainstream adoption of geospatial technology across communities to map risk such as erosion</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Monitoring of illegal logging and mining</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BIM and 3D modelling</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Relocation planning</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Modelling disease outbreak and patterns</a:t>
            </a: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AU" sz="1800">
                <a:solidFill>
                  <a:schemeClr val="lt1"/>
                </a:solidFill>
                <a:latin typeface="Open Sans SemiBold"/>
                <a:ea typeface="Open Sans SemiBold"/>
                <a:cs typeface="Open Sans SemiBold"/>
                <a:sym typeface="Open Sans SemiBold"/>
              </a:rPr>
              <a:t> </a:t>
            </a:r>
            <a:endParaRPr sz="1800" b="0" i="0" u="none" strike="noStrike" cap="none">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236"/>
        <p:cNvGrpSpPr/>
        <p:nvPr/>
      </p:nvGrpSpPr>
      <p:grpSpPr>
        <a:xfrm>
          <a:off x="0" y="0"/>
          <a:ext cx="0" cy="0"/>
          <a:chOff x="0" y="0"/>
          <a:chExt cx="0" cy="0"/>
        </a:xfrm>
      </p:grpSpPr>
      <p:pic>
        <p:nvPicPr>
          <p:cNvPr id="237" name="Google Shape;237;g26247bc529d_0_19"/>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238" name="Google Shape;238;g26247bc529d_0_19"/>
          <p:cNvSpPr txBox="1"/>
          <p:nvPr/>
        </p:nvSpPr>
        <p:spPr>
          <a:xfrm>
            <a:off x="471679" y="1510395"/>
            <a:ext cx="8485200" cy="2446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
        <p:nvSpPr>
          <p:cNvPr id="239" name="Google Shape;239;g26247bc529d_0_19"/>
          <p:cNvSpPr txBox="1"/>
          <p:nvPr/>
        </p:nvSpPr>
        <p:spPr>
          <a:xfrm>
            <a:off x="471675" y="550900"/>
            <a:ext cx="8485200" cy="439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000" b="1">
                <a:solidFill>
                  <a:schemeClr val="lt1"/>
                </a:solidFill>
                <a:latin typeface="Calibri"/>
                <a:ea typeface="Calibri"/>
                <a:cs typeface="Calibri"/>
                <a:sym typeface="Calibri"/>
              </a:rPr>
              <a:t>Respondents have the following ideas for the enhancement of geospatial capability across Fiji:</a:t>
            </a:r>
            <a:endParaRPr sz="2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Align geospatial development to the National Digital Transformation Plan</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Progression of the UNGGIM country-level action plan</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Improved data access and sharing</a:t>
            </a:r>
            <a:endParaRPr sz="1800">
              <a:solidFill>
                <a:schemeClr val="lt1"/>
              </a:solidFill>
              <a:latin typeface="Calibri"/>
              <a:ea typeface="Calibri"/>
              <a:cs typeface="Calibri"/>
              <a:sym typeface="Calibri"/>
            </a:endParaRPr>
          </a:p>
          <a:p>
            <a:pPr marL="914400" marR="0" lvl="1"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Consolidated </a:t>
            </a:r>
            <a:r>
              <a:rPr lang="en-AU" sz="1800" b="1">
                <a:solidFill>
                  <a:schemeClr val="lt1"/>
                </a:solidFill>
                <a:latin typeface="Calibri"/>
                <a:ea typeface="Calibri"/>
                <a:cs typeface="Calibri"/>
                <a:sym typeface="Calibri"/>
              </a:rPr>
              <a:t>open data portal</a:t>
            </a:r>
            <a:r>
              <a:rPr lang="en-AU" sz="1800">
                <a:solidFill>
                  <a:schemeClr val="lt1"/>
                </a:solidFill>
                <a:latin typeface="Calibri"/>
                <a:ea typeface="Calibri"/>
                <a:cs typeface="Calibri"/>
                <a:sym typeface="Calibri"/>
              </a:rPr>
              <a:t> with metadata</a:t>
            </a:r>
            <a:endParaRPr sz="1800">
              <a:solidFill>
                <a:schemeClr val="lt1"/>
              </a:solidFill>
              <a:latin typeface="Calibri"/>
              <a:ea typeface="Calibri"/>
              <a:cs typeface="Calibri"/>
              <a:sym typeface="Calibri"/>
            </a:endParaRPr>
          </a:p>
          <a:p>
            <a:pPr marL="914400" marR="0" lvl="1"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Clear process for requesting data from Ministries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Geospatial requires more attention and funding  in order to deliver major projects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Need support to develop strong business cases to take to senior levels</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More private sector involvement</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AU" sz="1800">
                <a:solidFill>
                  <a:schemeClr val="lt1"/>
                </a:solidFill>
                <a:latin typeface="Calibri"/>
                <a:ea typeface="Calibri"/>
                <a:cs typeface="Calibri"/>
                <a:sym typeface="Calibri"/>
              </a:rPr>
              <a:t>Digitise all foundational data and make a single version accessible - assign ownership and responsibilities to management of these data layers</a:t>
            </a: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243"/>
        <p:cNvGrpSpPr/>
        <p:nvPr/>
      </p:nvGrpSpPr>
      <p:grpSpPr>
        <a:xfrm>
          <a:off x="0" y="0"/>
          <a:ext cx="0" cy="0"/>
          <a:chOff x="0" y="0"/>
          <a:chExt cx="0" cy="0"/>
        </a:xfrm>
      </p:grpSpPr>
      <p:pic>
        <p:nvPicPr>
          <p:cNvPr id="244" name="Google Shape;244;g26228f16c0d_0_22"/>
          <p:cNvPicPr preferRelativeResize="0"/>
          <p:nvPr/>
        </p:nvPicPr>
        <p:blipFill rotWithShape="1">
          <a:blip r:embed="rId3">
            <a:alphaModFix/>
          </a:blip>
          <a:srcRect/>
          <a:stretch/>
        </p:blipFill>
        <p:spPr>
          <a:xfrm>
            <a:off x="7538768" y="4235804"/>
            <a:ext cx="1359477" cy="705650"/>
          </a:xfrm>
          <a:prstGeom prst="rect">
            <a:avLst/>
          </a:prstGeom>
          <a:noFill/>
          <a:ln>
            <a:noFill/>
          </a:ln>
        </p:spPr>
      </p:pic>
      <p:pic>
        <p:nvPicPr>
          <p:cNvPr id="245" name="Google Shape;245;g26228f16c0d_0_22" descr="An aerial view of islands in the ocean with Lady Elliot Island in the background&#10;&#10;Description automatically generated"/>
          <p:cNvPicPr preferRelativeResize="0"/>
          <p:nvPr/>
        </p:nvPicPr>
        <p:blipFill rotWithShape="1">
          <a:blip r:embed="rId4">
            <a:alphaModFix/>
          </a:blip>
          <a:srcRect/>
          <a:stretch/>
        </p:blipFill>
        <p:spPr>
          <a:xfrm>
            <a:off x="3647138" y="0"/>
            <a:ext cx="9142738" cy="5143501"/>
          </a:xfrm>
          <a:prstGeom prst="rect">
            <a:avLst/>
          </a:prstGeom>
          <a:noFill/>
          <a:ln>
            <a:noFill/>
          </a:ln>
        </p:spPr>
      </p:pic>
      <p:sp>
        <p:nvSpPr>
          <p:cNvPr id="246" name="Google Shape;246;g26228f16c0d_0_22"/>
          <p:cNvSpPr/>
          <p:nvPr/>
        </p:nvSpPr>
        <p:spPr>
          <a:xfrm>
            <a:off x="1477191" y="-66450"/>
            <a:ext cx="3977333" cy="5187800"/>
          </a:xfrm>
          <a:custGeom>
            <a:avLst/>
            <a:gdLst/>
            <a:ahLst/>
            <a:cxnLst/>
            <a:rect l="l" t="t" r="r" b="b"/>
            <a:pathLst>
              <a:path w="3977333" h="5187800" extrusionOk="0">
                <a:moveTo>
                  <a:pt x="2533" y="5187800"/>
                </a:moveTo>
                <a:cubicBezTo>
                  <a:pt x="6225" y="3356933"/>
                  <a:pt x="-2784" y="1830867"/>
                  <a:pt x="908" y="0"/>
                </a:cubicBezTo>
                <a:lnTo>
                  <a:pt x="3977333" y="0"/>
                </a:lnTo>
                <a:lnTo>
                  <a:pt x="2683558" y="5187800"/>
                </a:lnTo>
                <a:lnTo>
                  <a:pt x="2533" y="5187800"/>
                </a:lnTo>
                <a:close/>
              </a:path>
            </a:pathLst>
          </a:custGeom>
          <a:solidFill>
            <a:srgbClr val="0037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g26228f16c0d_0_22"/>
          <p:cNvSpPr txBox="1"/>
          <p:nvPr/>
        </p:nvSpPr>
        <p:spPr>
          <a:xfrm>
            <a:off x="397776" y="-132203"/>
            <a:ext cx="64284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a:solidFill>
                  <a:srgbClr val="FFFFFF"/>
                </a:solidFill>
                <a:latin typeface="Open Sans Light"/>
                <a:ea typeface="Open Sans Light"/>
                <a:cs typeface="Open Sans Light"/>
                <a:sym typeface="Open Sans Light"/>
              </a:rPr>
              <a:t>4. Recommendations</a:t>
            </a:r>
            <a:endParaRPr sz="2800" b="0" i="0" u="none" strike="noStrike" cap="none">
              <a:solidFill>
                <a:srgbClr val="FFFFFF"/>
              </a:solidFill>
              <a:latin typeface="Open Sans SemiBold"/>
              <a:ea typeface="Open Sans SemiBold"/>
              <a:cs typeface="Open Sans SemiBold"/>
              <a:sym typeface="Open Sans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64"/>
        <p:cNvGrpSpPr/>
        <p:nvPr/>
      </p:nvGrpSpPr>
      <p:grpSpPr>
        <a:xfrm>
          <a:off x="0" y="0"/>
          <a:ext cx="0" cy="0"/>
          <a:chOff x="0" y="0"/>
          <a:chExt cx="0" cy="0"/>
        </a:xfrm>
      </p:grpSpPr>
      <p:pic>
        <p:nvPicPr>
          <p:cNvPr id="65" name="Google Shape;65;g2621cbacad2_0_0"/>
          <p:cNvPicPr preferRelativeResize="0"/>
          <p:nvPr/>
        </p:nvPicPr>
        <p:blipFill rotWithShape="1">
          <a:blip r:embed="rId3">
            <a:alphaModFix/>
          </a:blip>
          <a:srcRect/>
          <a:stretch/>
        </p:blipFill>
        <p:spPr>
          <a:xfrm>
            <a:off x="7538768" y="4235804"/>
            <a:ext cx="1359477" cy="705650"/>
          </a:xfrm>
          <a:prstGeom prst="rect">
            <a:avLst/>
          </a:prstGeom>
          <a:noFill/>
          <a:ln>
            <a:noFill/>
          </a:ln>
        </p:spPr>
      </p:pic>
      <p:pic>
        <p:nvPicPr>
          <p:cNvPr id="66" name="Google Shape;66;g2621cbacad2_0_0"/>
          <p:cNvPicPr preferRelativeResize="0"/>
          <p:nvPr/>
        </p:nvPicPr>
        <p:blipFill rotWithShape="1">
          <a:blip r:embed="rId4">
            <a:alphaModFix/>
          </a:blip>
          <a:srcRect t="12506" b="12514"/>
          <a:stretch/>
        </p:blipFill>
        <p:spPr>
          <a:xfrm>
            <a:off x="3547938" y="-44300"/>
            <a:ext cx="9142737" cy="5143502"/>
          </a:xfrm>
          <a:prstGeom prst="rect">
            <a:avLst/>
          </a:prstGeom>
          <a:noFill/>
          <a:ln>
            <a:noFill/>
          </a:ln>
        </p:spPr>
      </p:pic>
      <p:sp>
        <p:nvSpPr>
          <p:cNvPr id="67" name="Google Shape;67;g2621cbacad2_0_0"/>
          <p:cNvSpPr/>
          <p:nvPr/>
        </p:nvSpPr>
        <p:spPr>
          <a:xfrm>
            <a:off x="1477191" y="-66450"/>
            <a:ext cx="3977333" cy="5187800"/>
          </a:xfrm>
          <a:custGeom>
            <a:avLst/>
            <a:gdLst/>
            <a:ahLst/>
            <a:cxnLst/>
            <a:rect l="l" t="t" r="r" b="b"/>
            <a:pathLst>
              <a:path w="3977333" h="5187800" extrusionOk="0">
                <a:moveTo>
                  <a:pt x="2533" y="5187800"/>
                </a:moveTo>
                <a:cubicBezTo>
                  <a:pt x="6225" y="3356933"/>
                  <a:pt x="-2784" y="1830867"/>
                  <a:pt x="908" y="0"/>
                </a:cubicBezTo>
                <a:lnTo>
                  <a:pt x="3977333" y="0"/>
                </a:lnTo>
                <a:lnTo>
                  <a:pt x="2683558" y="5187800"/>
                </a:lnTo>
                <a:lnTo>
                  <a:pt x="2533" y="5187800"/>
                </a:lnTo>
                <a:close/>
              </a:path>
            </a:pathLst>
          </a:custGeom>
          <a:solidFill>
            <a:srgbClr val="0037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g2621cbacad2_0_0"/>
          <p:cNvSpPr txBox="1"/>
          <p:nvPr/>
        </p:nvSpPr>
        <p:spPr>
          <a:xfrm>
            <a:off x="370250" y="199775"/>
            <a:ext cx="43917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a:solidFill>
                  <a:srgbClr val="FFFFFF"/>
                </a:solidFill>
                <a:latin typeface="Open Sans"/>
                <a:ea typeface="Open Sans"/>
                <a:cs typeface="Open Sans"/>
                <a:sym typeface="Open Sans"/>
              </a:rPr>
              <a:t>Project Topic:</a:t>
            </a:r>
            <a:endParaRPr sz="2800" b="1">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800" b="1">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r>
              <a:rPr lang="en-AU" sz="2800" b="1">
                <a:solidFill>
                  <a:srgbClr val="FFFFFF"/>
                </a:solidFill>
                <a:latin typeface="Open Sans Light"/>
                <a:ea typeface="Open Sans Light"/>
                <a:cs typeface="Open Sans Light"/>
                <a:sym typeface="Open Sans Light"/>
              </a:rPr>
              <a:t>Develop strategic recommendations in support of furthering Fiji’s geospatial capability.</a:t>
            </a:r>
            <a:endParaRPr sz="2800" b="1">
              <a:solidFill>
                <a:srgbClr val="FFFFFF"/>
              </a:solidFill>
              <a:latin typeface="Open Sans Light"/>
              <a:ea typeface="Open Sans Light"/>
              <a:cs typeface="Open Sans Light"/>
              <a:sym typeface="Open Sans Light"/>
            </a:endParaRPr>
          </a:p>
          <a:p>
            <a:pPr marL="342900" marR="0" lvl="0" indent="-22860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7"/>
          <p:cNvPicPr preferRelativeResize="0"/>
          <p:nvPr/>
        </p:nvPicPr>
        <p:blipFill rotWithShape="1">
          <a:blip r:embed="rId3">
            <a:alphaModFix/>
          </a:blip>
          <a:srcRect l="-1600" t="40521" r="1600" b="9500"/>
          <a:stretch/>
        </p:blipFill>
        <p:spPr>
          <a:xfrm>
            <a:off x="-1144230" y="-38863"/>
            <a:ext cx="7715251" cy="5143499"/>
          </a:xfrm>
          <a:prstGeom prst="rect">
            <a:avLst/>
          </a:prstGeom>
          <a:noFill/>
          <a:ln>
            <a:noFill/>
          </a:ln>
        </p:spPr>
      </p:pic>
      <p:sp>
        <p:nvSpPr>
          <p:cNvPr id="253" name="Google Shape;253;p17"/>
          <p:cNvSpPr/>
          <p:nvPr/>
        </p:nvSpPr>
        <p:spPr>
          <a:xfrm flipH="1">
            <a:off x="3469191" y="-83163"/>
            <a:ext cx="6203657" cy="5187800"/>
          </a:xfrm>
          <a:custGeom>
            <a:avLst/>
            <a:gdLst/>
            <a:ahLst/>
            <a:cxnLst/>
            <a:rect l="l" t="t" r="r" b="b"/>
            <a:pathLst>
              <a:path w="4040202" h="5187800" extrusionOk="0">
                <a:moveTo>
                  <a:pt x="27302" y="5187800"/>
                </a:moveTo>
                <a:cubicBezTo>
                  <a:pt x="30994" y="3356933"/>
                  <a:pt x="-3415" y="1830867"/>
                  <a:pt x="277" y="0"/>
                </a:cubicBezTo>
                <a:lnTo>
                  <a:pt x="4040202" y="0"/>
                </a:lnTo>
                <a:lnTo>
                  <a:pt x="2746427" y="5187800"/>
                </a:lnTo>
                <a:lnTo>
                  <a:pt x="27302" y="5187800"/>
                </a:lnTo>
                <a:close/>
              </a:path>
            </a:pathLst>
          </a:custGeom>
          <a:solidFill>
            <a:srgbClr val="0037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7"/>
          <p:cNvSpPr txBox="1"/>
          <p:nvPr/>
        </p:nvSpPr>
        <p:spPr>
          <a:xfrm>
            <a:off x="5126504" y="58069"/>
            <a:ext cx="4370175" cy="49053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AU" sz="2400" b="0" i="0" u="none" strike="noStrike" cap="none">
                <a:solidFill>
                  <a:schemeClr val="lt1"/>
                </a:solidFill>
                <a:latin typeface="Open Sans SemiBold"/>
                <a:ea typeface="Open Sans SemiBold"/>
                <a:cs typeface="Open Sans SemiBold"/>
                <a:sym typeface="Open Sans SemiBold"/>
              </a:rPr>
              <a:t>Geospatial Needs</a:t>
            </a:r>
            <a:endParaRPr/>
          </a:p>
          <a:p>
            <a:pPr marL="0" marR="0" lvl="0" indent="0" algn="l" rtl="0">
              <a:lnSpc>
                <a:spcPct val="100000"/>
              </a:lnSpc>
              <a:spcBef>
                <a:spcPts val="0"/>
              </a:spcBef>
              <a:spcAft>
                <a:spcPts val="0"/>
              </a:spcAft>
              <a:buNone/>
            </a:pPr>
            <a:endParaRPr sz="2400" b="0" i="0" u="none" strike="noStrike" cap="none">
              <a:solidFill>
                <a:schemeClr val="lt1"/>
              </a:solidFill>
              <a:latin typeface="Open Sans SemiBold"/>
              <a:ea typeface="Open Sans SemiBold"/>
              <a:cs typeface="Open Sans SemiBold"/>
              <a:sym typeface="Open Sans SemiBold"/>
            </a:endParaRPr>
          </a:p>
          <a:p>
            <a:pPr marL="342900" marR="0" lvl="0" indent="-342900" algn="l" rtl="0">
              <a:lnSpc>
                <a:spcPct val="100000"/>
              </a:lnSpc>
              <a:spcBef>
                <a:spcPts val="0"/>
              </a:spcBef>
              <a:spcAft>
                <a:spcPts val="0"/>
              </a:spcAft>
              <a:buClr>
                <a:srgbClr val="000000"/>
              </a:buClr>
              <a:buSzPts val="2000"/>
              <a:buFont typeface="Arial"/>
              <a:buChar char="•"/>
            </a:pPr>
            <a:r>
              <a:rPr lang="en-AU" sz="2000" b="0" i="0" u="none" strike="noStrike" cap="none">
                <a:solidFill>
                  <a:schemeClr val="lt1"/>
                </a:solidFill>
                <a:latin typeface="Open Sans Light"/>
                <a:ea typeface="Open Sans Light"/>
                <a:cs typeface="Open Sans Light"/>
                <a:sym typeface="Open Sans Light"/>
              </a:rPr>
              <a:t>Consolidated data library</a:t>
            </a:r>
            <a:endParaRPr/>
          </a:p>
          <a:p>
            <a:pPr marL="342900" marR="0" lvl="0" indent="-342900" algn="l" rtl="0">
              <a:lnSpc>
                <a:spcPct val="100000"/>
              </a:lnSpc>
              <a:spcBef>
                <a:spcPts val="0"/>
              </a:spcBef>
              <a:spcAft>
                <a:spcPts val="0"/>
              </a:spcAft>
              <a:buClr>
                <a:srgbClr val="000000"/>
              </a:buClr>
              <a:buSzPts val="2000"/>
              <a:buFont typeface="Arial"/>
              <a:buChar char="•"/>
            </a:pPr>
            <a:r>
              <a:rPr lang="en-AU" sz="2000" b="0" i="0" u="none" strike="noStrike" cap="none">
                <a:solidFill>
                  <a:schemeClr val="lt1"/>
                </a:solidFill>
                <a:latin typeface="Open Sans Light"/>
                <a:ea typeface="Open Sans Light"/>
                <a:cs typeface="Open Sans Light"/>
                <a:sym typeface="Open Sans Light"/>
              </a:rPr>
              <a:t>Access to data</a:t>
            </a:r>
            <a:endParaRPr/>
          </a:p>
          <a:p>
            <a:pPr marL="342900" marR="0" lvl="0" indent="-342900" algn="l" rtl="0">
              <a:lnSpc>
                <a:spcPct val="100000"/>
              </a:lnSpc>
              <a:spcBef>
                <a:spcPts val="0"/>
              </a:spcBef>
              <a:spcAft>
                <a:spcPts val="0"/>
              </a:spcAft>
              <a:buClr>
                <a:srgbClr val="000000"/>
              </a:buClr>
              <a:buSzPts val="2000"/>
              <a:buFont typeface="Arial"/>
              <a:buChar char="•"/>
            </a:pPr>
            <a:r>
              <a:rPr lang="en-AU" sz="2000" b="0" i="0" u="none" strike="noStrike" cap="none">
                <a:solidFill>
                  <a:schemeClr val="lt1"/>
                </a:solidFill>
                <a:latin typeface="Open Sans Light"/>
                <a:ea typeface="Open Sans Light"/>
                <a:cs typeface="Open Sans Light"/>
                <a:sym typeface="Open Sans Light"/>
              </a:rPr>
              <a:t>Quality data</a:t>
            </a:r>
            <a:endParaRPr/>
          </a:p>
          <a:p>
            <a:pPr marL="342900" marR="0" lvl="0" indent="-342900" algn="l" rtl="0">
              <a:lnSpc>
                <a:spcPct val="100000"/>
              </a:lnSpc>
              <a:spcBef>
                <a:spcPts val="0"/>
              </a:spcBef>
              <a:spcAft>
                <a:spcPts val="0"/>
              </a:spcAft>
              <a:buClr>
                <a:srgbClr val="000000"/>
              </a:buClr>
              <a:buSzPts val="2000"/>
              <a:buFont typeface="Arial"/>
              <a:buChar char="•"/>
            </a:pPr>
            <a:r>
              <a:rPr lang="en-AU" sz="2000" b="0" i="0" u="none" strike="noStrike" cap="none">
                <a:solidFill>
                  <a:schemeClr val="lt1"/>
                </a:solidFill>
                <a:latin typeface="Open Sans Light"/>
                <a:ea typeface="Open Sans Light"/>
                <a:cs typeface="Open Sans Light"/>
                <a:sym typeface="Open Sans Light"/>
              </a:rPr>
              <a:t>Metadata</a:t>
            </a:r>
            <a:endParaRPr/>
          </a:p>
          <a:p>
            <a:pPr marL="342900" marR="0" lvl="0" indent="-342900" algn="l" rtl="0">
              <a:lnSpc>
                <a:spcPct val="100000"/>
              </a:lnSpc>
              <a:spcBef>
                <a:spcPts val="0"/>
              </a:spcBef>
              <a:spcAft>
                <a:spcPts val="0"/>
              </a:spcAft>
              <a:buClr>
                <a:srgbClr val="000000"/>
              </a:buClr>
              <a:buSzPts val="2000"/>
              <a:buFont typeface="Arial"/>
              <a:buChar char="•"/>
            </a:pPr>
            <a:r>
              <a:rPr lang="en-AU" sz="2000" b="0" i="0" u="none" strike="noStrike" cap="none">
                <a:solidFill>
                  <a:schemeClr val="lt1"/>
                </a:solidFill>
                <a:latin typeface="Open Sans Light"/>
                <a:ea typeface="Open Sans Light"/>
                <a:cs typeface="Open Sans Light"/>
                <a:sym typeface="Open Sans Light"/>
              </a:rPr>
              <a:t>Infrastructure</a:t>
            </a:r>
            <a:endParaRPr/>
          </a:p>
          <a:p>
            <a:pPr marL="342900" marR="0" lvl="0" indent="-342900" algn="l" rtl="0">
              <a:lnSpc>
                <a:spcPct val="100000"/>
              </a:lnSpc>
              <a:spcBef>
                <a:spcPts val="0"/>
              </a:spcBef>
              <a:spcAft>
                <a:spcPts val="0"/>
              </a:spcAft>
              <a:buClr>
                <a:srgbClr val="000000"/>
              </a:buClr>
              <a:buSzPts val="2000"/>
              <a:buFont typeface="Arial"/>
              <a:buChar char="•"/>
            </a:pPr>
            <a:r>
              <a:rPr lang="en-AU" sz="2000" b="0" i="0" u="none" strike="noStrike" cap="none">
                <a:solidFill>
                  <a:schemeClr val="lt1"/>
                </a:solidFill>
                <a:latin typeface="Open Sans Light"/>
                <a:ea typeface="Open Sans Light"/>
                <a:cs typeface="Open Sans Light"/>
                <a:sym typeface="Open Sans Light"/>
              </a:rPr>
              <a:t>Governance + policy</a:t>
            </a:r>
            <a:endParaRPr/>
          </a:p>
          <a:p>
            <a:pPr marL="342900" marR="0" lvl="0" indent="-342900" algn="l" rtl="0">
              <a:lnSpc>
                <a:spcPct val="100000"/>
              </a:lnSpc>
              <a:spcBef>
                <a:spcPts val="0"/>
              </a:spcBef>
              <a:spcAft>
                <a:spcPts val="0"/>
              </a:spcAft>
              <a:buClr>
                <a:srgbClr val="000000"/>
              </a:buClr>
              <a:buSzPts val="2000"/>
              <a:buFont typeface="Arial"/>
              <a:buChar char="•"/>
            </a:pPr>
            <a:r>
              <a:rPr lang="en-AU" sz="2000" b="0" i="0" u="none" strike="noStrike" cap="none">
                <a:solidFill>
                  <a:schemeClr val="lt1"/>
                </a:solidFill>
                <a:latin typeface="Open Sans Light"/>
                <a:ea typeface="Open Sans Light"/>
                <a:cs typeface="Open Sans Light"/>
                <a:sym typeface="Open Sans Light"/>
              </a:rPr>
              <a:t>Strategy</a:t>
            </a:r>
            <a:endParaRPr/>
          </a:p>
          <a:p>
            <a:pPr marL="342900" marR="0" lvl="0" indent="-342900" algn="l" rtl="0">
              <a:lnSpc>
                <a:spcPct val="100000"/>
              </a:lnSpc>
              <a:spcBef>
                <a:spcPts val="0"/>
              </a:spcBef>
              <a:spcAft>
                <a:spcPts val="0"/>
              </a:spcAft>
              <a:buClr>
                <a:srgbClr val="000000"/>
              </a:buClr>
              <a:buSzPts val="2000"/>
              <a:buFont typeface="Arial"/>
              <a:buChar char="•"/>
            </a:pPr>
            <a:r>
              <a:rPr lang="en-AU" sz="2000" b="0" i="0" u="none" strike="noStrike" cap="none">
                <a:solidFill>
                  <a:schemeClr val="lt1"/>
                </a:solidFill>
                <a:latin typeface="Open Sans Light"/>
                <a:ea typeface="Open Sans Light"/>
                <a:cs typeface="Open Sans Light"/>
                <a:sym typeface="Open Sans Light"/>
              </a:rPr>
              <a:t>Skills development planning</a:t>
            </a:r>
            <a:endParaRPr/>
          </a:p>
          <a:p>
            <a:pPr marL="342900" marR="0" lvl="0" indent="-342900" algn="l" rtl="0">
              <a:lnSpc>
                <a:spcPct val="100000"/>
              </a:lnSpc>
              <a:spcBef>
                <a:spcPts val="0"/>
              </a:spcBef>
              <a:spcAft>
                <a:spcPts val="0"/>
              </a:spcAft>
              <a:buClr>
                <a:srgbClr val="000000"/>
              </a:buClr>
              <a:buSzPts val="2000"/>
              <a:buFont typeface="Arial"/>
              <a:buChar char="•"/>
            </a:pPr>
            <a:r>
              <a:rPr lang="en-AU" sz="2000" b="0" i="0" u="none" strike="noStrike" cap="none">
                <a:solidFill>
                  <a:schemeClr val="lt1"/>
                </a:solidFill>
                <a:latin typeface="Open Sans Light"/>
                <a:ea typeface="Open Sans Light"/>
                <a:cs typeface="Open Sans Light"/>
                <a:sym typeface="Open Sans Light"/>
              </a:rPr>
              <a:t>Recent, high-res aerial imagery</a:t>
            </a:r>
            <a:endParaRPr/>
          </a:p>
          <a:p>
            <a:pPr marL="342900" marR="0" lvl="0" indent="-342900" algn="l" rtl="0">
              <a:lnSpc>
                <a:spcPct val="100000"/>
              </a:lnSpc>
              <a:spcBef>
                <a:spcPts val="0"/>
              </a:spcBef>
              <a:spcAft>
                <a:spcPts val="0"/>
              </a:spcAft>
              <a:buClr>
                <a:srgbClr val="000000"/>
              </a:buClr>
              <a:buSzPts val="2000"/>
              <a:buFont typeface="Arial"/>
              <a:buChar char="•"/>
            </a:pPr>
            <a:r>
              <a:rPr lang="en-AU" sz="2000" b="0" i="0" u="none" strike="noStrike" cap="none">
                <a:solidFill>
                  <a:schemeClr val="lt1"/>
                </a:solidFill>
                <a:latin typeface="Open Sans Light"/>
                <a:ea typeface="Open Sans Light"/>
                <a:cs typeface="Open Sans Light"/>
                <a:sym typeface="Open Sans Light"/>
              </a:rPr>
              <a:t>Software access</a:t>
            </a:r>
            <a:endParaRPr sz="2000" b="0" i="0" u="none" strike="noStrike" cap="none">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00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400" b="0" i="0" u="none" strike="noStrike" cap="none">
              <a:solidFill>
                <a:srgbClr val="FF0000"/>
              </a:solidFill>
              <a:latin typeface="Open Sans SemiBold"/>
              <a:ea typeface="Open Sans SemiBold"/>
              <a:cs typeface="Open Sans SemiBold"/>
              <a:sym typeface="Open Sans Semi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rgbClr val="003768"/>
        </a:solidFill>
        <a:effectLst/>
      </p:bgPr>
    </p:bg>
    <p:spTree>
      <p:nvGrpSpPr>
        <p:cNvPr id="1" name="Shape 258"/>
        <p:cNvGrpSpPr/>
        <p:nvPr/>
      </p:nvGrpSpPr>
      <p:grpSpPr>
        <a:xfrm>
          <a:off x="0" y="0"/>
          <a:ext cx="0" cy="0"/>
          <a:chOff x="0" y="0"/>
          <a:chExt cx="0" cy="0"/>
        </a:xfrm>
      </p:grpSpPr>
      <p:pic>
        <p:nvPicPr>
          <p:cNvPr id="259" name="Google Shape;259;p19"/>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260" name="Google Shape;260;p19"/>
          <p:cNvSpPr/>
          <p:nvPr/>
        </p:nvSpPr>
        <p:spPr>
          <a:xfrm>
            <a:off x="1477191" y="-66450"/>
            <a:ext cx="3977333" cy="5187800"/>
          </a:xfrm>
          <a:custGeom>
            <a:avLst/>
            <a:gdLst/>
            <a:ahLst/>
            <a:cxnLst/>
            <a:rect l="l" t="t" r="r" b="b"/>
            <a:pathLst>
              <a:path w="3977333" h="5187800" extrusionOk="0">
                <a:moveTo>
                  <a:pt x="2533" y="5187800"/>
                </a:moveTo>
                <a:cubicBezTo>
                  <a:pt x="6225" y="3356933"/>
                  <a:pt x="-2784" y="1830867"/>
                  <a:pt x="908" y="0"/>
                </a:cubicBezTo>
                <a:lnTo>
                  <a:pt x="3977333" y="0"/>
                </a:lnTo>
                <a:lnTo>
                  <a:pt x="2683558" y="5187800"/>
                </a:lnTo>
                <a:lnTo>
                  <a:pt x="2533" y="5187800"/>
                </a:lnTo>
                <a:close/>
              </a:path>
            </a:pathLst>
          </a:custGeom>
          <a:solidFill>
            <a:srgbClr val="0037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9"/>
          <p:cNvSpPr txBox="1"/>
          <p:nvPr/>
        </p:nvSpPr>
        <p:spPr>
          <a:xfrm>
            <a:off x="350506" y="310551"/>
            <a:ext cx="6990573" cy="170155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i="0" u="none" strike="noStrike" cap="none">
                <a:solidFill>
                  <a:srgbClr val="FFFFFF"/>
                </a:solidFill>
                <a:latin typeface="Open Sans Light"/>
                <a:ea typeface="Open Sans Light"/>
                <a:cs typeface="Open Sans Light"/>
                <a:sym typeface="Open Sans Light"/>
              </a:rPr>
              <a:t>Strategic Recommendations </a:t>
            </a:r>
            <a:r>
              <a:rPr lang="en-AU" sz="2800" b="1" i="0" u="none" strike="noStrike" cap="none">
                <a:solidFill>
                  <a:srgbClr val="FF0000"/>
                </a:solidFill>
                <a:latin typeface="Open Sans Light"/>
                <a:ea typeface="Open Sans Light"/>
                <a:cs typeface="Open Sans Light"/>
                <a:sym typeface="Open Sans Light"/>
              </a:rPr>
              <a:t>LANI</a:t>
            </a:r>
            <a:endParaRPr>
              <a:solidFill>
                <a:srgbClr val="FF0000"/>
              </a:solidFill>
            </a:endParaRPr>
          </a:p>
          <a:p>
            <a:pPr marL="0" marR="0" lvl="0" indent="0" algn="l" rtl="0">
              <a:lnSpc>
                <a:spcPct val="100000"/>
              </a:lnSpc>
              <a:spcBef>
                <a:spcPts val="0"/>
              </a:spcBef>
              <a:spcAft>
                <a:spcPts val="0"/>
              </a:spcAft>
              <a:buNone/>
            </a:pPr>
            <a:endParaRPr sz="1200" b="0" i="0" u="none" strike="noStrike" cap="none">
              <a:solidFill>
                <a:srgbClr val="FFFFFF"/>
              </a:solidFill>
              <a:latin typeface="Open Sans Light"/>
              <a:ea typeface="Open Sans Light"/>
              <a:cs typeface="Open Sans Light"/>
              <a:sym typeface="Open Sans Light"/>
            </a:endParaRPr>
          </a:p>
          <a:p>
            <a:pPr marL="342900" marR="0" lvl="0" indent="-22860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graphicFrame>
        <p:nvGraphicFramePr>
          <p:cNvPr id="262" name="Google Shape;262;p19"/>
          <p:cNvGraphicFramePr/>
          <p:nvPr/>
        </p:nvGraphicFramePr>
        <p:xfrm>
          <a:off x="444617" y="1116822"/>
          <a:ext cx="8348875" cy="3716160"/>
        </p:xfrm>
        <a:graphic>
          <a:graphicData uri="http://schemas.openxmlformats.org/drawingml/2006/table">
            <a:tbl>
              <a:tblPr firstRow="1" bandRow="1">
                <a:noFill/>
                <a:tableStyleId>{D8B4491A-0C45-4F42-AAE9-25CE903F4CC6}</a:tableStyleId>
              </a:tblPr>
              <a:tblGrid>
                <a:gridCol w="3859200">
                  <a:extLst>
                    <a:ext uri="{9D8B030D-6E8A-4147-A177-3AD203B41FA5}">
                      <a16:colId xmlns:a16="http://schemas.microsoft.com/office/drawing/2014/main" val="20000"/>
                    </a:ext>
                  </a:extLst>
                </a:gridCol>
                <a:gridCol w="4489675">
                  <a:extLst>
                    <a:ext uri="{9D8B030D-6E8A-4147-A177-3AD203B41FA5}">
                      <a16:colId xmlns:a16="http://schemas.microsoft.com/office/drawing/2014/main" val="20001"/>
                    </a:ext>
                  </a:extLst>
                </a:gridCol>
              </a:tblGrid>
              <a:tr h="299175">
                <a:tc>
                  <a:txBody>
                    <a:bodyPr/>
                    <a:lstStyle/>
                    <a:p>
                      <a:pPr marL="0" marR="0" lvl="0" indent="0" algn="l" rtl="0">
                        <a:lnSpc>
                          <a:spcPct val="100000"/>
                        </a:lnSpc>
                        <a:spcBef>
                          <a:spcPts val="0"/>
                        </a:spcBef>
                        <a:spcAft>
                          <a:spcPts val="0"/>
                        </a:spcAft>
                        <a:buNone/>
                      </a:pPr>
                      <a:r>
                        <a:rPr lang="en-AU" sz="1200" u="none" strike="noStrike" cap="none">
                          <a:latin typeface="Open Sans SemiBold"/>
                          <a:ea typeface="Open Sans SemiBold"/>
                          <a:cs typeface="Open Sans SemiBold"/>
                          <a:sym typeface="Open Sans SemiBold"/>
                        </a:rPr>
                        <a:t>Short-term</a:t>
                      </a:r>
                      <a:endParaRPr/>
                    </a:p>
                  </a:txBody>
                  <a:tcPr marL="91450" marR="91450" marT="45725" marB="45725"/>
                </a:tc>
                <a:tc>
                  <a:txBody>
                    <a:bodyPr/>
                    <a:lstStyle/>
                    <a:p>
                      <a:pPr marL="0" marR="0" lvl="0" indent="0" algn="l" rtl="0">
                        <a:lnSpc>
                          <a:spcPct val="100000"/>
                        </a:lnSpc>
                        <a:spcBef>
                          <a:spcPts val="0"/>
                        </a:spcBef>
                        <a:spcAft>
                          <a:spcPts val="0"/>
                        </a:spcAft>
                        <a:buNone/>
                      </a:pPr>
                      <a:r>
                        <a:rPr lang="en-AU" sz="1200" u="none" strike="noStrike" cap="none">
                          <a:latin typeface="Open Sans SemiBold"/>
                          <a:ea typeface="Open Sans SemiBold"/>
                          <a:cs typeface="Open Sans SemiBold"/>
                          <a:sym typeface="Open Sans SemiBold"/>
                        </a:rPr>
                        <a:t>Long-term</a:t>
                      </a:r>
                      <a:endParaRPr/>
                    </a:p>
                  </a:txBody>
                  <a:tcPr marL="91450" marR="91450" marT="45725" marB="45725"/>
                </a:tc>
                <a:extLst>
                  <a:ext uri="{0D108BD9-81ED-4DB2-BD59-A6C34878D82A}">
                    <a16:rowId xmlns:a16="http://schemas.microsoft.com/office/drawing/2014/main" val="10000"/>
                  </a:ext>
                </a:extLst>
              </a:tr>
              <a:tr h="445425">
                <a:tc>
                  <a:txBody>
                    <a:bodyPr/>
                    <a:lstStyle/>
                    <a:p>
                      <a:pPr marL="0" marR="0" lvl="0" indent="0" algn="l" rtl="0">
                        <a:lnSpc>
                          <a:spcPct val="100000"/>
                        </a:lnSpc>
                        <a:spcBef>
                          <a:spcPts val="0"/>
                        </a:spcBef>
                        <a:spcAft>
                          <a:spcPts val="0"/>
                        </a:spcAft>
                        <a:buClr>
                          <a:srgbClr val="000000"/>
                        </a:buClr>
                        <a:buSzPts val="1200"/>
                        <a:buFont typeface="Arial"/>
                        <a:buNone/>
                      </a:pPr>
                      <a:r>
                        <a:rPr lang="en-AU" sz="1200" u="none" strike="noStrike" cap="none">
                          <a:solidFill>
                            <a:schemeClr val="dk1"/>
                          </a:solidFill>
                          <a:latin typeface="Open Sans Light"/>
                          <a:ea typeface="Open Sans Light"/>
                          <a:cs typeface="Open Sans Light"/>
                          <a:sym typeface="Open Sans Light"/>
                        </a:rPr>
                        <a:t>Documentation of use cases and needs</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200" u="none" strike="noStrike" cap="none">
                          <a:solidFill>
                            <a:schemeClr val="dk1"/>
                          </a:solidFill>
                          <a:latin typeface="Open Sans Light"/>
                          <a:ea typeface="Open Sans Light"/>
                          <a:cs typeface="Open Sans Light"/>
                          <a:sym typeface="Open Sans Light"/>
                        </a:rPr>
                        <a:t>Continued advisory from the Pacific Geospatial and Surveying Council</a:t>
                      </a:r>
                      <a:endParaRPr/>
                    </a:p>
                  </a:txBody>
                  <a:tcPr marL="91450" marR="91450" marT="45725" marB="45725"/>
                </a:tc>
                <a:extLst>
                  <a:ext uri="{0D108BD9-81ED-4DB2-BD59-A6C34878D82A}">
                    <a16:rowId xmlns:a16="http://schemas.microsoft.com/office/drawing/2014/main" val="10001"/>
                  </a:ext>
                </a:extLst>
              </a:tr>
              <a:tr h="509000">
                <a:tc>
                  <a:txBody>
                    <a:bodyPr/>
                    <a:lstStyle/>
                    <a:p>
                      <a:pPr marL="0" marR="0" lvl="0" indent="0" algn="l" rtl="0">
                        <a:lnSpc>
                          <a:spcPct val="100000"/>
                        </a:lnSpc>
                        <a:spcBef>
                          <a:spcPts val="0"/>
                        </a:spcBef>
                        <a:spcAft>
                          <a:spcPts val="0"/>
                        </a:spcAft>
                        <a:buClr>
                          <a:srgbClr val="000000"/>
                        </a:buClr>
                        <a:buSzPts val="1200"/>
                        <a:buFont typeface="Arial"/>
                        <a:buNone/>
                      </a:pPr>
                      <a:r>
                        <a:rPr lang="en-AU" sz="1200" u="none" strike="noStrike" cap="none">
                          <a:solidFill>
                            <a:schemeClr val="dk1"/>
                          </a:solidFill>
                          <a:latin typeface="Open Sans Light"/>
                          <a:ea typeface="Open Sans Light"/>
                          <a:cs typeface="Open Sans Light"/>
                          <a:sym typeface="Open Sans Light"/>
                        </a:rPr>
                        <a:t>Development of action plans for those needing immediate support</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200" u="none" strike="noStrike" cap="none">
                          <a:solidFill>
                            <a:schemeClr val="dk1"/>
                          </a:solidFill>
                          <a:latin typeface="Open Sans Light"/>
                          <a:ea typeface="Open Sans Light"/>
                          <a:cs typeface="Open Sans Light"/>
                          <a:sym typeface="Open Sans Light"/>
                        </a:rPr>
                        <a:t>Implementation of country-level action plan (IGIF, UN-GGIM) + framework for use of geospatial data</a:t>
                      </a:r>
                      <a:endParaRPr/>
                    </a:p>
                  </a:txBody>
                  <a:tcPr marL="91450" marR="91450" marT="45725" marB="45725"/>
                </a:tc>
                <a:extLst>
                  <a:ext uri="{0D108BD9-81ED-4DB2-BD59-A6C34878D82A}">
                    <a16:rowId xmlns:a16="http://schemas.microsoft.com/office/drawing/2014/main" val="10002"/>
                  </a:ext>
                </a:extLst>
              </a:tr>
              <a:tr h="418025">
                <a:tc>
                  <a:txBody>
                    <a:bodyPr/>
                    <a:lstStyle/>
                    <a:p>
                      <a:pPr marL="0" marR="0" lvl="0" indent="0" algn="l" rtl="0">
                        <a:lnSpc>
                          <a:spcPct val="100000"/>
                        </a:lnSpc>
                        <a:spcBef>
                          <a:spcPts val="0"/>
                        </a:spcBef>
                        <a:spcAft>
                          <a:spcPts val="0"/>
                        </a:spcAft>
                        <a:buNone/>
                      </a:pPr>
                      <a:r>
                        <a:rPr lang="en-AU" sz="1200" u="none" strike="noStrike" cap="none">
                          <a:solidFill>
                            <a:schemeClr val="dk1"/>
                          </a:solidFill>
                        </a:rPr>
                        <a:t>Awareness campaigns at organisation level</a:t>
                      </a:r>
                      <a:endParaRPr/>
                    </a:p>
                  </a:txBody>
                  <a:tcPr marL="91450" marR="91450" marT="45725" marB="45725"/>
                </a:tc>
                <a:tc>
                  <a:txBody>
                    <a:bodyPr/>
                    <a:lstStyle/>
                    <a:p>
                      <a:pPr marL="0" marR="0" lvl="0" indent="0" algn="l" rtl="0">
                        <a:lnSpc>
                          <a:spcPct val="100000"/>
                        </a:lnSpc>
                        <a:spcBef>
                          <a:spcPts val="0"/>
                        </a:spcBef>
                        <a:spcAft>
                          <a:spcPts val="0"/>
                        </a:spcAft>
                        <a:buNone/>
                      </a:pPr>
                      <a:r>
                        <a:rPr lang="en-AU" sz="1200" u="none" strike="noStrike" cap="none">
                          <a:solidFill>
                            <a:schemeClr val="dk1"/>
                          </a:solidFill>
                        </a:rPr>
                        <a:t>Human resource investment and up-skilling </a:t>
                      </a:r>
                      <a:endParaRPr/>
                    </a:p>
                  </a:txBody>
                  <a:tcPr marL="91450" marR="91450" marT="45725" marB="45725"/>
                </a:tc>
                <a:extLst>
                  <a:ext uri="{0D108BD9-81ED-4DB2-BD59-A6C34878D82A}">
                    <a16:rowId xmlns:a16="http://schemas.microsoft.com/office/drawing/2014/main" val="10003"/>
                  </a:ext>
                </a:extLst>
              </a:tr>
              <a:tr h="418025">
                <a:tc>
                  <a:txBody>
                    <a:bodyPr/>
                    <a:lstStyle/>
                    <a:p>
                      <a:pPr marL="0" marR="0" lvl="0" indent="0" algn="l" rtl="0">
                        <a:lnSpc>
                          <a:spcPct val="100000"/>
                        </a:lnSpc>
                        <a:spcBef>
                          <a:spcPts val="0"/>
                        </a:spcBef>
                        <a:spcAft>
                          <a:spcPts val="0"/>
                        </a:spcAft>
                        <a:buNone/>
                      </a:pPr>
                      <a:r>
                        <a:rPr lang="en-AU" sz="1200" u="none" strike="noStrike" cap="none">
                          <a:solidFill>
                            <a:schemeClr val="dk1"/>
                          </a:solidFill>
                        </a:rPr>
                        <a:t>Business case development for investment/funding</a:t>
                      </a:r>
                      <a:endParaRPr/>
                    </a:p>
                  </a:txBody>
                  <a:tcPr marL="91450" marR="91450" marT="45725" marB="45725"/>
                </a:tc>
                <a:tc>
                  <a:txBody>
                    <a:bodyPr/>
                    <a:lstStyle/>
                    <a:p>
                      <a:pPr marL="0" marR="0" lvl="0" indent="0" algn="l" rtl="0">
                        <a:lnSpc>
                          <a:spcPct val="100000"/>
                        </a:lnSpc>
                        <a:spcBef>
                          <a:spcPts val="0"/>
                        </a:spcBef>
                        <a:spcAft>
                          <a:spcPts val="0"/>
                        </a:spcAft>
                        <a:buNone/>
                      </a:pPr>
                      <a:r>
                        <a:rPr lang="en-AU" sz="1200" u="none" strike="noStrike" cap="none">
                          <a:solidFill>
                            <a:schemeClr val="dk1"/>
                          </a:solidFill>
                        </a:rPr>
                        <a:t>Data management plan and updating of fundamental layers</a:t>
                      </a:r>
                      <a:endParaRPr/>
                    </a:p>
                  </a:txBody>
                  <a:tcPr marL="91450" marR="91450" marT="45725" marB="45725"/>
                </a:tc>
                <a:extLst>
                  <a:ext uri="{0D108BD9-81ED-4DB2-BD59-A6C34878D82A}">
                    <a16:rowId xmlns:a16="http://schemas.microsoft.com/office/drawing/2014/main" val="10004"/>
                  </a:ext>
                </a:extLst>
              </a:tr>
              <a:tr h="418025">
                <a:tc>
                  <a:txBody>
                    <a:bodyPr/>
                    <a:lstStyle/>
                    <a:p>
                      <a:pPr marL="0" marR="0" lvl="0" indent="0" algn="l" rtl="0">
                        <a:lnSpc>
                          <a:spcPct val="100000"/>
                        </a:lnSpc>
                        <a:spcBef>
                          <a:spcPts val="0"/>
                        </a:spcBef>
                        <a:spcAft>
                          <a:spcPts val="0"/>
                        </a:spcAft>
                        <a:buNone/>
                      </a:pPr>
                      <a:r>
                        <a:rPr lang="en-AU" sz="1200" u="none" strike="noStrike" cap="none">
                          <a:solidFill>
                            <a:schemeClr val="dk1"/>
                          </a:solidFill>
                        </a:rPr>
                        <a:t>Improve accessibility of data – national data hub</a:t>
                      </a:r>
                      <a:endParaRPr/>
                    </a:p>
                  </a:txBody>
                  <a:tcPr marL="91450" marR="91450" marT="45725" marB="45725"/>
                </a:tc>
                <a:tc>
                  <a:txBody>
                    <a:bodyPr/>
                    <a:lstStyle/>
                    <a:p>
                      <a:pPr marL="0" marR="0" lvl="0" indent="0" algn="l" rtl="0">
                        <a:lnSpc>
                          <a:spcPct val="100000"/>
                        </a:lnSpc>
                        <a:spcBef>
                          <a:spcPts val="0"/>
                        </a:spcBef>
                        <a:spcAft>
                          <a:spcPts val="0"/>
                        </a:spcAft>
                        <a:buNone/>
                      </a:pPr>
                      <a:r>
                        <a:rPr lang="en-AU" sz="1200" u="none" strike="noStrike" cap="none">
                          <a:solidFill>
                            <a:schemeClr val="dk1"/>
                          </a:solidFill>
                        </a:rPr>
                        <a:t>Consider open-source software</a:t>
                      </a:r>
                      <a:endParaRPr/>
                    </a:p>
                  </a:txBody>
                  <a:tcPr marL="91450" marR="91450" marT="45725" marB="45725"/>
                </a:tc>
                <a:extLst>
                  <a:ext uri="{0D108BD9-81ED-4DB2-BD59-A6C34878D82A}">
                    <a16:rowId xmlns:a16="http://schemas.microsoft.com/office/drawing/2014/main" val="10005"/>
                  </a:ext>
                </a:extLst>
              </a:tr>
              <a:tr h="299175">
                <a:tc>
                  <a:txBody>
                    <a:bodyPr/>
                    <a:lstStyle/>
                    <a:p>
                      <a:pPr marL="0" marR="0" lvl="0" indent="0" algn="l" rtl="0">
                        <a:lnSpc>
                          <a:spcPct val="100000"/>
                        </a:lnSpc>
                        <a:spcBef>
                          <a:spcPts val="0"/>
                        </a:spcBef>
                        <a:spcAft>
                          <a:spcPts val="0"/>
                        </a:spcAft>
                        <a:buNone/>
                      </a:pPr>
                      <a:r>
                        <a:rPr lang="en-AU" sz="1200" u="none" strike="noStrike" cap="none">
                          <a:solidFill>
                            <a:srgbClr val="FF0000"/>
                          </a:solidFill>
                        </a:rPr>
                        <a:t>National Geospatial Council??</a:t>
                      </a:r>
                      <a:endParaRPr/>
                    </a:p>
                  </a:txBody>
                  <a:tcPr marL="91450" marR="91450" marT="45725" marB="45725"/>
                </a:tc>
                <a:tc>
                  <a:txBody>
                    <a:bodyPr/>
                    <a:lstStyle/>
                    <a:p>
                      <a:pPr marL="0" marR="0" lvl="0" indent="0" algn="l" rtl="0">
                        <a:lnSpc>
                          <a:spcPct val="100000"/>
                        </a:lnSpc>
                        <a:spcBef>
                          <a:spcPts val="0"/>
                        </a:spcBef>
                        <a:spcAft>
                          <a:spcPts val="0"/>
                        </a:spcAft>
                        <a:buNone/>
                      </a:pPr>
                      <a:r>
                        <a:rPr lang="en-AU" sz="1200" u="none" strike="noStrike" cap="none">
                          <a:solidFill>
                            <a:schemeClr val="dk1"/>
                          </a:solidFill>
                        </a:rPr>
                        <a:t>Develop metadata standard and management practices</a:t>
                      </a:r>
                      <a:endParaRPr/>
                    </a:p>
                  </a:txBody>
                  <a:tcPr marL="91450" marR="91450" marT="45725" marB="45725"/>
                </a:tc>
                <a:extLst>
                  <a:ext uri="{0D108BD9-81ED-4DB2-BD59-A6C34878D82A}">
                    <a16:rowId xmlns:a16="http://schemas.microsoft.com/office/drawing/2014/main" val="10006"/>
                  </a:ext>
                </a:extLst>
              </a:tr>
              <a:tr h="299175">
                <a:tc>
                  <a:txBody>
                    <a:bodyPr/>
                    <a:lstStyle/>
                    <a:p>
                      <a:pPr marL="0" marR="0" lvl="0" indent="0" algn="l" rtl="0">
                        <a:lnSpc>
                          <a:spcPct val="100000"/>
                        </a:lnSpc>
                        <a:spcBef>
                          <a:spcPts val="0"/>
                        </a:spcBef>
                        <a:spcAft>
                          <a:spcPts val="0"/>
                        </a:spcAft>
                        <a:buNone/>
                      </a:pPr>
                      <a:r>
                        <a:rPr lang="en-AU" sz="1200" u="none" strike="noStrike" cap="none">
                          <a:solidFill>
                            <a:schemeClr val="dk1"/>
                          </a:solidFill>
                        </a:rPr>
                        <a:t>Develop library of datasets</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AU" sz="1200" u="none" strike="noStrike" cap="none">
                          <a:solidFill>
                            <a:schemeClr val="dk1"/>
                          </a:solidFill>
                        </a:rPr>
                        <a:t>Incentives for private sector to get involved in GI</a:t>
                      </a:r>
                      <a:endParaRPr/>
                    </a:p>
                  </a:txBody>
                  <a:tcPr marL="91450" marR="91450" marT="45725" marB="45725"/>
                </a:tc>
                <a:extLst>
                  <a:ext uri="{0D108BD9-81ED-4DB2-BD59-A6C34878D82A}">
                    <a16:rowId xmlns:a16="http://schemas.microsoft.com/office/drawing/2014/main" val="10007"/>
                  </a:ext>
                </a:extLst>
              </a:tr>
              <a:tr h="299175">
                <a:tc>
                  <a:txBody>
                    <a:bodyPr/>
                    <a:lstStyle/>
                    <a:p>
                      <a:pPr marL="0" marR="0" lvl="0" indent="0" algn="l" rtl="0">
                        <a:lnSpc>
                          <a:spcPct val="100000"/>
                        </a:lnSpc>
                        <a:spcBef>
                          <a:spcPts val="0"/>
                        </a:spcBef>
                        <a:spcAft>
                          <a:spcPts val="0"/>
                        </a:spcAft>
                        <a:buNone/>
                      </a:pPr>
                      <a:endParaRPr sz="12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en-AU" sz="1200" u="none" strike="noStrike" cap="none">
                          <a:solidFill>
                            <a:schemeClr val="dk1"/>
                          </a:solidFill>
                        </a:rPr>
                        <a:t>School awareness programs</a:t>
                      </a:r>
                      <a:endParaRPr/>
                    </a:p>
                  </a:txBody>
                  <a:tcPr marL="91450" marR="91450" marT="45725" marB="45725"/>
                </a:tc>
                <a:extLst>
                  <a:ext uri="{0D108BD9-81ED-4DB2-BD59-A6C34878D82A}">
                    <a16:rowId xmlns:a16="http://schemas.microsoft.com/office/drawing/2014/main" val="10008"/>
                  </a:ext>
                </a:extLst>
              </a:tr>
              <a:tr h="299175">
                <a:tc>
                  <a:txBody>
                    <a:bodyPr/>
                    <a:lstStyle/>
                    <a:p>
                      <a:pPr marL="0" marR="0" lvl="0" indent="0" algn="l" rtl="0">
                        <a:lnSpc>
                          <a:spcPct val="100000"/>
                        </a:lnSpc>
                        <a:spcBef>
                          <a:spcPts val="0"/>
                        </a:spcBef>
                        <a:spcAft>
                          <a:spcPts val="0"/>
                        </a:spcAft>
                        <a:buNone/>
                      </a:pPr>
                      <a:endParaRPr sz="1200" u="none" strike="noStrike" cap="none">
                        <a:solidFill>
                          <a:srgbClr val="FF0000"/>
                        </a:solidFill>
                      </a:endParaRPr>
                    </a:p>
                  </a:txBody>
                  <a:tcPr marL="91450" marR="91450" marT="45725" marB="45725"/>
                </a:tc>
                <a:tc>
                  <a:txBody>
                    <a:bodyPr/>
                    <a:lstStyle/>
                    <a:p>
                      <a:pPr marL="0" marR="0" lvl="0" indent="0" algn="l" rtl="0">
                        <a:lnSpc>
                          <a:spcPct val="100000"/>
                        </a:lnSpc>
                        <a:spcBef>
                          <a:spcPts val="0"/>
                        </a:spcBef>
                        <a:spcAft>
                          <a:spcPts val="0"/>
                        </a:spcAft>
                        <a:buNone/>
                      </a:pPr>
                      <a:endParaRPr sz="1200" u="none" strike="noStrike" cap="none">
                        <a:solidFill>
                          <a:schemeClr val="dk1"/>
                        </a:solidFill>
                      </a:endParaRPr>
                    </a:p>
                  </a:txBody>
                  <a:tcPr marL="91450" marR="91450" marT="45725" marB="45725"/>
                </a:tc>
                <a:extLst>
                  <a:ext uri="{0D108BD9-81ED-4DB2-BD59-A6C34878D82A}">
                    <a16:rowId xmlns:a16="http://schemas.microsoft.com/office/drawing/2014/main" val="10009"/>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aphicFrame>
        <p:nvGraphicFramePr>
          <p:cNvPr id="267" name="Google Shape;267;g2a02499d338_2_33"/>
          <p:cNvGraphicFramePr/>
          <p:nvPr/>
        </p:nvGraphicFramePr>
        <p:xfrm>
          <a:off x="152400" y="152400"/>
          <a:ext cx="9134475" cy="4991100"/>
        </p:xfrm>
        <a:graphic>
          <a:graphicData uri="http://schemas.openxmlformats.org/drawingml/2006/table">
            <a:tbl>
              <a:tblPr>
                <a:noFill/>
                <a:tableStyleId>{9D6005BC-65A7-4B83-86DA-484824AEA478}</a:tableStyleId>
              </a:tblPr>
              <a:tblGrid>
                <a:gridCol w="5019675">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25425">
                <a:tc>
                  <a:txBody>
                    <a:bodyPr/>
                    <a:lstStyle/>
                    <a:p>
                      <a:pPr marL="0" lvl="0" indent="0" algn="l" rtl="0">
                        <a:lnSpc>
                          <a:spcPct val="107000"/>
                        </a:lnSpc>
                        <a:spcBef>
                          <a:spcPts val="1200"/>
                        </a:spcBef>
                        <a:spcAft>
                          <a:spcPts val="800"/>
                        </a:spcAft>
                        <a:buNone/>
                      </a:pPr>
                      <a:r>
                        <a:rPr lang="en-AU" sz="1900" b="1"/>
                        <a:t>Short-term recommendations</a:t>
                      </a:r>
                      <a:endParaRPr sz="19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7000"/>
                        </a:lnSpc>
                        <a:spcBef>
                          <a:spcPts val="1200"/>
                        </a:spcBef>
                        <a:spcAft>
                          <a:spcPts val="800"/>
                        </a:spcAft>
                        <a:buNone/>
                      </a:pPr>
                      <a:r>
                        <a:rPr lang="en-AU" sz="1900" b="1"/>
                        <a:t>Long-term recommendations</a:t>
                      </a:r>
                      <a:endParaRPr sz="19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25425">
                <a:tc gridSpan="2">
                  <a:txBody>
                    <a:bodyPr/>
                    <a:lstStyle/>
                    <a:p>
                      <a:pPr marL="0" lvl="0" indent="0" algn="l" rtl="0">
                        <a:lnSpc>
                          <a:spcPct val="107000"/>
                        </a:lnSpc>
                        <a:spcBef>
                          <a:spcPts val="1200"/>
                        </a:spcBef>
                        <a:spcAft>
                          <a:spcPts val="800"/>
                        </a:spcAft>
                        <a:buNone/>
                      </a:pPr>
                      <a:r>
                        <a:rPr lang="en-AU" sz="2100" b="1"/>
                        <a:t>People</a:t>
                      </a:r>
                      <a:endParaRPr sz="21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tc hMerge="1">
                  <a:txBody>
                    <a:bodyPr/>
                    <a:lstStyle/>
                    <a:p>
                      <a:endParaRPr lang="en-US"/>
                    </a:p>
                  </a:txBody>
                  <a:tcPr/>
                </a:tc>
                <a:extLst>
                  <a:ext uri="{0D108BD9-81ED-4DB2-BD59-A6C34878D82A}">
                    <a16:rowId xmlns:a16="http://schemas.microsoft.com/office/drawing/2014/main" val="10001"/>
                  </a:ext>
                </a:extLst>
              </a:tr>
              <a:tr h="3140250">
                <a:tc>
                  <a:txBody>
                    <a:bodyPr/>
                    <a:lstStyle/>
                    <a:p>
                      <a:pPr marL="457200" lvl="0" indent="-330200" algn="l" rtl="0">
                        <a:lnSpc>
                          <a:spcPct val="107000"/>
                        </a:lnSpc>
                        <a:spcBef>
                          <a:spcPts val="0"/>
                        </a:spcBef>
                        <a:spcAft>
                          <a:spcPts val="0"/>
                        </a:spcAft>
                        <a:buSzPts val="1600"/>
                        <a:buChar char="●"/>
                      </a:pPr>
                      <a:r>
                        <a:rPr lang="en-AU" sz="2000"/>
                        <a:t>Strengthen data and Geospatial  skills and capabilities training and education.</a:t>
                      </a:r>
                      <a:endParaRPr sz="2000"/>
                    </a:p>
                    <a:p>
                      <a:pPr marL="457200" lvl="0" indent="-330200" algn="l" rtl="0">
                        <a:lnSpc>
                          <a:spcPct val="107000"/>
                        </a:lnSpc>
                        <a:spcBef>
                          <a:spcPts val="0"/>
                        </a:spcBef>
                        <a:spcAft>
                          <a:spcPts val="0"/>
                        </a:spcAft>
                        <a:buSzPts val="1600"/>
                        <a:buChar char="●"/>
                      </a:pPr>
                      <a:r>
                        <a:rPr lang="en-AU" sz="2000"/>
                        <a:t>Mobilise collaboration between the National government , considering working groups and shared positions / costs to bridge silos, and complement capacities.</a:t>
                      </a:r>
                      <a:endParaRPr sz="2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23850" algn="l" rtl="0">
                        <a:lnSpc>
                          <a:spcPct val="107000"/>
                        </a:lnSpc>
                        <a:spcBef>
                          <a:spcPts val="0"/>
                        </a:spcBef>
                        <a:spcAft>
                          <a:spcPts val="0"/>
                        </a:spcAft>
                        <a:buSzPts val="1500"/>
                        <a:buChar char="●"/>
                      </a:pPr>
                      <a:r>
                        <a:rPr lang="en-AU" sz="1800"/>
                        <a:t>Establish dedicated capacities and accountability for data and information management through job descriptions and performance measurement.</a:t>
                      </a:r>
                      <a:endParaRPr sz="1800"/>
                    </a:p>
                    <a:p>
                      <a:pPr marL="457200" lvl="0" indent="-323850" algn="l" rtl="0">
                        <a:lnSpc>
                          <a:spcPct val="107000"/>
                        </a:lnSpc>
                        <a:spcBef>
                          <a:spcPts val="0"/>
                        </a:spcBef>
                        <a:spcAft>
                          <a:spcPts val="0"/>
                        </a:spcAft>
                        <a:buSzPts val="1500"/>
                        <a:buChar char="●"/>
                      </a:pPr>
                      <a:r>
                        <a:rPr lang="en-AU" sz="1800"/>
                        <a:t>Expand collaboration into whole of government approaches across sectors (horizontally) and subnational levels (vertically).</a:t>
                      </a:r>
                      <a:endParaRPr sz="18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aphicFrame>
        <p:nvGraphicFramePr>
          <p:cNvPr id="272" name="Google Shape;272;g2a02499d338_2_38"/>
          <p:cNvGraphicFramePr/>
          <p:nvPr>
            <p:extLst>
              <p:ext uri="{D42A27DB-BD31-4B8C-83A1-F6EECF244321}">
                <p14:modId xmlns:p14="http://schemas.microsoft.com/office/powerpoint/2010/main" val="1095993482"/>
              </p:ext>
            </p:extLst>
          </p:nvPr>
        </p:nvGraphicFramePr>
        <p:xfrm>
          <a:off x="152400" y="152400"/>
          <a:ext cx="9134475" cy="4991100"/>
        </p:xfrm>
        <a:graphic>
          <a:graphicData uri="http://schemas.openxmlformats.org/drawingml/2006/table">
            <a:tbl>
              <a:tblPr>
                <a:noFill/>
                <a:tableStyleId>{9D6005BC-65A7-4B83-86DA-484824AEA478}</a:tableStyleId>
              </a:tblPr>
              <a:tblGrid>
                <a:gridCol w="5019675">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25425">
                <a:tc>
                  <a:txBody>
                    <a:bodyPr/>
                    <a:lstStyle/>
                    <a:p>
                      <a:pPr marL="0" lvl="0" indent="0" algn="l" rtl="0">
                        <a:lnSpc>
                          <a:spcPct val="107000"/>
                        </a:lnSpc>
                        <a:spcBef>
                          <a:spcPts val="1200"/>
                        </a:spcBef>
                        <a:spcAft>
                          <a:spcPts val="800"/>
                        </a:spcAft>
                        <a:buNone/>
                      </a:pPr>
                      <a:r>
                        <a:rPr lang="en-AU" sz="1900" b="1"/>
                        <a:t>Short-term recommendations</a:t>
                      </a:r>
                      <a:endParaRPr sz="19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7000"/>
                        </a:lnSpc>
                        <a:spcBef>
                          <a:spcPts val="1200"/>
                        </a:spcBef>
                        <a:spcAft>
                          <a:spcPts val="800"/>
                        </a:spcAft>
                        <a:buNone/>
                      </a:pPr>
                      <a:r>
                        <a:rPr lang="en-AU" sz="1900" b="1" dirty="0"/>
                        <a:t>Long-term recommendations</a:t>
                      </a:r>
                      <a:endParaRPr sz="1900" b="1"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25425">
                <a:tc gridSpan="2">
                  <a:txBody>
                    <a:bodyPr/>
                    <a:lstStyle/>
                    <a:p>
                      <a:pPr marL="0" lvl="0" indent="0" algn="l" rtl="0">
                        <a:lnSpc>
                          <a:spcPct val="107000"/>
                        </a:lnSpc>
                        <a:spcBef>
                          <a:spcPts val="1200"/>
                        </a:spcBef>
                        <a:spcAft>
                          <a:spcPts val="800"/>
                        </a:spcAft>
                        <a:buNone/>
                      </a:pPr>
                      <a:r>
                        <a:rPr lang="en-AU" sz="2100" b="1"/>
                        <a:t>Governance</a:t>
                      </a:r>
                      <a:endParaRPr sz="21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tc hMerge="1">
                  <a:txBody>
                    <a:bodyPr/>
                    <a:lstStyle/>
                    <a:p>
                      <a:endParaRPr lang="en-US"/>
                    </a:p>
                  </a:txBody>
                  <a:tcPr/>
                </a:tc>
                <a:extLst>
                  <a:ext uri="{0D108BD9-81ED-4DB2-BD59-A6C34878D82A}">
                    <a16:rowId xmlns:a16="http://schemas.microsoft.com/office/drawing/2014/main" val="10001"/>
                  </a:ext>
                </a:extLst>
              </a:tr>
              <a:tr h="3140250">
                <a:tc>
                  <a:txBody>
                    <a:bodyPr/>
                    <a:lstStyle/>
                    <a:p>
                      <a:pPr marL="457200" lvl="0" indent="-330200" algn="l" rtl="0">
                        <a:lnSpc>
                          <a:spcPct val="107000"/>
                        </a:lnSpc>
                        <a:spcBef>
                          <a:spcPts val="0"/>
                        </a:spcBef>
                        <a:spcAft>
                          <a:spcPts val="0"/>
                        </a:spcAft>
                        <a:buSzPts val="1600"/>
                        <a:buChar char="●"/>
                      </a:pPr>
                      <a:r>
                        <a:rPr lang="en-AU" sz="2000" dirty="0"/>
                        <a:t>Establish maturity measurement, monitoring and evaluation for geospatial data, IM and sharing and demonstrate progress</a:t>
                      </a:r>
                      <a:endParaRPr sz="2000" dirty="0"/>
                    </a:p>
                    <a:p>
                      <a:pPr marL="457200" lvl="0" indent="-330200" algn="l" rtl="0">
                        <a:lnSpc>
                          <a:spcPct val="107000"/>
                        </a:lnSpc>
                        <a:spcBef>
                          <a:spcPts val="0"/>
                        </a:spcBef>
                        <a:spcAft>
                          <a:spcPts val="0"/>
                        </a:spcAft>
                        <a:buSzPts val="1600"/>
                        <a:buChar char="●"/>
                      </a:pPr>
                      <a:r>
                        <a:rPr lang="en-AU" sz="2000" dirty="0"/>
                        <a:t>Mobilise leadership support for strengthening the institutionalisation of geo data and IM</a:t>
                      </a:r>
                      <a:endParaRPr sz="2000"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23850" algn="l" rtl="0">
                        <a:lnSpc>
                          <a:spcPct val="107000"/>
                        </a:lnSpc>
                        <a:spcBef>
                          <a:spcPts val="0"/>
                        </a:spcBef>
                        <a:spcAft>
                          <a:spcPts val="0"/>
                        </a:spcAft>
                        <a:buSzPts val="1500"/>
                        <a:buChar char="●"/>
                      </a:pPr>
                      <a:r>
                        <a:rPr lang="en-AU" sz="1800" dirty="0"/>
                        <a:t>Mobilise dedicated budgets (beyond technology) to cover geospatial data and IM costs. </a:t>
                      </a:r>
                      <a:endParaRPr sz="1800" dirty="0"/>
                    </a:p>
                    <a:p>
                      <a:pPr marL="457200" lvl="0" indent="-323850" algn="l" rtl="0">
                        <a:lnSpc>
                          <a:spcPct val="107000"/>
                        </a:lnSpc>
                        <a:spcBef>
                          <a:spcPts val="0"/>
                        </a:spcBef>
                        <a:spcAft>
                          <a:spcPts val="0"/>
                        </a:spcAft>
                        <a:buSzPts val="1500"/>
                        <a:buChar char="●"/>
                      </a:pPr>
                      <a:r>
                        <a:rPr lang="en-AU" sz="1800" dirty="0"/>
                        <a:t>Research and develop organisational standards, frameworks, and guidance for whole of government approaches and interoperability</a:t>
                      </a:r>
                      <a:endParaRPr sz="1800"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aphicFrame>
        <p:nvGraphicFramePr>
          <p:cNvPr id="277" name="Google Shape;277;g2a02499d338_2_44"/>
          <p:cNvGraphicFramePr/>
          <p:nvPr/>
        </p:nvGraphicFramePr>
        <p:xfrm>
          <a:off x="152400" y="152400"/>
          <a:ext cx="9134475" cy="5201398"/>
        </p:xfrm>
        <a:graphic>
          <a:graphicData uri="http://schemas.openxmlformats.org/drawingml/2006/table">
            <a:tbl>
              <a:tblPr>
                <a:noFill/>
                <a:tableStyleId>{9D6005BC-65A7-4B83-86DA-484824AEA478}</a:tableStyleId>
              </a:tblPr>
              <a:tblGrid>
                <a:gridCol w="5019675">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25425">
                <a:tc>
                  <a:txBody>
                    <a:bodyPr/>
                    <a:lstStyle/>
                    <a:p>
                      <a:pPr marL="0" lvl="0" indent="0" algn="l" rtl="0">
                        <a:lnSpc>
                          <a:spcPct val="107000"/>
                        </a:lnSpc>
                        <a:spcBef>
                          <a:spcPts val="1200"/>
                        </a:spcBef>
                        <a:spcAft>
                          <a:spcPts val="800"/>
                        </a:spcAft>
                        <a:buNone/>
                      </a:pPr>
                      <a:r>
                        <a:rPr lang="en-AU" sz="1900" b="1"/>
                        <a:t>Short-term recommendations</a:t>
                      </a:r>
                      <a:endParaRPr sz="19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7000"/>
                        </a:lnSpc>
                        <a:spcBef>
                          <a:spcPts val="1200"/>
                        </a:spcBef>
                        <a:spcAft>
                          <a:spcPts val="800"/>
                        </a:spcAft>
                        <a:buNone/>
                      </a:pPr>
                      <a:r>
                        <a:rPr lang="en-AU" sz="1900" b="1"/>
                        <a:t>Long-term recommendations</a:t>
                      </a:r>
                      <a:endParaRPr sz="19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25425">
                <a:tc gridSpan="2">
                  <a:txBody>
                    <a:bodyPr/>
                    <a:lstStyle/>
                    <a:p>
                      <a:pPr marL="0" lvl="0" indent="0" algn="l" rtl="0">
                        <a:lnSpc>
                          <a:spcPct val="107000"/>
                        </a:lnSpc>
                        <a:spcBef>
                          <a:spcPts val="1200"/>
                        </a:spcBef>
                        <a:spcAft>
                          <a:spcPts val="800"/>
                        </a:spcAft>
                        <a:buNone/>
                      </a:pPr>
                      <a:r>
                        <a:rPr lang="en-AU" sz="2100" b="1"/>
                        <a:t>Processes</a:t>
                      </a:r>
                      <a:endParaRPr sz="21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tc hMerge="1">
                  <a:txBody>
                    <a:bodyPr/>
                    <a:lstStyle/>
                    <a:p>
                      <a:endParaRPr lang="en-US"/>
                    </a:p>
                  </a:txBody>
                  <a:tcPr/>
                </a:tc>
                <a:extLst>
                  <a:ext uri="{0D108BD9-81ED-4DB2-BD59-A6C34878D82A}">
                    <a16:rowId xmlns:a16="http://schemas.microsoft.com/office/drawing/2014/main" val="10001"/>
                  </a:ext>
                </a:extLst>
              </a:tr>
              <a:tr h="3140250">
                <a:tc>
                  <a:txBody>
                    <a:bodyPr/>
                    <a:lstStyle/>
                    <a:p>
                      <a:pPr marL="457200" lvl="0" indent="-330200" algn="l" rtl="0">
                        <a:lnSpc>
                          <a:spcPct val="107000"/>
                        </a:lnSpc>
                        <a:spcBef>
                          <a:spcPts val="0"/>
                        </a:spcBef>
                        <a:spcAft>
                          <a:spcPts val="0"/>
                        </a:spcAft>
                        <a:buSzPts val="1600"/>
                        <a:buChar char="●"/>
                      </a:pPr>
                      <a:r>
                        <a:rPr lang="en-AU" sz="2000"/>
                        <a:t>Collaboratively co-create comprehensive processes with both data users and producers, ensuring end-to-end optimization of information workflows, including improved access and sharing capabilities.</a:t>
                      </a:r>
                      <a:endParaRPr sz="2000"/>
                    </a:p>
                    <a:p>
                      <a:pPr marL="457200" lvl="0" indent="0" algn="l" rtl="0">
                        <a:lnSpc>
                          <a:spcPct val="107000"/>
                        </a:lnSpc>
                        <a:spcBef>
                          <a:spcPts val="800"/>
                        </a:spcBef>
                        <a:spcAft>
                          <a:spcPts val="800"/>
                        </a:spcAft>
                        <a:buNone/>
                      </a:pPr>
                      <a:endParaRPr sz="2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23850" algn="l" rtl="0">
                        <a:lnSpc>
                          <a:spcPct val="107000"/>
                        </a:lnSpc>
                        <a:spcBef>
                          <a:spcPts val="0"/>
                        </a:spcBef>
                        <a:spcAft>
                          <a:spcPts val="0"/>
                        </a:spcAft>
                        <a:buSzPts val="1500"/>
                        <a:buChar char="●"/>
                      </a:pPr>
                      <a:r>
                        <a:rPr lang="en-AU" sz="1800"/>
                        <a:t>Develop and record workflows, protocols, standard operating procedures (SOPs), and guidance for the management of geo data, information, records, metadata, and resource description. This framework aims to enhance sensitivity to disaster data and facilitate information sharing. </a:t>
                      </a:r>
                      <a:endParaRPr sz="1800"/>
                    </a:p>
                    <a:p>
                      <a:pPr marL="0" lvl="0" indent="0" algn="l" rtl="0">
                        <a:lnSpc>
                          <a:spcPct val="107000"/>
                        </a:lnSpc>
                        <a:spcBef>
                          <a:spcPts val="2000"/>
                        </a:spcBef>
                        <a:spcAft>
                          <a:spcPts val="2000"/>
                        </a:spcAft>
                        <a:buNone/>
                      </a:pPr>
                      <a:endParaRPr sz="18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aphicFrame>
        <p:nvGraphicFramePr>
          <p:cNvPr id="282" name="Google Shape;282;g2a02499d338_2_48"/>
          <p:cNvGraphicFramePr/>
          <p:nvPr/>
        </p:nvGraphicFramePr>
        <p:xfrm>
          <a:off x="152400" y="152400"/>
          <a:ext cx="9134475" cy="4991100"/>
        </p:xfrm>
        <a:graphic>
          <a:graphicData uri="http://schemas.openxmlformats.org/drawingml/2006/table">
            <a:tbl>
              <a:tblPr>
                <a:noFill/>
                <a:tableStyleId>{9D6005BC-65A7-4B83-86DA-484824AEA478}</a:tableStyleId>
              </a:tblPr>
              <a:tblGrid>
                <a:gridCol w="5019675">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25425">
                <a:tc>
                  <a:txBody>
                    <a:bodyPr/>
                    <a:lstStyle/>
                    <a:p>
                      <a:pPr marL="0" lvl="0" indent="0" algn="l" rtl="0">
                        <a:lnSpc>
                          <a:spcPct val="107000"/>
                        </a:lnSpc>
                        <a:spcBef>
                          <a:spcPts val="1200"/>
                        </a:spcBef>
                        <a:spcAft>
                          <a:spcPts val="800"/>
                        </a:spcAft>
                        <a:buNone/>
                      </a:pPr>
                      <a:r>
                        <a:rPr lang="en-AU" sz="1900" b="1"/>
                        <a:t>Short-term recommendations</a:t>
                      </a:r>
                      <a:endParaRPr sz="19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7000"/>
                        </a:lnSpc>
                        <a:spcBef>
                          <a:spcPts val="1200"/>
                        </a:spcBef>
                        <a:spcAft>
                          <a:spcPts val="800"/>
                        </a:spcAft>
                        <a:buNone/>
                      </a:pPr>
                      <a:r>
                        <a:rPr lang="en-AU" sz="1900" b="1"/>
                        <a:t>Long-term recommendations</a:t>
                      </a:r>
                      <a:endParaRPr sz="19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25425">
                <a:tc gridSpan="2">
                  <a:txBody>
                    <a:bodyPr/>
                    <a:lstStyle/>
                    <a:p>
                      <a:pPr marL="0" lvl="0" indent="0" algn="l" rtl="0">
                        <a:lnSpc>
                          <a:spcPct val="107000"/>
                        </a:lnSpc>
                        <a:spcBef>
                          <a:spcPts val="1200"/>
                        </a:spcBef>
                        <a:spcAft>
                          <a:spcPts val="800"/>
                        </a:spcAft>
                        <a:buNone/>
                      </a:pPr>
                      <a:r>
                        <a:rPr lang="en-AU" sz="2100" b="1"/>
                        <a:t>Technology</a:t>
                      </a:r>
                      <a:endParaRPr sz="21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tc hMerge="1">
                  <a:txBody>
                    <a:bodyPr/>
                    <a:lstStyle/>
                    <a:p>
                      <a:endParaRPr lang="en-US"/>
                    </a:p>
                  </a:txBody>
                  <a:tcPr/>
                </a:tc>
                <a:extLst>
                  <a:ext uri="{0D108BD9-81ED-4DB2-BD59-A6C34878D82A}">
                    <a16:rowId xmlns:a16="http://schemas.microsoft.com/office/drawing/2014/main" val="10001"/>
                  </a:ext>
                </a:extLst>
              </a:tr>
              <a:tr h="3140250">
                <a:tc>
                  <a:txBody>
                    <a:bodyPr/>
                    <a:lstStyle/>
                    <a:p>
                      <a:pPr marL="457200" lvl="0" indent="-330200" algn="l" rtl="0">
                        <a:lnSpc>
                          <a:spcPct val="107000"/>
                        </a:lnSpc>
                        <a:spcBef>
                          <a:spcPts val="0"/>
                        </a:spcBef>
                        <a:spcAft>
                          <a:spcPts val="0"/>
                        </a:spcAft>
                        <a:buSzPts val="1600"/>
                        <a:buChar char="●"/>
                      </a:pPr>
                      <a:r>
                        <a:rPr lang="en-AU" sz="2000"/>
                        <a:t>Investigate tools and collaborative platforms designed for supporting workflows, visualization, analytics, business intelligence, etc., with the aim of measuring and monitoring geospatial data and processes effectively.</a:t>
                      </a:r>
                      <a:endParaRPr sz="2000"/>
                    </a:p>
                    <a:p>
                      <a:pPr marL="457200" lvl="0" indent="0" algn="l" rtl="0">
                        <a:lnSpc>
                          <a:spcPct val="107000"/>
                        </a:lnSpc>
                        <a:spcBef>
                          <a:spcPts val="800"/>
                        </a:spcBef>
                        <a:spcAft>
                          <a:spcPts val="800"/>
                        </a:spcAft>
                        <a:buNone/>
                      </a:pPr>
                      <a:endParaRPr sz="2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23850" algn="l" rtl="0">
                        <a:lnSpc>
                          <a:spcPct val="107000"/>
                        </a:lnSpc>
                        <a:spcBef>
                          <a:spcPts val="0"/>
                        </a:spcBef>
                        <a:spcAft>
                          <a:spcPts val="0"/>
                        </a:spcAft>
                        <a:buSzPts val="1500"/>
                        <a:buChar char="●"/>
                      </a:pPr>
                      <a:r>
                        <a:rPr lang="en-AU" sz="2000"/>
                        <a:t>Enhance automation processes for metadata management and filing or storage systems.</a:t>
                      </a:r>
                      <a:endParaRPr sz="1800"/>
                    </a:p>
                    <a:p>
                      <a:pPr marL="0" lvl="0" indent="0" algn="l" rtl="0">
                        <a:lnSpc>
                          <a:spcPct val="107000"/>
                        </a:lnSpc>
                        <a:spcBef>
                          <a:spcPts val="2000"/>
                        </a:spcBef>
                        <a:spcAft>
                          <a:spcPts val="2000"/>
                        </a:spcAft>
                        <a:buNone/>
                      </a:pPr>
                      <a:endParaRPr sz="18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286"/>
        <p:cNvGrpSpPr/>
        <p:nvPr/>
      </p:nvGrpSpPr>
      <p:grpSpPr>
        <a:xfrm>
          <a:off x="0" y="0"/>
          <a:ext cx="0" cy="0"/>
          <a:chOff x="0" y="0"/>
          <a:chExt cx="0" cy="0"/>
        </a:xfrm>
      </p:grpSpPr>
      <p:pic>
        <p:nvPicPr>
          <p:cNvPr id="287" name="Google Shape;287;p21"/>
          <p:cNvPicPr preferRelativeResize="0"/>
          <p:nvPr/>
        </p:nvPicPr>
        <p:blipFill rotWithShape="1">
          <a:blip r:embed="rId3">
            <a:alphaModFix/>
          </a:blip>
          <a:srcRect/>
          <a:stretch/>
        </p:blipFill>
        <p:spPr>
          <a:xfrm>
            <a:off x="5969587" y="1927305"/>
            <a:ext cx="2521775" cy="1288889"/>
          </a:xfrm>
          <a:prstGeom prst="rect">
            <a:avLst/>
          </a:prstGeom>
          <a:noFill/>
          <a:ln>
            <a:noFill/>
          </a:ln>
        </p:spPr>
      </p:pic>
      <p:sp>
        <p:nvSpPr>
          <p:cNvPr id="288" name="Google Shape;288;p21"/>
          <p:cNvSpPr txBox="1"/>
          <p:nvPr/>
        </p:nvSpPr>
        <p:spPr>
          <a:xfrm>
            <a:off x="299974" y="2045549"/>
            <a:ext cx="4976100" cy="255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AU" sz="1800">
                <a:solidFill>
                  <a:schemeClr val="lt1"/>
                </a:solidFill>
                <a:latin typeface="Open Sans SemiBold"/>
                <a:ea typeface="Open Sans SemiBold"/>
                <a:cs typeface="Open Sans SemiBold"/>
                <a:sym typeface="Open Sans SemiBold"/>
              </a:rPr>
              <a:t>Lanieta Rokotuiwakya</a:t>
            </a:r>
            <a:endParaRPr sz="1800">
              <a:solidFill>
                <a:schemeClr val="lt1"/>
              </a:solidFill>
              <a:latin typeface="Open Sans SemiBold"/>
              <a:ea typeface="Open Sans SemiBold"/>
              <a:cs typeface="Open Sans SemiBold"/>
              <a:sym typeface="Open Sans SemiBold"/>
            </a:endParaRPr>
          </a:p>
          <a:p>
            <a:pPr marL="0" marR="0" lvl="0" indent="0" algn="l" rtl="0">
              <a:lnSpc>
                <a:spcPct val="100000"/>
              </a:lnSpc>
              <a:spcBef>
                <a:spcPts val="0"/>
              </a:spcBef>
              <a:spcAft>
                <a:spcPts val="0"/>
              </a:spcAft>
              <a:buClr>
                <a:srgbClr val="000000"/>
              </a:buClr>
              <a:buSzPts val="1800"/>
              <a:buFont typeface="Arial"/>
              <a:buNone/>
            </a:pPr>
            <a:endParaRPr sz="1800">
              <a:solidFill>
                <a:schemeClr val="lt1"/>
              </a:solidFill>
              <a:latin typeface="Open Sans SemiBold"/>
              <a:ea typeface="Open Sans SemiBold"/>
              <a:cs typeface="Open Sans SemiBold"/>
              <a:sym typeface="Open Sans SemiBold"/>
            </a:endParaRPr>
          </a:p>
          <a:p>
            <a:pPr marL="0" marR="0" lvl="0" indent="0" algn="l" rtl="0">
              <a:lnSpc>
                <a:spcPct val="100000"/>
              </a:lnSpc>
              <a:spcBef>
                <a:spcPts val="0"/>
              </a:spcBef>
              <a:spcAft>
                <a:spcPts val="0"/>
              </a:spcAft>
              <a:buClr>
                <a:srgbClr val="000000"/>
              </a:buClr>
              <a:buSzPts val="1800"/>
              <a:buFont typeface="Arial"/>
              <a:buNone/>
            </a:pPr>
            <a:r>
              <a:rPr lang="en-AU" sz="1800">
                <a:solidFill>
                  <a:schemeClr val="lt1"/>
                </a:solidFill>
                <a:latin typeface="Open Sans SemiBold"/>
                <a:ea typeface="Open Sans SemiBold"/>
                <a:cs typeface="Open Sans SemiBold"/>
                <a:sym typeface="Open Sans SemiBold"/>
              </a:rPr>
              <a:t>Kimberley Worthy</a:t>
            </a:r>
            <a:endParaRPr sz="1800">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rgbClr val="003768"/>
        </a:solidFill>
        <a:effectLst/>
      </p:bgPr>
    </p:bg>
    <p:spTree>
      <p:nvGrpSpPr>
        <p:cNvPr id="1" name="Shape 292"/>
        <p:cNvGrpSpPr/>
        <p:nvPr/>
      </p:nvGrpSpPr>
      <p:grpSpPr>
        <a:xfrm>
          <a:off x="0" y="0"/>
          <a:ext cx="0" cy="0"/>
          <a:chOff x="0" y="0"/>
          <a:chExt cx="0" cy="0"/>
        </a:xfrm>
      </p:grpSpPr>
      <p:pic>
        <p:nvPicPr>
          <p:cNvPr id="293" name="Google Shape;293;p20"/>
          <p:cNvPicPr preferRelativeResize="0"/>
          <p:nvPr/>
        </p:nvPicPr>
        <p:blipFill rotWithShape="1">
          <a:blip r:embed="rId3">
            <a:alphaModFix/>
          </a:blip>
          <a:srcRect l="1283" b="1169"/>
          <a:stretch/>
        </p:blipFill>
        <p:spPr>
          <a:xfrm>
            <a:off x="-1" y="0"/>
            <a:ext cx="9144003" cy="5143500"/>
          </a:xfrm>
          <a:prstGeom prst="rect">
            <a:avLst/>
          </a:prstGeom>
          <a:noFill/>
          <a:ln>
            <a:noFill/>
          </a:ln>
        </p:spPr>
      </p:pic>
      <p:sp>
        <p:nvSpPr>
          <p:cNvPr id="294" name="Google Shape;294;p20"/>
          <p:cNvSpPr/>
          <p:nvPr/>
        </p:nvSpPr>
        <p:spPr>
          <a:xfrm>
            <a:off x="2460971" y="-31530"/>
            <a:ext cx="4040202" cy="5187800"/>
          </a:xfrm>
          <a:custGeom>
            <a:avLst/>
            <a:gdLst/>
            <a:ahLst/>
            <a:cxnLst/>
            <a:rect l="l" t="t" r="r" b="b"/>
            <a:pathLst>
              <a:path w="4040202" h="5187800" extrusionOk="0">
                <a:moveTo>
                  <a:pt x="27302" y="5187800"/>
                </a:moveTo>
                <a:cubicBezTo>
                  <a:pt x="30994" y="3356933"/>
                  <a:pt x="-3415" y="1830867"/>
                  <a:pt x="277" y="0"/>
                </a:cubicBezTo>
                <a:lnTo>
                  <a:pt x="4040202" y="0"/>
                </a:lnTo>
                <a:lnTo>
                  <a:pt x="2746427" y="5187800"/>
                </a:lnTo>
                <a:lnTo>
                  <a:pt x="27302" y="5187800"/>
                </a:lnTo>
                <a:close/>
              </a:path>
            </a:pathLst>
          </a:custGeom>
          <a:solidFill>
            <a:srgbClr val="0037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0"/>
          <p:cNvSpPr/>
          <p:nvPr/>
        </p:nvSpPr>
        <p:spPr>
          <a:xfrm>
            <a:off x="-31531" y="-22150"/>
            <a:ext cx="4040202" cy="5187800"/>
          </a:xfrm>
          <a:custGeom>
            <a:avLst/>
            <a:gdLst/>
            <a:ahLst/>
            <a:cxnLst/>
            <a:rect l="l" t="t" r="r" b="b"/>
            <a:pathLst>
              <a:path w="4040202" h="5187800" extrusionOk="0">
                <a:moveTo>
                  <a:pt x="27302" y="5187800"/>
                </a:moveTo>
                <a:cubicBezTo>
                  <a:pt x="30994" y="3356933"/>
                  <a:pt x="-3415" y="1830867"/>
                  <a:pt x="277" y="0"/>
                </a:cubicBezTo>
                <a:lnTo>
                  <a:pt x="4040202" y="0"/>
                </a:lnTo>
                <a:lnTo>
                  <a:pt x="2746427" y="5187800"/>
                </a:lnTo>
                <a:lnTo>
                  <a:pt x="27302" y="5187800"/>
                </a:lnTo>
                <a:close/>
              </a:path>
            </a:pathLst>
          </a:custGeom>
          <a:solidFill>
            <a:srgbClr val="0037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0"/>
          <p:cNvSpPr txBox="1"/>
          <p:nvPr/>
        </p:nvSpPr>
        <p:spPr>
          <a:xfrm>
            <a:off x="281624" y="2293549"/>
            <a:ext cx="4976175" cy="25547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AU" sz="1800" b="0" i="0" u="none" strike="noStrike" cap="none">
                <a:solidFill>
                  <a:schemeClr val="lt1"/>
                </a:solidFill>
                <a:latin typeface="Open Sans SemiBold"/>
                <a:ea typeface="Open Sans SemiBold"/>
                <a:cs typeface="Open Sans SemiBold"/>
                <a:sym typeface="Open Sans SemiBold"/>
              </a:rPr>
              <a:t>Spatial Vision’s International Advisory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SemiBold"/>
              <a:ea typeface="Open Sans SemiBold"/>
              <a:cs typeface="Open Sans SemiBold"/>
              <a:sym typeface="Open Sans SemiBold"/>
            </a:endParaRPr>
          </a:p>
          <a:p>
            <a:pPr marL="171450" marR="0" lvl="0" indent="-17145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Open Sans SemiBold"/>
                <a:ea typeface="Open Sans SemiBold"/>
                <a:cs typeface="Open Sans SemiBold"/>
                <a:sym typeface="Open Sans SemiBold"/>
              </a:rPr>
              <a:t>Evidence-backed policies</a:t>
            </a:r>
            <a:endParaRPr/>
          </a:p>
          <a:p>
            <a:pPr marL="171450" marR="0" lvl="0" indent="-17145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Open Sans SemiBold"/>
                <a:ea typeface="Open Sans SemiBold"/>
                <a:cs typeface="Open Sans SemiBold"/>
                <a:sym typeface="Open Sans SemiBold"/>
              </a:rPr>
              <a:t>Capacity building</a:t>
            </a:r>
            <a:endParaRPr/>
          </a:p>
          <a:p>
            <a:pPr marL="171450" marR="0" lvl="0" indent="-17145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Open Sans SemiBold"/>
                <a:ea typeface="Open Sans SemiBold"/>
                <a:cs typeface="Open Sans SemiBold"/>
                <a:sym typeface="Open Sans SemiBold"/>
              </a:rPr>
              <a:t>Digital transformation</a:t>
            </a:r>
            <a:endParaRPr/>
          </a:p>
          <a:p>
            <a:pPr marL="171450" marR="0" lvl="0" indent="-17145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Open Sans SemiBold"/>
                <a:ea typeface="Open Sans SemiBold"/>
                <a:cs typeface="Open Sans SemiBold"/>
                <a:sym typeface="Open Sans SemiBold"/>
              </a:rPr>
              <a:t>Resilience strategies</a:t>
            </a:r>
            <a:endParaRPr/>
          </a:p>
        </p:txBody>
      </p:sp>
      <p:pic>
        <p:nvPicPr>
          <p:cNvPr id="297" name="Google Shape;297;p20"/>
          <p:cNvPicPr preferRelativeResize="0"/>
          <p:nvPr/>
        </p:nvPicPr>
        <p:blipFill rotWithShape="1">
          <a:blip r:embed="rId4">
            <a:alphaModFix/>
          </a:blip>
          <a:srcRect/>
          <a:stretch/>
        </p:blipFill>
        <p:spPr>
          <a:xfrm>
            <a:off x="281625" y="295175"/>
            <a:ext cx="1359477" cy="705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rgbClr val="003768"/>
        </a:solidFill>
        <a:effectLst/>
      </p:bgPr>
    </p:bg>
    <p:spTree>
      <p:nvGrpSpPr>
        <p:cNvPr id="1" name="Shape 301"/>
        <p:cNvGrpSpPr/>
        <p:nvPr/>
      </p:nvGrpSpPr>
      <p:grpSpPr>
        <a:xfrm>
          <a:off x="0" y="0"/>
          <a:ext cx="0" cy="0"/>
          <a:chOff x="0" y="0"/>
          <a:chExt cx="0" cy="0"/>
        </a:xfrm>
      </p:grpSpPr>
      <p:sp>
        <p:nvSpPr>
          <p:cNvPr id="302" name="Google Shape;302;p16"/>
          <p:cNvSpPr txBox="1"/>
          <p:nvPr/>
        </p:nvSpPr>
        <p:spPr>
          <a:xfrm>
            <a:off x="287025" y="67650"/>
            <a:ext cx="8130600" cy="963900"/>
          </a:xfrm>
          <a:prstGeom prst="rect">
            <a:avLst/>
          </a:prstGeom>
          <a:noFill/>
          <a:ln>
            <a:noFill/>
          </a:ln>
        </p:spPr>
        <p:txBody>
          <a:bodyPr spcFirstLastPara="1" wrap="square" lIns="91425" tIns="91425" rIns="91425" bIns="91425" anchor="ctr" anchorCtr="0">
            <a:noAutofit/>
          </a:bodyPr>
          <a:lstStyle/>
          <a:p>
            <a:pPr marL="158750" marR="0" lvl="0" indent="0" algn="l" rtl="0">
              <a:lnSpc>
                <a:spcPct val="100000"/>
              </a:lnSpc>
              <a:spcBef>
                <a:spcPts val="0"/>
              </a:spcBef>
              <a:spcAft>
                <a:spcPts val="0"/>
              </a:spcAft>
              <a:buClr>
                <a:srgbClr val="000000"/>
              </a:buClr>
              <a:buSzPts val="2400"/>
              <a:buFont typeface="Arial"/>
              <a:buNone/>
            </a:pPr>
            <a:r>
              <a:rPr lang="en-AU" sz="2400" b="0" i="0" u="none" strike="noStrike" cap="none">
                <a:solidFill>
                  <a:schemeClr val="lt1"/>
                </a:solidFill>
                <a:latin typeface="Open Sans Light"/>
                <a:ea typeface="Open Sans Light"/>
                <a:cs typeface="Open Sans Light"/>
                <a:sym typeface="Open Sans Light"/>
              </a:rPr>
              <a:t>Services underpinned by geospatial data and technology</a:t>
            </a:r>
            <a:endParaRPr sz="2000" b="0" i="0" u="none" strike="noStrike" cap="none">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000" b="0" i="0" u="none" strike="noStrike" cap="none">
              <a:solidFill>
                <a:schemeClr val="lt1"/>
              </a:solidFill>
              <a:latin typeface="Open Sans SemiBold"/>
              <a:ea typeface="Open Sans SemiBold"/>
              <a:cs typeface="Open Sans SemiBold"/>
              <a:sym typeface="Open Sans SemiBold"/>
            </a:endParaRPr>
          </a:p>
        </p:txBody>
      </p:sp>
      <p:pic>
        <p:nvPicPr>
          <p:cNvPr id="303" name="Google Shape;303;p16"/>
          <p:cNvPicPr preferRelativeResize="0"/>
          <p:nvPr/>
        </p:nvPicPr>
        <p:blipFill rotWithShape="1">
          <a:blip r:embed="rId3">
            <a:alphaModFix/>
          </a:blip>
          <a:srcRect/>
          <a:stretch/>
        </p:blipFill>
        <p:spPr>
          <a:xfrm>
            <a:off x="7964424" y="4434840"/>
            <a:ext cx="992514" cy="515176"/>
          </a:xfrm>
          <a:prstGeom prst="rect">
            <a:avLst/>
          </a:prstGeom>
          <a:noFill/>
          <a:ln>
            <a:noFill/>
          </a:ln>
        </p:spPr>
      </p:pic>
      <p:sp>
        <p:nvSpPr>
          <p:cNvPr id="304" name="Google Shape;304;p16"/>
          <p:cNvSpPr txBox="1"/>
          <p:nvPr/>
        </p:nvSpPr>
        <p:spPr>
          <a:xfrm>
            <a:off x="471750" y="994800"/>
            <a:ext cx="8485200" cy="3822300"/>
          </a:xfrm>
          <a:prstGeom prst="rect">
            <a:avLst/>
          </a:prstGeom>
          <a:noFill/>
          <a:ln>
            <a:noFill/>
          </a:ln>
        </p:spPr>
        <p:txBody>
          <a:bodyPr spcFirstLastPara="1" wrap="square" lIns="91425" tIns="91425" rIns="91425" bIns="91425" anchor="ctr" anchorCtr="0">
            <a:noAutofit/>
          </a:bodyPr>
          <a:lstStyle/>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Disaster risk assessment and management</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Visualising hazards for decision makers</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Flood monitoring</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Land cover change detection</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Disease outbreak mapping</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Maritime boundary management</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Coastline mapping</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Landscape changes</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Bushfire detection</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Mangrove degradation</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Forestry and environment</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Fisheries -monitoring illegal fishing</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Crop management</a:t>
            </a:r>
            <a:endParaRPr sz="1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1800"/>
              <a:buFont typeface="Arial"/>
              <a:buChar char="•"/>
            </a:pPr>
            <a:r>
              <a:rPr lang="en-AU" sz="1800" b="0" i="0" u="none" strike="noStrike" cap="none">
                <a:solidFill>
                  <a:schemeClr val="lt1"/>
                </a:solidFill>
                <a:latin typeface="Calibri"/>
                <a:ea typeface="Calibri"/>
                <a:cs typeface="Calibri"/>
                <a:sym typeface="Calibri"/>
              </a:rPr>
              <a:t>Water management</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rgbClr val="003768"/>
        </a:solidFill>
        <a:effectLst/>
      </p:bgPr>
    </p:bg>
    <p:spTree>
      <p:nvGrpSpPr>
        <p:cNvPr id="1" name="Shape 308"/>
        <p:cNvGrpSpPr/>
        <p:nvPr/>
      </p:nvGrpSpPr>
      <p:grpSpPr>
        <a:xfrm>
          <a:off x="0" y="0"/>
          <a:ext cx="0" cy="0"/>
          <a:chOff x="0" y="0"/>
          <a:chExt cx="0" cy="0"/>
        </a:xfrm>
      </p:grpSpPr>
      <p:pic>
        <p:nvPicPr>
          <p:cNvPr id="309" name="Google Shape;309;p8"/>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310" name="Google Shape;310;p8"/>
          <p:cNvSpPr txBox="1"/>
          <p:nvPr/>
        </p:nvSpPr>
        <p:spPr>
          <a:xfrm>
            <a:off x="371320" y="1132514"/>
            <a:ext cx="6428409" cy="37334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i="0" u="none" strike="noStrike" cap="none">
                <a:solidFill>
                  <a:srgbClr val="FFFFFF"/>
                </a:solidFill>
                <a:latin typeface="Open Sans Light"/>
                <a:ea typeface="Open Sans Light"/>
                <a:cs typeface="Open Sans Light"/>
                <a:sym typeface="Open Sans Light"/>
              </a:rPr>
              <a:t>Local </a:t>
            </a:r>
            <a:r>
              <a:rPr lang="en-AU" sz="2800" b="1" i="0" u="none" strike="noStrike" cap="none">
                <a:solidFill>
                  <a:srgbClr val="FF0000"/>
                </a:solidFill>
                <a:latin typeface="Open Sans Light"/>
                <a:ea typeface="Open Sans Light"/>
                <a:cs typeface="Open Sans Light"/>
                <a:sym typeface="Open Sans Light"/>
              </a:rPr>
              <a:t>challenges</a:t>
            </a:r>
            <a:endParaRPr/>
          </a:p>
          <a:p>
            <a:pPr marL="0" marR="0" lvl="0" indent="0" algn="l" rtl="0">
              <a:lnSpc>
                <a:spcPct val="100000"/>
              </a:lnSpc>
              <a:spcBef>
                <a:spcPts val="0"/>
              </a:spcBef>
              <a:spcAft>
                <a:spcPts val="0"/>
              </a:spcAft>
              <a:buNone/>
            </a:pPr>
            <a:endParaRPr sz="1200" b="0" i="0" u="none" strike="noStrike" cap="none">
              <a:solidFill>
                <a:srgbClr val="FFFFFF"/>
              </a:solidFill>
              <a:latin typeface="Open Sans Light"/>
              <a:ea typeface="Open Sans Light"/>
              <a:cs typeface="Open Sans Light"/>
              <a:sym typeface="Open Sans Light"/>
            </a:endParaRPr>
          </a:p>
          <a:p>
            <a:pPr marL="457200" marR="0" lvl="0" indent="-457200" algn="l" rtl="0">
              <a:lnSpc>
                <a:spcPct val="100000"/>
              </a:lnSpc>
              <a:spcBef>
                <a:spcPts val="0"/>
              </a:spcBef>
              <a:spcAft>
                <a:spcPts val="0"/>
              </a:spcAft>
              <a:buClr>
                <a:schemeClr val="lt1"/>
              </a:buClr>
              <a:buSzPts val="2000"/>
              <a:buFont typeface="Arial"/>
              <a:buChar char="•"/>
            </a:pPr>
            <a:r>
              <a:rPr lang="en-AU" sz="2000" b="0" i="0" u="none" strike="noStrike" cap="none">
                <a:solidFill>
                  <a:srgbClr val="FFFFFF"/>
                </a:solidFill>
                <a:latin typeface="Open Sans Light"/>
                <a:ea typeface="Open Sans Light"/>
                <a:cs typeface="Open Sans Light"/>
                <a:sym typeface="Open Sans Light"/>
              </a:rPr>
              <a:t>Soil and erosion</a:t>
            </a:r>
            <a:endParaRPr/>
          </a:p>
          <a:p>
            <a:pPr marL="457200" marR="0" lvl="0" indent="-457200" algn="l" rtl="0">
              <a:lnSpc>
                <a:spcPct val="100000"/>
              </a:lnSpc>
              <a:spcBef>
                <a:spcPts val="0"/>
              </a:spcBef>
              <a:spcAft>
                <a:spcPts val="0"/>
              </a:spcAft>
              <a:buClr>
                <a:schemeClr val="lt1"/>
              </a:buClr>
              <a:buSzPts val="2000"/>
              <a:buFont typeface="Arial"/>
              <a:buChar char="•"/>
            </a:pPr>
            <a:r>
              <a:rPr lang="en-AU" sz="2000" b="0" i="0" u="none" strike="noStrike" cap="none">
                <a:solidFill>
                  <a:srgbClr val="FFFFFF"/>
                </a:solidFill>
                <a:latin typeface="Open Sans Light"/>
                <a:ea typeface="Open Sans Light"/>
                <a:cs typeface="Open Sans Light"/>
                <a:sym typeface="Open Sans Light"/>
              </a:rPr>
              <a:t>Administrative boundaries</a:t>
            </a:r>
            <a:endParaRPr/>
          </a:p>
          <a:p>
            <a:pPr marL="457200" marR="0" lvl="0" indent="-457200" algn="l" rtl="0">
              <a:lnSpc>
                <a:spcPct val="100000"/>
              </a:lnSpc>
              <a:spcBef>
                <a:spcPts val="0"/>
              </a:spcBef>
              <a:spcAft>
                <a:spcPts val="0"/>
              </a:spcAft>
              <a:buClr>
                <a:schemeClr val="lt1"/>
              </a:buClr>
              <a:buSzPts val="2000"/>
              <a:buFont typeface="Arial"/>
              <a:buChar char="•"/>
            </a:pPr>
            <a:r>
              <a:rPr lang="en-AU" sz="2000" b="0" i="0" u="none" strike="noStrike" cap="none">
                <a:solidFill>
                  <a:srgbClr val="FFFFFF"/>
                </a:solidFill>
                <a:latin typeface="Open Sans Light"/>
                <a:ea typeface="Open Sans Light"/>
                <a:cs typeface="Open Sans Light"/>
                <a:sym typeface="Open Sans Light"/>
              </a:rPr>
              <a:t>Electoral boundaries</a:t>
            </a:r>
            <a:endParaRPr/>
          </a:p>
          <a:p>
            <a:pPr marL="457200" marR="0" lvl="0" indent="-457200" algn="l" rtl="0">
              <a:lnSpc>
                <a:spcPct val="100000"/>
              </a:lnSpc>
              <a:spcBef>
                <a:spcPts val="0"/>
              </a:spcBef>
              <a:spcAft>
                <a:spcPts val="0"/>
              </a:spcAft>
              <a:buClr>
                <a:schemeClr val="lt1"/>
              </a:buClr>
              <a:buSzPts val="2000"/>
              <a:buFont typeface="Arial"/>
              <a:buChar char="•"/>
            </a:pPr>
            <a:r>
              <a:rPr lang="en-AU" sz="2000" b="0" i="0" u="none" strike="noStrike" cap="none">
                <a:solidFill>
                  <a:srgbClr val="FFFFFF"/>
                </a:solidFill>
                <a:latin typeface="Open Sans Light"/>
                <a:ea typeface="Open Sans Light"/>
                <a:cs typeface="Open Sans Light"/>
                <a:sym typeface="Open Sans Light"/>
              </a:rPr>
              <a:t>Water quality</a:t>
            </a:r>
            <a:endParaRPr/>
          </a:p>
          <a:p>
            <a:pPr marL="457200" marR="0" lvl="0" indent="-457200" algn="l" rtl="0">
              <a:lnSpc>
                <a:spcPct val="100000"/>
              </a:lnSpc>
              <a:spcBef>
                <a:spcPts val="0"/>
              </a:spcBef>
              <a:spcAft>
                <a:spcPts val="0"/>
              </a:spcAft>
              <a:buClr>
                <a:schemeClr val="lt1"/>
              </a:buClr>
              <a:buSzPts val="2000"/>
              <a:buFont typeface="Arial"/>
              <a:buChar char="•"/>
            </a:pPr>
            <a:r>
              <a:rPr lang="en-AU" sz="2000" b="0" i="0" u="none" strike="noStrike" cap="none">
                <a:solidFill>
                  <a:srgbClr val="FFFFFF"/>
                </a:solidFill>
                <a:latin typeface="Open Sans Light"/>
                <a:ea typeface="Open Sans Light"/>
                <a:cs typeface="Open Sans Light"/>
                <a:sym typeface="Open Sans Light"/>
              </a:rPr>
              <a:t>Land management and land use classification</a:t>
            </a:r>
            <a:endParaRPr/>
          </a:p>
          <a:p>
            <a:pPr marL="457200" marR="0" lvl="0" indent="-457200" algn="l" rtl="0">
              <a:lnSpc>
                <a:spcPct val="100000"/>
              </a:lnSpc>
              <a:spcBef>
                <a:spcPts val="0"/>
              </a:spcBef>
              <a:spcAft>
                <a:spcPts val="0"/>
              </a:spcAft>
              <a:buClr>
                <a:schemeClr val="lt1"/>
              </a:buClr>
              <a:buSzPts val="2000"/>
              <a:buFont typeface="Arial"/>
              <a:buChar char="•"/>
            </a:pPr>
            <a:r>
              <a:rPr lang="en-AU" sz="2000" b="0" i="0" u="none" strike="noStrike" cap="none">
                <a:solidFill>
                  <a:srgbClr val="FFFFFF"/>
                </a:solidFill>
                <a:latin typeface="Open Sans Light"/>
                <a:ea typeface="Open Sans Light"/>
                <a:cs typeface="Open Sans Light"/>
                <a:sym typeface="Open Sans Light"/>
              </a:rPr>
              <a:t>Land reform</a:t>
            </a:r>
            <a:endParaRPr/>
          </a:p>
          <a:p>
            <a:pPr marL="457200" marR="0" lvl="0" indent="-457200" algn="l" rtl="0">
              <a:lnSpc>
                <a:spcPct val="100000"/>
              </a:lnSpc>
              <a:spcBef>
                <a:spcPts val="0"/>
              </a:spcBef>
              <a:spcAft>
                <a:spcPts val="0"/>
              </a:spcAft>
              <a:buClr>
                <a:schemeClr val="lt1"/>
              </a:buClr>
              <a:buSzPts val="2000"/>
              <a:buFont typeface="Arial"/>
              <a:buChar char="•"/>
            </a:pPr>
            <a:r>
              <a:rPr lang="en-AU" sz="2000" b="0" i="0" u="none" strike="noStrike" cap="none">
                <a:solidFill>
                  <a:srgbClr val="FFFFFF"/>
                </a:solidFill>
                <a:latin typeface="Open Sans Light"/>
                <a:ea typeface="Open Sans Light"/>
                <a:cs typeface="Open Sans Light"/>
                <a:sym typeface="Open Sans Light"/>
              </a:rPr>
              <a:t>Food security</a:t>
            </a:r>
            <a:endParaRPr/>
          </a:p>
          <a:p>
            <a:pPr marL="457200" marR="0" lvl="0" indent="-457200" algn="l" rtl="0">
              <a:lnSpc>
                <a:spcPct val="100000"/>
              </a:lnSpc>
              <a:spcBef>
                <a:spcPts val="0"/>
              </a:spcBef>
              <a:spcAft>
                <a:spcPts val="0"/>
              </a:spcAft>
              <a:buClr>
                <a:schemeClr val="lt1"/>
              </a:buClr>
              <a:buSzPts val="2000"/>
              <a:buFont typeface="Arial"/>
              <a:buChar char="•"/>
            </a:pPr>
            <a:r>
              <a:rPr lang="en-AU" sz="2000" b="0" i="0" u="none" strike="noStrike" cap="none">
                <a:solidFill>
                  <a:srgbClr val="FFFFFF"/>
                </a:solidFill>
                <a:latin typeface="Open Sans Light"/>
                <a:ea typeface="Open Sans Light"/>
                <a:cs typeface="Open Sans Light"/>
                <a:sym typeface="Open Sans Light"/>
              </a:rPr>
              <a:t>Crop suitability</a:t>
            </a:r>
            <a:endParaRPr/>
          </a:p>
          <a:p>
            <a:pPr marL="457200" marR="0" lvl="0" indent="-457200" algn="l" rtl="0">
              <a:lnSpc>
                <a:spcPct val="100000"/>
              </a:lnSpc>
              <a:spcBef>
                <a:spcPts val="0"/>
              </a:spcBef>
              <a:spcAft>
                <a:spcPts val="0"/>
              </a:spcAft>
              <a:buClr>
                <a:schemeClr val="lt1"/>
              </a:buClr>
              <a:buSzPts val="2000"/>
              <a:buFont typeface="Arial"/>
              <a:buChar char="•"/>
            </a:pPr>
            <a:r>
              <a:rPr lang="en-AU" sz="2000" b="0" i="0" u="none" strike="noStrike" cap="none">
                <a:solidFill>
                  <a:srgbClr val="FFFFFF"/>
                </a:solidFill>
                <a:latin typeface="Open Sans Light"/>
                <a:ea typeface="Open Sans Light"/>
                <a:cs typeface="Open Sans Light"/>
                <a:sym typeface="Open Sans Light"/>
              </a:rPr>
              <a:t>Climate adaptation</a:t>
            </a:r>
            <a:endParaRPr/>
          </a:p>
          <a:p>
            <a:pPr marL="457200" marR="0" lvl="0" indent="-457200" algn="l" rtl="0">
              <a:lnSpc>
                <a:spcPct val="100000"/>
              </a:lnSpc>
              <a:spcBef>
                <a:spcPts val="0"/>
              </a:spcBef>
              <a:spcAft>
                <a:spcPts val="0"/>
              </a:spcAft>
              <a:buClr>
                <a:schemeClr val="lt1"/>
              </a:buClr>
              <a:buSzPts val="2000"/>
              <a:buFont typeface="Arial"/>
              <a:buChar char="•"/>
            </a:pPr>
            <a:r>
              <a:rPr lang="en-AU" sz="2000" b="0" i="0" u="none" strike="noStrike" cap="none">
                <a:solidFill>
                  <a:srgbClr val="FFFFFF"/>
                </a:solidFill>
                <a:latin typeface="Open Sans Light"/>
                <a:ea typeface="Open Sans Light"/>
                <a:cs typeface="Open Sans Light"/>
                <a:sym typeface="Open Sans Light"/>
              </a:rPr>
              <a:t>Topographic map updates</a:t>
            </a:r>
            <a:endParaRPr/>
          </a:p>
          <a:p>
            <a:pPr marL="457200" marR="0" lvl="0" indent="-457200" algn="l" rtl="0">
              <a:lnSpc>
                <a:spcPct val="100000"/>
              </a:lnSpc>
              <a:spcBef>
                <a:spcPts val="0"/>
              </a:spcBef>
              <a:spcAft>
                <a:spcPts val="0"/>
              </a:spcAft>
              <a:buClr>
                <a:schemeClr val="lt1"/>
              </a:buClr>
              <a:buSzPts val="2000"/>
              <a:buFont typeface="Arial"/>
              <a:buChar char="•"/>
            </a:pPr>
            <a:r>
              <a:rPr lang="en-AU" sz="2000" b="0" i="0" u="none" strike="noStrike" cap="none">
                <a:solidFill>
                  <a:srgbClr val="FFFFFF"/>
                </a:solidFill>
                <a:latin typeface="Open Sans Light"/>
                <a:ea typeface="Open Sans Light"/>
                <a:cs typeface="Open Sans Light"/>
                <a:sym typeface="Open Sans Light"/>
              </a:rPr>
              <a:t>Disaster risk reduction</a:t>
            </a:r>
            <a:endParaRPr/>
          </a:p>
          <a:p>
            <a:pPr marL="457200" marR="0" lvl="0" indent="-457200" algn="l" rtl="0">
              <a:lnSpc>
                <a:spcPct val="100000"/>
              </a:lnSpc>
              <a:spcBef>
                <a:spcPts val="0"/>
              </a:spcBef>
              <a:spcAft>
                <a:spcPts val="0"/>
              </a:spcAft>
              <a:buClr>
                <a:schemeClr val="lt1"/>
              </a:buClr>
              <a:buSzPts val="2000"/>
              <a:buFont typeface="Arial"/>
              <a:buChar char="•"/>
            </a:pPr>
            <a:r>
              <a:rPr lang="en-AU" sz="2000" b="0" i="0" u="none" strike="noStrike" cap="none">
                <a:solidFill>
                  <a:srgbClr val="FFFFFF"/>
                </a:solidFill>
                <a:latin typeface="Open Sans Light"/>
                <a:ea typeface="Open Sans Light"/>
                <a:cs typeface="Open Sans Light"/>
                <a:sym typeface="Open Sans Light"/>
              </a:rPr>
              <a:t>Carbon trading</a:t>
            </a:r>
            <a:endParaRPr/>
          </a:p>
          <a:p>
            <a:pPr marL="457200" marR="0" lvl="0" indent="-330200" algn="l"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72"/>
        <p:cNvGrpSpPr/>
        <p:nvPr/>
      </p:nvGrpSpPr>
      <p:grpSpPr>
        <a:xfrm>
          <a:off x="0" y="0"/>
          <a:ext cx="0" cy="0"/>
          <a:chOff x="0" y="0"/>
          <a:chExt cx="0" cy="0"/>
        </a:xfrm>
      </p:grpSpPr>
      <p:sp>
        <p:nvSpPr>
          <p:cNvPr id="73" name="Google Shape;73;g26228f16c0d_0_0"/>
          <p:cNvSpPr txBox="1"/>
          <p:nvPr/>
        </p:nvSpPr>
        <p:spPr>
          <a:xfrm>
            <a:off x="388425" y="108881"/>
            <a:ext cx="5974500" cy="867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a:solidFill>
                  <a:srgbClr val="FFFFFF"/>
                </a:solidFill>
                <a:latin typeface="Open Sans Light"/>
                <a:ea typeface="Open Sans Light"/>
                <a:cs typeface="Open Sans Light"/>
                <a:sym typeface="Open Sans Light"/>
              </a:rPr>
              <a:t>Current Initiatives </a:t>
            </a:r>
            <a:endParaRPr sz="24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sp>
        <p:nvSpPr>
          <p:cNvPr id="74" name="Google Shape;74;g26228f16c0d_0_0"/>
          <p:cNvSpPr txBox="1"/>
          <p:nvPr/>
        </p:nvSpPr>
        <p:spPr>
          <a:xfrm>
            <a:off x="6686575" y="4780700"/>
            <a:ext cx="2813100" cy="593700"/>
          </a:xfrm>
          <a:prstGeom prst="rect">
            <a:avLst/>
          </a:prstGeom>
          <a:noFill/>
          <a:ln>
            <a:noFill/>
          </a:ln>
        </p:spPr>
        <p:txBody>
          <a:bodyPr spcFirstLastPara="1" wrap="square" lIns="91425" tIns="91425" rIns="91425" bIns="91425" anchor="ctr" anchorCtr="0">
            <a:noAutofit/>
          </a:bodyPr>
          <a:lstStyle/>
          <a:p>
            <a:pPr marL="12700" lvl="0" indent="0" algn="l" rtl="0">
              <a:lnSpc>
                <a:spcPct val="115000"/>
              </a:lnSpc>
              <a:spcBef>
                <a:spcPts val="0"/>
              </a:spcBef>
              <a:spcAft>
                <a:spcPts val="0"/>
              </a:spcAft>
              <a:buNone/>
            </a:pPr>
            <a:r>
              <a:rPr lang="en-AU">
                <a:solidFill>
                  <a:schemeClr val="lt1"/>
                </a:solidFill>
              </a:rPr>
              <a:t>Source: UNGGIM, July 2022.</a:t>
            </a:r>
            <a:endParaRPr>
              <a:solidFill>
                <a:schemeClr val="lt1"/>
              </a:solidFill>
            </a:endParaRPr>
          </a:p>
          <a:p>
            <a:pPr marL="12700" lvl="0" indent="0" algn="l" rtl="0">
              <a:lnSpc>
                <a:spcPct val="115000"/>
              </a:lnSpc>
              <a:spcBef>
                <a:spcPts val="0"/>
              </a:spcBef>
              <a:spcAft>
                <a:spcPts val="0"/>
              </a:spcAft>
              <a:buNone/>
            </a:pPr>
            <a:endParaRPr sz="1700">
              <a:solidFill>
                <a:schemeClr val="lt1"/>
              </a:solidFill>
            </a:endParaRPr>
          </a:p>
        </p:txBody>
      </p:sp>
      <p:pic>
        <p:nvPicPr>
          <p:cNvPr id="75" name="Google Shape;75;g26228f16c0d_0_0"/>
          <p:cNvPicPr preferRelativeResize="0"/>
          <p:nvPr/>
        </p:nvPicPr>
        <p:blipFill>
          <a:blip r:embed="rId3">
            <a:alphaModFix/>
          </a:blip>
          <a:stretch>
            <a:fillRect/>
          </a:stretch>
        </p:blipFill>
        <p:spPr>
          <a:xfrm>
            <a:off x="974463" y="607675"/>
            <a:ext cx="7195076" cy="42166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rgbClr val="003768"/>
        </a:solidFill>
        <a:effectLst/>
      </p:bgPr>
    </p:bg>
    <p:spTree>
      <p:nvGrpSpPr>
        <p:cNvPr id="1" name="Shape 314"/>
        <p:cNvGrpSpPr/>
        <p:nvPr/>
      </p:nvGrpSpPr>
      <p:grpSpPr>
        <a:xfrm>
          <a:off x="0" y="0"/>
          <a:ext cx="0" cy="0"/>
          <a:chOff x="0" y="0"/>
          <a:chExt cx="0" cy="0"/>
        </a:xfrm>
      </p:grpSpPr>
      <p:pic>
        <p:nvPicPr>
          <p:cNvPr id="315" name="Google Shape;315;p3"/>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316" name="Google Shape;316;p3"/>
          <p:cNvSpPr txBox="1"/>
          <p:nvPr/>
        </p:nvSpPr>
        <p:spPr>
          <a:xfrm>
            <a:off x="245750" y="808275"/>
            <a:ext cx="5895000" cy="454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i="0" u="none" strike="noStrike" cap="none">
                <a:solidFill>
                  <a:srgbClr val="FFFFFF"/>
                </a:solidFill>
                <a:latin typeface="Open Sans Light"/>
                <a:ea typeface="Open Sans Light"/>
                <a:cs typeface="Open Sans Light"/>
                <a:sym typeface="Open Sans Light"/>
              </a:rPr>
              <a:t>Project </a:t>
            </a:r>
            <a:r>
              <a:rPr lang="en-AU" sz="2800" b="1">
                <a:solidFill>
                  <a:srgbClr val="FFFFFF"/>
                </a:solidFill>
                <a:latin typeface="Open Sans Light"/>
                <a:ea typeface="Open Sans Light"/>
                <a:cs typeface="Open Sans Light"/>
                <a:sym typeface="Open Sans Light"/>
              </a:rPr>
              <a:t>Methodology</a:t>
            </a:r>
            <a:endParaRPr sz="2800" b="1">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1">
              <a:solidFill>
                <a:srgbClr val="FFFFFF"/>
              </a:solidFill>
              <a:latin typeface="Open Sans Light"/>
              <a:ea typeface="Open Sans Light"/>
              <a:cs typeface="Open Sans Light"/>
              <a:sym typeface="Open Sans Light"/>
            </a:endParaRPr>
          </a:p>
          <a:p>
            <a:pPr marL="457200" marR="0" lvl="0" indent="-457200" algn="l" rtl="0">
              <a:lnSpc>
                <a:spcPct val="100000"/>
              </a:lnSpc>
              <a:spcBef>
                <a:spcPts val="0"/>
              </a:spcBef>
              <a:spcAft>
                <a:spcPts val="0"/>
              </a:spcAft>
              <a:buClr>
                <a:schemeClr val="lt1"/>
              </a:buClr>
              <a:buSzPts val="2400"/>
              <a:buFont typeface="Open Sans Light"/>
              <a:buAutoNum type="arabicPeriod"/>
            </a:pPr>
            <a:r>
              <a:rPr lang="en-AU" sz="2400">
                <a:solidFill>
                  <a:srgbClr val="FFFFFF"/>
                </a:solidFill>
                <a:latin typeface="Open Sans Light"/>
                <a:ea typeface="Open Sans Light"/>
                <a:cs typeface="Open Sans Light"/>
                <a:sym typeface="Open Sans Light"/>
              </a:rPr>
              <a:t>Gather </a:t>
            </a:r>
            <a:r>
              <a:rPr lang="en-AU" sz="2400" b="0" i="0" u="none" strike="noStrike" cap="none">
                <a:solidFill>
                  <a:srgbClr val="FFFFFF"/>
                </a:solidFill>
                <a:latin typeface="Open Sans Light"/>
                <a:ea typeface="Open Sans Light"/>
                <a:cs typeface="Open Sans Light"/>
                <a:sym typeface="Open Sans Light"/>
              </a:rPr>
              <a:t>evidence </a:t>
            </a:r>
            <a:r>
              <a:rPr lang="en-AU" sz="2400">
                <a:solidFill>
                  <a:srgbClr val="FFFFFF"/>
                </a:solidFill>
                <a:latin typeface="Open Sans Light"/>
                <a:ea typeface="Open Sans Light"/>
                <a:cs typeface="Open Sans Light"/>
                <a:sym typeface="Open Sans Light"/>
              </a:rPr>
              <a:t>to understand Fiji’s geospatial development needs</a:t>
            </a:r>
            <a:endParaRPr sz="2400">
              <a:solidFill>
                <a:srgbClr val="FFFFFF"/>
              </a:solidFill>
              <a:latin typeface="Open Sans Light"/>
              <a:ea typeface="Open Sans Light"/>
              <a:cs typeface="Open Sans Light"/>
              <a:sym typeface="Open Sans Light"/>
            </a:endParaRPr>
          </a:p>
          <a:p>
            <a:pPr marL="457200" marR="0" lvl="0" indent="0" algn="l" rtl="0">
              <a:lnSpc>
                <a:spcPct val="100000"/>
              </a:lnSpc>
              <a:spcBef>
                <a:spcPts val="0"/>
              </a:spcBef>
              <a:spcAft>
                <a:spcPts val="0"/>
              </a:spcAft>
              <a:buNone/>
            </a:pPr>
            <a:endParaRPr sz="2400">
              <a:solidFill>
                <a:srgbClr val="FFFFFF"/>
              </a:solidFill>
              <a:latin typeface="Open Sans Light"/>
              <a:ea typeface="Open Sans Light"/>
              <a:cs typeface="Open Sans Light"/>
              <a:sym typeface="Open Sans Light"/>
            </a:endParaRPr>
          </a:p>
          <a:p>
            <a:pPr marL="457200" marR="0" lvl="0" indent="-457200" algn="l" rtl="0">
              <a:lnSpc>
                <a:spcPct val="100000"/>
              </a:lnSpc>
              <a:spcBef>
                <a:spcPts val="0"/>
              </a:spcBef>
              <a:spcAft>
                <a:spcPts val="0"/>
              </a:spcAft>
              <a:buClr>
                <a:schemeClr val="lt1"/>
              </a:buClr>
              <a:buSzPts val="2400"/>
              <a:buFont typeface="Open Sans Light"/>
              <a:buAutoNum type="arabicPeriod"/>
            </a:pPr>
            <a:r>
              <a:rPr lang="en-AU" sz="2400">
                <a:solidFill>
                  <a:srgbClr val="FFFFFF"/>
                </a:solidFill>
                <a:latin typeface="Open Sans Light"/>
                <a:ea typeface="Open Sans Light"/>
                <a:cs typeface="Open Sans Light"/>
                <a:sym typeface="Open Sans Light"/>
              </a:rPr>
              <a:t>Consultation with stakeholders</a:t>
            </a:r>
            <a:endParaRPr sz="2400">
              <a:solidFill>
                <a:srgbClr val="FFFFFF"/>
              </a:solidFill>
              <a:latin typeface="Open Sans Light"/>
              <a:ea typeface="Open Sans Light"/>
              <a:cs typeface="Open Sans Light"/>
              <a:sym typeface="Open Sans Light"/>
            </a:endParaRPr>
          </a:p>
          <a:p>
            <a:pPr marL="457200" marR="0" lvl="0" indent="0" algn="l" rtl="0">
              <a:lnSpc>
                <a:spcPct val="100000"/>
              </a:lnSpc>
              <a:spcBef>
                <a:spcPts val="0"/>
              </a:spcBef>
              <a:spcAft>
                <a:spcPts val="0"/>
              </a:spcAft>
              <a:buNone/>
            </a:pPr>
            <a:endParaRPr sz="2400">
              <a:solidFill>
                <a:srgbClr val="FFFFFF"/>
              </a:solidFill>
              <a:latin typeface="Open Sans Light"/>
              <a:ea typeface="Open Sans Light"/>
              <a:cs typeface="Open Sans Light"/>
              <a:sym typeface="Open Sans Light"/>
            </a:endParaRPr>
          </a:p>
          <a:p>
            <a:pPr marL="457200" marR="0" lvl="0" indent="-457200" algn="l" rtl="0">
              <a:lnSpc>
                <a:spcPct val="100000"/>
              </a:lnSpc>
              <a:spcBef>
                <a:spcPts val="0"/>
              </a:spcBef>
              <a:spcAft>
                <a:spcPts val="0"/>
              </a:spcAft>
              <a:buClr>
                <a:schemeClr val="lt1"/>
              </a:buClr>
              <a:buSzPts val="2400"/>
              <a:buFont typeface="Open Sans Light"/>
              <a:buAutoNum type="arabicPeriod"/>
            </a:pPr>
            <a:r>
              <a:rPr lang="en-AU" sz="2400">
                <a:solidFill>
                  <a:srgbClr val="FFFFFF"/>
                </a:solidFill>
                <a:latin typeface="Open Sans Light"/>
                <a:ea typeface="Open Sans Light"/>
                <a:cs typeface="Open Sans Light"/>
                <a:sym typeface="Open Sans Light"/>
              </a:rPr>
              <a:t>Document </a:t>
            </a:r>
            <a:r>
              <a:rPr lang="en-AU" sz="2400" b="0" i="0" u="none" strike="noStrike" cap="none">
                <a:solidFill>
                  <a:srgbClr val="FFFFFF"/>
                </a:solidFill>
                <a:latin typeface="Open Sans Light"/>
                <a:ea typeface="Open Sans Light"/>
                <a:cs typeface="Open Sans Light"/>
                <a:sym typeface="Open Sans Light"/>
              </a:rPr>
              <a:t>use cases and requirements</a:t>
            </a:r>
            <a:endParaRPr sz="2400" b="0" i="0" u="none" strike="noStrike" cap="none">
              <a:solidFill>
                <a:srgbClr val="FFFFFF"/>
              </a:solidFill>
              <a:latin typeface="Open Sans Light"/>
              <a:ea typeface="Open Sans Light"/>
              <a:cs typeface="Open Sans Light"/>
              <a:sym typeface="Open Sans Light"/>
            </a:endParaRPr>
          </a:p>
          <a:p>
            <a:pPr marL="457200" marR="0" lvl="0" indent="0" algn="l" rtl="0">
              <a:lnSpc>
                <a:spcPct val="100000"/>
              </a:lnSpc>
              <a:spcBef>
                <a:spcPts val="0"/>
              </a:spcBef>
              <a:spcAft>
                <a:spcPts val="0"/>
              </a:spcAft>
              <a:buNone/>
            </a:pPr>
            <a:endParaRPr sz="2400">
              <a:solidFill>
                <a:srgbClr val="FFFFFF"/>
              </a:solidFill>
              <a:latin typeface="Open Sans Light"/>
              <a:ea typeface="Open Sans Light"/>
              <a:cs typeface="Open Sans Light"/>
              <a:sym typeface="Open Sans Light"/>
            </a:endParaRPr>
          </a:p>
          <a:p>
            <a:pPr marL="457200" marR="0" lvl="0" indent="-457200" algn="l" rtl="0">
              <a:lnSpc>
                <a:spcPct val="100000"/>
              </a:lnSpc>
              <a:spcBef>
                <a:spcPts val="0"/>
              </a:spcBef>
              <a:spcAft>
                <a:spcPts val="0"/>
              </a:spcAft>
              <a:buClr>
                <a:schemeClr val="lt1"/>
              </a:buClr>
              <a:buSzPts val="2400"/>
              <a:buFont typeface="Open Sans Light"/>
              <a:buAutoNum type="arabicPeriod"/>
            </a:pPr>
            <a:r>
              <a:rPr lang="en-AU" sz="2400" b="0" i="0" u="none" strike="noStrike" cap="none">
                <a:solidFill>
                  <a:srgbClr val="FFFFFF"/>
                </a:solidFill>
                <a:latin typeface="Open Sans Light"/>
                <a:ea typeface="Open Sans Light"/>
                <a:cs typeface="Open Sans Light"/>
                <a:sym typeface="Open Sans Light"/>
              </a:rPr>
              <a:t>Develop recommendations &amp; write paper</a:t>
            </a:r>
            <a:endParaRPr/>
          </a:p>
          <a:p>
            <a:pPr marL="457200" marR="0" lvl="0" indent="-304800" algn="l" rtl="0">
              <a:lnSpc>
                <a:spcPct val="100000"/>
              </a:lnSpc>
              <a:spcBef>
                <a:spcPts val="0"/>
              </a:spcBef>
              <a:spcAft>
                <a:spcPts val="0"/>
              </a:spcAft>
              <a:buClr>
                <a:schemeClr val="lt1"/>
              </a:buClr>
              <a:buSzPts val="2400"/>
              <a:buFont typeface="Open Sans Light"/>
              <a:buNone/>
            </a:pPr>
            <a:endParaRPr sz="24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4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pic>
        <p:nvPicPr>
          <p:cNvPr id="317" name="Google Shape;317;p3" descr="An aerial view of islands in the water&#10;&#10;Description automatically generated"/>
          <p:cNvPicPr preferRelativeResize="0"/>
          <p:nvPr/>
        </p:nvPicPr>
        <p:blipFill rotWithShape="1">
          <a:blip r:embed="rId4">
            <a:alphaModFix/>
          </a:blip>
          <a:srcRect/>
          <a:stretch/>
        </p:blipFill>
        <p:spPr>
          <a:xfrm>
            <a:off x="6025317" y="0"/>
            <a:ext cx="3185487"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4" descr="Sustainable Development Goals launch in 2016"/>
          <p:cNvPicPr preferRelativeResize="0"/>
          <p:nvPr/>
        </p:nvPicPr>
        <p:blipFill rotWithShape="1">
          <a:blip r:embed="rId3">
            <a:alphaModFix/>
          </a:blip>
          <a:srcRect/>
          <a:stretch/>
        </p:blipFill>
        <p:spPr>
          <a:xfrm>
            <a:off x="1257125" y="411136"/>
            <a:ext cx="6629750" cy="41071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3">
            <a:alphaModFix/>
          </a:blip>
          <a:srcRect/>
          <a:stretch/>
        </p:blipFill>
        <p:spPr>
          <a:xfrm>
            <a:off x="771574" y="0"/>
            <a:ext cx="4010986" cy="5143500"/>
          </a:xfrm>
          <a:prstGeom prst="rect">
            <a:avLst/>
          </a:prstGeom>
          <a:noFill/>
          <a:ln>
            <a:noFill/>
          </a:ln>
        </p:spPr>
      </p:pic>
      <p:pic>
        <p:nvPicPr>
          <p:cNvPr id="86" name="Google Shape;86;p15" descr="United Nations Geospatial Network | Committee of Experts on Global  Geospatial Information Management"/>
          <p:cNvPicPr preferRelativeResize="0"/>
          <p:nvPr/>
        </p:nvPicPr>
        <p:blipFill rotWithShape="1">
          <a:blip r:embed="rId4">
            <a:alphaModFix/>
          </a:blip>
          <a:srcRect/>
          <a:stretch/>
        </p:blipFill>
        <p:spPr>
          <a:xfrm>
            <a:off x="5551728" y="301881"/>
            <a:ext cx="3101630" cy="2061126"/>
          </a:xfrm>
          <a:prstGeom prst="rect">
            <a:avLst/>
          </a:prstGeom>
          <a:noFill/>
          <a:ln>
            <a:noFill/>
          </a:ln>
        </p:spPr>
      </p:pic>
      <p:pic>
        <p:nvPicPr>
          <p:cNvPr id="87" name="Google Shape;87;p15" descr="LEAVING NO NATION BEHIND"/>
          <p:cNvPicPr preferRelativeResize="0"/>
          <p:nvPr/>
        </p:nvPicPr>
        <p:blipFill rotWithShape="1">
          <a:blip r:embed="rId5">
            <a:alphaModFix/>
          </a:blip>
          <a:srcRect/>
          <a:stretch/>
        </p:blipFill>
        <p:spPr>
          <a:xfrm>
            <a:off x="6138611" y="2571750"/>
            <a:ext cx="1927864" cy="2061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91"/>
        <p:cNvGrpSpPr/>
        <p:nvPr/>
      </p:nvGrpSpPr>
      <p:grpSpPr>
        <a:xfrm>
          <a:off x="0" y="0"/>
          <a:ext cx="0" cy="0"/>
          <a:chOff x="0" y="0"/>
          <a:chExt cx="0" cy="0"/>
        </a:xfrm>
      </p:grpSpPr>
      <p:sp>
        <p:nvSpPr>
          <p:cNvPr id="92" name="Google Shape;92;p4"/>
          <p:cNvSpPr txBox="1"/>
          <p:nvPr/>
        </p:nvSpPr>
        <p:spPr>
          <a:xfrm>
            <a:off x="3299479" y="193484"/>
            <a:ext cx="5958600" cy="384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AU" sz="2800">
                <a:solidFill>
                  <a:srgbClr val="FFFFFF"/>
                </a:solidFill>
                <a:latin typeface="Open Sans"/>
                <a:ea typeface="Open Sans"/>
                <a:cs typeface="Open Sans"/>
                <a:sym typeface="Open Sans"/>
              </a:rPr>
              <a:t>Agenda</a:t>
            </a:r>
            <a:endParaRPr sz="2800">
              <a:solidFill>
                <a:srgbClr val="FFFFFF"/>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2800">
              <a:solidFill>
                <a:srgbClr val="FFFFFF"/>
              </a:solidFill>
              <a:latin typeface="Open Sans Light"/>
              <a:ea typeface="Open Sans Light"/>
              <a:cs typeface="Open Sans Light"/>
              <a:sym typeface="Open Sans Light"/>
            </a:endParaRPr>
          </a:p>
          <a:p>
            <a:pPr marL="457200" marR="0" lvl="0" indent="-406400" algn="l" rtl="0">
              <a:lnSpc>
                <a:spcPct val="100000"/>
              </a:lnSpc>
              <a:spcBef>
                <a:spcPts val="0"/>
              </a:spcBef>
              <a:spcAft>
                <a:spcPts val="0"/>
              </a:spcAft>
              <a:buClr>
                <a:srgbClr val="FFFFFF"/>
              </a:buClr>
              <a:buSzPts val="2800"/>
              <a:buFont typeface="Open Sans Light"/>
              <a:buAutoNum type="arabicPeriod"/>
            </a:pPr>
            <a:r>
              <a:rPr lang="en-AU" sz="2800">
                <a:solidFill>
                  <a:srgbClr val="FFFFFF"/>
                </a:solidFill>
                <a:latin typeface="Open Sans Light"/>
                <a:ea typeface="Open Sans Light"/>
                <a:cs typeface="Open Sans Light"/>
                <a:sym typeface="Open Sans Light"/>
              </a:rPr>
              <a:t>Project methodology </a:t>
            </a:r>
            <a:endParaRPr sz="2800">
              <a:solidFill>
                <a:srgbClr val="FFFFFF"/>
              </a:solidFill>
              <a:latin typeface="Open Sans Light"/>
              <a:ea typeface="Open Sans Light"/>
              <a:cs typeface="Open Sans Light"/>
              <a:sym typeface="Open Sans Light"/>
            </a:endParaRPr>
          </a:p>
          <a:p>
            <a:pPr marL="514350" marR="0" lvl="0" indent="-514350" algn="l" rtl="0">
              <a:lnSpc>
                <a:spcPct val="100000"/>
              </a:lnSpc>
              <a:spcBef>
                <a:spcPts val="0"/>
              </a:spcBef>
              <a:spcAft>
                <a:spcPts val="0"/>
              </a:spcAft>
              <a:buClr>
                <a:schemeClr val="lt1"/>
              </a:buClr>
              <a:buSzPts val="2800"/>
              <a:buFont typeface="Open Sans Light"/>
              <a:buAutoNum type="arabicPeriod"/>
            </a:pPr>
            <a:r>
              <a:rPr lang="en-AU" sz="2800">
                <a:solidFill>
                  <a:srgbClr val="FFFFFF"/>
                </a:solidFill>
                <a:latin typeface="Open Sans Light"/>
                <a:ea typeface="Open Sans Light"/>
                <a:cs typeface="Open Sans Light"/>
                <a:sym typeface="Open Sans Light"/>
              </a:rPr>
              <a:t>Consultation</a:t>
            </a:r>
            <a:endParaRPr sz="2800">
              <a:solidFill>
                <a:srgbClr val="FFFFFF"/>
              </a:solidFill>
              <a:latin typeface="Open Sans Light"/>
              <a:ea typeface="Open Sans Light"/>
              <a:cs typeface="Open Sans Light"/>
              <a:sym typeface="Open Sans Light"/>
            </a:endParaRPr>
          </a:p>
          <a:p>
            <a:pPr marL="514350" marR="0" lvl="0" indent="-514350" algn="l" rtl="0">
              <a:lnSpc>
                <a:spcPct val="100000"/>
              </a:lnSpc>
              <a:spcBef>
                <a:spcPts val="0"/>
              </a:spcBef>
              <a:spcAft>
                <a:spcPts val="0"/>
              </a:spcAft>
              <a:buClr>
                <a:srgbClr val="FFFFFF"/>
              </a:buClr>
              <a:buSzPts val="2800"/>
              <a:buFont typeface="Open Sans Light"/>
              <a:buAutoNum type="arabicPeriod"/>
            </a:pPr>
            <a:r>
              <a:rPr lang="en-AU" sz="2800">
                <a:solidFill>
                  <a:srgbClr val="FFFFFF"/>
                </a:solidFill>
                <a:latin typeface="Open Sans Light"/>
                <a:ea typeface="Open Sans Light"/>
                <a:cs typeface="Open Sans Light"/>
                <a:sym typeface="Open Sans Light"/>
              </a:rPr>
              <a:t>Key findings</a:t>
            </a:r>
            <a:endParaRPr sz="2800">
              <a:solidFill>
                <a:srgbClr val="FFFFFF"/>
              </a:solidFill>
              <a:latin typeface="Open Sans Light"/>
              <a:ea typeface="Open Sans Light"/>
              <a:cs typeface="Open Sans Light"/>
              <a:sym typeface="Open Sans Light"/>
            </a:endParaRPr>
          </a:p>
          <a:p>
            <a:pPr marL="514350" marR="0" lvl="0" indent="-514350" algn="l" rtl="0">
              <a:lnSpc>
                <a:spcPct val="100000"/>
              </a:lnSpc>
              <a:spcBef>
                <a:spcPts val="0"/>
              </a:spcBef>
              <a:spcAft>
                <a:spcPts val="0"/>
              </a:spcAft>
              <a:buClr>
                <a:schemeClr val="lt1"/>
              </a:buClr>
              <a:buSzPts val="2800"/>
              <a:buFont typeface="Open Sans Light"/>
              <a:buAutoNum type="arabicPeriod"/>
            </a:pPr>
            <a:r>
              <a:rPr lang="en-AU" sz="2800" b="0" i="0" u="none" strike="noStrike" cap="none">
                <a:solidFill>
                  <a:srgbClr val="FFFFFF"/>
                </a:solidFill>
                <a:latin typeface="Open Sans Light"/>
                <a:ea typeface="Open Sans Light"/>
                <a:cs typeface="Open Sans Light"/>
                <a:sym typeface="Open Sans Light"/>
              </a:rPr>
              <a:t>Strategic recommendations</a:t>
            </a:r>
            <a:endParaRPr/>
          </a:p>
          <a:p>
            <a:pPr marL="514350" marR="0" lvl="0" indent="-336550" algn="l" rtl="0">
              <a:lnSpc>
                <a:spcPct val="100000"/>
              </a:lnSpc>
              <a:spcBef>
                <a:spcPts val="0"/>
              </a:spcBef>
              <a:spcAft>
                <a:spcPts val="0"/>
              </a:spcAft>
              <a:buClr>
                <a:schemeClr val="lt1"/>
              </a:buClr>
              <a:buSzPts val="2800"/>
              <a:buFont typeface="Open Sans Light"/>
              <a:buNone/>
            </a:pPr>
            <a:endParaRPr sz="2800" b="0" i="0" u="none" strike="noStrike" cap="none">
              <a:solidFill>
                <a:srgbClr val="FFFFFF"/>
              </a:solidFill>
              <a:latin typeface="Open Sans Light"/>
              <a:ea typeface="Open Sans Light"/>
              <a:cs typeface="Open Sans Light"/>
              <a:sym typeface="Open Sans Light"/>
            </a:endParaRPr>
          </a:p>
          <a:p>
            <a:pPr marL="514350" marR="0" lvl="0" indent="-336550" algn="l" rtl="0">
              <a:lnSpc>
                <a:spcPct val="100000"/>
              </a:lnSpc>
              <a:spcBef>
                <a:spcPts val="0"/>
              </a:spcBef>
              <a:spcAft>
                <a:spcPts val="0"/>
              </a:spcAft>
              <a:buClr>
                <a:schemeClr val="lt1"/>
              </a:buClr>
              <a:buSzPts val="2800"/>
              <a:buFont typeface="Open Sans Light"/>
              <a:buNone/>
            </a:pPr>
            <a:endParaRPr sz="28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Light"/>
              <a:ea typeface="Open Sans Light"/>
              <a:cs typeface="Open Sans Light"/>
              <a:sym typeface="Open Sans Light"/>
            </a:endParaRPr>
          </a:p>
          <a:p>
            <a:pPr marL="457200" marR="0" lvl="0" indent="-279400" algn="l" rtl="0">
              <a:lnSpc>
                <a:spcPct val="100000"/>
              </a:lnSpc>
              <a:spcBef>
                <a:spcPts val="0"/>
              </a:spcBef>
              <a:spcAft>
                <a:spcPts val="0"/>
              </a:spcAft>
              <a:buClr>
                <a:schemeClr val="lt1"/>
              </a:buClr>
              <a:buSzPts val="2800"/>
              <a:buFont typeface="Arial"/>
              <a:buNone/>
            </a:pPr>
            <a:endParaRPr sz="2800" b="0" i="0" u="none" strike="noStrike" cap="none">
              <a:solidFill>
                <a:srgbClr val="FFFFFF"/>
              </a:solidFill>
              <a:latin typeface="Open Sans Light"/>
              <a:ea typeface="Open Sans Light"/>
              <a:cs typeface="Open Sans Light"/>
              <a:sym typeface="Open Sans Light"/>
            </a:endParaRPr>
          </a:p>
          <a:p>
            <a:pPr marL="457200" marR="0" lvl="0" indent="-279400" algn="l" rtl="0">
              <a:lnSpc>
                <a:spcPct val="100000"/>
              </a:lnSpc>
              <a:spcBef>
                <a:spcPts val="0"/>
              </a:spcBef>
              <a:spcAft>
                <a:spcPts val="0"/>
              </a:spcAft>
              <a:buClr>
                <a:schemeClr val="lt1"/>
              </a:buClr>
              <a:buSzPts val="2800"/>
              <a:buFont typeface="Arial"/>
              <a:buNone/>
            </a:pPr>
            <a:endParaRPr sz="2800" b="0" i="0" u="none" strike="noStrike" cap="none">
              <a:solidFill>
                <a:srgbClr val="FFFFFF"/>
              </a:solidFill>
              <a:latin typeface="Open Sans Light"/>
              <a:ea typeface="Open Sans Light"/>
              <a:cs typeface="Open Sans Light"/>
              <a:sym typeface="Open Sans Light"/>
            </a:endParaRPr>
          </a:p>
          <a:p>
            <a:pPr marL="457200" marR="0" lvl="0" indent="-266700" algn="l" rtl="0">
              <a:lnSpc>
                <a:spcPct val="100000"/>
              </a:lnSpc>
              <a:spcBef>
                <a:spcPts val="0"/>
              </a:spcBef>
              <a:spcAft>
                <a:spcPts val="0"/>
              </a:spcAft>
              <a:buClr>
                <a:schemeClr val="lt1"/>
              </a:buClr>
              <a:buSzPts val="3000"/>
              <a:buFont typeface="Arial"/>
              <a:buNone/>
            </a:pPr>
            <a:endParaRPr sz="3000" b="0" i="0" u="none" strike="noStrike" cap="none">
              <a:solidFill>
                <a:srgbClr val="FFFFFF"/>
              </a:solidFill>
              <a:latin typeface="Open Sans SemiBold"/>
              <a:ea typeface="Open Sans SemiBold"/>
              <a:cs typeface="Open Sans SemiBold"/>
              <a:sym typeface="Open Sans SemiBold"/>
            </a:endParaRPr>
          </a:p>
          <a:p>
            <a:pPr marL="0" marR="0" lvl="0" indent="0" algn="l" rtl="0">
              <a:lnSpc>
                <a:spcPct val="100000"/>
              </a:lnSpc>
              <a:spcBef>
                <a:spcPts val="0"/>
              </a:spcBef>
              <a:spcAft>
                <a:spcPts val="0"/>
              </a:spcAft>
              <a:buNone/>
            </a:pPr>
            <a:endParaRPr sz="3000" b="0" i="0" u="none" strike="noStrike" cap="none">
              <a:solidFill>
                <a:srgbClr val="FFFFFF"/>
              </a:solidFill>
              <a:latin typeface="Open Sans SemiBold"/>
              <a:ea typeface="Open Sans SemiBold"/>
              <a:cs typeface="Open Sans SemiBold"/>
              <a:sym typeface="Open Sans SemiBold"/>
            </a:endParaRPr>
          </a:p>
          <a:p>
            <a:pPr marL="0" marR="0" lvl="0" indent="0" algn="l" rtl="0">
              <a:lnSpc>
                <a:spcPct val="100000"/>
              </a:lnSpc>
              <a:spcBef>
                <a:spcPts val="0"/>
              </a:spcBef>
              <a:spcAft>
                <a:spcPts val="0"/>
              </a:spcAft>
              <a:buNone/>
            </a:pPr>
            <a:endParaRPr sz="3000" b="0" i="0" u="none" strike="noStrike" cap="none">
              <a:solidFill>
                <a:srgbClr val="FFFFFF"/>
              </a:solidFill>
              <a:latin typeface="Open Sans SemiBold"/>
              <a:ea typeface="Open Sans SemiBold"/>
              <a:cs typeface="Open Sans SemiBold"/>
              <a:sym typeface="Open Sans SemiBold"/>
            </a:endParaRPr>
          </a:p>
          <a:p>
            <a:pPr marL="0" marR="0" lvl="0" indent="0" algn="l" rtl="0">
              <a:lnSpc>
                <a:spcPct val="100000"/>
              </a:lnSpc>
              <a:spcBef>
                <a:spcPts val="0"/>
              </a:spcBef>
              <a:spcAft>
                <a:spcPts val="0"/>
              </a:spcAft>
              <a:buNone/>
            </a:pPr>
            <a:endParaRPr sz="3000" b="0" i="0" u="none" strike="noStrike" cap="none">
              <a:solidFill>
                <a:srgbClr val="FFFFFF"/>
              </a:solidFill>
              <a:latin typeface="Open Sans SemiBold"/>
              <a:ea typeface="Open Sans SemiBold"/>
              <a:cs typeface="Open Sans SemiBold"/>
              <a:sym typeface="Open Sans SemiBold"/>
            </a:endParaRPr>
          </a:p>
        </p:txBody>
      </p:sp>
      <p:pic>
        <p:nvPicPr>
          <p:cNvPr id="93" name="Google Shape;93;p4"/>
          <p:cNvPicPr preferRelativeResize="0"/>
          <p:nvPr/>
        </p:nvPicPr>
        <p:blipFill rotWithShape="1">
          <a:blip r:embed="rId3">
            <a:alphaModFix/>
          </a:blip>
          <a:srcRect/>
          <a:stretch/>
        </p:blipFill>
        <p:spPr>
          <a:xfrm>
            <a:off x="7964424" y="4434840"/>
            <a:ext cx="992514" cy="515176"/>
          </a:xfrm>
          <a:prstGeom prst="rect">
            <a:avLst/>
          </a:prstGeom>
          <a:noFill/>
          <a:ln>
            <a:noFill/>
          </a:ln>
        </p:spPr>
      </p:pic>
      <p:pic>
        <p:nvPicPr>
          <p:cNvPr id="94" name="Google Shape;94;p4"/>
          <p:cNvPicPr preferRelativeResize="0"/>
          <p:nvPr/>
        </p:nvPicPr>
        <p:blipFill rotWithShape="1">
          <a:blip r:embed="rId4">
            <a:alphaModFix/>
          </a:blip>
          <a:srcRect l="8711" r="8711"/>
          <a:stretch/>
        </p:blipFill>
        <p:spPr>
          <a:xfrm>
            <a:off x="0" y="0"/>
            <a:ext cx="3185487"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98"/>
        <p:cNvGrpSpPr/>
        <p:nvPr/>
      </p:nvGrpSpPr>
      <p:grpSpPr>
        <a:xfrm>
          <a:off x="0" y="0"/>
          <a:ext cx="0" cy="0"/>
          <a:chOff x="0" y="0"/>
          <a:chExt cx="0" cy="0"/>
        </a:xfrm>
      </p:grpSpPr>
      <p:pic>
        <p:nvPicPr>
          <p:cNvPr id="99" name="Google Shape;99;g26228f16c0d_0_8"/>
          <p:cNvPicPr preferRelativeResize="0"/>
          <p:nvPr/>
        </p:nvPicPr>
        <p:blipFill rotWithShape="1">
          <a:blip r:embed="rId3">
            <a:alphaModFix/>
          </a:blip>
          <a:srcRect/>
          <a:stretch/>
        </p:blipFill>
        <p:spPr>
          <a:xfrm>
            <a:off x="7538768" y="4235804"/>
            <a:ext cx="1359477" cy="705650"/>
          </a:xfrm>
          <a:prstGeom prst="rect">
            <a:avLst/>
          </a:prstGeom>
          <a:noFill/>
          <a:ln>
            <a:noFill/>
          </a:ln>
        </p:spPr>
      </p:pic>
      <p:pic>
        <p:nvPicPr>
          <p:cNvPr id="100" name="Google Shape;100;g26228f16c0d_0_8"/>
          <p:cNvPicPr preferRelativeResize="0"/>
          <p:nvPr/>
        </p:nvPicPr>
        <p:blipFill rotWithShape="1">
          <a:blip r:embed="rId4">
            <a:alphaModFix/>
          </a:blip>
          <a:srcRect t="48998" b="8827"/>
          <a:stretch/>
        </p:blipFill>
        <p:spPr>
          <a:xfrm>
            <a:off x="3647138" y="0"/>
            <a:ext cx="9142737" cy="5143503"/>
          </a:xfrm>
          <a:prstGeom prst="rect">
            <a:avLst/>
          </a:prstGeom>
          <a:noFill/>
          <a:ln>
            <a:noFill/>
          </a:ln>
        </p:spPr>
      </p:pic>
      <p:sp>
        <p:nvSpPr>
          <p:cNvPr id="101" name="Google Shape;101;g26228f16c0d_0_8"/>
          <p:cNvSpPr/>
          <p:nvPr/>
        </p:nvSpPr>
        <p:spPr>
          <a:xfrm>
            <a:off x="1477191" y="-66450"/>
            <a:ext cx="3977333" cy="5187800"/>
          </a:xfrm>
          <a:custGeom>
            <a:avLst/>
            <a:gdLst/>
            <a:ahLst/>
            <a:cxnLst/>
            <a:rect l="l" t="t" r="r" b="b"/>
            <a:pathLst>
              <a:path w="3977333" h="5187800" extrusionOk="0">
                <a:moveTo>
                  <a:pt x="2533" y="5187800"/>
                </a:moveTo>
                <a:cubicBezTo>
                  <a:pt x="6225" y="3356933"/>
                  <a:pt x="-2784" y="1830867"/>
                  <a:pt x="908" y="0"/>
                </a:cubicBezTo>
                <a:lnTo>
                  <a:pt x="3977333" y="0"/>
                </a:lnTo>
                <a:lnTo>
                  <a:pt x="2683558" y="5187800"/>
                </a:lnTo>
                <a:lnTo>
                  <a:pt x="2533" y="5187800"/>
                </a:lnTo>
                <a:close/>
              </a:path>
            </a:pathLst>
          </a:custGeom>
          <a:solidFill>
            <a:srgbClr val="0037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g26228f16c0d_0_8"/>
          <p:cNvSpPr txBox="1"/>
          <p:nvPr/>
        </p:nvSpPr>
        <p:spPr>
          <a:xfrm>
            <a:off x="471276" y="319172"/>
            <a:ext cx="64284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800" b="1">
                <a:solidFill>
                  <a:srgbClr val="FFFFFF"/>
                </a:solidFill>
                <a:latin typeface="Open Sans Light"/>
                <a:ea typeface="Open Sans Light"/>
                <a:cs typeface="Open Sans Light"/>
                <a:sym typeface="Open Sans Light"/>
              </a:rPr>
              <a:t>1.Project Methodology</a:t>
            </a:r>
            <a:endParaRPr sz="1200" b="0" i="0" u="none" strike="noStrike" cap="none">
              <a:solidFill>
                <a:srgbClr val="FFFFFF"/>
              </a:solidFill>
              <a:latin typeface="Open Sans Light"/>
              <a:ea typeface="Open Sans Light"/>
              <a:cs typeface="Open Sans Light"/>
              <a:sym typeface="Open Sans Light"/>
            </a:endParaRPr>
          </a:p>
          <a:p>
            <a:pPr marL="342900" marR="0" lvl="0" indent="-22860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106"/>
        <p:cNvGrpSpPr/>
        <p:nvPr/>
      </p:nvGrpSpPr>
      <p:grpSpPr>
        <a:xfrm>
          <a:off x="0" y="0"/>
          <a:ext cx="0" cy="0"/>
          <a:chOff x="0" y="0"/>
          <a:chExt cx="0" cy="0"/>
        </a:xfrm>
      </p:grpSpPr>
      <p:pic>
        <p:nvPicPr>
          <p:cNvPr id="107" name="Google Shape;107;p6"/>
          <p:cNvPicPr preferRelativeResize="0"/>
          <p:nvPr/>
        </p:nvPicPr>
        <p:blipFill rotWithShape="1">
          <a:blip r:embed="rId3">
            <a:alphaModFix/>
          </a:blip>
          <a:srcRect/>
          <a:stretch/>
        </p:blipFill>
        <p:spPr>
          <a:xfrm>
            <a:off x="7538768" y="4235804"/>
            <a:ext cx="1359477" cy="705650"/>
          </a:xfrm>
          <a:prstGeom prst="rect">
            <a:avLst/>
          </a:prstGeom>
          <a:noFill/>
          <a:ln>
            <a:noFill/>
          </a:ln>
        </p:spPr>
      </p:pic>
      <p:sp>
        <p:nvSpPr>
          <p:cNvPr id="108" name="Google Shape;108;p6"/>
          <p:cNvSpPr txBox="1"/>
          <p:nvPr/>
        </p:nvSpPr>
        <p:spPr>
          <a:xfrm>
            <a:off x="497150" y="310550"/>
            <a:ext cx="56751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AU" sz="2400" b="1">
                <a:solidFill>
                  <a:srgbClr val="FFFFFF"/>
                </a:solidFill>
                <a:latin typeface="Open Sans"/>
                <a:ea typeface="Open Sans"/>
                <a:cs typeface="Open Sans"/>
                <a:sym typeface="Open Sans"/>
              </a:rPr>
              <a:t>Project Methodology</a:t>
            </a:r>
            <a:endParaRPr sz="2400" b="1">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400">
              <a:solidFill>
                <a:srgbClr val="FFFFFF"/>
              </a:solidFill>
              <a:latin typeface="Open Sans Light"/>
              <a:ea typeface="Open Sans Light"/>
              <a:cs typeface="Open Sans Light"/>
              <a:sym typeface="Open Sans Light"/>
            </a:endParaRPr>
          </a:p>
          <a:p>
            <a:pPr marL="457200" marR="0" lvl="0" indent="-381000" algn="l" rtl="0">
              <a:lnSpc>
                <a:spcPct val="100000"/>
              </a:lnSpc>
              <a:spcBef>
                <a:spcPts val="0"/>
              </a:spcBef>
              <a:spcAft>
                <a:spcPts val="0"/>
              </a:spcAft>
              <a:buClr>
                <a:srgbClr val="FFFFFF"/>
              </a:buClr>
              <a:buSzPts val="2400"/>
              <a:buFont typeface="Open Sans Light"/>
              <a:buAutoNum type="arabicPeriod"/>
            </a:pPr>
            <a:r>
              <a:rPr lang="en-AU" sz="2400">
                <a:solidFill>
                  <a:srgbClr val="FFFFFF"/>
                </a:solidFill>
                <a:latin typeface="Open Sans Light"/>
                <a:ea typeface="Open Sans Light"/>
                <a:cs typeface="Open Sans Light"/>
                <a:sym typeface="Open Sans Light"/>
              </a:rPr>
              <a:t>Select topic and define project objectives</a:t>
            </a:r>
            <a:endParaRPr sz="2400">
              <a:solidFill>
                <a:srgbClr val="FFFFFF"/>
              </a:solidFill>
              <a:latin typeface="Open Sans Light"/>
              <a:ea typeface="Open Sans Light"/>
              <a:cs typeface="Open Sans Light"/>
              <a:sym typeface="Open Sans Light"/>
            </a:endParaRPr>
          </a:p>
          <a:p>
            <a:pPr marL="457200" marR="0" lvl="0" indent="-381000" algn="l" rtl="0">
              <a:lnSpc>
                <a:spcPct val="100000"/>
              </a:lnSpc>
              <a:spcBef>
                <a:spcPts val="0"/>
              </a:spcBef>
              <a:spcAft>
                <a:spcPts val="0"/>
              </a:spcAft>
              <a:buClr>
                <a:srgbClr val="FFFFFF"/>
              </a:buClr>
              <a:buSzPts val="2400"/>
              <a:buFont typeface="Open Sans Light"/>
              <a:buAutoNum type="arabicPeriod"/>
            </a:pPr>
            <a:r>
              <a:rPr lang="en-AU" sz="2400">
                <a:solidFill>
                  <a:srgbClr val="FFFFFF"/>
                </a:solidFill>
                <a:latin typeface="Open Sans Light"/>
                <a:ea typeface="Open Sans Light"/>
                <a:cs typeface="Open Sans Light"/>
                <a:sym typeface="Open Sans Light"/>
              </a:rPr>
              <a:t>Develop consultation schedule</a:t>
            </a:r>
            <a:endParaRPr sz="2400">
              <a:solidFill>
                <a:srgbClr val="FFFFFF"/>
              </a:solidFill>
              <a:latin typeface="Open Sans Light"/>
              <a:ea typeface="Open Sans Light"/>
              <a:cs typeface="Open Sans Light"/>
              <a:sym typeface="Open Sans Light"/>
            </a:endParaRPr>
          </a:p>
          <a:p>
            <a:pPr marL="457200" marR="0" lvl="0" indent="-381000" algn="l" rtl="0">
              <a:lnSpc>
                <a:spcPct val="100000"/>
              </a:lnSpc>
              <a:spcBef>
                <a:spcPts val="0"/>
              </a:spcBef>
              <a:spcAft>
                <a:spcPts val="0"/>
              </a:spcAft>
              <a:buClr>
                <a:srgbClr val="FFFFFF"/>
              </a:buClr>
              <a:buSzPts val="2400"/>
              <a:buFont typeface="Open Sans Light"/>
              <a:buAutoNum type="arabicPeriod"/>
            </a:pPr>
            <a:r>
              <a:rPr lang="en-AU" sz="2400">
                <a:solidFill>
                  <a:srgbClr val="FFFFFF"/>
                </a:solidFill>
                <a:latin typeface="Open Sans Light"/>
                <a:ea typeface="Open Sans Light"/>
                <a:cs typeface="Open Sans Light"/>
                <a:sym typeface="Open Sans Light"/>
              </a:rPr>
              <a:t>Distribute surveys</a:t>
            </a:r>
            <a:endParaRPr sz="2400">
              <a:solidFill>
                <a:srgbClr val="FFFFFF"/>
              </a:solidFill>
              <a:latin typeface="Open Sans Light"/>
              <a:ea typeface="Open Sans Light"/>
              <a:cs typeface="Open Sans Light"/>
              <a:sym typeface="Open Sans Light"/>
            </a:endParaRPr>
          </a:p>
          <a:p>
            <a:pPr marL="457200" marR="0" lvl="0" indent="-381000" algn="l" rtl="0">
              <a:lnSpc>
                <a:spcPct val="100000"/>
              </a:lnSpc>
              <a:spcBef>
                <a:spcPts val="0"/>
              </a:spcBef>
              <a:spcAft>
                <a:spcPts val="0"/>
              </a:spcAft>
              <a:buClr>
                <a:srgbClr val="FFFFFF"/>
              </a:buClr>
              <a:buSzPts val="2400"/>
              <a:buFont typeface="Open Sans Light"/>
              <a:buAutoNum type="arabicPeriod"/>
            </a:pPr>
            <a:r>
              <a:rPr lang="en-AU" sz="2400">
                <a:solidFill>
                  <a:srgbClr val="FFFFFF"/>
                </a:solidFill>
                <a:latin typeface="Open Sans Light"/>
                <a:ea typeface="Open Sans Light"/>
                <a:cs typeface="Open Sans Light"/>
                <a:sym typeface="Open Sans Light"/>
              </a:rPr>
              <a:t>Conduct interviews</a:t>
            </a:r>
            <a:endParaRPr sz="2400">
              <a:solidFill>
                <a:srgbClr val="FFFFFF"/>
              </a:solidFill>
              <a:latin typeface="Open Sans Light"/>
              <a:ea typeface="Open Sans Light"/>
              <a:cs typeface="Open Sans Light"/>
              <a:sym typeface="Open Sans Light"/>
            </a:endParaRPr>
          </a:p>
          <a:p>
            <a:pPr marL="457200" marR="0" lvl="0" indent="-381000" algn="l" rtl="0">
              <a:lnSpc>
                <a:spcPct val="100000"/>
              </a:lnSpc>
              <a:spcBef>
                <a:spcPts val="0"/>
              </a:spcBef>
              <a:spcAft>
                <a:spcPts val="0"/>
              </a:spcAft>
              <a:buClr>
                <a:srgbClr val="FFFFFF"/>
              </a:buClr>
              <a:buSzPts val="2400"/>
              <a:buFont typeface="Open Sans Light"/>
              <a:buAutoNum type="arabicPeriod"/>
            </a:pPr>
            <a:r>
              <a:rPr lang="en-AU" sz="2400">
                <a:solidFill>
                  <a:srgbClr val="FFFFFF"/>
                </a:solidFill>
                <a:latin typeface="Open Sans Light"/>
                <a:ea typeface="Open Sans Light"/>
                <a:cs typeface="Open Sans Light"/>
                <a:sym typeface="Open Sans Light"/>
              </a:rPr>
              <a:t>Analyse findings and document requirements</a:t>
            </a:r>
            <a:endParaRPr sz="2400">
              <a:solidFill>
                <a:srgbClr val="FFFFFF"/>
              </a:solidFill>
              <a:latin typeface="Open Sans Light"/>
              <a:ea typeface="Open Sans Light"/>
              <a:cs typeface="Open Sans Light"/>
              <a:sym typeface="Open Sans Light"/>
            </a:endParaRPr>
          </a:p>
          <a:p>
            <a:pPr marL="457200" marR="0" lvl="0" indent="-381000" algn="l" rtl="0">
              <a:lnSpc>
                <a:spcPct val="100000"/>
              </a:lnSpc>
              <a:spcBef>
                <a:spcPts val="0"/>
              </a:spcBef>
              <a:spcAft>
                <a:spcPts val="0"/>
              </a:spcAft>
              <a:buClr>
                <a:srgbClr val="FFFFFF"/>
              </a:buClr>
              <a:buSzPts val="2400"/>
              <a:buFont typeface="Open Sans Light"/>
              <a:buAutoNum type="arabicPeriod"/>
            </a:pPr>
            <a:r>
              <a:rPr lang="en-AU" sz="2400">
                <a:solidFill>
                  <a:srgbClr val="FFFFFF"/>
                </a:solidFill>
                <a:latin typeface="Open Sans Light"/>
                <a:ea typeface="Open Sans Light"/>
                <a:cs typeface="Open Sans Light"/>
                <a:sym typeface="Open Sans Light"/>
              </a:rPr>
              <a:t>Develop short and long-term recommendations against key themes</a:t>
            </a:r>
            <a:endParaRPr sz="2400">
              <a:solidFill>
                <a:srgbClr val="FFFFFF"/>
              </a:solidFill>
              <a:latin typeface="Open Sans Light"/>
              <a:ea typeface="Open Sans Light"/>
              <a:cs typeface="Open Sans Light"/>
              <a:sym typeface="Open Sans Light"/>
            </a:endParaRPr>
          </a:p>
          <a:p>
            <a:pPr marL="457200" marR="0" lvl="0" indent="-381000" algn="l" rtl="0">
              <a:lnSpc>
                <a:spcPct val="100000"/>
              </a:lnSpc>
              <a:spcBef>
                <a:spcPts val="0"/>
              </a:spcBef>
              <a:spcAft>
                <a:spcPts val="0"/>
              </a:spcAft>
              <a:buClr>
                <a:srgbClr val="FFFFFF"/>
              </a:buClr>
              <a:buSzPts val="2400"/>
              <a:buFont typeface="Open Sans Light"/>
              <a:buAutoNum type="arabicPeriod"/>
            </a:pPr>
            <a:r>
              <a:rPr lang="en-AU" sz="2400">
                <a:solidFill>
                  <a:srgbClr val="FFFFFF"/>
                </a:solidFill>
                <a:latin typeface="Open Sans Light"/>
                <a:ea typeface="Open Sans Light"/>
                <a:cs typeface="Open Sans Light"/>
                <a:sym typeface="Open Sans Light"/>
              </a:rPr>
              <a:t>Write discussion paper</a:t>
            </a:r>
            <a:endParaRPr sz="240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400" b="0" i="0" u="none" strike="noStrike" cap="none">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2800" b="0" i="0" u="none" strike="noStrike" cap="none">
              <a:solidFill>
                <a:srgbClr val="FFFFFF"/>
              </a:solidFill>
              <a:latin typeface="Open Sans SemiBold"/>
              <a:ea typeface="Open Sans SemiBold"/>
              <a:cs typeface="Open Sans SemiBold"/>
              <a:sym typeface="Open Sans SemiBold"/>
            </a:endParaRPr>
          </a:p>
        </p:txBody>
      </p:sp>
      <p:pic>
        <p:nvPicPr>
          <p:cNvPr id="109" name="Google Shape;109;p6"/>
          <p:cNvPicPr preferRelativeResize="0"/>
          <p:nvPr/>
        </p:nvPicPr>
        <p:blipFill rotWithShape="1">
          <a:blip r:embed="rId4">
            <a:alphaModFix/>
          </a:blip>
          <a:srcRect l="38070" t="3310" r="15502" b="-3310"/>
          <a:stretch/>
        </p:blipFill>
        <p:spPr>
          <a:xfrm>
            <a:off x="6025317" y="0"/>
            <a:ext cx="3185485" cy="51434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1880</Words>
  <Application>Microsoft Office PowerPoint</Application>
  <PresentationFormat>On-screen Show (16:9)</PresentationFormat>
  <Paragraphs>384</Paragraphs>
  <Slides>40</Slides>
  <Notes>40</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Open Sans Light</vt:lpstr>
      <vt:lpstr>Open Sans SemiBold</vt:lpstr>
      <vt:lpstr>Roboto</vt:lpstr>
      <vt:lpstr>Open Sans</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Amelia Lazarus</dc:creator>
  <cp:lastModifiedBy>Lanieta Rokotuiwakaya</cp:lastModifiedBy>
  <cp:revision>1</cp:revision>
  <dcterms:modified xsi:type="dcterms:W3CDTF">2023-11-30T02:50:56Z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0x010100FC19815BB6671D45AB12CB4BFB1D82FB</vt:lpwstr>
  </property>
</Properties>
</file>