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7"/>
  </p:notesMasterIdLst>
  <p:sldIdLst>
    <p:sldId id="269" r:id="rId3"/>
    <p:sldId id="368" r:id="rId4"/>
    <p:sldId id="356" r:id="rId5"/>
    <p:sldId id="371" r:id="rId6"/>
    <p:sldId id="372" r:id="rId7"/>
    <p:sldId id="373" r:id="rId8"/>
    <p:sldId id="374" r:id="rId9"/>
    <p:sldId id="380" r:id="rId10"/>
    <p:sldId id="381" r:id="rId11"/>
    <p:sldId id="384" r:id="rId12"/>
    <p:sldId id="385" r:id="rId13"/>
    <p:sldId id="315" r:id="rId14"/>
    <p:sldId id="387" r:id="rId15"/>
    <p:sldId id="388" r:id="rId16"/>
    <p:sldId id="407" r:id="rId17"/>
    <p:sldId id="410" r:id="rId18"/>
    <p:sldId id="400" r:id="rId19"/>
    <p:sldId id="405" r:id="rId20"/>
    <p:sldId id="404" r:id="rId21"/>
    <p:sldId id="401" r:id="rId22"/>
    <p:sldId id="406" r:id="rId23"/>
    <p:sldId id="402" r:id="rId24"/>
    <p:sldId id="409" r:id="rId25"/>
    <p:sldId id="399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1" clrIdx="0">
    <p:extLst>
      <p:ext uri="{19B8F6BF-5375-455C-9EA6-DF929625EA0E}">
        <p15:presenceInfo xmlns:p15="http://schemas.microsoft.com/office/powerpoint/2012/main" userId="ce20a1fe3315f8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DFE7F4"/>
    <a:srgbClr val="EEF4D3"/>
    <a:srgbClr val="FFFFFF"/>
    <a:srgbClr val="E2AC00"/>
    <a:srgbClr val="07905A"/>
    <a:srgbClr val="FFC000"/>
    <a:srgbClr val="1F77B4"/>
    <a:srgbClr val="547DBF"/>
    <a:srgbClr val="E2F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67" autoAdjust="0"/>
  </p:normalViewPr>
  <p:slideViewPr>
    <p:cSldViewPr>
      <p:cViewPr varScale="1">
        <p:scale>
          <a:sx n="97" d="100"/>
          <a:sy n="97" d="100"/>
        </p:scale>
        <p:origin x="970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46995-63AE-486D-8834-71232391D1A3}" type="datetimeFigureOut">
              <a:rPr lang="fr-FR" smtClean="0"/>
              <a:pPr/>
              <a:t>30/11/2023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D4E47-A5FE-42C0-B75D-C284C99EDC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33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022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20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dirty="0"/>
              <a:t>- To evaluate the local drought indicator, areas of 1 km radius centered around two meteorological stations were defined</a:t>
            </a:r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24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96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587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42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…</a:t>
            </a:r>
          </a:p>
          <a:p>
            <a:r>
              <a:rPr lang="en-US" dirty="0"/>
              <a:t>- These drought events are more and more </a:t>
            </a:r>
            <a:r>
              <a:rPr lang="en-US" dirty="0" err="1"/>
              <a:t>observered</a:t>
            </a:r>
            <a:r>
              <a:rPr lang="en-US" dirty="0"/>
              <a:t> and intense, and have undeniable impacts on biodiversity, water resources and agricultural crops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0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To date in New Caledonia, the Rural Agency helps farmers to face drought hazard by providing</a:t>
            </a:r>
          </a:p>
          <a:p>
            <a:r>
              <a:rPr lang="en-US" dirty="0"/>
              <a:t>drought food and compensation.</a:t>
            </a:r>
          </a:p>
          <a:p>
            <a:r>
              <a:rPr lang="en-US" dirty="0"/>
              <a:t>This is possible thanks to rainfall information provided by </a:t>
            </a:r>
            <a:r>
              <a:rPr lang="en-US" dirty="0" err="1"/>
              <a:t>Météo</a:t>
            </a:r>
            <a:r>
              <a:rPr lang="en-US" dirty="0"/>
              <a:t>-France and enabling the detection of extreme drought.</a:t>
            </a:r>
          </a:p>
          <a:p>
            <a:r>
              <a:rPr lang="en-US" dirty="0"/>
              <a:t>However, this is done via in-situ weather stations, limiting the detection to localized areas on the territory</a:t>
            </a:r>
          </a:p>
          <a:p>
            <a:r>
              <a:rPr lang="en-US" dirty="0"/>
              <a:t>and informing on the rainfall deficit and not on the water stress of plants.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19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18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4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57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42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0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D4E47-A5FE-42C0-B75D-C284C99EDC4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03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SERVFILE\UTILISATEURS\kpouillot\Bureau\presentation_INSIGHT_PPT_couvertur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4"/>
            <a:ext cx="9144000" cy="5267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eux contenus avec sous-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 cap="small" baseline="0">
                <a:solidFill>
                  <a:schemeClr val="tx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 cap="small" baseline="0">
                <a:solidFill>
                  <a:schemeClr val="tx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17BB-527C-4BE0-8ACE-FCC90A133220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F378AA4E-98D4-4DDA-905B-579BE54B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E46F-97CC-4198-94AB-5D8C5FE96795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E80097E7-E000-4B33-8A5C-DC694B86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5B2C-E79D-4995-A9BF-6FC161B42DC0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D99E2B8A-02B0-402E-BACF-C09808FE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 cap="small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2140-9C64-44AE-80CF-4C6E153D2FFE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B14806F3-550F-4853-ABD1-AE7E26E5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93E8-936F-463C-ABBE-2350B2825CF4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DEEC84A2-8D0E-4637-9F8A-93FFD4E1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95D5-B779-44D0-A874-B2427AE980AB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9040BD68-668E-408F-BEA4-112C6CDB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8843-D68C-41EB-87C0-789CB49475FA}" type="datetime1">
              <a:rPr lang="fr-FR" smtClean="0"/>
              <a:pPr/>
              <a:t>30/11/2023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11560" y="1329612"/>
            <a:ext cx="3672408" cy="1566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5329" y="3125556"/>
            <a:ext cx="3672408" cy="1566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643443" y="1707654"/>
            <a:ext cx="3889375" cy="2970312"/>
          </a:xfrm>
        </p:spPr>
        <p:txBody>
          <a:bodyPr>
            <a:normAutofit/>
          </a:bodyPr>
          <a:lstStyle>
            <a:lvl1pPr>
              <a:defRPr sz="1125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>
              <a:defRPr sz="1125">
                <a:solidFill>
                  <a:schemeClr val="accent6">
                    <a:lumMod val="85000"/>
                    <a:lumOff val="15000"/>
                  </a:schemeClr>
                </a:solidFill>
              </a:defRPr>
            </a:lvl2pPr>
            <a:lvl3pPr>
              <a:defRPr sz="1125">
                <a:solidFill>
                  <a:schemeClr val="accent6">
                    <a:lumMod val="85000"/>
                    <a:lumOff val="15000"/>
                  </a:schemeClr>
                </a:solidFill>
              </a:defRPr>
            </a:lvl3pPr>
            <a:lvl4pPr>
              <a:defRPr sz="1125">
                <a:solidFill>
                  <a:schemeClr val="accent6">
                    <a:lumMod val="85000"/>
                    <a:lumOff val="15000"/>
                  </a:schemeClr>
                </a:solidFill>
              </a:defRPr>
            </a:lvl4pPr>
            <a:lvl5pPr>
              <a:defRPr sz="1125"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43" y="1329929"/>
            <a:ext cx="3889375" cy="323850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None/>
              <a:defRPr sz="1125" b="1">
                <a:solidFill>
                  <a:schemeClr val="bg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>
              <a:buNone/>
              <a:defRPr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2pPr>
            <a:lvl3pPr>
              <a:buNone/>
              <a:defRPr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3pPr>
            <a:lvl4pPr>
              <a:buNone/>
              <a:defRPr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4pPr>
            <a:lvl5pPr>
              <a:buNone/>
              <a:defRPr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11565" y="1815666"/>
            <a:ext cx="3673103" cy="1079934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938">
                <a:solidFill>
                  <a:srgbClr val="FFFFFF"/>
                </a:solidFill>
              </a:defRPr>
            </a:lvl1pPr>
            <a:lvl2pPr>
              <a:buNone/>
              <a:defRPr sz="938"/>
            </a:lvl2pPr>
            <a:lvl3pPr>
              <a:buNone/>
              <a:defRPr sz="938"/>
            </a:lvl3pPr>
            <a:lvl4pPr>
              <a:buNone/>
              <a:defRPr sz="938"/>
            </a:lvl4pPr>
            <a:lvl5pPr>
              <a:buNone/>
              <a:defRPr sz="938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611565" y="3597864"/>
            <a:ext cx="3673103" cy="1079934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938">
                <a:solidFill>
                  <a:srgbClr val="FFFFFF"/>
                </a:solidFill>
              </a:defRPr>
            </a:lvl1pPr>
            <a:lvl2pPr>
              <a:buNone/>
              <a:defRPr sz="938"/>
            </a:lvl2pPr>
            <a:lvl3pPr>
              <a:buNone/>
              <a:defRPr sz="938"/>
            </a:lvl3pPr>
            <a:lvl4pPr>
              <a:buNone/>
              <a:defRPr sz="938"/>
            </a:lvl4pPr>
            <a:lvl5pPr>
              <a:buNone/>
              <a:defRPr sz="938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5" y="1329612"/>
            <a:ext cx="3673103" cy="486054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25" b="1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>
              <a:buNone/>
              <a:defRPr sz="938"/>
            </a:lvl2pPr>
            <a:lvl3pPr>
              <a:buNone/>
              <a:defRPr sz="938"/>
            </a:lvl3pPr>
            <a:lvl4pPr>
              <a:buNone/>
              <a:defRPr sz="938"/>
            </a:lvl4pPr>
            <a:lvl5pPr>
              <a:buNone/>
              <a:defRPr sz="938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5" y="3111810"/>
            <a:ext cx="3673103" cy="486054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25" b="1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>
              <a:buNone/>
              <a:defRPr sz="938"/>
            </a:lvl2pPr>
            <a:lvl3pPr>
              <a:buNone/>
              <a:defRPr sz="938"/>
            </a:lvl3pPr>
            <a:lvl4pPr>
              <a:buNone/>
              <a:defRPr sz="938"/>
            </a:lvl4pPr>
            <a:lvl5pPr>
              <a:buNone/>
              <a:defRPr sz="938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E9F9D8E4-FF10-47AD-A874-C6DE25AD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FB0A6-84D2-E7D9-352F-D8699591D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4AA0AB-BDD1-7548-388E-134B6FD10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CCD843-7DBD-C71A-79F4-DDF97A1B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80E133-E76C-9673-4472-1C6036A7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7620EF-1AF7-116C-9B93-50B8B0C4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409179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DB479-2928-3A2D-E08E-7C35567C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3F7A02-9E5B-C0E7-F14D-22B19AF4D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98360-CBB1-EE08-F84A-7E5E1CC1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DEEF5D-39C4-36C8-EDF9-110BAD92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155C27-1F1A-D7E0-AAE1-9DD8D564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61172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926C8-0251-4BC5-90CB-51EDDC7D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29D6F-B9D3-819E-3829-EF7E8DF84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B74E19-67B8-2A8D-FDF3-231B2CB0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E0080-DFAE-C175-2888-31D63989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B8542-A6B8-D193-2E70-5DF4142A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41677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Template_INSIGHT_PPT_PREZ session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6"/>
            <a:ext cx="9144000" cy="5267326"/>
          </a:xfrm>
          <a:prstGeom prst="rect">
            <a:avLst/>
          </a:prstGeom>
          <a:noFill/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1515"/>
            <a:ext cx="9144000" cy="378023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buNone/>
              <a:defRPr sz="1125">
                <a:ln>
                  <a:noFill/>
                </a:ln>
                <a:solidFill>
                  <a:srgbClr val="C7C7C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108414" y="697559"/>
            <a:ext cx="936104" cy="54006"/>
          </a:xfrm>
          <a:prstGeom prst="rect">
            <a:avLst/>
          </a:prstGeom>
          <a:solidFill>
            <a:srgbClr val="C7C7C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07659"/>
            <a:ext cx="9144000" cy="378023"/>
          </a:xfrm>
        </p:spPr>
        <p:txBody>
          <a:bodyPr anchor="ctr">
            <a:normAutofit/>
          </a:bodyPr>
          <a:lstStyle>
            <a:lvl1pPr algn="ctr">
              <a:buNone/>
              <a:defRPr sz="1125">
                <a:solidFill>
                  <a:srgbClr val="C7C7C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17749"/>
            <a:ext cx="9144000" cy="378023"/>
          </a:xfrm>
        </p:spPr>
        <p:txBody>
          <a:bodyPr anchor="ctr">
            <a:normAutofit/>
          </a:bodyPr>
          <a:lstStyle>
            <a:lvl1pPr algn="ctr">
              <a:buNone/>
              <a:defRPr sz="1125">
                <a:solidFill>
                  <a:srgbClr val="C7C7C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27839"/>
            <a:ext cx="9144000" cy="378023"/>
          </a:xfrm>
        </p:spPr>
        <p:txBody>
          <a:bodyPr anchor="ctr">
            <a:normAutofit/>
          </a:bodyPr>
          <a:lstStyle>
            <a:lvl1pPr algn="ctr">
              <a:buNone/>
              <a:defRPr sz="1125">
                <a:solidFill>
                  <a:srgbClr val="C7C7C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789557"/>
            <a:ext cx="9144000" cy="756047"/>
          </a:xfrm>
        </p:spPr>
        <p:txBody>
          <a:bodyPr/>
          <a:lstStyle>
            <a:lvl1pPr algn="ctr">
              <a:buNone/>
              <a:defRPr baseline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117159" y="1982774"/>
            <a:ext cx="936104" cy="54006"/>
          </a:xfrm>
          <a:prstGeom prst="rect">
            <a:avLst/>
          </a:prstGeom>
          <a:solidFill>
            <a:srgbClr val="C7C7C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85697"/>
            <a:ext cx="9144000" cy="270030"/>
          </a:xfrm>
        </p:spPr>
        <p:txBody>
          <a:bodyPr/>
          <a:lstStyle>
            <a:lvl1pPr algn="ctr">
              <a:buNone/>
              <a:defRPr baseline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95787"/>
            <a:ext cx="9144000" cy="270030"/>
          </a:xfrm>
        </p:spPr>
        <p:txBody>
          <a:bodyPr/>
          <a:lstStyle>
            <a:lvl1pPr algn="ctr">
              <a:buNone/>
              <a:defRPr baseline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118248" y="2795600"/>
            <a:ext cx="936104" cy="54006"/>
          </a:xfrm>
          <a:prstGeom prst="rect">
            <a:avLst/>
          </a:prstGeom>
          <a:solidFill>
            <a:srgbClr val="C7C7C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705876"/>
            <a:ext cx="9144000" cy="270030"/>
          </a:xfrm>
        </p:spPr>
        <p:txBody>
          <a:bodyPr/>
          <a:lstStyle>
            <a:lvl1pPr algn="ctr">
              <a:buNone/>
              <a:defRPr baseline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67944" y="3597864"/>
            <a:ext cx="936104" cy="54006"/>
          </a:xfrm>
          <a:prstGeom prst="rect">
            <a:avLst/>
          </a:prstGeom>
          <a:solidFill>
            <a:srgbClr val="C7C7C7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86CC7-5560-4B70-7708-2D6C442D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C31E3C-014E-2DC1-E519-E9D496A1C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499C08-6010-55C4-C37C-321A37A65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F4858-0B3A-C256-C105-53CF5404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D6432E-C037-FA0C-6EBD-2C9E768B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E7C0AA-E22D-FE2B-7AD6-9F234668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26585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2ED85-4F3C-2406-AB8A-73AFF435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7E1CC4-9022-093A-B9C0-3C6DCAF69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8DA0CD-D069-D228-8730-26B060DB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3F4603C-205A-B576-F0C6-C35B5C9D2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2E4B6F-378B-3245-D942-1449748A6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2F50BC-130B-AD00-005E-E993E0F9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4277FB8-10AD-27E7-74C7-45E4C78A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2B946C-A5FA-9EDF-68C6-BC88F755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690724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433656-8CF7-1C04-BA89-08758F49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39A3DB-6554-C5B2-E534-FC39069F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5A6CD7-2621-B796-25DE-76922358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087B93-6BD7-8836-A9A5-55FA92AA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233448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022176-3B37-5ADC-5079-D682A605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F9081C-7B93-4037-23F5-1D24DE66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920603-E486-BDAE-1091-CA6043F5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02281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34A79-16BB-F68D-BD5A-74FD66BC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F7B6D-D869-7BD9-09FD-E63EB6E4C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F62775-2F5C-63D5-1E2B-1CABBFE74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9D381B-ED74-9B28-7082-78AA8882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74D3D1-62CE-0D0A-007D-B9C5AED2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9CA128-0224-807B-5336-33EE17AC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558397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07A82-9EE1-2680-EC4F-6BF61F4E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A7783E-8172-B5D4-1DE3-2FABD0F7E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NC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37864E-17FE-4167-38FE-09DC999BF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B6E008-F0EC-8D6D-D4A4-DFDCED09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DE4784-661B-1627-A136-E97B16C5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ECF67C-4FEC-AAB3-8D2F-21919C9E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595455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8DE08-9764-6048-0B1D-FBF2999E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96DE7-47AA-5B89-C3D8-B8EBF7D62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F528D-CB44-54AE-479D-0712C201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6678B3-1ECC-DAAA-ACB9-678102C0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499214-4E33-BC76-07BB-06DDAEFC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219672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7E8E0F-8B7B-C154-55AD-7E5BF1ACF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41D668-C52F-6E45-2064-8B2C94A11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7B50C-70A8-3B69-46D8-E44CF6E5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65D76E-E5BE-0FD9-52A3-0AE3BC1A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147A83-ECF0-75B7-D612-90DD9467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358336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VSERVFILE\UTILISATEURS\kpouillot\Bureau\presentation_INSIGHT_PPT_sommair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6"/>
            <a:ext cx="9144000" cy="5267326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273828"/>
            <a:ext cx="3059832" cy="1404156"/>
          </a:xfrm>
        </p:spPr>
        <p:txBody>
          <a:bodyPr>
            <a:normAutofit/>
          </a:bodyPr>
          <a:lstStyle>
            <a:lvl1pPr marL="0" algn="ctr">
              <a:spcBef>
                <a:spcPts val="0"/>
              </a:spcBef>
              <a:buNone/>
              <a:defRPr sz="135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3059832" y="3273828"/>
            <a:ext cx="3059832" cy="1404156"/>
          </a:xfrm>
        </p:spPr>
        <p:txBody>
          <a:bodyPr>
            <a:normAutofit/>
          </a:bodyPr>
          <a:lstStyle>
            <a:lvl1pPr marL="0" algn="ctr">
              <a:spcBef>
                <a:spcPts val="0"/>
              </a:spcBef>
              <a:buNone/>
              <a:defRPr lang="fr-FR" sz="1350" kern="12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-257175" algn="l" defTabSz="6858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4"/>
          </p:nvPr>
        </p:nvSpPr>
        <p:spPr>
          <a:xfrm>
            <a:off x="6084168" y="3273828"/>
            <a:ext cx="3059832" cy="1404156"/>
          </a:xfrm>
        </p:spPr>
        <p:txBody>
          <a:bodyPr>
            <a:normAutofit/>
          </a:bodyPr>
          <a:lstStyle>
            <a:lvl1pPr marL="0" algn="ctr">
              <a:spcBef>
                <a:spcPts val="0"/>
              </a:spcBef>
              <a:buNone/>
              <a:defRPr lang="fr-FR" sz="1350" kern="1200" dirty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-257175" algn="l" defTabSz="6858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VSERVFILE\UTILISATEURS\kpouillot\Bureau\presentation_INSIGHT_PPT_Partie 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-123824"/>
            <a:ext cx="9144001" cy="52673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9560" y="1257300"/>
            <a:ext cx="3348626" cy="2502582"/>
          </a:xfrm>
        </p:spPr>
        <p:txBody>
          <a:bodyPr anchor="ctr">
            <a:normAutofit/>
          </a:bodyPr>
          <a:lstStyle>
            <a:lvl1pPr algn="ctr">
              <a:defRPr sz="2250" cap="small" baseline="0">
                <a:solidFill>
                  <a:srgbClr val="FFFFFF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VSERVFILE\UTILISATEURS\kpouillot\Bureau\presentation_INSIGHT_PPT_Partie 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6"/>
            <a:ext cx="9144000" cy="5267326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2915818" y="1275611"/>
            <a:ext cx="3312368" cy="2484275"/>
          </a:xfrm>
        </p:spPr>
        <p:txBody>
          <a:bodyPr anchor="ctr">
            <a:normAutofit/>
          </a:bodyPr>
          <a:lstStyle>
            <a:lvl1pPr algn="ctr">
              <a:defRPr sz="2250" cap="small" baseline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VSERVFILE\UTILISATEURS\kpouillot\Bureau\presentation_INSIGHT_PPT_Partie 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6"/>
            <a:ext cx="9144000" cy="5267326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2915818" y="1275611"/>
            <a:ext cx="3312368" cy="2484275"/>
          </a:xfrm>
        </p:spPr>
        <p:txBody>
          <a:bodyPr anchor="ctr">
            <a:normAutofit/>
          </a:bodyPr>
          <a:lstStyle>
            <a:lvl1pPr algn="ctr">
              <a:defRPr sz="2250" cap="small" baseline="0">
                <a:solidFill>
                  <a:srgbClr val="FFFFFF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VSERVFILE\UTILISATEURS\kpouillot\Bureau\presentation_INSIGHT_PPT_page contenu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23824"/>
            <a:ext cx="9144001" cy="52673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4894008"/>
            <a:ext cx="2133600" cy="249492"/>
          </a:xfrm>
        </p:spPr>
        <p:txBody>
          <a:bodyPr/>
          <a:lstStyle/>
          <a:p>
            <a:fld id="{52CFC556-0FA5-424E-B588-02485EC30A81}" type="datetime1">
              <a:rPr lang="fr-FR" smtClean="0"/>
              <a:pPr/>
              <a:t>30/11/2023</a:t>
            </a:fld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20472" y="4894008"/>
            <a:ext cx="323528" cy="249492"/>
          </a:xfrm>
        </p:spPr>
        <p:txBody>
          <a:bodyPr/>
          <a:lstStyle>
            <a:lvl1pPr algn="ctr">
              <a:defRPr sz="675">
                <a:solidFill>
                  <a:schemeClr val="bg1"/>
                </a:solidFill>
              </a:defRPr>
            </a:lvl1pPr>
          </a:lstStyle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1B18-AE1A-4497-BA6B-0B298C7B0ED7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7287352-2A54-4816-8A8F-19EA0D40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BD03-699E-4F3D-806B-2D0C3AAD60CB}" type="datetime1">
              <a:rPr lang="fr-FR" smtClean="0"/>
              <a:pPr/>
              <a:t>30/11/2023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07AEBB86-12F8-485C-B258-B89BEC47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784" y="4894008"/>
            <a:ext cx="6135960" cy="24949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VSERVFILE\UTILISATEURS\kpouillot\Bureau\presentation_INSIGHT_PPT_page contenus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" y="-123824"/>
            <a:ext cx="9144001" cy="5267325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2E5E4F18-1482-49B1-BD43-6D4448EEF199}" type="datetime1">
              <a:rPr lang="fr-FR" smtClean="0"/>
              <a:pPr/>
              <a:t>30/11/2023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3" y="4894008"/>
            <a:ext cx="6063952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©INSIGHT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820472" y="4894008"/>
            <a:ext cx="323528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33FDE788-C688-4606-B90B-DB17022F303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2" r:id="rId3"/>
    <p:sldLayoutId id="2147483649" r:id="rId4"/>
    <p:sldLayoutId id="2147483660" r:id="rId5"/>
    <p:sldLayoutId id="2147483661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8" r:id="rId14"/>
    <p:sldLayoutId id="2147483659" r:id="rId15"/>
    <p:sldLayoutId id="2147483663" r:id="rId16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Open Sans Extrabold" pitchFamily="34" charset="0"/>
          <a:ea typeface="Open Sans Extrabold" pitchFamily="34" charset="0"/>
          <a:cs typeface="Open Sans Extrabold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accent6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accent6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accent6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accent6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accent6">
              <a:lumMod val="75000"/>
              <a:lumOff val="25000"/>
            </a:schemeClr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93C91E-2ACC-B35F-9118-1A544D0F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NC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81E32-D95D-3139-5D8D-11994D9F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NC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AA511D-FDF8-B769-7101-3C3C0D884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B4CE8-8AC6-40AD-A58A-DE558EDE344A}" type="datetimeFigureOut">
              <a:rPr lang="fr-NC" smtClean="0"/>
              <a:t>30/11/2023</a:t>
            </a:fld>
            <a:endParaRPr lang="fr-NC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68159-614F-D936-84BA-3DB2BADF3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NC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7B29B3-8BC4-B26A-D0D6-AE34B9D59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42D0-EA19-446B-89B5-A1355F8BFEBA}" type="slidenum">
              <a:rPr lang="fr-NC" smtClean="0"/>
              <a:t>‹N°›</a:t>
            </a:fld>
            <a:endParaRPr lang="fr-NC"/>
          </a:p>
        </p:txBody>
      </p:sp>
    </p:spTree>
    <p:extLst>
      <p:ext uri="{BB962C8B-B14F-4D97-AF65-F5344CB8AC3E}">
        <p14:creationId xmlns:p14="http://schemas.microsoft.com/office/powerpoint/2010/main" val="10181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N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23.jpe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9.jpeg"/><Relationship Id="rId5" Type="http://schemas.openxmlformats.org/officeDocument/2006/relationships/image" Target="../media/image25.png"/><Relationship Id="rId10" Type="http://schemas.openxmlformats.org/officeDocument/2006/relationships/image" Target="../media/image68.jpeg"/><Relationship Id="rId4" Type="http://schemas.openxmlformats.org/officeDocument/2006/relationships/image" Target="../media/image24.jpe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6.png"/><Relationship Id="rId7" Type="http://schemas.openxmlformats.org/officeDocument/2006/relationships/image" Target="../media/image25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55.jpg"/><Relationship Id="rId5" Type="http://schemas.openxmlformats.org/officeDocument/2006/relationships/image" Target="../media/image23.jpeg"/><Relationship Id="rId10" Type="http://schemas.openxmlformats.org/officeDocument/2006/relationships/image" Target="../media/image79.jpeg"/><Relationship Id="rId4" Type="http://schemas.openxmlformats.org/officeDocument/2006/relationships/image" Target="../media/image77.jpe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64.png"/><Relationship Id="rId3" Type="http://schemas.openxmlformats.org/officeDocument/2006/relationships/image" Target="../media/image76.png"/><Relationship Id="rId7" Type="http://schemas.openxmlformats.org/officeDocument/2006/relationships/image" Target="../media/image26.pn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1.png"/><Relationship Id="rId5" Type="http://schemas.openxmlformats.org/officeDocument/2006/relationships/image" Target="../media/image24.jpeg"/><Relationship Id="rId10" Type="http://schemas.openxmlformats.org/officeDocument/2006/relationships/image" Target="../media/image55.jpg"/><Relationship Id="rId4" Type="http://schemas.openxmlformats.org/officeDocument/2006/relationships/image" Target="../media/image23.jpeg"/><Relationship Id="rId9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3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3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3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82.png"/><Relationship Id="rId4" Type="http://schemas.openxmlformats.org/officeDocument/2006/relationships/image" Target="../media/image24.jpe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2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7.jpeg"/><Relationship Id="rId7" Type="http://schemas.openxmlformats.org/officeDocument/2006/relationships/image" Target="../media/image23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g"/><Relationship Id="rId5" Type="http://schemas.openxmlformats.org/officeDocument/2006/relationships/image" Target="../media/image88.jpeg"/><Relationship Id="rId10" Type="http://schemas.openxmlformats.org/officeDocument/2006/relationships/image" Target="../media/image26.png"/><Relationship Id="rId4" Type="http://schemas.openxmlformats.org/officeDocument/2006/relationships/image" Target="../media/image89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24.jpe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26.png"/><Relationship Id="rId10" Type="http://schemas.openxmlformats.org/officeDocument/2006/relationships/image" Target="../media/image94.png"/><Relationship Id="rId4" Type="http://schemas.openxmlformats.org/officeDocument/2006/relationships/image" Target="../media/image25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51.png"/><Relationship Id="rId3" Type="http://schemas.openxmlformats.org/officeDocument/2006/relationships/image" Target="../media/image24.jpe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23.jpe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26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25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1.jpeg"/><Relationship Id="rId18" Type="http://schemas.openxmlformats.org/officeDocument/2006/relationships/image" Target="../media/image116.png"/><Relationship Id="rId26" Type="http://schemas.openxmlformats.org/officeDocument/2006/relationships/image" Target="../media/image123.jpeg"/><Relationship Id="rId3" Type="http://schemas.openxmlformats.org/officeDocument/2006/relationships/image" Target="../media/image102.png"/><Relationship Id="rId21" Type="http://schemas.openxmlformats.org/officeDocument/2006/relationships/image" Target="../media/image118.jpeg"/><Relationship Id="rId7" Type="http://schemas.openxmlformats.org/officeDocument/2006/relationships/image" Target="../media/image106.jpeg"/><Relationship Id="rId12" Type="http://schemas.openxmlformats.org/officeDocument/2006/relationships/image" Target="../media/image42.png"/><Relationship Id="rId17" Type="http://schemas.openxmlformats.org/officeDocument/2006/relationships/image" Target="../media/image115.png"/><Relationship Id="rId25" Type="http://schemas.openxmlformats.org/officeDocument/2006/relationships/image" Target="../media/image12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4.png"/><Relationship Id="rId20" Type="http://schemas.openxmlformats.org/officeDocument/2006/relationships/image" Target="../media/image117.jpe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5.png"/><Relationship Id="rId11" Type="http://schemas.openxmlformats.org/officeDocument/2006/relationships/image" Target="../media/image110.jpeg"/><Relationship Id="rId24" Type="http://schemas.openxmlformats.org/officeDocument/2006/relationships/image" Target="../media/image121.jpeg"/><Relationship Id="rId5" Type="http://schemas.openxmlformats.org/officeDocument/2006/relationships/image" Target="../media/image104.png"/><Relationship Id="rId15" Type="http://schemas.openxmlformats.org/officeDocument/2006/relationships/image" Target="../media/image113.jpeg"/><Relationship Id="rId23" Type="http://schemas.openxmlformats.org/officeDocument/2006/relationships/image" Target="../media/image120.jpeg"/><Relationship Id="rId28" Type="http://schemas.openxmlformats.org/officeDocument/2006/relationships/image" Target="../media/image125.png"/><Relationship Id="rId10" Type="http://schemas.openxmlformats.org/officeDocument/2006/relationships/image" Target="../media/image109.jpeg"/><Relationship Id="rId19" Type="http://schemas.microsoft.com/office/2007/relationships/hdphoto" Target="../media/hdphoto1.wdp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2.jpeg"/><Relationship Id="rId22" Type="http://schemas.openxmlformats.org/officeDocument/2006/relationships/image" Target="../media/image119.jpeg"/><Relationship Id="rId27" Type="http://schemas.openxmlformats.org/officeDocument/2006/relationships/image" Target="../media/image1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6.png"/><Relationship Id="rId3" Type="http://schemas.openxmlformats.org/officeDocument/2006/relationships/image" Target="../media/image15.jpeg"/><Relationship Id="rId7" Type="http://schemas.openxmlformats.org/officeDocument/2006/relationships/image" Target="../media/image29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24.jpeg"/><Relationship Id="rId5" Type="http://schemas.openxmlformats.org/officeDocument/2006/relationships/image" Target="../media/image27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18" Type="http://schemas.openxmlformats.org/officeDocument/2006/relationships/image" Target="../media/image43.jpeg"/><Relationship Id="rId3" Type="http://schemas.openxmlformats.org/officeDocument/2006/relationships/image" Target="../media/image23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6.jpeg"/><Relationship Id="rId5" Type="http://schemas.openxmlformats.org/officeDocument/2006/relationships/image" Target="../media/image25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19" Type="http://schemas.openxmlformats.org/officeDocument/2006/relationships/image" Target="../media/image44.tiff"/><Relationship Id="rId4" Type="http://schemas.openxmlformats.org/officeDocument/2006/relationships/image" Target="../media/image24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24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3.jpe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26.png"/><Relationship Id="rId15" Type="http://schemas.openxmlformats.org/officeDocument/2006/relationships/image" Target="../media/image13.jpeg"/><Relationship Id="rId10" Type="http://schemas.openxmlformats.org/officeDocument/2006/relationships/image" Target="../media/image49.jpeg"/><Relationship Id="rId4" Type="http://schemas.openxmlformats.org/officeDocument/2006/relationships/image" Target="../media/image25.png"/><Relationship Id="rId9" Type="http://schemas.openxmlformats.org/officeDocument/2006/relationships/image" Target="../media/image48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25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23.jpeg"/><Relationship Id="rId5" Type="http://schemas.openxmlformats.org/officeDocument/2006/relationships/image" Target="../media/image55.jpg"/><Relationship Id="rId15" Type="http://schemas.openxmlformats.org/officeDocument/2006/relationships/image" Target="../media/image61.pn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3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0201FCEE-C5F2-4626-85B4-E4989DD233DE}"/>
              </a:ext>
            </a:extLst>
          </p:cNvPr>
          <p:cNvGrpSpPr/>
          <p:nvPr/>
        </p:nvGrpSpPr>
        <p:grpSpPr>
          <a:xfrm>
            <a:off x="1787199" y="1232451"/>
            <a:ext cx="5569602" cy="540060"/>
            <a:chOff x="752978" y="1268758"/>
            <a:chExt cx="7426137" cy="7200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19ACC8-C948-4067-A4C8-24DAE4930ADA}"/>
                </a:ext>
              </a:extLst>
            </p:cNvPr>
            <p:cNvSpPr/>
            <p:nvPr/>
          </p:nvSpPr>
          <p:spPr>
            <a:xfrm>
              <a:off x="752978" y="1588729"/>
              <a:ext cx="742613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50" i="1" dirty="0">
                  <a:solidFill>
                    <a:srgbClr val="2796C7"/>
                  </a:solidFill>
                </a:rPr>
                <a:t>Improving Resilience in the Pacific Islands Through GIS and Remote Sensing</a:t>
              </a:r>
              <a:endParaRPr lang="en-GB" sz="1350" i="1" dirty="0">
                <a:solidFill>
                  <a:srgbClr val="2796C7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6A544C8-9703-4D79-86FD-9506EACC9CBF}"/>
                </a:ext>
              </a:extLst>
            </p:cNvPr>
            <p:cNvSpPr txBox="1"/>
            <p:nvPr/>
          </p:nvSpPr>
          <p:spPr>
            <a:xfrm>
              <a:off x="2519402" y="1268758"/>
              <a:ext cx="389329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1A628E"/>
                  </a:solidFill>
                </a:rPr>
                <a:t>Conference 27 Nov. - 1 Dec. 2023, FIJI </a:t>
              </a:r>
              <a:endParaRPr lang="fr-FR" sz="1350" b="1" dirty="0">
                <a:solidFill>
                  <a:srgbClr val="1A628E"/>
                </a:solidFill>
              </a:endParaRPr>
            </a:p>
          </p:txBody>
        </p:sp>
      </p:grpSp>
      <p:sp>
        <p:nvSpPr>
          <p:cNvPr id="14" name="ZoneTexte 1">
            <a:extLst>
              <a:ext uri="{FF2B5EF4-FFF2-40B4-BE49-F238E27FC236}">
                <a16:creationId xmlns:a16="http://schemas.microsoft.com/office/drawing/2014/main" id="{60BDCF94-E614-496F-93D5-BC535F0D3A2D}"/>
              </a:ext>
            </a:extLst>
          </p:cNvPr>
          <p:cNvSpPr txBox="1"/>
          <p:nvPr/>
        </p:nvSpPr>
        <p:spPr>
          <a:xfrm>
            <a:off x="179512" y="4714002"/>
            <a:ext cx="214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4294" algn="l"/>
              </a:tabLst>
            </a:pPr>
            <a:r>
              <a:rPr lang="en-US" sz="900" i="1" dirty="0">
                <a:solidFill>
                  <a:schemeClr val="accent6"/>
                </a:solidFill>
              </a:rPr>
              <a:t>* Research Engineer</a:t>
            </a:r>
          </a:p>
          <a:p>
            <a:pPr>
              <a:tabLst>
                <a:tab pos="64294" algn="l"/>
              </a:tabLst>
            </a:pPr>
            <a:r>
              <a:rPr lang="en-US" sz="900" i="1" dirty="0">
                <a:solidFill>
                  <a:schemeClr val="accent6"/>
                </a:solidFill>
              </a:rPr>
              <a:t>	INSIGHT/IRD, Noumea, NEW CALEDONIA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56C4254-31CE-3FA9-FCEB-CC914FC1CDA5}"/>
              </a:ext>
            </a:extLst>
          </p:cNvPr>
          <p:cNvGrpSpPr/>
          <p:nvPr/>
        </p:nvGrpSpPr>
        <p:grpSpPr>
          <a:xfrm>
            <a:off x="7668344" y="134685"/>
            <a:ext cx="1221834" cy="515693"/>
            <a:chOff x="7668344" y="134685"/>
            <a:chExt cx="1221834" cy="51569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BE72EE1-7D76-40E0-B2C8-8A9788511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6876" y="205763"/>
              <a:ext cx="533302" cy="37353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1D26B93-A9D2-4C1A-B2DF-386640CF3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34685"/>
              <a:ext cx="844298" cy="515693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F8B2958-3F25-F1F7-37A4-46FB59E0C9E7}"/>
              </a:ext>
            </a:extLst>
          </p:cNvPr>
          <p:cNvGrpSpPr/>
          <p:nvPr/>
        </p:nvGrpSpPr>
        <p:grpSpPr>
          <a:xfrm>
            <a:off x="179512" y="1947844"/>
            <a:ext cx="8784976" cy="1869894"/>
            <a:chOff x="179512" y="1784619"/>
            <a:chExt cx="8784976" cy="18698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489F71-5C0E-49FA-B608-2665661555CD}"/>
                </a:ext>
              </a:extLst>
            </p:cNvPr>
            <p:cNvSpPr/>
            <p:nvPr/>
          </p:nvSpPr>
          <p:spPr>
            <a:xfrm>
              <a:off x="179512" y="1784619"/>
              <a:ext cx="8784976" cy="1869894"/>
            </a:xfrm>
            <a:prstGeom prst="rect">
              <a:avLst/>
            </a:prstGeom>
            <a:solidFill>
              <a:srgbClr val="F3F7E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F20F3E3-1C5B-43F3-AECA-83BA254E7DCF}"/>
                </a:ext>
              </a:extLst>
            </p:cNvPr>
            <p:cNvSpPr txBox="1"/>
            <p:nvPr/>
          </p:nvSpPr>
          <p:spPr>
            <a:xfrm>
              <a:off x="287524" y="1950128"/>
              <a:ext cx="85689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A2BD3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An Operational Vegetation Drought Processing Chain based on Google Earth Engine satellite imagery and meteorological products</a:t>
              </a:r>
              <a:endParaRPr lang="en-GB" sz="1050" b="1" i="1" dirty="0">
                <a:solidFill>
                  <a:srgbClr val="0BA3E4"/>
                </a:solidFill>
                <a:latin typeface="Calibri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BE12ABF-2725-4DE5-9709-8C53325A259C}"/>
                </a:ext>
              </a:extLst>
            </p:cNvPr>
            <p:cNvSpPr txBox="1"/>
            <p:nvPr/>
          </p:nvSpPr>
          <p:spPr>
            <a:xfrm>
              <a:off x="2583060" y="3161954"/>
              <a:ext cx="397786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i="1" u="sng" dirty="0"/>
                <a:t>M. Neuhauser</a:t>
              </a:r>
              <a:r>
                <a:rPr lang="en-GB" sz="1350" i="1" dirty="0"/>
                <a:t>*, H. Roussaffa, A. Peltier, M. Despinoy</a:t>
              </a:r>
            </a:p>
          </p:txBody>
        </p:sp>
      </p:grpSp>
      <p:pic>
        <p:nvPicPr>
          <p:cNvPr id="22" name="Picture 2" descr="Météo-France — Wikipédia">
            <a:extLst>
              <a:ext uri="{FF2B5EF4-FFF2-40B4-BE49-F238E27FC236}">
                <a16:creationId xmlns:a16="http://schemas.microsoft.com/office/drawing/2014/main" id="{D852F8BD-B6C4-4996-A0CE-FE70C49B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78" y="3950201"/>
            <a:ext cx="678215" cy="6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77D57E7-3B8D-C21A-7426-CE5C7C9E2E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49" y="107115"/>
            <a:ext cx="4425861" cy="94437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CC1A7EC-6553-1410-42BD-DE8B642283C5}"/>
              </a:ext>
            </a:extLst>
          </p:cNvPr>
          <p:cNvGrpSpPr/>
          <p:nvPr/>
        </p:nvGrpSpPr>
        <p:grpSpPr>
          <a:xfrm>
            <a:off x="5157388" y="3835158"/>
            <a:ext cx="1687837" cy="1068540"/>
            <a:chOff x="2049402" y="3914312"/>
            <a:chExt cx="1687837" cy="1068540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B7AB8E7-36EC-9BE7-A244-B27B6AB8CA54}"/>
                </a:ext>
              </a:extLst>
            </p:cNvPr>
            <p:cNvSpPr txBox="1"/>
            <p:nvPr/>
          </p:nvSpPr>
          <p:spPr>
            <a:xfrm>
              <a:off x="2049402" y="4382688"/>
              <a:ext cx="168783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2812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OEIL</a:t>
              </a:r>
            </a:p>
            <a:p>
              <a:pPr algn="ctr"/>
              <a:r>
                <a:rPr lang="en-US" sz="1000" i="1" dirty="0">
                  <a:solidFill>
                    <a:srgbClr val="F2812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Environment Observatory in New Caledonia</a:t>
              </a:r>
              <a:endParaRPr lang="fr-NC" sz="1050" i="1" dirty="0">
                <a:solidFill>
                  <a:srgbClr val="F281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ADEF4D2-DEB4-8C58-129B-4CC84170BE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1" b="46891"/>
            <a:stretch/>
          </p:blipFill>
          <p:spPr>
            <a:xfrm>
              <a:off x="2449277" y="3914312"/>
              <a:ext cx="888089" cy="473107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EADA382-84D2-E4BA-85F6-BC252641024C}"/>
              </a:ext>
            </a:extLst>
          </p:cNvPr>
          <p:cNvGrpSpPr/>
          <p:nvPr/>
        </p:nvGrpSpPr>
        <p:grpSpPr>
          <a:xfrm>
            <a:off x="1515493" y="3967790"/>
            <a:ext cx="1562632" cy="804373"/>
            <a:chOff x="3203673" y="4227934"/>
            <a:chExt cx="1562632" cy="804373"/>
          </a:xfrm>
        </p:grpSpPr>
        <p:pic>
          <p:nvPicPr>
            <p:cNvPr id="17" name="Image 16" descr="Une image contenant texte, Police, logo, Graphique&#10;&#10;Description générée automatiquement">
              <a:extLst>
                <a:ext uri="{FF2B5EF4-FFF2-40B4-BE49-F238E27FC236}">
                  <a16:creationId xmlns:a16="http://schemas.microsoft.com/office/drawing/2014/main" id="{753AAAE0-00E7-2ABB-CE27-5250CA5C9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673" y="4227934"/>
              <a:ext cx="1562632" cy="39671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D522CF6-3B2C-62E5-BF0D-D6F435303E96}"/>
                </a:ext>
              </a:extLst>
            </p:cNvPr>
            <p:cNvSpPr txBox="1"/>
            <p:nvPr/>
          </p:nvSpPr>
          <p:spPr>
            <a:xfrm>
              <a:off x="3358767" y="4632197"/>
              <a:ext cx="1375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>
                  <a:solidFill>
                    <a:srgbClr val="006FB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Remote sensing and Geomatics company</a:t>
              </a:r>
              <a:endParaRPr lang="fr-FR" sz="1000" i="1" dirty="0">
                <a:solidFill>
                  <a:srgbClr val="006F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357C709-A1AB-3D43-ABE1-E14BB994735B}"/>
              </a:ext>
            </a:extLst>
          </p:cNvPr>
          <p:cNvGrpSpPr/>
          <p:nvPr/>
        </p:nvGrpSpPr>
        <p:grpSpPr>
          <a:xfrm>
            <a:off x="3563888" y="3967456"/>
            <a:ext cx="1375590" cy="802082"/>
            <a:chOff x="4884610" y="4281699"/>
            <a:chExt cx="1375590" cy="802082"/>
          </a:xfrm>
        </p:grpSpPr>
        <p:pic>
          <p:nvPicPr>
            <p:cNvPr id="27" name="Image 26" descr="Une image contenant Police, texte, logo, Graphique&#10;&#10;Description générée automatiquement">
              <a:extLst>
                <a:ext uri="{FF2B5EF4-FFF2-40B4-BE49-F238E27FC236}">
                  <a16:creationId xmlns:a16="http://schemas.microsoft.com/office/drawing/2014/main" id="{39F6533C-04E1-8A46-5E22-3896AEFCF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5" t="23540" r="11957" b="43596"/>
            <a:stretch/>
          </p:blipFill>
          <p:spPr>
            <a:xfrm>
              <a:off x="5144784" y="4281699"/>
              <a:ext cx="865017" cy="391629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78833E2-56A5-2AFD-B4B9-C6DEEAF103AB}"/>
                </a:ext>
              </a:extLst>
            </p:cNvPr>
            <p:cNvSpPr txBox="1"/>
            <p:nvPr/>
          </p:nvSpPr>
          <p:spPr>
            <a:xfrm>
              <a:off x="4884610" y="4683671"/>
              <a:ext cx="1375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>
                  <a:solidFill>
                    <a:srgbClr val="E601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French Development Research Institute</a:t>
              </a:r>
              <a:endParaRPr lang="fr-FR" sz="1000" i="1" dirty="0">
                <a:solidFill>
                  <a:srgbClr val="E601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8D9F1095-F25C-26D1-B62F-A8C63E20C8D9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44ECEEB-71D0-CA59-EB83-1D3967EA7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E7C5AD-0CFD-CB9B-8A98-5216AE1D9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C642FA0-8A5C-0CDB-BD00-6A16DE3DE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20" name="Picture 2" descr="Météo-France — Wikipédia">
              <a:extLst>
                <a:ext uri="{FF2B5EF4-FFF2-40B4-BE49-F238E27FC236}">
                  <a16:creationId xmlns:a16="http://schemas.microsoft.com/office/drawing/2014/main" id="{DC0F41AA-728C-ACB5-6EF5-55F68C6B6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re 21">
            <a:extLst>
              <a:ext uri="{FF2B5EF4-FFF2-40B4-BE49-F238E27FC236}">
                <a16:creationId xmlns:a16="http://schemas.microsoft.com/office/drawing/2014/main" id="{005618C1-BB8D-60FA-898F-00AC16FE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931"/>
            <a:ext cx="8229600" cy="633635"/>
          </a:xfrm>
        </p:spPr>
        <p:txBody>
          <a:bodyPr/>
          <a:lstStyle/>
          <a:p>
            <a:r>
              <a:rPr lang="en-GB" dirty="0"/>
              <a:t>Methodology at </a:t>
            </a:r>
            <a:r>
              <a:rPr lang="en-GB" u="sng" dirty="0"/>
              <a:t>LOCAL SCALE</a:t>
            </a:r>
            <a:endParaRPr lang="fr-FR" u="sng"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7BEC102E-3784-CBCF-5CBF-4DAAE39C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894008"/>
            <a:ext cx="323528" cy="249492"/>
          </a:xfrm>
        </p:spPr>
        <p:txBody>
          <a:bodyPr/>
          <a:lstStyle/>
          <a:p>
            <a:fld id="{33FDE788-C688-4606-B90B-DB17022F3032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E95E496-C942-63AB-34FD-0A779D6AAFBB}"/>
              </a:ext>
            </a:extLst>
          </p:cNvPr>
          <p:cNvGrpSpPr/>
          <p:nvPr/>
        </p:nvGrpSpPr>
        <p:grpSpPr>
          <a:xfrm>
            <a:off x="1835696" y="951572"/>
            <a:ext cx="5616624" cy="646331"/>
            <a:chOff x="1835696" y="951572"/>
            <a:chExt cx="5616624" cy="64633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2ECF44C-128B-A3EF-146B-F094E99160B9}"/>
                </a:ext>
              </a:extLst>
            </p:cNvPr>
            <p:cNvSpPr txBox="1"/>
            <p:nvPr/>
          </p:nvSpPr>
          <p:spPr>
            <a:xfrm>
              <a:off x="1835696" y="1076344"/>
              <a:ext cx="26119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500" b="1" kern="0" dirty="0"/>
                <a:t>LOCAL DROUGHT INDICATOR</a:t>
              </a:r>
              <a:endParaRPr lang="fr-FR" sz="1200" b="1" kern="0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B69EF06-1FDB-E77D-3999-3F125D24703F}"/>
                </a:ext>
              </a:extLst>
            </p:cNvPr>
            <p:cNvSpPr txBox="1"/>
            <p:nvPr/>
          </p:nvSpPr>
          <p:spPr>
            <a:xfrm>
              <a:off x="4483622" y="951572"/>
              <a:ext cx="2968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Drought information at local scale </a:t>
              </a:r>
              <a:r>
                <a:rPr lang="en-GB" sz="1200" i="1" dirty="0"/>
                <a:t>(10 m)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Updated every 10 days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/>
                <a:t>Focus on vegetation stress</a:t>
              </a:r>
            </a:p>
          </p:txBody>
        </p:sp>
        <p:sp>
          <p:nvSpPr>
            <p:cNvPr id="11" name="Accolade ouvrante 10">
              <a:extLst>
                <a:ext uri="{FF2B5EF4-FFF2-40B4-BE49-F238E27FC236}">
                  <a16:creationId xmlns:a16="http://schemas.microsoft.com/office/drawing/2014/main" id="{8C91130B-2DF0-A688-39EE-7CFC2BBE4091}"/>
                </a:ext>
              </a:extLst>
            </p:cNvPr>
            <p:cNvSpPr/>
            <p:nvPr/>
          </p:nvSpPr>
          <p:spPr>
            <a:xfrm>
              <a:off x="4410355" y="1033570"/>
              <a:ext cx="73268" cy="435695"/>
            </a:xfrm>
            <a:prstGeom prst="leftBrace">
              <a:avLst>
                <a:gd name="adj1" fmla="val 9083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03F0E85-814E-84C0-FC5A-146D45D4643D}"/>
              </a:ext>
            </a:extLst>
          </p:cNvPr>
          <p:cNvGrpSpPr/>
          <p:nvPr/>
        </p:nvGrpSpPr>
        <p:grpSpPr>
          <a:xfrm>
            <a:off x="107504" y="1635646"/>
            <a:ext cx="2393972" cy="814302"/>
            <a:chOff x="-68664" y="2109088"/>
            <a:chExt cx="3191961" cy="108573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F5516EA-9415-10C7-A225-1EFA18616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15735" flipH="1">
              <a:off x="-68664" y="2109088"/>
              <a:ext cx="986817" cy="822348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4979EC4-2706-E5D9-20E1-46BC7A944FEC}"/>
                </a:ext>
              </a:extLst>
            </p:cNvPr>
            <p:cNvSpPr txBox="1"/>
            <p:nvPr/>
          </p:nvSpPr>
          <p:spPr>
            <a:xfrm>
              <a:off x="840194" y="2148384"/>
              <a:ext cx="2283103" cy="1046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Landsat </a:t>
              </a:r>
              <a:r>
                <a:rPr lang="fr-FR" sz="900" dirty="0"/>
                <a:t>(L7, L8, L9)</a:t>
              </a:r>
            </a:p>
            <a:p>
              <a:r>
                <a:rPr lang="fr-FR" sz="1100" b="1" dirty="0"/>
                <a:t>USGS </a:t>
              </a:r>
              <a:r>
                <a:rPr lang="fr-FR" sz="1100" b="1" dirty="0" err="1"/>
                <a:t>Level</a:t>
              </a:r>
              <a:r>
                <a:rPr lang="fr-FR" sz="1100" b="1" dirty="0"/>
                <a:t> 2 </a:t>
              </a:r>
              <a:r>
                <a:rPr lang="fr-FR" sz="1100" b="1" dirty="0" err="1"/>
                <a:t>Reflectances</a:t>
              </a:r>
              <a:endParaRPr lang="fr-FR" sz="1100" b="1" dirty="0"/>
            </a:p>
            <a:p>
              <a:r>
                <a:rPr lang="fr-FR" sz="1000" dirty="0"/>
                <a:t>30 m</a:t>
              </a:r>
            </a:p>
            <a:p>
              <a:r>
                <a:rPr lang="fr-FR" sz="1000" dirty="0"/>
                <a:t>2000 - </a:t>
              </a:r>
              <a:r>
                <a:rPr lang="fr-FR" sz="1000" dirty="0" err="1"/>
                <a:t>today</a:t>
              </a:r>
              <a:endParaRPr lang="fr-FR" sz="1050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FD96AC8-B6D0-5C2A-E0F5-387524DF4635}"/>
              </a:ext>
            </a:extLst>
          </p:cNvPr>
          <p:cNvGrpSpPr/>
          <p:nvPr/>
        </p:nvGrpSpPr>
        <p:grpSpPr>
          <a:xfrm>
            <a:off x="123762" y="2461864"/>
            <a:ext cx="2759231" cy="784830"/>
            <a:chOff x="-46989" y="3149373"/>
            <a:chExt cx="3678980" cy="1046441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8733047-0D34-B831-D8D9-6EAFD667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72964">
              <a:off x="-46989" y="3239699"/>
              <a:ext cx="932093" cy="665734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E82FB27-7868-746E-CA73-586A466335D0}"/>
                </a:ext>
              </a:extLst>
            </p:cNvPr>
            <p:cNvSpPr txBox="1"/>
            <p:nvPr/>
          </p:nvSpPr>
          <p:spPr>
            <a:xfrm>
              <a:off x="840196" y="3149373"/>
              <a:ext cx="2791795" cy="1046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Sentinel-2 </a:t>
              </a:r>
              <a:r>
                <a:rPr lang="fr-FR" sz="900" dirty="0"/>
                <a:t>(2A, 2B)</a:t>
              </a:r>
            </a:p>
            <a:p>
              <a:r>
                <a:rPr lang="fr-FR" sz="1100" b="1" dirty="0"/>
                <a:t>THEIA / ESA </a:t>
              </a:r>
              <a:r>
                <a:rPr lang="fr-FR" sz="1100" b="1" dirty="0" err="1"/>
                <a:t>Level</a:t>
              </a:r>
              <a:r>
                <a:rPr lang="fr-FR" sz="1100" b="1" dirty="0"/>
                <a:t> 2 </a:t>
              </a:r>
              <a:r>
                <a:rPr lang="fr-FR" sz="1100" b="1" dirty="0" err="1"/>
                <a:t>Reflectances</a:t>
              </a:r>
              <a:endParaRPr lang="fr-FR" sz="1100" b="1" dirty="0"/>
            </a:p>
            <a:p>
              <a:r>
                <a:rPr lang="fr-FR" sz="1000" dirty="0"/>
                <a:t>10 m</a:t>
              </a:r>
            </a:p>
            <a:p>
              <a:r>
                <a:rPr lang="fr-FR" sz="1000" dirty="0"/>
                <a:t>2016 - </a:t>
              </a:r>
              <a:r>
                <a:rPr lang="fr-FR" sz="1000" dirty="0" err="1"/>
                <a:t>today</a:t>
              </a:r>
              <a:endParaRPr lang="fr-FR" sz="1050" dirty="0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DB89DDE-4582-090E-149C-92599E8FC4A6}"/>
              </a:ext>
            </a:extLst>
          </p:cNvPr>
          <p:cNvGrpSpPr/>
          <p:nvPr/>
        </p:nvGrpSpPr>
        <p:grpSpPr>
          <a:xfrm>
            <a:off x="6063654" y="1656087"/>
            <a:ext cx="1820716" cy="1677730"/>
            <a:chOff x="6372200" y="2156311"/>
            <a:chExt cx="2427621" cy="2236973"/>
          </a:xfrm>
        </p:grpSpPr>
        <p:sp>
          <p:nvSpPr>
            <p:cNvPr id="35" name="Rectangle à coins arrondis 27">
              <a:extLst>
                <a:ext uri="{FF2B5EF4-FFF2-40B4-BE49-F238E27FC236}">
                  <a16:creationId xmlns:a16="http://schemas.microsoft.com/office/drawing/2014/main" id="{7E166283-764C-AE61-BE0A-09B3D1D61B34}"/>
                </a:ext>
              </a:extLst>
            </p:cNvPr>
            <p:cNvSpPr/>
            <p:nvPr/>
          </p:nvSpPr>
          <p:spPr>
            <a:xfrm>
              <a:off x="6372200" y="2186564"/>
              <a:ext cx="2427621" cy="2206720"/>
            </a:xfrm>
            <a:prstGeom prst="roundRect">
              <a:avLst>
                <a:gd name="adj" fmla="val 13982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11A49D3-3EE8-39FE-4722-5532578E3320}"/>
                </a:ext>
              </a:extLst>
            </p:cNvPr>
            <p:cNvSpPr txBox="1"/>
            <p:nvPr/>
          </p:nvSpPr>
          <p:spPr>
            <a:xfrm>
              <a:off x="6687587" y="2156311"/>
              <a:ext cx="164660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accent4"/>
                  </a:solidFill>
                </a:rPr>
                <a:t>COMPOSITING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ACB4575-9376-6B81-365A-90A067D41CD1}"/>
                </a:ext>
              </a:extLst>
            </p:cNvPr>
            <p:cNvSpPr txBox="1"/>
            <p:nvPr/>
          </p:nvSpPr>
          <p:spPr>
            <a:xfrm>
              <a:off x="6548348" y="2411139"/>
              <a:ext cx="22514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 err="1"/>
                <a:t>Radiometric</a:t>
              </a:r>
              <a:r>
                <a:rPr lang="fr-FR" sz="900" dirty="0"/>
                <a:t> calibration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 err="1"/>
                <a:t>Decade</a:t>
              </a:r>
              <a:r>
                <a:rPr lang="fr-FR" sz="900" dirty="0"/>
                <a:t> (10-day) composition</a:t>
              </a:r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11A1972A-E52E-3E96-3EFD-651E4A16A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304" y="2719810"/>
              <a:ext cx="2197257" cy="1647942"/>
            </a:xfrm>
            <a:prstGeom prst="rect">
              <a:avLst/>
            </a:prstGeom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80DD120A-F939-D8FC-FB59-79E65FCF6B49}"/>
              </a:ext>
            </a:extLst>
          </p:cNvPr>
          <p:cNvGrpSpPr/>
          <p:nvPr/>
        </p:nvGrpSpPr>
        <p:grpSpPr>
          <a:xfrm>
            <a:off x="1729000" y="3474698"/>
            <a:ext cx="1991571" cy="1579500"/>
            <a:chOff x="781333" y="4702235"/>
            <a:chExt cx="2655428" cy="2106000"/>
          </a:xfrm>
        </p:grpSpPr>
        <p:sp>
          <p:nvSpPr>
            <p:cNvPr id="46" name="Rectangle à coins arrondis 30">
              <a:extLst>
                <a:ext uri="{FF2B5EF4-FFF2-40B4-BE49-F238E27FC236}">
                  <a16:creationId xmlns:a16="http://schemas.microsoft.com/office/drawing/2014/main" id="{540A4C6E-7F0A-D30A-7DE5-6AEC507011C9}"/>
                </a:ext>
              </a:extLst>
            </p:cNvPr>
            <p:cNvSpPr/>
            <p:nvPr/>
          </p:nvSpPr>
          <p:spPr>
            <a:xfrm>
              <a:off x="807618" y="4702235"/>
              <a:ext cx="2541428" cy="210600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859E29A1-DB79-36D0-42E8-05FD5AD77E73}"/>
                </a:ext>
              </a:extLst>
            </p:cNvPr>
            <p:cNvSpPr txBox="1"/>
            <p:nvPr/>
          </p:nvSpPr>
          <p:spPr>
            <a:xfrm>
              <a:off x="1157973" y="4728607"/>
              <a:ext cx="203278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b="1" dirty="0">
                  <a:solidFill>
                    <a:schemeClr val="accent4"/>
                  </a:solidFill>
                </a:rPr>
                <a:t>POST-PROCESSING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9A69D3C-026C-5243-EF25-584D94D72E7C}"/>
                </a:ext>
              </a:extLst>
            </p:cNvPr>
            <p:cNvSpPr txBox="1"/>
            <p:nvPr/>
          </p:nvSpPr>
          <p:spPr>
            <a:xfrm>
              <a:off x="781333" y="4997274"/>
              <a:ext cx="26554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 err="1"/>
                <a:t>Filtering</a:t>
              </a:r>
              <a:r>
                <a:rPr lang="fr-FR" sz="900" dirty="0"/>
                <a:t> </a:t>
              </a:r>
              <a:r>
                <a:rPr lang="fr-FR" sz="900" dirty="0" err="1"/>
                <a:t>bare</a:t>
              </a:r>
              <a:r>
                <a:rPr lang="fr-FR" sz="900" dirty="0"/>
                <a:t> </a:t>
              </a:r>
              <a:r>
                <a:rPr lang="fr-FR" sz="900" dirty="0" err="1"/>
                <a:t>soil</a:t>
              </a:r>
              <a:r>
                <a:rPr lang="fr-FR" sz="900" dirty="0"/>
                <a:t>, dense </a:t>
              </a:r>
              <a:r>
                <a:rPr lang="fr-FR" sz="900" dirty="0" err="1"/>
                <a:t>vegetation</a:t>
              </a:r>
              <a:endParaRPr lang="fr-FR" sz="900" dirty="0"/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 err="1"/>
                <a:t>From</a:t>
              </a:r>
              <a:r>
                <a:rPr lang="fr-FR" sz="900" dirty="0"/>
                <a:t> NDVI 10-day composites</a:t>
              </a:r>
              <a:endParaRPr lang="fr-FR" sz="825" dirty="0"/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B5D2A1A1-A575-6388-AD33-E87F4FCDF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5265" r="3538" b="12138"/>
            <a:stretch/>
          </p:blipFill>
          <p:spPr>
            <a:xfrm>
              <a:off x="1170197" y="5480184"/>
              <a:ext cx="1853142" cy="1327569"/>
            </a:xfrm>
            <a:prstGeom prst="rect">
              <a:avLst/>
            </a:prstGeom>
          </p:spPr>
        </p:pic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2B7EE0DF-517F-519E-3F30-D69C28C34DE7}"/>
                </a:ext>
              </a:extLst>
            </p:cNvPr>
            <p:cNvSpPr/>
            <p:nvPr/>
          </p:nvSpPr>
          <p:spPr>
            <a:xfrm>
              <a:off x="2659160" y="6233982"/>
              <a:ext cx="37218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4A94A4F9-4B76-C749-2E51-E1D8A4DA314B}"/>
                </a:ext>
              </a:extLst>
            </p:cNvPr>
            <p:cNvSpPr/>
            <p:nvPr/>
          </p:nvSpPr>
          <p:spPr>
            <a:xfrm>
              <a:off x="1139729" y="5953566"/>
              <a:ext cx="37218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52" name="Flèche droite 56">
            <a:extLst>
              <a:ext uri="{FF2B5EF4-FFF2-40B4-BE49-F238E27FC236}">
                <a16:creationId xmlns:a16="http://schemas.microsoft.com/office/drawing/2014/main" id="{7059D6BF-A424-C486-4643-C2488AC35D6A}"/>
              </a:ext>
            </a:extLst>
          </p:cNvPr>
          <p:cNvSpPr/>
          <p:nvPr/>
        </p:nvSpPr>
        <p:spPr>
          <a:xfrm>
            <a:off x="5409280" y="2400878"/>
            <a:ext cx="314848" cy="15178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3" name="Flèche droite 57">
            <a:extLst>
              <a:ext uri="{FF2B5EF4-FFF2-40B4-BE49-F238E27FC236}">
                <a16:creationId xmlns:a16="http://schemas.microsoft.com/office/drawing/2014/main" id="{9D61ECE0-1CFD-4045-9133-C7F6E10F3CE7}"/>
              </a:ext>
            </a:extLst>
          </p:cNvPr>
          <p:cNvSpPr/>
          <p:nvPr/>
        </p:nvSpPr>
        <p:spPr>
          <a:xfrm rot="10800000">
            <a:off x="4019424" y="4188556"/>
            <a:ext cx="314848" cy="15178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5" name="Image 54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442EF1CD-064C-BD17-95DB-304828610E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35" y="4727982"/>
            <a:ext cx="431417" cy="34801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EE0EEA39-1243-3B66-D2C6-19045D3ED75D}"/>
              </a:ext>
            </a:extLst>
          </p:cNvPr>
          <p:cNvGrpSpPr/>
          <p:nvPr/>
        </p:nvGrpSpPr>
        <p:grpSpPr>
          <a:xfrm>
            <a:off x="3059831" y="1649361"/>
            <a:ext cx="1981440" cy="1684456"/>
            <a:chOff x="3059831" y="1649361"/>
            <a:chExt cx="1981440" cy="1684456"/>
          </a:xfrm>
        </p:grpSpPr>
        <p:sp>
          <p:nvSpPr>
            <p:cNvPr id="30" name="Rectangle à coins arrondis 4">
              <a:extLst>
                <a:ext uri="{FF2B5EF4-FFF2-40B4-BE49-F238E27FC236}">
                  <a16:creationId xmlns:a16="http://schemas.microsoft.com/office/drawing/2014/main" id="{05D7DBDD-211D-806E-D43B-341DEAA181BE}"/>
                </a:ext>
              </a:extLst>
            </p:cNvPr>
            <p:cNvSpPr/>
            <p:nvPr/>
          </p:nvSpPr>
          <p:spPr>
            <a:xfrm>
              <a:off x="3059831" y="1678775"/>
              <a:ext cx="1906071" cy="1655042"/>
            </a:xfrm>
            <a:prstGeom prst="roundRect">
              <a:avLst>
                <a:gd name="adj" fmla="val 12639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03AD2E6-3A34-8D50-6CA0-25E1BDA93E3C}"/>
                </a:ext>
              </a:extLst>
            </p:cNvPr>
            <p:cNvSpPr txBox="1"/>
            <p:nvPr/>
          </p:nvSpPr>
          <p:spPr>
            <a:xfrm>
              <a:off x="3337889" y="1649361"/>
              <a:ext cx="142526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accent4"/>
                  </a:solidFill>
                </a:rPr>
                <a:t>PRE-PROCESSING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D69115F-F7EF-36E2-DF4E-9C08B987BD35}"/>
                </a:ext>
              </a:extLst>
            </p:cNvPr>
            <p:cNvSpPr txBox="1"/>
            <p:nvPr/>
          </p:nvSpPr>
          <p:spPr>
            <a:xfrm>
              <a:off x="3083364" y="1843261"/>
              <a:ext cx="1957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 err="1"/>
                <a:t>Computing</a:t>
              </a:r>
              <a:r>
                <a:rPr lang="fr-FR" sz="900" dirty="0"/>
                <a:t> NDWI/NDVI time </a:t>
              </a:r>
              <a:r>
                <a:rPr lang="fr-FR" sz="900" dirty="0" err="1"/>
                <a:t>series</a:t>
              </a:r>
              <a:endParaRPr lang="fr-FR" sz="900" dirty="0"/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fr-FR" sz="900" dirty="0" err="1"/>
                <a:t>Clouds</a:t>
              </a:r>
              <a:r>
                <a:rPr lang="fr-FR" sz="900" dirty="0"/>
                <a:t> </a:t>
              </a:r>
              <a:r>
                <a:rPr lang="fr-FR" sz="900" dirty="0" err="1"/>
                <a:t>filtering</a:t>
              </a:r>
              <a:r>
                <a:rPr lang="fr-FR" sz="900" dirty="0"/>
                <a:t> and </a:t>
              </a:r>
              <a:r>
                <a:rPr lang="fr-FR" sz="900" dirty="0" err="1"/>
                <a:t>reprojection</a:t>
              </a:r>
              <a:endParaRPr lang="fr-FR" sz="900" dirty="0"/>
            </a:p>
          </p:txBody>
        </p: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58D4A581-0B19-D833-5E73-CE74E311C5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4550" r="3538" b="13251"/>
            <a:stretch/>
          </p:blipFill>
          <p:spPr>
            <a:xfrm>
              <a:off x="3571066" y="2265757"/>
              <a:ext cx="1093080" cy="778765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6A9C8DB2-4E62-D087-0190-EEB930D3A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4550" r="3538" b="13251"/>
            <a:stretch/>
          </p:blipFill>
          <p:spPr>
            <a:xfrm>
              <a:off x="3452134" y="2332835"/>
              <a:ext cx="1093080" cy="7787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8D358AD7-A3B5-59E3-8A40-F7C7236F4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14550" r="3538" b="13251"/>
            <a:stretch/>
          </p:blipFill>
          <p:spPr>
            <a:xfrm>
              <a:off x="3333202" y="2413469"/>
              <a:ext cx="1093080" cy="7787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FF0ED60-D80D-2261-4414-3EC4FAA50A20}"/>
              </a:ext>
            </a:extLst>
          </p:cNvPr>
          <p:cNvGrpSpPr/>
          <p:nvPr/>
        </p:nvGrpSpPr>
        <p:grpSpPr>
          <a:xfrm>
            <a:off x="4572000" y="3474698"/>
            <a:ext cx="4477409" cy="1581328"/>
            <a:chOff x="4572000" y="3474698"/>
            <a:chExt cx="4477409" cy="1581328"/>
          </a:xfrm>
        </p:grpSpPr>
        <p:sp>
          <p:nvSpPr>
            <p:cNvPr id="54" name="Virage 48">
              <a:extLst>
                <a:ext uri="{FF2B5EF4-FFF2-40B4-BE49-F238E27FC236}">
                  <a16:creationId xmlns:a16="http://schemas.microsoft.com/office/drawing/2014/main" id="{A217414B-FD5F-8C06-BA97-B94408AD7445}"/>
                </a:ext>
              </a:extLst>
            </p:cNvPr>
            <p:cNvSpPr/>
            <p:nvPr/>
          </p:nvSpPr>
          <p:spPr>
            <a:xfrm rot="10800000">
              <a:off x="7022832" y="3474698"/>
              <a:ext cx="270030" cy="337864"/>
            </a:xfrm>
            <a:prstGeom prst="ben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725319C1-241F-BE8D-1065-86D1C37CFEDA}"/>
                </a:ext>
              </a:extLst>
            </p:cNvPr>
            <p:cNvGrpSpPr/>
            <p:nvPr/>
          </p:nvGrpSpPr>
          <p:grpSpPr>
            <a:xfrm>
              <a:off x="4572000" y="3476526"/>
              <a:ext cx="2432397" cy="1579500"/>
              <a:chOff x="4837461" y="4704672"/>
              <a:chExt cx="3225023" cy="2106000"/>
            </a:xfrm>
          </p:grpSpPr>
          <p:sp>
            <p:nvSpPr>
              <p:cNvPr id="40" name="Rectangle à coins arrondis 31">
                <a:extLst>
                  <a:ext uri="{FF2B5EF4-FFF2-40B4-BE49-F238E27FC236}">
                    <a16:creationId xmlns:a16="http://schemas.microsoft.com/office/drawing/2014/main" id="{6D7A505F-1C15-D388-6869-F658A4629807}"/>
                  </a:ext>
                </a:extLst>
              </p:cNvPr>
              <p:cNvSpPr/>
              <p:nvPr/>
            </p:nvSpPr>
            <p:spPr>
              <a:xfrm>
                <a:off x="4837461" y="4704672"/>
                <a:ext cx="3067955" cy="2106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 dirty="0"/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1AEFACF-3535-592E-849B-0702223056F6}"/>
                  </a:ext>
                </a:extLst>
              </p:cNvPr>
              <p:cNvSpPr txBox="1"/>
              <p:nvPr/>
            </p:nvSpPr>
            <p:spPr>
              <a:xfrm>
                <a:off x="5333189" y="4745227"/>
                <a:ext cx="233704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b="1" dirty="0">
                    <a:solidFill>
                      <a:schemeClr val="accent4"/>
                    </a:solidFill>
                  </a:rPr>
                  <a:t>VEGETATION STRESS </a:t>
                </a:r>
                <a:r>
                  <a:rPr lang="fr-FR" sz="1350" b="1" dirty="0">
                    <a:solidFill>
                      <a:srgbClr val="C00000"/>
                    </a:solidFill>
                  </a:rPr>
                  <a:t>*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7F07E26E-AEE0-AF75-8E39-C456D3A34D80}"/>
                  </a:ext>
                </a:extLst>
              </p:cNvPr>
              <p:cNvSpPr txBox="1"/>
              <p:nvPr/>
            </p:nvSpPr>
            <p:spPr>
              <a:xfrm>
                <a:off x="4837461" y="5024209"/>
                <a:ext cx="322502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90488" indent="-90488">
                  <a:buFont typeface="Arial" panose="020B0604020202020204" pitchFamily="34" charset="0"/>
                  <a:buChar char="•"/>
                </a:pPr>
                <a:r>
                  <a:rPr lang="en-GB" sz="900" dirty="0"/>
                  <a:t>Seasonal anomalies of NDWI </a:t>
                </a:r>
                <a:r>
                  <a:rPr lang="en-GB" sz="800" dirty="0"/>
                  <a:t>(</a:t>
                </a:r>
                <a:r>
                  <a:rPr lang="en-GB" sz="800" i="1" dirty="0"/>
                  <a:t>Amri et al., 2011</a:t>
                </a:r>
                <a:r>
                  <a:rPr lang="en-GB" sz="800" dirty="0"/>
                  <a:t>)</a:t>
                </a:r>
              </a:p>
              <a:p>
                <a:pPr marL="90488" indent="-90488">
                  <a:buFont typeface="Arial" panose="020B0604020202020204" pitchFamily="34" charset="0"/>
                  <a:buChar char="•"/>
                </a:pPr>
                <a:r>
                  <a:rPr lang="en-GB" sz="900" dirty="0"/>
                  <a:t>Seasonal = </a:t>
                </a:r>
                <a:r>
                  <a:rPr lang="en-US" sz="900" dirty="0"/>
                  <a:t>mean and std for each decade</a:t>
                </a:r>
                <a:endParaRPr lang="en-GB" sz="1000" dirty="0"/>
              </a:p>
            </p:txBody>
          </p:sp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83F8A703-B8B0-FA46-2A1D-A9A7982D53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01" t="12138" r="3538" b="12138"/>
              <a:stretch/>
            </p:blipFill>
            <p:spPr>
              <a:xfrm>
                <a:off x="5558730" y="5507719"/>
                <a:ext cx="1634895" cy="122168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BB6ACE4D-FC4B-4D66-71AA-9A1F04955786}"/>
                    </a:ext>
                  </a:extLst>
                </p:cNvPr>
                <p:cNvSpPr txBox="1"/>
                <p:nvPr/>
              </p:nvSpPr>
              <p:spPr>
                <a:xfrm>
                  <a:off x="6982077" y="4035537"/>
                  <a:ext cx="2067332" cy="698846"/>
                </a:xfrm>
                <a:prstGeom prst="rect">
                  <a:avLst/>
                </a:prstGeom>
                <a:noFill/>
                <a:ln>
                  <a:solidFill>
                    <a:srgbClr val="EF894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fr-FR" sz="1200" b="1" i="1" dirty="0">
                      <a:solidFill>
                        <a:srgbClr val="C00000"/>
                      </a:solidFill>
                    </a:rPr>
                    <a:t>* </a:t>
                  </a:r>
                  <a:r>
                    <a:rPr lang="fr-FR" sz="1200" b="1" i="1" u="sng" dirty="0" err="1">
                      <a:solidFill>
                        <a:srgbClr val="C00000"/>
                      </a:solidFill>
                    </a:rPr>
                    <a:t>Vegetation</a:t>
                  </a:r>
                  <a:r>
                    <a:rPr lang="fr-FR" sz="1200" b="1" i="1" u="sng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fr-FR" sz="1200" b="1" i="1" u="sng" dirty="0" err="1">
                      <a:solidFill>
                        <a:srgbClr val="C00000"/>
                      </a:solidFill>
                    </a:rPr>
                    <a:t>Anomaly</a:t>
                  </a:r>
                  <a:r>
                    <a:rPr lang="fr-FR" sz="1200" b="1" i="1" u="sng" dirty="0">
                      <a:solidFill>
                        <a:srgbClr val="C00000"/>
                      </a:solidFill>
                    </a:rPr>
                    <a:t> Index </a:t>
                  </a:r>
                  <a:r>
                    <a:rPr lang="fr-FR" sz="1400" b="1" u="sng" dirty="0">
                      <a:solidFill>
                        <a:srgbClr val="C00000"/>
                      </a:solidFill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000" b="0" i="1" dirty="0" smtClean="0">
                                <a:latin typeface="Cambria Math" panose="02040503050406030204" pitchFamily="18" charset="0"/>
                              </a:rPr>
                              <m:t>𝑉𝐴𝐼</m:t>
                            </m:r>
                          </m:e>
                          <m:sub>
                            <m:r>
                              <a:rPr lang="fr-FR" sz="10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fr-FR" sz="1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fr-FR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000" b="0" i="1" smtClean="0">
                                <a:latin typeface="Cambria Math" panose="02040503050406030204" pitchFamily="18" charset="0"/>
                              </a:rPr>
                              <m:t>𝑁𝐷𝑊𝐼</m:t>
                            </m:r>
                            <m:r>
                              <a:rPr lang="fr-FR" sz="1000" b="0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fr-FR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000" b="0" i="1" smtClean="0">
                                    <a:latin typeface="Cambria Math" panose="02040503050406030204" pitchFamily="18" charset="0"/>
                                  </a:rPr>
                                  <m:t>𝑁𝐷𝑊𝐼</m:t>
                                </m:r>
                              </m:e>
                              <m:sub>
                                <m:r>
                                  <a:rPr lang="fr-FR" sz="1000" b="0" i="1" smtClean="0">
                                    <a:latin typeface="Cambria Math" panose="02040503050406030204" pitchFamily="18" charset="0"/>
                                  </a:rPr>
                                  <m:t>𝑚𝑒𝑎𝑛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000" i="1">
                                    <a:latin typeface="Cambria Math" panose="02040503050406030204" pitchFamily="18" charset="0"/>
                                  </a:rPr>
                                  <m:t>𝑁𝐷𝑊𝐼</m:t>
                                </m:r>
                              </m:e>
                              <m:sub>
                                <m:r>
                                  <a:rPr lang="fr-FR" sz="1000" b="0" i="1" smtClean="0">
                                    <a:latin typeface="Cambria Math" panose="02040503050406030204" pitchFamily="18" charset="0"/>
                                  </a:rPr>
                                  <m:t>𝑠𝑡𝑑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BB6ACE4D-FC4B-4D66-71AA-9A1F04955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077" y="4035537"/>
                  <a:ext cx="2067332" cy="698846"/>
                </a:xfrm>
                <a:prstGeom prst="rect">
                  <a:avLst/>
                </a:prstGeom>
                <a:blipFill>
                  <a:blip r:embed="rId14"/>
                  <a:stretch>
                    <a:fillRect t="-855"/>
                  </a:stretch>
                </a:blipFill>
                <a:ln>
                  <a:solidFill>
                    <a:srgbClr val="EF8943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029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>
                <a:solidFill>
                  <a:srgbClr val="FFFFFF"/>
                </a:solidFill>
              </a:rPr>
              <a:pPr/>
              <a:t>11</a:t>
            </a:fld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99060B5-0FB4-3BFB-05A8-9A715CE5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846757"/>
            <a:ext cx="4860540" cy="2185985"/>
          </a:xfrm>
          <a:prstGeom prst="rect">
            <a:avLst/>
          </a:prstGeom>
        </p:spPr>
      </p:pic>
      <p:sp>
        <p:nvSpPr>
          <p:cNvPr id="3" name="Rectangle à coins arrondis 26">
            <a:extLst>
              <a:ext uri="{FF2B5EF4-FFF2-40B4-BE49-F238E27FC236}">
                <a16:creationId xmlns:a16="http://schemas.microsoft.com/office/drawing/2014/main" id="{79882A86-09E0-F9ED-DC11-69FFE051AF07}"/>
              </a:ext>
            </a:extLst>
          </p:cNvPr>
          <p:cNvSpPr/>
          <p:nvPr/>
        </p:nvSpPr>
        <p:spPr>
          <a:xfrm>
            <a:off x="5220072" y="1249862"/>
            <a:ext cx="1242138" cy="1072397"/>
          </a:xfrm>
          <a:prstGeom prst="roundRect">
            <a:avLst/>
          </a:prstGeom>
          <a:noFill/>
          <a:ln w="63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CF9659-1803-C6CC-B53F-E54730BEEA84}"/>
              </a:ext>
            </a:extLst>
          </p:cNvPr>
          <p:cNvSpPr txBox="1"/>
          <p:nvPr/>
        </p:nvSpPr>
        <p:spPr>
          <a:xfrm>
            <a:off x="5188371" y="983498"/>
            <a:ext cx="1723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>
                <a:solidFill>
                  <a:srgbClr val="C00000"/>
                </a:solidFill>
              </a:rPr>
              <a:t>Radiometric</a:t>
            </a:r>
            <a:r>
              <a:rPr lang="fr-FR" sz="900" dirty="0">
                <a:solidFill>
                  <a:srgbClr val="C00000"/>
                </a:solidFill>
              </a:rPr>
              <a:t> </a:t>
            </a:r>
            <a:r>
              <a:rPr lang="fr-FR" sz="900" dirty="0" err="1">
                <a:solidFill>
                  <a:srgbClr val="C00000"/>
                </a:solidFill>
              </a:rPr>
              <a:t>differences</a:t>
            </a:r>
            <a:r>
              <a:rPr lang="fr-FR" sz="900" dirty="0">
                <a:solidFill>
                  <a:srgbClr val="C00000"/>
                </a:solidFill>
              </a:rPr>
              <a:t> S2 vs L8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6E64F28-8E9D-98AB-C644-E9BE08C166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1182" r="1176"/>
          <a:stretch/>
        </p:blipFill>
        <p:spPr>
          <a:xfrm>
            <a:off x="1223628" y="3167062"/>
            <a:ext cx="4266474" cy="194297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7F19D0AE-E554-3FED-F283-2DF0C4D19456}"/>
              </a:ext>
            </a:extLst>
          </p:cNvPr>
          <p:cNvGrpSpPr/>
          <p:nvPr/>
        </p:nvGrpSpPr>
        <p:grpSpPr>
          <a:xfrm>
            <a:off x="6588224" y="2510643"/>
            <a:ext cx="2160240" cy="1809838"/>
            <a:chOff x="6228186" y="3392147"/>
            <a:chExt cx="2880321" cy="241311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376739-7B4D-ED80-5A4A-0C0F995D100E}"/>
                </a:ext>
              </a:extLst>
            </p:cNvPr>
            <p:cNvSpPr/>
            <p:nvPr/>
          </p:nvSpPr>
          <p:spPr>
            <a:xfrm>
              <a:off x="6228186" y="3392147"/>
              <a:ext cx="2880321" cy="241311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1F77B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NC" sz="1350"/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85BE875C-E5DD-5C71-34E7-A2D5C90F5AB4}"/>
                </a:ext>
              </a:extLst>
            </p:cNvPr>
            <p:cNvGrpSpPr/>
            <p:nvPr/>
          </p:nvGrpSpPr>
          <p:grpSpPr>
            <a:xfrm>
              <a:off x="6276251" y="3443089"/>
              <a:ext cx="2784252" cy="2334788"/>
              <a:chOff x="6348259" y="3443089"/>
              <a:chExt cx="2784252" cy="2334788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12262D38-1B4F-744E-4759-938824BBBEAF}"/>
                  </a:ext>
                </a:extLst>
              </p:cNvPr>
              <p:cNvGrpSpPr/>
              <p:nvPr/>
            </p:nvGrpSpPr>
            <p:grpSpPr>
              <a:xfrm>
                <a:off x="6348259" y="3557371"/>
                <a:ext cx="2784252" cy="2220506"/>
                <a:chOff x="6310357" y="3419386"/>
                <a:chExt cx="2784252" cy="2220506"/>
              </a:xfrm>
            </p:grpSpPr>
            <p:pic>
              <p:nvPicPr>
                <p:cNvPr id="34" name="Image 33">
                  <a:extLst>
                    <a:ext uri="{FF2B5EF4-FFF2-40B4-BE49-F238E27FC236}">
                      <a16:creationId xmlns:a16="http://schemas.microsoft.com/office/drawing/2014/main" id="{83BFC746-42AB-2CF3-EF38-F5C4E8B5B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07"/>
                <a:stretch/>
              </p:blipFill>
              <p:spPr>
                <a:xfrm>
                  <a:off x="6472860" y="3419386"/>
                  <a:ext cx="2621749" cy="2074312"/>
                </a:xfrm>
                <a:prstGeom prst="rect">
                  <a:avLst/>
                </a:prstGeom>
              </p:spPr>
            </p:pic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F7E7A4C4-FFD8-E54D-CD15-AFDAE4FE0F0E}"/>
                    </a:ext>
                  </a:extLst>
                </p:cNvPr>
                <p:cNvSpPr txBox="1"/>
                <p:nvPr/>
              </p:nvSpPr>
              <p:spPr>
                <a:xfrm rot="16200000">
                  <a:off x="6040685" y="4253074"/>
                  <a:ext cx="816344" cy="276999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750" b="1" dirty="0"/>
                    <a:t>L8 NDWI</a:t>
                  </a:r>
                  <a:endParaRPr lang="fr-NC" sz="750" b="1" dirty="0"/>
                </a:p>
              </p:txBody>
            </p: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558CE372-30F1-A88F-A230-91F734ACD8A5}"/>
                    </a:ext>
                  </a:extLst>
                </p:cNvPr>
                <p:cNvSpPr txBox="1"/>
                <p:nvPr/>
              </p:nvSpPr>
              <p:spPr>
                <a:xfrm>
                  <a:off x="7518060" y="5362893"/>
                  <a:ext cx="716436" cy="276999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750" b="1" dirty="0"/>
                    <a:t>S2 NDWI</a:t>
                  </a:r>
                  <a:endParaRPr lang="fr-NC" sz="750" b="1" dirty="0"/>
                </a:p>
              </p:txBody>
            </p:sp>
          </p:grp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EC10EFB-CF7F-03A3-6CCA-871185DAE25A}"/>
                  </a:ext>
                </a:extLst>
              </p:cNvPr>
              <p:cNvSpPr txBox="1"/>
              <p:nvPr/>
            </p:nvSpPr>
            <p:spPr>
              <a:xfrm>
                <a:off x="6528402" y="3443089"/>
                <a:ext cx="2547500" cy="32829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err="1">
                    <a:solidFill>
                      <a:srgbClr val="1F77B4"/>
                    </a:solidFill>
                  </a:rPr>
                  <a:t>Linear</a:t>
                </a:r>
                <a:r>
                  <a:rPr lang="fr-FR" sz="1000" b="1" dirty="0">
                    <a:solidFill>
                      <a:srgbClr val="1F77B4"/>
                    </a:solidFill>
                  </a:rPr>
                  <a:t> least-squares </a:t>
                </a:r>
                <a:r>
                  <a:rPr lang="fr-FR" sz="1000" b="1" dirty="0" err="1">
                    <a:solidFill>
                      <a:srgbClr val="1F77B4"/>
                    </a:solidFill>
                  </a:rPr>
                  <a:t>regression</a:t>
                </a:r>
                <a:endParaRPr lang="fr-NC" sz="1000" b="1" dirty="0">
                  <a:solidFill>
                    <a:srgbClr val="1F77B4"/>
                  </a:solidFill>
                </a:endParaRPr>
              </a:p>
            </p:txBody>
          </p:sp>
        </p:grpSp>
      </p:grpSp>
      <p:sp>
        <p:nvSpPr>
          <p:cNvPr id="38" name="Virage 31">
            <a:extLst>
              <a:ext uri="{FF2B5EF4-FFF2-40B4-BE49-F238E27FC236}">
                <a16:creationId xmlns:a16="http://schemas.microsoft.com/office/drawing/2014/main" id="{4D854431-2642-E8E0-E5E1-ADC3E6D6B10C}"/>
              </a:ext>
            </a:extLst>
          </p:cNvPr>
          <p:cNvSpPr/>
          <p:nvPr/>
        </p:nvSpPr>
        <p:spPr>
          <a:xfrm rot="5400000">
            <a:off x="6786337" y="1984292"/>
            <a:ext cx="306374" cy="557538"/>
          </a:xfrm>
          <a:prstGeom prst="ben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39" name="Virage 31">
            <a:extLst>
              <a:ext uri="{FF2B5EF4-FFF2-40B4-BE49-F238E27FC236}">
                <a16:creationId xmlns:a16="http://schemas.microsoft.com/office/drawing/2014/main" id="{553F7B55-069A-F5F8-3E69-9D7A08B1CF42}"/>
              </a:ext>
            </a:extLst>
          </p:cNvPr>
          <p:cNvSpPr/>
          <p:nvPr/>
        </p:nvSpPr>
        <p:spPr>
          <a:xfrm rot="10800000">
            <a:off x="5625757" y="4451218"/>
            <a:ext cx="1206265" cy="280772"/>
          </a:xfrm>
          <a:prstGeom prst="ben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40" name="Rectangle à coins arrondis 26">
            <a:extLst>
              <a:ext uri="{FF2B5EF4-FFF2-40B4-BE49-F238E27FC236}">
                <a16:creationId xmlns:a16="http://schemas.microsoft.com/office/drawing/2014/main" id="{E6FC8224-AE6E-EA16-C3D8-6FBDB2E313C6}"/>
              </a:ext>
            </a:extLst>
          </p:cNvPr>
          <p:cNvSpPr/>
          <p:nvPr/>
        </p:nvSpPr>
        <p:spPr>
          <a:xfrm>
            <a:off x="1167969" y="3130194"/>
            <a:ext cx="4371873" cy="1979839"/>
          </a:xfrm>
          <a:prstGeom prst="roundRect">
            <a:avLst>
              <a:gd name="adj" fmla="val 11835"/>
            </a:avLst>
          </a:prstGeom>
          <a:noFill/>
          <a:ln w="63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Titre 21">
            <a:extLst>
              <a:ext uri="{FF2B5EF4-FFF2-40B4-BE49-F238E27FC236}">
                <a16:creationId xmlns:a16="http://schemas.microsoft.com/office/drawing/2014/main" id="{D52FB53C-95A0-DE17-7BE9-2BACDC81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931"/>
            <a:ext cx="8229600" cy="633635"/>
          </a:xfrm>
        </p:spPr>
        <p:txBody>
          <a:bodyPr/>
          <a:lstStyle/>
          <a:p>
            <a:r>
              <a:rPr lang="en-GB" dirty="0"/>
              <a:t>Methodology at </a:t>
            </a:r>
            <a:r>
              <a:rPr lang="en-GB" u="sng" dirty="0"/>
              <a:t>LOCAL SCALE</a:t>
            </a:r>
            <a:endParaRPr lang="fr-FR" u="sng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0D3BAF-74FD-8B61-F4C5-675E97DAC455}"/>
              </a:ext>
            </a:extLst>
          </p:cNvPr>
          <p:cNvSpPr txBox="1"/>
          <p:nvPr/>
        </p:nvSpPr>
        <p:spPr>
          <a:xfrm>
            <a:off x="7273067" y="1754666"/>
            <a:ext cx="157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2474B0"/>
                </a:solidFill>
              </a:rPr>
              <a:t>RADIOMETRIC CALIBRATION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323459A-1775-F601-26B2-6191A60213B3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546E875-A3E5-0A23-4E05-41F91A373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8F2B172-5380-0709-2EC6-3BD244E04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B18D050-89F2-6B6C-E339-5BAFF2C29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21" name="Picture 2" descr="Météo-France — Wikipédia">
              <a:extLst>
                <a:ext uri="{FF2B5EF4-FFF2-40B4-BE49-F238E27FC236}">
                  <a16:creationId xmlns:a16="http://schemas.microsoft.com/office/drawing/2014/main" id="{0F73FA1F-FAD4-7C50-4B6A-2D6CB3C2D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014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99E32749-699B-AC94-B84E-FD47928C7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75498"/>
            <a:ext cx="6858000" cy="20680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>
                <a:solidFill>
                  <a:srgbClr val="FFFFFF"/>
                </a:solidFill>
              </a:rPr>
              <a:pPr/>
              <a:t>12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1850" y="3075498"/>
            <a:ext cx="2160240" cy="144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51362FA-A649-26F2-3147-F40EC109FD51}"/>
              </a:ext>
            </a:extLst>
          </p:cNvPr>
          <p:cNvGrpSpPr/>
          <p:nvPr/>
        </p:nvGrpSpPr>
        <p:grpSpPr>
          <a:xfrm>
            <a:off x="5647878" y="555526"/>
            <a:ext cx="3172594" cy="2231736"/>
            <a:chOff x="5502232" y="918574"/>
            <a:chExt cx="3172594" cy="2231736"/>
          </a:xfrm>
        </p:grpSpPr>
        <p:sp>
          <p:nvSpPr>
            <p:cNvPr id="28" name="Rectangle à coins arrondis 7">
              <a:extLst>
                <a:ext uri="{FF2B5EF4-FFF2-40B4-BE49-F238E27FC236}">
                  <a16:creationId xmlns:a16="http://schemas.microsoft.com/office/drawing/2014/main" id="{6595D78E-6C52-BE7D-FA18-D9323DD12320}"/>
                </a:ext>
              </a:extLst>
            </p:cNvPr>
            <p:cNvSpPr/>
            <p:nvPr/>
          </p:nvSpPr>
          <p:spPr>
            <a:xfrm>
              <a:off x="5502232" y="918574"/>
              <a:ext cx="3172594" cy="2231736"/>
            </a:xfrm>
            <a:prstGeom prst="roundRect">
              <a:avLst>
                <a:gd name="adj" fmla="val 9674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" t="1049" r="1192" b="764"/>
            <a:stretch/>
          </p:blipFill>
          <p:spPr>
            <a:xfrm>
              <a:off x="5919780" y="1215250"/>
              <a:ext cx="2612660" cy="1866186"/>
            </a:xfrm>
            <a:prstGeom prst="rect">
              <a:avLst/>
            </a:prstGeom>
          </p:spPr>
        </p:pic>
        <p:sp>
          <p:nvSpPr>
            <p:cNvPr id="67" name="ZoneTexte 66"/>
            <p:cNvSpPr txBox="1"/>
            <p:nvPr/>
          </p:nvSpPr>
          <p:spPr>
            <a:xfrm>
              <a:off x="6509251" y="927107"/>
              <a:ext cx="1593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CONFIDENCE INDEX</a:t>
              </a:r>
            </a:p>
            <a:p>
              <a:pPr algn="ctr"/>
              <a:r>
                <a:rPr lang="fr-FR" sz="1200" b="1" i="1" dirty="0">
                  <a:solidFill>
                    <a:schemeClr val="bg1"/>
                  </a:solidFill>
                </a:rPr>
                <a:t>R-SCORES SPI-3 vs VHI</a:t>
              </a: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CAD3E9BF-2A24-B197-8B5D-3F468F015485}"/>
                </a:ext>
              </a:extLst>
            </p:cNvPr>
            <p:cNvGrpSpPr/>
            <p:nvPr/>
          </p:nvGrpSpPr>
          <p:grpSpPr>
            <a:xfrm>
              <a:off x="5538389" y="2088895"/>
              <a:ext cx="1344057" cy="757216"/>
              <a:chOff x="4963569" y="2088895"/>
              <a:chExt cx="1344057" cy="75721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70314" y="2336588"/>
                <a:ext cx="108000" cy="108000"/>
              </a:xfrm>
              <a:prstGeom prst="rect">
                <a:avLst/>
              </a:prstGeom>
              <a:solidFill>
                <a:srgbClr val="0BE725"/>
              </a:solidFill>
              <a:ln w="31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670314" y="2494949"/>
                <a:ext cx="108000" cy="108000"/>
              </a:xfrm>
              <a:prstGeom prst="rect">
                <a:avLst/>
              </a:prstGeom>
              <a:solidFill>
                <a:srgbClr val="F5E025"/>
              </a:solidFill>
              <a:ln w="31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670314" y="2667401"/>
                <a:ext cx="108000" cy="108000"/>
              </a:xfrm>
              <a:prstGeom prst="rect">
                <a:avLst/>
              </a:prstGeom>
              <a:solidFill>
                <a:srgbClr val="D7191B"/>
              </a:solidFill>
              <a:ln w="31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5778314" y="2304512"/>
                <a:ext cx="407484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88" dirty="0"/>
                  <a:t>Good</a:t>
                </a: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5778314" y="2450091"/>
                <a:ext cx="529312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88" dirty="0"/>
                  <a:t>Medium</a:t>
                </a:r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5778313" y="2632526"/>
                <a:ext cx="340158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88" dirty="0"/>
                  <a:t>Bad</a:t>
                </a: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5475567" y="2088895"/>
                <a:ext cx="601447" cy="2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25" u="sng" dirty="0"/>
                  <a:t>R-scores</a:t>
                </a:r>
                <a:r>
                  <a:rPr lang="fr-FR" sz="825" dirty="0"/>
                  <a:t> :</a:t>
                </a:r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5192244" y="2627307"/>
                <a:ext cx="461986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788" i="1" dirty="0"/>
                  <a:t>R &lt; 0,4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4963569" y="2450577"/>
                <a:ext cx="684803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788" i="1" dirty="0"/>
                  <a:t>0,4 &lt; R &lt; 0,6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190334" y="2292887"/>
                <a:ext cx="461986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788" i="1" dirty="0"/>
                  <a:t>R &gt; 0,6</a:t>
                </a:r>
              </a:p>
            </p:txBody>
          </p:sp>
        </p:grpSp>
      </p:grpSp>
      <p:sp>
        <p:nvSpPr>
          <p:cNvPr id="38" name="Flèche vers le haut 27">
            <a:extLst>
              <a:ext uri="{FF2B5EF4-FFF2-40B4-BE49-F238E27FC236}">
                <a16:creationId xmlns:a16="http://schemas.microsoft.com/office/drawing/2014/main" id="{A356766B-6A57-4A83-B9AC-A1A3E2B57774}"/>
              </a:ext>
            </a:extLst>
          </p:cNvPr>
          <p:cNvSpPr/>
          <p:nvPr/>
        </p:nvSpPr>
        <p:spPr>
          <a:xfrm>
            <a:off x="6030162" y="4872766"/>
            <a:ext cx="52388" cy="6572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39" name="Flèche vers le haut 28">
            <a:extLst>
              <a:ext uri="{FF2B5EF4-FFF2-40B4-BE49-F238E27FC236}">
                <a16:creationId xmlns:a16="http://schemas.microsoft.com/office/drawing/2014/main" id="{EDBEB368-CA92-47CB-94A5-80232FC63898}"/>
              </a:ext>
            </a:extLst>
          </p:cNvPr>
          <p:cNvSpPr/>
          <p:nvPr/>
        </p:nvSpPr>
        <p:spPr>
          <a:xfrm>
            <a:off x="6624228" y="4882291"/>
            <a:ext cx="52388" cy="6572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40" name="Flèche vers le haut 29">
            <a:extLst>
              <a:ext uri="{FF2B5EF4-FFF2-40B4-BE49-F238E27FC236}">
                <a16:creationId xmlns:a16="http://schemas.microsoft.com/office/drawing/2014/main" id="{1E49DF84-D42A-45E7-9FE1-699F4DE18A69}"/>
              </a:ext>
            </a:extLst>
          </p:cNvPr>
          <p:cNvSpPr/>
          <p:nvPr/>
        </p:nvSpPr>
        <p:spPr>
          <a:xfrm>
            <a:off x="5199448" y="4882291"/>
            <a:ext cx="52388" cy="6572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0A700FE-829E-4190-A981-DEC601560456}"/>
              </a:ext>
            </a:extLst>
          </p:cNvPr>
          <p:cNvSpPr txBox="1"/>
          <p:nvPr/>
        </p:nvSpPr>
        <p:spPr>
          <a:xfrm>
            <a:off x="7007648" y="4457268"/>
            <a:ext cx="1771678" cy="415498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C00000"/>
                </a:solidFill>
              </a:rPr>
              <a:t>DETECTION OF IMPORTANT DROUGHT EVENTS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0D5635E-6CC6-ACA5-90FC-85B101C4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6303930" cy="857250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at </a:t>
            </a:r>
            <a:r>
              <a:rPr lang="fr-FR" u="sng" dirty="0"/>
              <a:t>GLOBAL SCALE</a:t>
            </a:r>
            <a:br>
              <a:rPr lang="fr-FR" dirty="0"/>
            </a:br>
            <a:r>
              <a:rPr lang="fr-FR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</a:t>
            </a:r>
            <a:r>
              <a:rPr lang="fr-FR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2019 </a:t>
            </a:r>
            <a:endParaRPr lang="fr-FR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C279EDA-F9DB-7B14-ED9E-FF5DD43CC8C6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671F1C7-C26D-E8C4-0406-9C1366090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AD7C617-00E7-EE34-826A-C8B531198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71F3478-6D43-87B0-A16F-DB74E3C5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17" name="Picture 2" descr="Météo-France — Wikipédia">
              <a:extLst>
                <a:ext uri="{FF2B5EF4-FFF2-40B4-BE49-F238E27FC236}">
                  <a16:creationId xmlns:a16="http://schemas.microsoft.com/office/drawing/2014/main" id="{533D3977-00E2-7296-CDD7-858749A70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2DCE4FD-87E4-1A38-9D45-6D56237A6327}"/>
              </a:ext>
            </a:extLst>
          </p:cNvPr>
          <p:cNvGrpSpPr/>
          <p:nvPr/>
        </p:nvGrpSpPr>
        <p:grpSpPr>
          <a:xfrm>
            <a:off x="813549" y="3133006"/>
            <a:ext cx="799854" cy="402906"/>
            <a:chOff x="727277" y="2866640"/>
            <a:chExt cx="799854" cy="402906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053361">
              <a:off x="1162823" y="2905238"/>
              <a:ext cx="364308" cy="3643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C25C344-F51A-AD21-858D-59602C7EDD1B}"/>
                </a:ext>
              </a:extLst>
            </p:cNvPr>
            <p:cNvSpPr txBox="1"/>
            <p:nvPr/>
          </p:nvSpPr>
          <p:spPr>
            <a:xfrm>
              <a:off x="727277" y="2866640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2B97C8"/>
                  </a:solidFill>
                </a:rPr>
                <a:t>Bourail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FC0DC3D-9BF6-74FA-3980-75DDFF923702}"/>
              </a:ext>
            </a:extLst>
          </p:cNvPr>
          <p:cNvGrpSpPr/>
          <p:nvPr/>
        </p:nvGrpSpPr>
        <p:grpSpPr>
          <a:xfrm>
            <a:off x="1893039" y="911770"/>
            <a:ext cx="2966993" cy="2236044"/>
            <a:chOff x="1893039" y="911770"/>
            <a:chExt cx="2966993" cy="2236044"/>
          </a:xfrm>
        </p:grpSpPr>
        <p:sp>
          <p:nvSpPr>
            <p:cNvPr id="34" name="Rectangle à coins arrondis 7">
              <a:extLst>
                <a:ext uri="{FF2B5EF4-FFF2-40B4-BE49-F238E27FC236}">
                  <a16:creationId xmlns:a16="http://schemas.microsoft.com/office/drawing/2014/main" id="{9AB19D7D-979D-4B45-B4C8-8D047D8BEC1B}"/>
                </a:ext>
              </a:extLst>
            </p:cNvPr>
            <p:cNvSpPr/>
            <p:nvPr/>
          </p:nvSpPr>
          <p:spPr>
            <a:xfrm>
              <a:off x="1893039" y="911770"/>
              <a:ext cx="2966993" cy="2231736"/>
            </a:xfrm>
            <a:prstGeom prst="roundRect">
              <a:avLst>
                <a:gd name="adj" fmla="val 9674"/>
              </a:avLst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949060" y="915566"/>
              <a:ext cx="2686222" cy="2232248"/>
              <a:chOff x="395536" y="1092712"/>
              <a:chExt cx="3581630" cy="2976331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4" t="458" r="2775" b="1336"/>
              <a:stretch/>
            </p:blipFill>
            <p:spPr>
              <a:xfrm>
                <a:off x="395536" y="1548764"/>
                <a:ext cx="3456385" cy="2520279"/>
              </a:xfrm>
              <a:prstGeom prst="rect">
                <a:avLst/>
              </a:prstGeom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1080391" y="1092712"/>
                <a:ext cx="2896775" cy="87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/>
                  <a:t>GLOBAL INDICATOR</a:t>
                </a:r>
              </a:p>
              <a:p>
                <a:pPr algn="ctr">
                  <a:spcAft>
                    <a:spcPts val="200"/>
                  </a:spcAft>
                </a:pPr>
                <a:r>
                  <a:rPr lang="fr-FR" sz="1200" b="1" i="1" dirty="0" err="1">
                    <a:solidFill>
                      <a:srgbClr val="E13E3F"/>
                    </a:solidFill>
                  </a:rPr>
                  <a:t>Vegetation</a:t>
                </a:r>
                <a:r>
                  <a:rPr lang="fr-FR" sz="1200" b="1" i="1" dirty="0">
                    <a:solidFill>
                      <a:srgbClr val="E13E3F"/>
                    </a:solidFill>
                  </a:rPr>
                  <a:t> </a:t>
                </a:r>
                <a:r>
                  <a:rPr lang="fr-FR" sz="1200" b="1" i="1" dirty="0" err="1">
                    <a:solidFill>
                      <a:srgbClr val="E13E3F"/>
                    </a:solidFill>
                  </a:rPr>
                  <a:t>Health</a:t>
                </a:r>
                <a:r>
                  <a:rPr lang="fr-FR" sz="1200" b="1" i="1" dirty="0">
                    <a:solidFill>
                      <a:srgbClr val="E13E3F"/>
                    </a:solidFill>
                  </a:rPr>
                  <a:t> Index (VHI)*</a:t>
                </a:r>
              </a:p>
              <a:p>
                <a:pPr algn="ctr"/>
                <a:r>
                  <a:rPr lang="fr-FR" sz="1000" dirty="0">
                    <a:solidFill>
                      <a:schemeClr val="accent6"/>
                    </a:solidFill>
                  </a:rPr>
                  <a:t>(MODIS, 500</a:t>
                </a:r>
                <a:r>
                  <a:rPr lang="fr-FR" sz="1000" dirty="0"/>
                  <a:t> m)</a:t>
                </a:r>
                <a:endParaRPr lang="fr-FR" sz="900" dirty="0"/>
              </a:p>
            </p:txBody>
          </p:sp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437" y="3244492"/>
                <a:ext cx="139315" cy="673359"/>
              </a:xfrm>
              <a:prstGeom prst="rect">
                <a:avLst/>
              </a:prstGeom>
            </p:spPr>
          </p:pic>
          <p:sp>
            <p:nvSpPr>
              <p:cNvPr id="51" name="ZoneTexte 50"/>
              <p:cNvSpPr txBox="1"/>
              <p:nvPr/>
            </p:nvSpPr>
            <p:spPr>
              <a:xfrm>
                <a:off x="832467" y="3133931"/>
                <a:ext cx="667277" cy="284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88" dirty="0" err="1"/>
                  <a:t>Healthy</a:t>
                </a:r>
                <a:endParaRPr lang="fr-FR" sz="788" dirty="0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817401" y="3727750"/>
                <a:ext cx="573235" cy="284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88" dirty="0"/>
                  <a:t>Stress</a:t>
                </a:r>
              </a:p>
            </p:txBody>
          </p:sp>
        </p:grp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F8EEB0F-351F-D80D-A17E-D60E75221251}"/>
              </a:ext>
            </a:extLst>
          </p:cNvPr>
          <p:cNvGrpSpPr/>
          <p:nvPr/>
        </p:nvGrpSpPr>
        <p:grpSpPr>
          <a:xfrm>
            <a:off x="3036992" y="1901199"/>
            <a:ext cx="654904" cy="474667"/>
            <a:chOff x="3036992" y="1901199"/>
            <a:chExt cx="654904" cy="474667"/>
          </a:xfrm>
        </p:grpSpPr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474238">
              <a:off x="3036992" y="2056940"/>
              <a:ext cx="318926" cy="3189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ZoneTexte 18"/>
            <p:cNvSpPr txBox="1"/>
            <p:nvPr/>
          </p:nvSpPr>
          <p:spPr>
            <a:xfrm>
              <a:off x="3173805" y="1901199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2B97C8"/>
                  </a:solidFill>
                </a:rPr>
                <a:t>Bourail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7BE09B0-18B0-45D7-39AF-5182F5BB7DA7}"/>
                  </a:ext>
                </a:extLst>
              </p:cNvPr>
              <p:cNvSpPr txBox="1"/>
              <p:nvPr/>
            </p:nvSpPr>
            <p:spPr>
              <a:xfrm>
                <a:off x="50633" y="1502576"/>
                <a:ext cx="2001780" cy="99463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E13E3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1000" b="1" dirty="0">
                    <a:solidFill>
                      <a:srgbClr val="E13E3F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fr-FR" sz="1000" b="1" i="1" smtClean="0">
                        <a:solidFill>
                          <a:srgbClr val="E13E3F"/>
                        </a:solidFill>
                        <a:latin typeface="Cambria Math" panose="02040503050406030204" pitchFamily="18" charset="0"/>
                      </a:rPr>
                      <m:t>𝑽𝑯𝑰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𝑽𝑪𝑰</m:t>
                    </m:r>
                    <m:r>
                      <a:rPr lang="fr-F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+(1−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fr-FR" sz="1000" dirty="0"/>
                  <a:t>)</a:t>
                </a:r>
                <a14:m>
                  <m:oMath xmlns:m="http://schemas.openxmlformats.org/officeDocument/2006/math">
                    <m:r>
                      <a:rPr lang="fr-FR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𝑻𝑪𝑰</m:t>
                    </m:r>
                  </m:oMath>
                </a14:m>
                <a:endParaRPr lang="fr-FR" sz="1050" b="1" dirty="0"/>
              </a:p>
              <a:p>
                <a:pPr>
                  <a:spcAft>
                    <a:spcPts val="400"/>
                  </a:spcAft>
                  <a:tabLst>
                    <a:tab pos="358775" algn="l"/>
                  </a:tabLst>
                </a:pPr>
                <a:r>
                  <a:rPr lang="fr-FR" sz="900" i="1" dirty="0" err="1">
                    <a:solidFill>
                      <a:schemeClr val="accent6"/>
                    </a:solidFill>
                  </a:rPr>
                  <a:t>With</a:t>
                </a:r>
                <a:r>
                  <a:rPr lang="fr-FR" sz="900" i="1" dirty="0">
                    <a:solidFill>
                      <a:schemeClr val="accent6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sz="9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𝑽𝑪𝑰</m:t>
                    </m:r>
                    <m:r>
                      <a:rPr lang="fr-FR" sz="9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fr-FR" sz="9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9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𝑁𝐷𝑊𝐼</m:t>
                            </m:r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𝑁𝐷𝑊𝐼</m:t>
                            </m:r>
                          </m:e>
                          <m:sub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9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9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𝑁𝐷𝑊𝐼</m:t>
                                </m:r>
                              </m:e>
                              <m:sub>
                                <m:r>
                                  <a:rPr lang="fr-FR" sz="9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9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sub>
                            </m:sSub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𝑁𝐷𝑊𝐼</m:t>
                            </m:r>
                          </m:e>
                          <m:sub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fr-FR" sz="900" i="1" dirty="0">
                  <a:solidFill>
                    <a:schemeClr val="accent6"/>
                  </a:solidFill>
                  <a:sym typeface="Wingdings" panose="05000000000000000000" pitchFamily="2" charset="2"/>
                </a:endParaRPr>
              </a:p>
              <a:p>
                <a:pPr>
                  <a:spcAft>
                    <a:spcPts val="400"/>
                  </a:spcAft>
                  <a:tabLst>
                    <a:tab pos="85725" algn="l"/>
                    <a:tab pos="358775" algn="l"/>
                  </a:tabLst>
                </a:pPr>
                <a:r>
                  <a:rPr lang="fr-FR" sz="900" i="1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fr-FR" sz="9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𝑻𝑪𝑰</m:t>
                    </m:r>
                    <m:r>
                      <a:rPr lang="fr-FR" sz="9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9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9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𝐿𝑆𝑇</m:t>
                        </m:r>
                        <m:r>
                          <a:rPr lang="fr-FR" sz="9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𝐿𝑆𝑇</m:t>
                            </m:r>
                          </m:e>
                          <m:sub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9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9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𝐿𝑆𝑇</m:t>
                                </m:r>
                              </m:e>
                              <m:sub>
                                <m:r>
                                  <a:rPr lang="fr-FR" sz="9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9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sub>
                            </m:sSub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𝐿𝑆𝑇</m:t>
                            </m:r>
                          </m:e>
                          <m:sub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fr-FR" sz="9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900" i="1" dirty="0">
                  <a:solidFill>
                    <a:schemeClr val="accent6"/>
                  </a:solidFill>
                </a:endParaRPr>
              </a:p>
              <a:p>
                <a:pPr>
                  <a:tabLst>
                    <a:tab pos="85725" algn="l"/>
                    <a:tab pos="358775" algn="l"/>
                  </a:tabLst>
                </a:pPr>
                <a:r>
                  <a:rPr lang="fr-FR" sz="900" b="1" i="1" dirty="0">
                    <a:solidFill>
                      <a:schemeClr val="accent6"/>
                    </a:solidFill>
                  </a:rPr>
                  <a:t>		</a:t>
                </a:r>
                <a:r>
                  <a:rPr lang="el-GR" sz="900" b="1" i="1" dirty="0">
                    <a:solidFill>
                      <a:schemeClr val="accent6"/>
                    </a:solidFill>
                  </a:rPr>
                  <a:t>α</a:t>
                </a:r>
                <a:r>
                  <a:rPr lang="fr-FR" sz="900" i="1" dirty="0">
                    <a:solidFill>
                      <a:schemeClr val="accent6"/>
                    </a:solidFill>
                  </a:rPr>
                  <a:t> = 0.5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7BE09B0-18B0-45D7-39AF-5182F5BB7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3" y="1502576"/>
                <a:ext cx="2001780" cy="9946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E13E3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èche : courbe vers le haut 26">
            <a:extLst>
              <a:ext uri="{FF2B5EF4-FFF2-40B4-BE49-F238E27FC236}">
                <a16:creationId xmlns:a16="http://schemas.microsoft.com/office/drawing/2014/main" id="{5FBD8874-5737-06CF-E778-4D26839A0086}"/>
              </a:ext>
            </a:extLst>
          </p:cNvPr>
          <p:cNvSpPr/>
          <p:nvPr/>
        </p:nvSpPr>
        <p:spPr>
          <a:xfrm rot="21084403">
            <a:off x="4388548" y="2752357"/>
            <a:ext cx="3114086" cy="766501"/>
          </a:xfrm>
          <a:prstGeom prst="curvedUpArrow">
            <a:avLst>
              <a:gd name="adj1" fmla="val 15349"/>
              <a:gd name="adj2" fmla="val 35454"/>
              <a:gd name="adj3" fmla="val 1821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2518C4E5-2942-FDE7-5C12-8A99395539A0}"/>
              </a:ext>
            </a:extLst>
          </p:cNvPr>
          <p:cNvSpPr/>
          <p:nvPr/>
        </p:nvSpPr>
        <p:spPr>
          <a:xfrm>
            <a:off x="6508217" y="4579845"/>
            <a:ext cx="284410" cy="241677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981765" y="2959373"/>
            <a:ext cx="1857172" cy="69249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>
                    <a:lumMod val="75000"/>
                  </a:schemeClr>
                </a:solidFill>
              </a:rPr>
              <a:t>Good </a:t>
            </a:r>
            <a:r>
              <a:rPr lang="en-GB" sz="1050" b="1" dirty="0">
                <a:solidFill>
                  <a:schemeClr val="bg1">
                    <a:lumMod val="75000"/>
                  </a:schemeClr>
                </a:solidFill>
              </a:rPr>
              <a:t>correlation</a:t>
            </a:r>
            <a:r>
              <a:rPr lang="fr-FR" sz="1050" b="1" dirty="0">
                <a:solidFill>
                  <a:schemeClr val="bg1">
                    <a:lumMod val="75000"/>
                  </a:schemeClr>
                </a:solidFill>
              </a:rPr>
              <a:t> SPI-3 vs VHI on Bourail 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900" b="1" dirty="0"/>
              <a:t>R-score = 0.7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900" b="1" dirty="0"/>
              <a:t>p-value &lt;&lt; 0.01</a:t>
            </a:r>
          </a:p>
        </p:txBody>
      </p:sp>
    </p:spTree>
    <p:extLst>
      <p:ext uri="{BB962C8B-B14F-4D97-AF65-F5344CB8AC3E}">
        <p14:creationId xmlns:p14="http://schemas.microsoft.com/office/powerpoint/2010/main" val="39340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18" grpId="0" animBg="1"/>
      <p:bldP spid="27" grpId="0" animBg="1"/>
      <p:bldP spid="5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99E32749-699B-AC94-B84E-FD47928C7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75498"/>
            <a:ext cx="6858000" cy="20680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>
                <a:solidFill>
                  <a:srgbClr val="FFFFFF"/>
                </a:solidFill>
              </a:rPr>
              <a:pPr/>
              <a:t>13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1850" y="3075498"/>
            <a:ext cx="2160240" cy="144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Flèche vers le haut 27">
            <a:extLst>
              <a:ext uri="{FF2B5EF4-FFF2-40B4-BE49-F238E27FC236}">
                <a16:creationId xmlns:a16="http://schemas.microsoft.com/office/drawing/2014/main" id="{A356766B-6A57-4A83-B9AC-A1A3E2B57774}"/>
              </a:ext>
            </a:extLst>
          </p:cNvPr>
          <p:cNvSpPr/>
          <p:nvPr/>
        </p:nvSpPr>
        <p:spPr>
          <a:xfrm>
            <a:off x="6030162" y="4872766"/>
            <a:ext cx="52388" cy="6572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39" name="Flèche vers le haut 28">
            <a:extLst>
              <a:ext uri="{FF2B5EF4-FFF2-40B4-BE49-F238E27FC236}">
                <a16:creationId xmlns:a16="http://schemas.microsoft.com/office/drawing/2014/main" id="{EDBEB368-CA92-47CB-94A5-80232FC63898}"/>
              </a:ext>
            </a:extLst>
          </p:cNvPr>
          <p:cNvSpPr/>
          <p:nvPr/>
        </p:nvSpPr>
        <p:spPr>
          <a:xfrm>
            <a:off x="6624228" y="4882291"/>
            <a:ext cx="52388" cy="6572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40" name="Flèche vers le haut 29">
            <a:extLst>
              <a:ext uri="{FF2B5EF4-FFF2-40B4-BE49-F238E27FC236}">
                <a16:creationId xmlns:a16="http://schemas.microsoft.com/office/drawing/2014/main" id="{1E49DF84-D42A-45E7-9FE1-699F4DE18A69}"/>
              </a:ext>
            </a:extLst>
          </p:cNvPr>
          <p:cNvSpPr/>
          <p:nvPr/>
        </p:nvSpPr>
        <p:spPr>
          <a:xfrm>
            <a:off x="5199448" y="4882291"/>
            <a:ext cx="52388" cy="6572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0A700FE-829E-4190-A981-DEC601560456}"/>
              </a:ext>
            </a:extLst>
          </p:cNvPr>
          <p:cNvSpPr txBox="1"/>
          <p:nvPr/>
        </p:nvSpPr>
        <p:spPr>
          <a:xfrm>
            <a:off x="7007648" y="4457268"/>
            <a:ext cx="1771678" cy="415498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C00000"/>
                </a:solidFill>
              </a:rPr>
              <a:t>DETECTION OF IMPORTANT DROUGHT EVENTS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0D5635E-6CC6-ACA5-90FC-85B101C4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6303930" cy="857250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at </a:t>
            </a:r>
            <a:r>
              <a:rPr lang="fr-FR" u="sng" dirty="0"/>
              <a:t>GLOBAL SCALE</a:t>
            </a:r>
            <a:br>
              <a:rPr lang="fr-FR" dirty="0"/>
            </a:br>
            <a:r>
              <a:rPr lang="fr-FR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</a:t>
            </a:r>
            <a:r>
              <a:rPr lang="fr-FR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2019 </a:t>
            </a:r>
            <a:endParaRPr lang="fr-FR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C279EDA-F9DB-7B14-ED9E-FF5DD43CC8C6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671F1C7-C26D-E8C4-0406-9C1366090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AD7C617-00E7-EE34-826A-C8B531198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71F3478-6D43-87B0-A16F-DB74E3C5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17" name="Picture 2" descr="Météo-France — Wikipédia">
              <a:extLst>
                <a:ext uri="{FF2B5EF4-FFF2-40B4-BE49-F238E27FC236}">
                  <a16:creationId xmlns:a16="http://schemas.microsoft.com/office/drawing/2014/main" id="{533D3977-00E2-7296-CDD7-858749A70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2DCE4FD-87E4-1A38-9D45-6D56237A6327}"/>
              </a:ext>
            </a:extLst>
          </p:cNvPr>
          <p:cNvGrpSpPr/>
          <p:nvPr/>
        </p:nvGrpSpPr>
        <p:grpSpPr>
          <a:xfrm>
            <a:off x="813549" y="3133006"/>
            <a:ext cx="799854" cy="402906"/>
            <a:chOff x="727277" y="2866640"/>
            <a:chExt cx="799854" cy="402906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053361">
              <a:off x="1162823" y="2905238"/>
              <a:ext cx="364308" cy="36430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C25C344-F51A-AD21-858D-59602C7EDD1B}"/>
                </a:ext>
              </a:extLst>
            </p:cNvPr>
            <p:cNvSpPr txBox="1"/>
            <p:nvPr/>
          </p:nvSpPr>
          <p:spPr>
            <a:xfrm>
              <a:off x="727277" y="2866640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2B97C8"/>
                  </a:solidFill>
                </a:rPr>
                <a:t>Bourail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FC0DC3D-9BF6-74FA-3980-75DDFF923702}"/>
              </a:ext>
            </a:extLst>
          </p:cNvPr>
          <p:cNvGrpSpPr/>
          <p:nvPr/>
        </p:nvGrpSpPr>
        <p:grpSpPr>
          <a:xfrm>
            <a:off x="1893039" y="911770"/>
            <a:ext cx="2966993" cy="2236044"/>
            <a:chOff x="1893039" y="911770"/>
            <a:chExt cx="2966993" cy="2236044"/>
          </a:xfrm>
        </p:grpSpPr>
        <p:sp>
          <p:nvSpPr>
            <p:cNvPr id="34" name="Rectangle à coins arrondis 7">
              <a:extLst>
                <a:ext uri="{FF2B5EF4-FFF2-40B4-BE49-F238E27FC236}">
                  <a16:creationId xmlns:a16="http://schemas.microsoft.com/office/drawing/2014/main" id="{9AB19D7D-979D-4B45-B4C8-8D047D8BEC1B}"/>
                </a:ext>
              </a:extLst>
            </p:cNvPr>
            <p:cNvSpPr/>
            <p:nvPr/>
          </p:nvSpPr>
          <p:spPr>
            <a:xfrm>
              <a:off x="1893039" y="911770"/>
              <a:ext cx="2966993" cy="2231736"/>
            </a:xfrm>
            <a:prstGeom prst="roundRect">
              <a:avLst>
                <a:gd name="adj" fmla="val 9674"/>
              </a:avLst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949060" y="915566"/>
              <a:ext cx="2686222" cy="2232248"/>
              <a:chOff x="395536" y="1092712"/>
              <a:chExt cx="3581630" cy="2976331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4" t="458" r="2775" b="1336"/>
              <a:stretch/>
            </p:blipFill>
            <p:spPr>
              <a:xfrm>
                <a:off x="395536" y="1548764"/>
                <a:ext cx="3456385" cy="2520279"/>
              </a:xfrm>
              <a:prstGeom prst="rect">
                <a:avLst/>
              </a:prstGeom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1080391" y="1092712"/>
                <a:ext cx="2896775" cy="872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/>
                  <a:t>GLOBAL INDICATOR</a:t>
                </a:r>
              </a:p>
              <a:p>
                <a:pPr algn="ctr">
                  <a:spcAft>
                    <a:spcPts val="200"/>
                  </a:spcAft>
                </a:pPr>
                <a:r>
                  <a:rPr lang="fr-FR" sz="1200" b="1" i="1" dirty="0" err="1">
                    <a:solidFill>
                      <a:srgbClr val="E13E3F"/>
                    </a:solidFill>
                  </a:rPr>
                  <a:t>Vegetation</a:t>
                </a:r>
                <a:r>
                  <a:rPr lang="fr-FR" sz="1200" b="1" i="1" dirty="0">
                    <a:solidFill>
                      <a:srgbClr val="E13E3F"/>
                    </a:solidFill>
                  </a:rPr>
                  <a:t> </a:t>
                </a:r>
                <a:r>
                  <a:rPr lang="fr-FR" sz="1200" b="1" i="1" dirty="0" err="1">
                    <a:solidFill>
                      <a:srgbClr val="E13E3F"/>
                    </a:solidFill>
                  </a:rPr>
                  <a:t>Health</a:t>
                </a:r>
                <a:r>
                  <a:rPr lang="fr-FR" sz="1200" b="1" i="1" dirty="0">
                    <a:solidFill>
                      <a:srgbClr val="E13E3F"/>
                    </a:solidFill>
                  </a:rPr>
                  <a:t> Index (VHI)*</a:t>
                </a:r>
              </a:p>
              <a:p>
                <a:pPr algn="ctr"/>
                <a:r>
                  <a:rPr lang="fr-FR" sz="1000" dirty="0">
                    <a:solidFill>
                      <a:schemeClr val="accent6"/>
                    </a:solidFill>
                  </a:rPr>
                  <a:t>(MODIS, 500</a:t>
                </a:r>
                <a:r>
                  <a:rPr lang="fr-FR" sz="1000" dirty="0"/>
                  <a:t> m)</a:t>
                </a:r>
                <a:endParaRPr lang="fr-FR" sz="900" dirty="0"/>
              </a:p>
            </p:txBody>
          </p:sp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437" y="3244492"/>
                <a:ext cx="139315" cy="673359"/>
              </a:xfrm>
              <a:prstGeom prst="rect">
                <a:avLst/>
              </a:prstGeom>
            </p:spPr>
          </p:pic>
          <p:sp>
            <p:nvSpPr>
              <p:cNvPr id="51" name="ZoneTexte 50"/>
              <p:cNvSpPr txBox="1"/>
              <p:nvPr/>
            </p:nvSpPr>
            <p:spPr>
              <a:xfrm>
                <a:off x="832467" y="3133931"/>
                <a:ext cx="667277" cy="284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88" dirty="0" err="1"/>
                  <a:t>Healthy</a:t>
                </a:r>
                <a:endParaRPr lang="fr-FR" sz="788" dirty="0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817401" y="3727750"/>
                <a:ext cx="573235" cy="284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88" dirty="0"/>
                  <a:t>Stress</a:t>
                </a:r>
              </a:p>
            </p:txBody>
          </p:sp>
        </p:grp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F8EEB0F-351F-D80D-A17E-D60E75221251}"/>
              </a:ext>
            </a:extLst>
          </p:cNvPr>
          <p:cNvGrpSpPr/>
          <p:nvPr/>
        </p:nvGrpSpPr>
        <p:grpSpPr>
          <a:xfrm>
            <a:off x="3036992" y="1901199"/>
            <a:ext cx="654904" cy="474667"/>
            <a:chOff x="3036992" y="1901199"/>
            <a:chExt cx="654904" cy="474667"/>
          </a:xfrm>
        </p:grpSpPr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474238">
              <a:off x="3036992" y="2056940"/>
              <a:ext cx="318926" cy="3189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ZoneTexte 18"/>
            <p:cNvSpPr txBox="1"/>
            <p:nvPr/>
          </p:nvSpPr>
          <p:spPr>
            <a:xfrm>
              <a:off x="3173805" y="1901199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rgbClr val="2B97C8"/>
                  </a:solidFill>
                </a:rPr>
                <a:t>Bourail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7BE09B0-18B0-45D7-39AF-5182F5BB7DA7}"/>
                  </a:ext>
                </a:extLst>
              </p:cNvPr>
              <p:cNvSpPr txBox="1"/>
              <p:nvPr/>
            </p:nvSpPr>
            <p:spPr>
              <a:xfrm>
                <a:off x="50633" y="1502576"/>
                <a:ext cx="2001780" cy="99463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E13E3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1000" b="1" dirty="0">
                    <a:solidFill>
                      <a:srgbClr val="E13E3F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fr-FR" sz="1000" b="1" i="1" smtClean="0">
                        <a:solidFill>
                          <a:srgbClr val="E13E3F"/>
                        </a:solidFill>
                        <a:latin typeface="Cambria Math" panose="02040503050406030204" pitchFamily="18" charset="0"/>
                      </a:rPr>
                      <m:t>𝑽𝑯𝑰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000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𝑽𝑪𝑰</m:t>
                    </m:r>
                    <m:r>
                      <a:rPr lang="fr-FR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+(1−</m:t>
                    </m:r>
                    <m:r>
                      <m:rPr>
                        <m:sty m:val="p"/>
                      </m:rPr>
                      <a:rPr lang="el-GR" sz="1000" i="1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fr-FR" sz="1000" dirty="0"/>
                  <a:t>)</a:t>
                </a:r>
                <a14:m>
                  <m:oMath xmlns:m="http://schemas.openxmlformats.org/officeDocument/2006/math">
                    <m:r>
                      <a:rPr lang="fr-FR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1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𝑻𝑪𝑰</m:t>
                    </m:r>
                  </m:oMath>
                </a14:m>
                <a:endParaRPr lang="fr-FR" sz="1050" b="1" dirty="0"/>
              </a:p>
              <a:p>
                <a:pPr>
                  <a:spcAft>
                    <a:spcPts val="400"/>
                  </a:spcAft>
                  <a:tabLst>
                    <a:tab pos="358775" algn="l"/>
                  </a:tabLst>
                </a:pPr>
                <a:r>
                  <a:rPr lang="fr-FR" sz="900" i="1" dirty="0" err="1">
                    <a:solidFill>
                      <a:schemeClr val="accent6"/>
                    </a:solidFill>
                  </a:rPr>
                  <a:t>With</a:t>
                </a:r>
                <a:r>
                  <a:rPr lang="fr-FR" sz="900" i="1" dirty="0">
                    <a:solidFill>
                      <a:schemeClr val="accent6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sz="9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𝑽𝑪𝑰</m:t>
                    </m:r>
                    <m:r>
                      <a:rPr lang="fr-FR" sz="9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fr-FR" sz="9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90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𝑁𝐷𝑊𝐼</m:t>
                            </m:r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𝑁𝐷𝑊𝐼</m:t>
                            </m:r>
                          </m:e>
                          <m:sub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9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9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𝑁𝐷𝑊𝐼</m:t>
                                </m:r>
                              </m:e>
                              <m:sub>
                                <m:r>
                                  <a:rPr lang="fr-FR" sz="9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9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sub>
                            </m:sSub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𝑁𝐷𝑊𝐼</m:t>
                            </m:r>
                          </m:e>
                          <m:sub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fr-FR" sz="900" i="1" dirty="0">
                  <a:solidFill>
                    <a:schemeClr val="accent6"/>
                  </a:solidFill>
                  <a:sym typeface="Wingdings" panose="05000000000000000000" pitchFamily="2" charset="2"/>
                </a:endParaRPr>
              </a:p>
              <a:p>
                <a:pPr>
                  <a:spcAft>
                    <a:spcPts val="400"/>
                  </a:spcAft>
                  <a:tabLst>
                    <a:tab pos="85725" algn="l"/>
                    <a:tab pos="358775" algn="l"/>
                  </a:tabLst>
                </a:pPr>
                <a:r>
                  <a:rPr lang="fr-FR" sz="900" i="1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fr-FR" sz="900" b="1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𝑻𝑪𝑰</m:t>
                    </m:r>
                    <m:r>
                      <a:rPr lang="fr-FR" sz="9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9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9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𝐿𝑆𝑇</m:t>
                        </m:r>
                        <m:r>
                          <a:rPr lang="fr-FR" sz="9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𝐿𝑆𝑇</m:t>
                            </m:r>
                          </m:e>
                          <m:sub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90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9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𝐿𝑆𝑇</m:t>
                                </m:r>
                              </m:e>
                              <m:sub>
                                <m:r>
                                  <a:rPr lang="fr-FR" sz="900" i="1" dirty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900" b="0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sub>
                            </m:sSub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fr-FR" sz="900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𝐿𝑆𝑇</m:t>
                            </m:r>
                          </m:e>
                          <m:sub>
                            <m:r>
                              <a:rPr lang="fr-FR" sz="900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fr-FR" sz="9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900" i="1" dirty="0">
                  <a:solidFill>
                    <a:schemeClr val="accent6"/>
                  </a:solidFill>
                </a:endParaRPr>
              </a:p>
              <a:p>
                <a:pPr>
                  <a:tabLst>
                    <a:tab pos="85725" algn="l"/>
                    <a:tab pos="358775" algn="l"/>
                  </a:tabLst>
                </a:pPr>
                <a:r>
                  <a:rPr lang="fr-FR" sz="900" b="1" i="1" dirty="0">
                    <a:solidFill>
                      <a:schemeClr val="accent6"/>
                    </a:solidFill>
                  </a:rPr>
                  <a:t>		</a:t>
                </a:r>
                <a:r>
                  <a:rPr lang="el-GR" sz="900" b="1" i="1" dirty="0">
                    <a:solidFill>
                      <a:schemeClr val="accent6"/>
                    </a:solidFill>
                  </a:rPr>
                  <a:t>α</a:t>
                </a:r>
                <a:r>
                  <a:rPr lang="fr-FR" sz="900" i="1" dirty="0">
                    <a:solidFill>
                      <a:schemeClr val="accent6"/>
                    </a:solidFill>
                  </a:rPr>
                  <a:t> = 0.5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7BE09B0-18B0-45D7-39AF-5182F5BB7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3" y="1502576"/>
                <a:ext cx="2001780" cy="9946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E13E3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2518C4E5-2942-FDE7-5C12-8A99395539A0}"/>
              </a:ext>
            </a:extLst>
          </p:cNvPr>
          <p:cNvSpPr/>
          <p:nvPr/>
        </p:nvSpPr>
        <p:spPr>
          <a:xfrm>
            <a:off x="6508217" y="4579845"/>
            <a:ext cx="284410" cy="241677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7C7BC86-881B-410E-6799-69462EBFA1CC}"/>
              </a:ext>
            </a:extLst>
          </p:cNvPr>
          <p:cNvGrpSpPr/>
          <p:nvPr/>
        </p:nvGrpSpPr>
        <p:grpSpPr>
          <a:xfrm>
            <a:off x="5647152" y="554430"/>
            <a:ext cx="3172594" cy="2231736"/>
            <a:chOff x="5502232" y="918574"/>
            <a:chExt cx="3172594" cy="2231736"/>
          </a:xfrm>
        </p:grpSpPr>
        <p:sp>
          <p:nvSpPr>
            <p:cNvPr id="28" name="Rectangle à coins arrondis 7">
              <a:extLst>
                <a:ext uri="{FF2B5EF4-FFF2-40B4-BE49-F238E27FC236}">
                  <a16:creationId xmlns:a16="http://schemas.microsoft.com/office/drawing/2014/main" id="{6595D78E-6C52-BE7D-FA18-D9323DD12320}"/>
                </a:ext>
              </a:extLst>
            </p:cNvPr>
            <p:cNvSpPr/>
            <p:nvPr/>
          </p:nvSpPr>
          <p:spPr>
            <a:xfrm>
              <a:off x="5502232" y="918574"/>
              <a:ext cx="3172594" cy="2231736"/>
            </a:xfrm>
            <a:prstGeom prst="roundRect">
              <a:avLst>
                <a:gd name="adj" fmla="val 9674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4964C67-1A1C-D042-4696-AD618577C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075" y="1037344"/>
              <a:ext cx="2625020" cy="2036654"/>
            </a:xfrm>
            <a:prstGeom prst="rect">
              <a:avLst/>
            </a:prstGeom>
          </p:spPr>
        </p:pic>
        <p:sp>
          <p:nvSpPr>
            <p:cNvPr id="67" name="ZoneTexte 66"/>
            <p:cNvSpPr txBox="1"/>
            <p:nvPr/>
          </p:nvSpPr>
          <p:spPr>
            <a:xfrm>
              <a:off x="6549230" y="927107"/>
              <a:ext cx="1513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DROUGHT ALERTS</a:t>
              </a:r>
            </a:p>
            <a:p>
              <a:pPr algn="ctr"/>
              <a:r>
                <a:rPr lang="fr-FR" sz="1200" i="1" dirty="0"/>
                <a:t>VHI + MAI + SPI/SPEI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19A409B2-5A5B-F624-AC89-861396AA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654" y="1712210"/>
              <a:ext cx="383687" cy="383687"/>
            </a:xfrm>
            <a:prstGeom prst="rect">
              <a:avLst/>
            </a:prstGeom>
          </p:spPr>
        </p:pic>
      </p:grpSp>
      <p:sp>
        <p:nvSpPr>
          <p:cNvPr id="71" name="Flèche : courbe vers le haut 70">
            <a:extLst>
              <a:ext uri="{FF2B5EF4-FFF2-40B4-BE49-F238E27FC236}">
                <a16:creationId xmlns:a16="http://schemas.microsoft.com/office/drawing/2014/main" id="{01E4FB5C-E03C-1A8E-6E3A-3B5A5B64E759}"/>
              </a:ext>
            </a:extLst>
          </p:cNvPr>
          <p:cNvSpPr/>
          <p:nvPr/>
        </p:nvSpPr>
        <p:spPr>
          <a:xfrm rot="21084403">
            <a:off x="4388548" y="2752357"/>
            <a:ext cx="3114086" cy="766501"/>
          </a:xfrm>
          <a:prstGeom prst="curvedUpArrow">
            <a:avLst>
              <a:gd name="adj1" fmla="val 15349"/>
              <a:gd name="adj2" fmla="val 35454"/>
              <a:gd name="adj3" fmla="val 182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80DF320-D19C-840B-CC71-C8CE3A33C0A1}"/>
              </a:ext>
            </a:extLst>
          </p:cNvPr>
          <p:cNvSpPr txBox="1"/>
          <p:nvPr/>
        </p:nvSpPr>
        <p:spPr>
          <a:xfrm>
            <a:off x="5050329" y="3164364"/>
            <a:ext cx="2048541" cy="41549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err="1"/>
              <a:t>Combining</a:t>
            </a:r>
            <a:r>
              <a:rPr lang="fr-FR" sz="1050" b="1" dirty="0"/>
              <a:t> </a:t>
            </a:r>
            <a:r>
              <a:rPr lang="fr-FR" sz="1050" b="1" dirty="0" err="1"/>
              <a:t>with</a:t>
            </a:r>
            <a:r>
              <a:rPr lang="fr-FR" sz="1050" b="1" dirty="0"/>
              <a:t> </a:t>
            </a:r>
            <a:r>
              <a:rPr lang="fr-FR" sz="1050" b="1" dirty="0" err="1"/>
              <a:t>complementary</a:t>
            </a:r>
            <a:r>
              <a:rPr lang="fr-FR" sz="1050" b="1" dirty="0"/>
              <a:t> </a:t>
            </a:r>
            <a:r>
              <a:rPr lang="fr-FR" sz="1050" b="1" dirty="0" err="1"/>
              <a:t>drought</a:t>
            </a:r>
            <a:r>
              <a:rPr lang="fr-FR" sz="1050" b="1" dirty="0"/>
              <a:t> </a:t>
            </a:r>
            <a:r>
              <a:rPr lang="fr-FR" sz="1050" b="1" dirty="0" err="1"/>
              <a:t>products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81799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lèche : courbe vers le haut 112">
            <a:extLst>
              <a:ext uri="{FF2B5EF4-FFF2-40B4-BE49-F238E27FC236}">
                <a16:creationId xmlns:a16="http://schemas.microsoft.com/office/drawing/2014/main" id="{2116702E-E302-BE7E-A308-04920093A831}"/>
              </a:ext>
            </a:extLst>
          </p:cNvPr>
          <p:cNvSpPr/>
          <p:nvPr/>
        </p:nvSpPr>
        <p:spPr>
          <a:xfrm rot="5153291">
            <a:off x="2597360" y="3851993"/>
            <a:ext cx="1153476" cy="475515"/>
          </a:xfrm>
          <a:prstGeom prst="curvedUpArrow">
            <a:avLst>
              <a:gd name="adj1" fmla="val 15349"/>
              <a:gd name="adj2" fmla="val 35454"/>
              <a:gd name="adj3" fmla="val 1821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0D5635E-6CC6-ACA5-90FC-85B101C4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965"/>
            <a:ext cx="6303930" cy="608578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at </a:t>
            </a:r>
            <a:r>
              <a:rPr lang="fr-FR" u="sng" dirty="0"/>
              <a:t>LOCAL SCALE</a:t>
            </a:r>
            <a:endParaRPr lang="fr-FR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C279EDA-F9DB-7B14-ED9E-FF5DD43CC8C6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671F1C7-C26D-E8C4-0406-9C1366090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AD7C617-00E7-EE34-826A-C8B531198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71F3478-6D43-87B0-A16F-DB74E3C5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17" name="Picture 2" descr="Météo-France — Wikipédia">
              <a:extLst>
                <a:ext uri="{FF2B5EF4-FFF2-40B4-BE49-F238E27FC236}">
                  <a16:creationId xmlns:a16="http://schemas.microsoft.com/office/drawing/2014/main" id="{533D3977-00E2-7296-CDD7-858749A70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Flèche : angle droit 41">
            <a:extLst>
              <a:ext uri="{FF2B5EF4-FFF2-40B4-BE49-F238E27FC236}">
                <a16:creationId xmlns:a16="http://schemas.microsoft.com/office/drawing/2014/main" id="{C0D70F1D-526D-545E-C388-3CF0506799B0}"/>
              </a:ext>
            </a:extLst>
          </p:cNvPr>
          <p:cNvSpPr/>
          <p:nvPr/>
        </p:nvSpPr>
        <p:spPr>
          <a:xfrm rot="5400000">
            <a:off x="2560160" y="3602815"/>
            <a:ext cx="250454" cy="240557"/>
          </a:xfrm>
          <a:prstGeom prst="bentUpArrow">
            <a:avLst>
              <a:gd name="adj1" fmla="val 29789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63759C39-D1BB-52F9-25F7-D34D832BFB97}"/>
              </a:ext>
            </a:extLst>
          </p:cNvPr>
          <p:cNvGrpSpPr/>
          <p:nvPr/>
        </p:nvGrpSpPr>
        <p:grpSpPr>
          <a:xfrm>
            <a:off x="104339" y="699543"/>
            <a:ext cx="4683685" cy="3312102"/>
            <a:chOff x="448517" y="699544"/>
            <a:chExt cx="4683685" cy="3312102"/>
          </a:xfrm>
        </p:grpSpPr>
        <p:pic>
          <p:nvPicPr>
            <p:cNvPr id="45" name="Image 44" descr="Une image contenant texte, carte, capture d’écran&#10;&#10;Description générée automatiquement">
              <a:extLst>
                <a:ext uri="{FF2B5EF4-FFF2-40B4-BE49-F238E27FC236}">
                  <a16:creationId xmlns:a16="http://schemas.microsoft.com/office/drawing/2014/main" id="{567736D7-C1F2-3B1E-BE8B-DC48D6570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17" y="699544"/>
              <a:ext cx="4683685" cy="3312102"/>
            </a:xfrm>
            <a:prstGeom prst="rect">
              <a:avLst/>
            </a:prstGeom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1C4585F-3E54-FC30-8D39-E29342CA2261}"/>
                </a:ext>
              </a:extLst>
            </p:cNvPr>
            <p:cNvSpPr txBox="1"/>
            <p:nvPr/>
          </p:nvSpPr>
          <p:spPr>
            <a:xfrm>
              <a:off x="3185718" y="1471115"/>
              <a:ext cx="1165705" cy="24622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FF0000"/>
                  </a:solidFill>
                </a:rPr>
                <a:t>VAI* January 2020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640275B8-4A96-F04A-96A7-E955CB0BC7D8}"/>
                </a:ext>
              </a:extLst>
            </p:cNvPr>
            <p:cNvSpPr txBox="1"/>
            <p:nvPr/>
          </p:nvSpPr>
          <p:spPr>
            <a:xfrm>
              <a:off x="521081" y="1471115"/>
              <a:ext cx="1298753" cy="24622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rgbClr val="00B050"/>
                  </a:solidFill>
                </a:rPr>
                <a:t>VAI* December 2017</a:t>
              </a:r>
            </a:p>
          </p:txBody>
        </p: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018C8AA1-F820-AD5A-D157-4F77583E92C4}"/>
              </a:ext>
            </a:extLst>
          </p:cNvPr>
          <p:cNvGrpSpPr/>
          <p:nvPr/>
        </p:nvGrpSpPr>
        <p:grpSpPr>
          <a:xfrm>
            <a:off x="787389" y="2559262"/>
            <a:ext cx="1152000" cy="261610"/>
            <a:chOff x="787389" y="2559262"/>
            <a:chExt cx="1152000" cy="261610"/>
          </a:xfrm>
        </p:grpSpPr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A5EC5C53-32C3-8DFA-E540-382576DD8C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389" y="2581948"/>
              <a:ext cx="115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B723A590-FEDE-C5B9-F9F9-EEDC82F2017C}"/>
                </a:ext>
              </a:extLst>
            </p:cNvPr>
            <p:cNvSpPr txBox="1"/>
            <p:nvPr/>
          </p:nvSpPr>
          <p:spPr>
            <a:xfrm>
              <a:off x="955881" y="2559262"/>
              <a:ext cx="4716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1 km</a:t>
              </a:r>
            </a:p>
          </p:txBody>
        </p:sp>
      </p:grp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AC8A723-A2A5-7477-8C56-80E89C21B3C1}"/>
              </a:ext>
            </a:extLst>
          </p:cNvPr>
          <p:cNvCxnSpPr/>
          <p:nvPr/>
        </p:nvCxnSpPr>
        <p:spPr>
          <a:xfrm>
            <a:off x="2067582" y="1095742"/>
            <a:ext cx="0" cy="1404000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006EB5BF-1237-E02B-48B3-65B4B67EDF69}"/>
              </a:ext>
            </a:extLst>
          </p:cNvPr>
          <p:cNvCxnSpPr/>
          <p:nvPr/>
        </p:nvCxnSpPr>
        <p:spPr>
          <a:xfrm>
            <a:off x="2067582" y="2661088"/>
            <a:ext cx="0" cy="1404000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004A99BF-1D3E-02CA-25DF-724935559981}"/>
              </a:ext>
            </a:extLst>
          </p:cNvPr>
          <p:cNvGrpSpPr/>
          <p:nvPr/>
        </p:nvGrpSpPr>
        <p:grpSpPr>
          <a:xfrm>
            <a:off x="141732" y="2661088"/>
            <a:ext cx="1854593" cy="1931860"/>
            <a:chOff x="141732" y="2661088"/>
            <a:chExt cx="1854593" cy="1931860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67B0610B-6DFD-2504-C8D6-6FCB733B9EAD}"/>
                </a:ext>
              </a:extLst>
            </p:cNvPr>
            <p:cNvSpPr/>
            <p:nvPr/>
          </p:nvSpPr>
          <p:spPr>
            <a:xfrm>
              <a:off x="141732" y="4171346"/>
              <a:ext cx="814149" cy="42160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err="1">
                  <a:solidFill>
                    <a:srgbClr val="FF0000"/>
                  </a:solidFill>
                </a:rPr>
                <a:t>Meteo</a:t>
              </a:r>
              <a:endParaRPr lang="fr-FR" sz="900" dirty="0">
                <a:solidFill>
                  <a:srgbClr val="FF0000"/>
                </a:solidFill>
              </a:endParaRPr>
            </a:p>
            <a:p>
              <a:pPr algn="ctr"/>
              <a:r>
                <a:rPr lang="fr-FR" sz="900" dirty="0">
                  <a:solidFill>
                    <a:srgbClr val="FF0000"/>
                  </a:solidFill>
                </a:rPr>
                <a:t>Station</a:t>
              </a:r>
            </a:p>
          </p:txBody>
        </p: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2F32728A-CD0F-BC57-6549-ABD93349CB1C}"/>
                </a:ext>
              </a:extLst>
            </p:cNvPr>
            <p:cNvCxnSpPr>
              <a:cxnSpLocks/>
              <a:stCxn id="70" idx="7"/>
            </p:cNvCxnSpPr>
            <p:nvPr/>
          </p:nvCxnSpPr>
          <p:spPr>
            <a:xfrm flipV="1">
              <a:off x="836652" y="2661088"/>
              <a:ext cx="1159673" cy="1572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Espace réservé du numéro de diapositive 4">
            <a:extLst>
              <a:ext uri="{FF2B5EF4-FFF2-40B4-BE49-F238E27FC236}">
                <a16:creationId xmlns:a16="http://schemas.microsoft.com/office/drawing/2014/main" id="{1A1701CE-113B-4221-6031-FD25D3C6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894008"/>
            <a:ext cx="323528" cy="249492"/>
          </a:xfrm>
        </p:spPr>
        <p:txBody>
          <a:bodyPr/>
          <a:lstStyle/>
          <a:p>
            <a:fld id="{33FDE788-C688-4606-B90B-DB17022F3032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3739A987-CF2F-F73B-8DFD-8B157D0A2A5E}"/>
              </a:ext>
            </a:extLst>
          </p:cNvPr>
          <p:cNvGrpSpPr/>
          <p:nvPr/>
        </p:nvGrpSpPr>
        <p:grpSpPr>
          <a:xfrm>
            <a:off x="3498649" y="3334922"/>
            <a:ext cx="4817016" cy="1810449"/>
            <a:chOff x="3779912" y="3334922"/>
            <a:chExt cx="4817016" cy="1810449"/>
          </a:xfrm>
        </p:grpSpPr>
        <p:pic>
          <p:nvPicPr>
            <p:cNvPr id="49" name="Image 48" descr="Une image contenant texte, capture d’écran, Tracé, ligne&#10;&#10;Description générée automatiquement">
              <a:extLst>
                <a:ext uri="{FF2B5EF4-FFF2-40B4-BE49-F238E27FC236}">
                  <a16:creationId xmlns:a16="http://schemas.microsoft.com/office/drawing/2014/main" id="{BD2C5640-7368-4F99-98D4-0AA3DD7B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3334922"/>
              <a:ext cx="4745759" cy="181044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E21AAADE-0202-7BE9-4BB5-BE42366B67BE}"/>
                </a:ext>
              </a:extLst>
            </p:cNvPr>
            <p:cNvSpPr txBox="1"/>
            <p:nvPr/>
          </p:nvSpPr>
          <p:spPr>
            <a:xfrm>
              <a:off x="7445551" y="3382033"/>
              <a:ext cx="6190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 err="1">
                  <a:solidFill>
                    <a:srgbClr val="00B050"/>
                  </a:solidFill>
                </a:rPr>
                <a:t>Dec</a:t>
              </a:r>
              <a:r>
                <a:rPr lang="fr-FR" sz="900" b="1" dirty="0">
                  <a:solidFill>
                    <a:srgbClr val="00B050"/>
                  </a:solidFill>
                </a:rPr>
                <a:t> 2017</a:t>
              </a:r>
              <a:endParaRPr lang="fr-NC" sz="900" b="1" dirty="0">
                <a:solidFill>
                  <a:srgbClr val="00B050"/>
                </a:solidFill>
              </a:endParaRP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9329B681-09AC-FECE-5CAB-0C2066D0115B}"/>
                </a:ext>
              </a:extLst>
            </p:cNvPr>
            <p:cNvSpPr txBox="1"/>
            <p:nvPr/>
          </p:nvSpPr>
          <p:spPr>
            <a:xfrm>
              <a:off x="7997084" y="4628350"/>
              <a:ext cx="5998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>
                  <a:solidFill>
                    <a:srgbClr val="FF0000"/>
                  </a:solidFill>
                </a:rPr>
                <a:t>Jan 2020</a:t>
              </a:r>
              <a:endParaRPr lang="fr-NC" sz="9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8" name="Connecteur droit avec flèche 87">
              <a:extLst>
                <a:ext uri="{FF2B5EF4-FFF2-40B4-BE49-F238E27FC236}">
                  <a16:creationId xmlns:a16="http://schemas.microsoft.com/office/drawing/2014/main" id="{E59D0E7D-7997-513C-6149-99325C46750A}"/>
                </a:ext>
              </a:extLst>
            </p:cNvPr>
            <p:cNvCxnSpPr>
              <a:cxnSpLocks/>
            </p:cNvCxnSpPr>
            <p:nvPr/>
          </p:nvCxnSpPr>
          <p:spPr>
            <a:xfrm>
              <a:off x="7720005" y="3579862"/>
              <a:ext cx="35086" cy="33578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>
              <a:extLst>
                <a:ext uri="{FF2B5EF4-FFF2-40B4-BE49-F238E27FC236}">
                  <a16:creationId xmlns:a16="http://schemas.microsoft.com/office/drawing/2014/main" id="{92B87F24-2201-3D93-D65E-943C40704E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93855" y="4434334"/>
              <a:ext cx="113310" cy="24460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727806-09A7-AFDD-8C0F-DB22E340B6FF}"/>
                  </a:ext>
                </a:extLst>
              </p:cNvPr>
              <p:cNvSpPr txBox="1"/>
              <p:nvPr/>
            </p:nvSpPr>
            <p:spPr>
              <a:xfrm>
                <a:off x="6461956" y="656070"/>
                <a:ext cx="2520280" cy="698846"/>
              </a:xfrm>
              <a:prstGeom prst="rect">
                <a:avLst/>
              </a:prstGeom>
              <a:noFill/>
              <a:ln>
                <a:solidFill>
                  <a:srgbClr val="EF894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1200" b="1" i="1" dirty="0">
                    <a:solidFill>
                      <a:srgbClr val="C00000"/>
                    </a:solidFill>
                  </a:rPr>
                  <a:t>* </a:t>
                </a:r>
                <a:r>
                  <a:rPr lang="fr-FR" sz="1200" b="1" i="1" u="sng" dirty="0" err="1">
                    <a:solidFill>
                      <a:srgbClr val="C00000"/>
                    </a:solidFill>
                  </a:rPr>
                  <a:t>Vegetation</a:t>
                </a:r>
                <a:r>
                  <a:rPr lang="fr-FR" sz="1200" b="1" i="1" u="sng" dirty="0">
                    <a:solidFill>
                      <a:srgbClr val="C00000"/>
                    </a:solidFill>
                  </a:rPr>
                  <a:t> </a:t>
                </a:r>
                <a:r>
                  <a:rPr lang="fr-FR" sz="1200" b="1" i="1" u="sng" dirty="0" err="1">
                    <a:solidFill>
                      <a:srgbClr val="C00000"/>
                    </a:solidFill>
                  </a:rPr>
                  <a:t>Anomaly</a:t>
                </a:r>
                <a:r>
                  <a:rPr lang="fr-FR" sz="1200" b="1" i="1" u="sng" dirty="0">
                    <a:solidFill>
                      <a:srgbClr val="C00000"/>
                    </a:solidFill>
                  </a:rPr>
                  <a:t> Index (10 m) </a:t>
                </a:r>
                <a:r>
                  <a:rPr lang="fr-FR" sz="1400" b="1" u="sng" dirty="0">
                    <a:solidFill>
                      <a:srgbClr val="C00000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000" b="0" i="1" dirty="0" smtClean="0">
                              <a:latin typeface="Cambria Math" panose="02040503050406030204" pitchFamily="18" charset="0"/>
                            </a:rPr>
                            <m:t>𝑉𝐴𝐼</m:t>
                          </m:r>
                        </m:e>
                        <m:sub>
                          <m:r>
                            <a:rPr lang="fr-FR" sz="1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FR" sz="1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0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fr-FR" sz="10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FR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𝑁𝐷𝑊𝐼</m:t>
                          </m:r>
                          <m:r>
                            <a:rPr lang="fr-FR" sz="10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  <m:t>𝑁𝐷𝑊𝐼</m:t>
                              </m:r>
                            </m:e>
                            <m:sub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00" i="1">
                                  <a:latin typeface="Cambria Math" panose="02040503050406030204" pitchFamily="18" charset="0"/>
                                </a:rPr>
                                <m:t>𝑁𝐷𝑊𝐼</m:t>
                              </m:r>
                            </m:e>
                            <m:sub>
                              <m:r>
                                <a:rPr lang="fr-FR" sz="1000" b="0" i="1" smtClean="0">
                                  <a:latin typeface="Cambria Math" panose="02040503050406030204" pitchFamily="18" charset="0"/>
                                </a:rPr>
                                <m:t>𝑠𝑡𝑑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727806-09A7-AFDD-8C0F-DB22E340B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956" y="656070"/>
                <a:ext cx="2520280" cy="698846"/>
              </a:xfrm>
              <a:prstGeom prst="rect">
                <a:avLst/>
              </a:prstGeom>
              <a:blipFill>
                <a:blip r:embed="rId9"/>
                <a:stretch>
                  <a:fillRect t="-862"/>
                </a:stretch>
              </a:blipFill>
              <a:ln>
                <a:solidFill>
                  <a:srgbClr val="EF8943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36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lèche : courbe vers le haut 112">
            <a:extLst>
              <a:ext uri="{FF2B5EF4-FFF2-40B4-BE49-F238E27FC236}">
                <a16:creationId xmlns:a16="http://schemas.microsoft.com/office/drawing/2014/main" id="{2116702E-E302-BE7E-A308-04920093A831}"/>
              </a:ext>
            </a:extLst>
          </p:cNvPr>
          <p:cNvSpPr/>
          <p:nvPr/>
        </p:nvSpPr>
        <p:spPr>
          <a:xfrm rot="5153291">
            <a:off x="2597360" y="3851993"/>
            <a:ext cx="1153476" cy="475515"/>
          </a:xfrm>
          <a:prstGeom prst="curvedUpArrow">
            <a:avLst>
              <a:gd name="adj1" fmla="val 15349"/>
              <a:gd name="adj2" fmla="val 35454"/>
              <a:gd name="adj3" fmla="val 1821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0D5635E-6CC6-ACA5-90FC-85B101C4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965"/>
            <a:ext cx="6303930" cy="608578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at </a:t>
            </a:r>
            <a:r>
              <a:rPr lang="fr-FR" u="sng" dirty="0"/>
              <a:t>LOCAL SCALE</a:t>
            </a:r>
            <a:endParaRPr lang="fr-FR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C279EDA-F9DB-7B14-ED9E-FF5DD43CC8C6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671F1C7-C26D-E8C4-0406-9C1366090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AD7C617-00E7-EE34-826A-C8B531198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71F3478-6D43-87B0-A16F-DB74E3C5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17" name="Picture 2" descr="Météo-France — Wikipédia">
              <a:extLst>
                <a:ext uri="{FF2B5EF4-FFF2-40B4-BE49-F238E27FC236}">
                  <a16:creationId xmlns:a16="http://schemas.microsoft.com/office/drawing/2014/main" id="{533D3977-00E2-7296-CDD7-858749A70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Flèche : angle droit 41">
            <a:extLst>
              <a:ext uri="{FF2B5EF4-FFF2-40B4-BE49-F238E27FC236}">
                <a16:creationId xmlns:a16="http://schemas.microsoft.com/office/drawing/2014/main" id="{C0D70F1D-526D-545E-C388-3CF0506799B0}"/>
              </a:ext>
            </a:extLst>
          </p:cNvPr>
          <p:cNvSpPr/>
          <p:nvPr/>
        </p:nvSpPr>
        <p:spPr>
          <a:xfrm rot="5400000">
            <a:off x="2560160" y="3602815"/>
            <a:ext cx="250454" cy="240557"/>
          </a:xfrm>
          <a:prstGeom prst="bentUpArrow">
            <a:avLst>
              <a:gd name="adj1" fmla="val 29789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5" name="Image 44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567736D7-C1F2-3B1E-BE8B-DC48D6570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" y="699543"/>
            <a:ext cx="4683685" cy="3312102"/>
          </a:xfrm>
          <a:prstGeom prst="rect">
            <a:avLst/>
          </a:prstGeom>
        </p:spPr>
      </p:pic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AC8A723-A2A5-7477-8C56-80E89C21B3C1}"/>
              </a:ext>
            </a:extLst>
          </p:cNvPr>
          <p:cNvCxnSpPr/>
          <p:nvPr/>
        </p:nvCxnSpPr>
        <p:spPr>
          <a:xfrm>
            <a:off x="2067582" y="1095742"/>
            <a:ext cx="0" cy="1404000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006EB5BF-1237-E02B-48B3-65B4B67EDF69}"/>
              </a:ext>
            </a:extLst>
          </p:cNvPr>
          <p:cNvCxnSpPr/>
          <p:nvPr/>
        </p:nvCxnSpPr>
        <p:spPr>
          <a:xfrm>
            <a:off x="2067582" y="2661088"/>
            <a:ext cx="0" cy="1404000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space réservé du numéro de diapositive 4">
            <a:extLst>
              <a:ext uri="{FF2B5EF4-FFF2-40B4-BE49-F238E27FC236}">
                <a16:creationId xmlns:a16="http://schemas.microsoft.com/office/drawing/2014/main" id="{1A1701CE-113B-4221-6031-FD25D3C6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894008"/>
            <a:ext cx="323528" cy="249492"/>
          </a:xfrm>
        </p:spPr>
        <p:txBody>
          <a:bodyPr/>
          <a:lstStyle/>
          <a:p>
            <a:fld id="{33FDE788-C688-4606-B90B-DB17022F3032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BE38FA95-98FA-BF37-DAE4-FF7AA62C1689}"/>
              </a:ext>
            </a:extLst>
          </p:cNvPr>
          <p:cNvGrpSpPr/>
          <p:nvPr/>
        </p:nvGrpSpPr>
        <p:grpSpPr>
          <a:xfrm>
            <a:off x="6876255" y="1544395"/>
            <a:ext cx="2220584" cy="1747539"/>
            <a:chOff x="6815912" y="1485138"/>
            <a:chExt cx="2220584" cy="174753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E08A5F-EB47-C52C-969F-0EF51956DD30}"/>
                </a:ext>
              </a:extLst>
            </p:cNvPr>
            <p:cNvSpPr/>
            <p:nvPr/>
          </p:nvSpPr>
          <p:spPr>
            <a:xfrm>
              <a:off x="6815912" y="1485138"/>
              <a:ext cx="2220584" cy="17475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1F77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NC" dirty="0"/>
            </a:p>
          </p:txBody>
        </p: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143350A0-F863-EC7A-3736-E4520636C983}"/>
                </a:ext>
              </a:extLst>
            </p:cNvPr>
            <p:cNvGrpSpPr/>
            <p:nvPr/>
          </p:nvGrpSpPr>
          <p:grpSpPr>
            <a:xfrm>
              <a:off x="6895103" y="1518902"/>
              <a:ext cx="2070166" cy="1681200"/>
              <a:chOff x="6804248" y="1485138"/>
              <a:chExt cx="2070166" cy="1681200"/>
            </a:xfrm>
          </p:grpSpPr>
          <p:pic>
            <p:nvPicPr>
              <p:cNvPr id="106" name="Image 105" descr="Une image contenant texte, Tracé, capture d’écran, diagramme&#10;&#10;Description générée automatiquement">
                <a:extLst>
                  <a:ext uri="{FF2B5EF4-FFF2-40B4-BE49-F238E27FC236}">
                    <a16:creationId xmlns:a16="http://schemas.microsoft.com/office/drawing/2014/main" id="{118F5867-156D-5F17-7895-46BCCB22C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248" y="1485138"/>
                <a:ext cx="2070166" cy="1681200"/>
              </a:xfrm>
              <a:prstGeom prst="rect">
                <a:avLst/>
              </a:prstGeom>
            </p:spPr>
          </p:pic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AA8354B0-6B4B-9924-8E70-CF42FFD519F5}"/>
                  </a:ext>
                </a:extLst>
              </p:cNvPr>
              <p:cNvCxnSpPr/>
              <p:nvPr/>
            </p:nvCxnSpPr>
            <p:spPr>
              <a:xfrm>
                <a:off x="7776418" y="2231484"/>
                <a:ext cx="0" cy="4320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>
                <a:extLst>
                  <a:ext uri="{FF2B5EF4-FFF2-40B4-BE49-F238E27FC236}">
                    <a16:creationId xmlns:a16="http://schemas.microsoft.com/office/drawing/2014/main" id="{17CA7BB5-FAF1-D78A-2AF7-D177F95344BE}"/>
                  </a:ext>
                </a:extLst>
              </p:cNvPr>
              <p:cNvCxnSpPr/>
              <p:nvPr/>
            </p:nvCxnSpPr>
            <p:spPr>
              <a:xfrm>
                <a:off x="7956376" y="2325738"/>
                <a:ext cx="0" cy="34200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Flèche : courbe vers le haut 111">
            <a:extLst>
              <a:ext uri="{FF2B5EF4-FFF2-40B4-BE49-F238E27FC236}">
                <a16:creationId xmlns:a16="http://schemas.microsoft.com/office/drawing/2014/main" id="{EEC9C327-82E4-061A-A3DB-226B3F219D4E}"/>
              </a:ext>
            </a:extLst>
          </p:cNvPr>
          <p:cNvSpPr/>
          <p:nvPr/>
        </p:nvSpPr>
        <p:spPr>
          <a:xfrm rot="19069282">
            <a:off x="7864129" y="3641523"/>
            <a:ext cx="1283818" cy="592105"/>
          </a:xfrm>
          <a:prstGeom prst="curvedUpArrow">
            <a:avLst>
              <a:gd name="adj1" fmla="val 15349"/>
              <a:gd name="adj2" fmla="val 35454"/>
              <a:gd name="adj3" fmla="val 18214"/>
            </a:avLst>
          </a:prstGeom>
          <a:solidFill>
            <a:srgbClr val="1F77B4"/>
          </a:solidFill>
          <a:ln>
            <a:solidFill>
              <a:srgbClr val="1F77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9" name="Image 48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BD2C5640-7368-4F99-98D4-0AA3DD7B94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49" y="3334922"/>
            <a:ext cx="4745759" cy="18104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5" name="ZoneTexte 114">
            <a:extLst>
              <a:ext uri="{FF2B5EF4-FFF2-40B4-BE49-F238E27FC236}">
                <a16:creationId xmlns:a16="http://schemas.microsoft.com/office/drawing/2014/main" id="{0B4FE786-18CA-4A1A-5D1F-BEC9E40341D2}"/>
              </a:ext>
            </a:extLst>
          </p:cNvPr>
          <p:cNvSpPr txBox="1"/>
          <p:nvPr/>
        </p:nvSpPr>
        <p:spPr>
          <a:xfrm>
            <a:off x="7516741" y="1184998"/>
            <a:ext cx="1170512" cy="415498"/>
          </a:xfrm>
          <a:prstGeom prst="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LOCAL SCALE</a:t>
            </a:r>
          </a:p>
          <a:p>
            <a:pPr algn="ctr"/>
            <a:r>
              <a:rPr lang="fr-FR" sz="1050" dirty="0"/>
              <a:t>Medium  R-scores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1EF955F-6260-C583-59C6-EE6F768F0D26}"/>
              </a:ext>
            </a:extLst>
          </p:cNvPr>
          <p:cNvGrpSpPr/>
          <p:nvPr/>
        </p:nvGrpSpPr>
        <p:grpSpPr>
          <a:xfrm>
            <a:off x="8289631" y="3723093"/>
            <a:ext cx="807209" cy="451621"/>
            <a:chOff x="8412044" y="3805626"/>
            <a:chExt cx="807209" cy="451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3F945822-F8CA-A0AF-9F54-C3969A8044C4}"/>
                </a:ext>
              </a:extLst>
            </p:cNvPr>
            <p:cNvSpPr/>
            <p:nvPr/>
          </p:nvSpPr>
          <p:spPr>
            <a:xfrm>
              <a:off x="8412044" y="3805626"/>
              <a:ext cx="807208" cy="45162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1F7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 b="1" dirty="0">
                <a:solidFill>
                  <a:srgbClr val="1F77B4"/>
                </a:solidFill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DB6ABBE-1F79-8563-3505-06E07EBDD763}"/>
                </a:ext>
              </a:extLst>
            </p:cNvPr>
            <p:cNvSpPr txBox="1"/>
            <p:nvPr/>
          </p:nvSpPr>
          <p:spPr>
            <a:xfrm>
              <a:off x="8412044" y="3894042"/>
              <a:ext cx="807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1F77B4"/>
                  </a:solidFill>
                </a:rPr>
                <a:t>R-SCORES</a:t>
              </a: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8FC07FE-EA13-559C-EC7D-30A697D7D3B1}"/>
              </a:ext>
            </a:extLst>
          </p:cNvPr>
          <p:cNvSpPr/>
          <p:nvPr/>
        </p:nvSpPr>
        <p:spPr>
          <a:xfrm>
            <a:off x="7781847" y="2142661"/>
            <a:ext cx="432046" cy="335557"/>
          </a:xfrm>
          <a:prstGeom prst="roundRect">
            <a:avLst/>
          </a:prstGeom>
          <a:noFill/>
          <a:ln w="127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FFC85C-3BFE-BA8F-AAB9-48B7F44847BD}"/>
              </a:ext>
            </a:extLst>
          </p:cNvPr>
          <p:cNvSpPr/>
          <p:nvPr/>
        </p:nvSpPr>
        <p:spPr>
          <a:xfrm>
            <a:off x="539552" y="1095742"/>
            <a:ext cx="3048443" cy="299276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A5693A-0DFE-9878-7286-3500C090E8F5}"/>
              </a:ext>
            </a:extLst>
          </p:cNvPr>
          <p:cNvSpPr txBox="1"/>
          <p:nvPr/>
        </p:nvSpPr>
        <p:spPr>
          <a:xfrm>
            <a:off x="5292081" y="623170"/>
            <a:ext cx="38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E2AC00"/>
                </a:solidFill>
              </a:rPr>
              <a:t>VEGETATION DROUGHT INDICATORS :</a:t>
            </a:r>
          </a:p>
          <a:p>
            <a:pPr algn="ctr"/>
            <a:r>
              <a:rPr lang="fr-FR" sz="1400" b="1" dirty="0">
                <a:solidFill>
                  <a:srgbClr val="E2AC00"/>
                </a:solidFill>
              </a:rPr>
              <a:t>AFFECTED BY LOCAL FACTORS </a:t>
            </a:r>
            <a:r>
              <a:rPr lang="fr-FR" sz="1200" i="1" dirty="0">
                <a:solidFill>
                  <a:srgbClr val="E2AC00"/>
                </a:solidFill>
              </a:rPr>
              <a:t>(</a:t>
            </a:r>
            <a:r>
              <a:rPr lang="fr-FR" sz="1200" i="1" dirty="0" err="1">
                <a:solidFill>
                  <a:srgbClr val="E2AC00"/>
                </a:solidFill>
              </a:rPr>
              <a:t>human</a:t>
            </a:r>
            <a:r>
              <a:rPr lang="fr-FR" sz="1200" i="1" dirty="0">
                <a:solidFill>
                  <a:srgbClr val="E2AC00"/>
                </a:solidFill>
              </a:rPr>
              <a:t> </a:t>
            </a:r>
            <a:r>
              <a:rPr lang="fr-FR" sz="1200" i="1" dirty="0" err="1">
                <a:solidFill>
                  <a:srgbClr val="E2AC00"/>
                </a:solidFill>
              </a:rPr>
              <a:t>activity</a:t>
            </a:r>
            <a:r>
              <a:rPr lang="fr-FR" sz="1200" i="1" dirty="0">
                <a:solidFill>
                  <a:srgbClr val="E2AC00"/>
                </a:solidFill>
              </a:rPr>
              <a:t>, </a:t>
            </a:r>
            <a:r>
              <a:rPr lang="fr-FR" sz="1200" i="1" dirty="0" err="1">
                <a:solidFill>
                  <a:srgbClr val="E2AC00"/>
                </a:solidFill>
              </a:rPr>
              <a:t>soils</a:t>
            </a:r>
            <a:r>
              <a:rPr lang="fr-FR" sz="1200" i="1" dirty="0">
                <a:solidFill>
                  <a:srgbClr val="E2AC00"/>
                </a:solidFill>
              </a:rPr>
              <a:t>…</a:t>
            </a:r>
            <a:r>
              <a:rPr lang="fr-FR" sz="1200" dirty="0">
                <a:solidFill>
                  <a:srgbClr val="E2AC00"/>
                </a:solidFill>
              </a:rPr>
              <a:t>)</a:t>
            </a:r>
            <a:endParaRPr lang="fr-FR" sz="1400" dirty="0">
              <a:solidFill>
                <a:srgbClr val="E2AC00"/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6D290B5-AE32-77B3-19AA-68EE0F269EEF}"/>
              </a:ext>
            </a:extLst>
          </p:cNvPr>
          <p:cNvGrpSpPr/>
          <p:nvPr/>
        </p:nvGrpSpPr>
        <p:grpSpPr>
          <a:xfrm>
            <a:off x="8118274" y="1805818"/>
            <a:ext cx="873393" cy="403658"/>
            <a:chOff x="8222463" y="1841530"/>
            <a:chExt cx="873393" cy="403658"/>
          </a:xfrm>
        </p:grpSpPr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B07F0A10-F9BE-D13D-34A2-47EE4AC075F3}"/>
                </a:ext>
              </a:extLst>
            </p:cNvPr>
            <p:cNvSpPr/>
            <p:nvPr/>
          </p:nvSpPr>
          <p:spPr>
            <a:xfrm>
              <a:off x="8279669" y="1841530"/>
              <a:ext cx="807933" cy="403658"/>
            </a:xfrm>
            <a:prstGeom prst="rightArrow">
              <a:avLst/>
            </a:prstGeom>
            <a:solidFill>
              <a:srgbClr val="DFE7F4">
                <a:alpha val="50196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63A4F32-D193-1F1A-A253-6FDA903F81FC}"/>
                </a:ext>
              </a:extLst>
            </p:cNvPr>
            <p:cNvSpPr txBox="1"/>
            <p:nvPr/>
          </p:nvSpPr>
          <p:spPr>
            <a:xfrm>
              <a:off x="8222463" y="1914318"/>
              <a:ext cx="8733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METEO DROUGH</a:t>
              </a:r>
            </a:p>
            <a:p>
              <a:r>
                <a:rPr lang="fr-FR" sz="500" b="1" u="sng" dirty="0"/>
                <a:t>AFTER</a:t>
              </a:r>
              <a:r>
                <a:rPr lang="fr-FR" sz="500" dirty="0"/>
                <a:t> VEGET DROUGHT 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9E7AF13-10BB-38A2-F75A-F70D5ADBB84A}"/>
              </a:ext>
            </a:extLst>
          </p:cNvPr>
          <p:cNvGrpSpPr/>
          <p:nvPr/>
        </p:nvGrpSpPr>
        <p:grpSpPr>
          <a:xfrm>
            <a:off x="7181820" y="1808052"/>
            <a:ext cx="902509" cy="403658"/>
            <a:chOff x="8159402" y="1841530"/>
            <a:chExt cx="902509" cy="403658"/>
          </a:xfrm>
        </p:grpSpPr>
        <p:sp>
          <p:nvSpPr>
            <p:cNvPr id="20" name="Flèche : droite 19">
              <a:extLst>
                <a:ext uri="{FF2B5EF4-FFF2-40B4-BE49-F238E27FC236}">
                  <a16:creationId xmlns:a16="http://schemas.microsoft.com/office/drawing/2014/main" id="{DA297657-11F3-8BDD-562C-F1594AF45016}"/>
                </a:ext>
              </a:extLst>
            </p:cNvPr>
            <p:cNvSpPr/>
            <p:nvPr/>
          </p:nvSpPr>
          <p:spPr>
            <a:xfrm rot="10800000">
              <a:off x="8204581" y="1841530"/>
              <a:ext cx="807933" cy="403658"/>
            </a:xfrm>
            <a:prstGeom prst="rightArrow">
              <a:avLst/>
            </a:prstGeom>
            <a:solidFill>
              <a:srgbClr val="EEF4D3">
                <a:alpha val="50196"/>
              </a:srgbClr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92B7943-86B7-9DE6-2343-A65BC612ED4A}"/>
                </a:ext>
              </a:extLst>
            </p:cNvPr>
            <p:cNvSpPr txBox="1"/>
            <p:nvPr/>
          </p:nvSpPr>
          <p:spPr>
            <a:xfrm>
              <a:off x="8159402" y="1926824"/>
              <a:ext cx="9025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500" dirty="0"/>
                <a:t>METEO  DROUGHT</a:t>
              </a:r>
            </a:p>
            <a:p>
              <a:pPr algn="r"/>
              <a:r>
                <a:rPr lang="fr-FR" sz="500" b="1" u="sng" dirty="0"/>
                <a:t>BEFORE</a:t>
              </a:r>
              <a:r>
                <a:rPr lang="fr-FR" sz="500" dirty="0"/>
                <a:t> VEGET DROUGHT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3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7" grpId="0" animBg="1"/>
      <p:bldP spid="8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lèche : courbe vers le haut 112">
            <a:extLst>
              <a:ext uri="{FF2B5EF4-FFF2-40B4-BE49-F238E27FC236}">
                <a16:creationId xmlns:a16="http://schemas.microsoft.com/office/drawing/2014/main" id="{2116702E-E302-BE7E-A308-04920093A831}"/>
              </a:ext>
            </a:extLst>
          </p:cNvPr>
          <p:cNvSpPr/>
          <p:nvPr/>
        </p:nvSpPr>
        <p:spPr>
          <a:xfrm rot="5153291">
            <a:off x="2597360" y="3851993"/>
            <a:ext cx="1153476" cy="475515"/>
          </a:xfrm>
          <a:prstGeom prst="curvedUpArrow">
            <a:avLst>
              <a:gd name="adj1" fmla="val 15349"/>
              <a:gd name="adj2" fmla="val 35454"/>
              <a:gd name="adj3" fmla="val 1821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10D5635E-6CC6-ACA5-90FC-85B101C4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965"/>
            <a:ext cx="6303930" cy="608578"/>
          </a:xfrm>
        </p:spPr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at </a:t>
            </a:r>
            <a:r>
              <a:rPr lang="fr-FR" u="sng" dirty="0"/>
              <a:t>LOCAL SCALE</a:t>
            </a:r>
            <a:endParaRPr lang="fr-FR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C279EDA-F9DB-7B14-ED9E-FF5DD43CC8C6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671F1C7-C26D-E8C4-0406-9C1366090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AD7C617-00E7-EE34-826A-C8B531198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71F3478-6D43-87B0-A16F-DB74E3C5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17" name="Picture 2" descr="Météo-France — Wikipédia">
              <a:extLst>
                <a:ext uri="{FF2B5EF4-FFF2-40B4-BE49-F238E27FC236}">
                  <a16:creationId xmlns:a16="http://schemas.microsoft.com/office/drawing/2014/main" id="{533D3977-00E2-7296-CDD7-858749A70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Flèche : angle droit 41">
            <a:extLst>
              <a:ext uri="{FF2B5EF4-FFF2-40B4-BE49-F238E27FC236}">
                <a16:creationId xmlns:a16="http://schemas.microsoft.com/office/drawing/2014/main" id="{C0D70F1D-526D-545E-C388-3CF0506799B0}"/>
              </a:ext>
            </a:extLst>
          </p:cNvPr>
          <p:cNvSpPr/>
          <p:nvPr/>
        </p:nvSpPr>
        <p:spPr>
          <a:xfrm rot="5400000">
            <a:off x="2560160" y="3602815"/>
            <a:ext cx="250454" cy="240557"/>
          </a:xfrm>
          <a:prstGeom prst="bentUpArrow">
            <a:avLst>
              <a:gd name="adj1" fmla="val 29789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5" name="Image 44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567736D7-C1F2-3B1E-BE8B-DC48D65708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9" y="699543"/>
            <a:ext cx="4683685" cy="3312102"/>
          </a:xfrm>
          <a:prstGeom prst="rect">
            <a:avLst/>
          </a:prstGeom>
        </p:spPr>
      </p:pic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AC8A723-A2A5-7477-8C56-80E89C21B3C1}"/>
              </a:ext>
            </a:extLst>
          </p:cNvPr>
          <p:cNvCxnSpPr/>
          <p:nvPr/>
        </p:nvCxnSpPr>
        <p:spPr>
          <a:xfrm>
            <a:off x="2067582" y="1095742"/>
            <a:ext cx="0" cy="1404000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006EB5BF-1237-E02B-48B3-65B4B67EDF69}"/>
              </a:ext>
            </a:extLst>
          </p:cNvPr>
          <p:cNvCxnSpPr/>
          <p:nvPr/>
        </p:nvCxnSpPr>
        <p:spPr>
          <a:xfrm>
            <a:off x="2067582" y="2661088"/>
            <a:ext cx="0" cy="1404000"/>
          </a:xfrm>
          <a:prstGeom prst="line">
            <a:avLst/>
          </a:prstGeom>
          <a:ln w="127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space réservé du numéro de diapositive 4">
            <a:extLst>
              <a:ext uri="{FF2B5EF4-FFF2-40B4-BE49-F238E27FC236}">
                <a16:creationId xmlns:a16="http://schemas.microsoft.com/office/drawing/2014/main" id="{1A1701CE-113B-4221-6031-FD25D3C6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894008"/>
            <a:ext cx="323528" cy="249492"/>
          </a:xfrm>
        </p:spPr>
        <p:txBody>
          <a:bodyPr/>
          <a:lstStyle/>
          <a:p>
            <a:fld id="{33FDE788-C688-4606-B90B-DB17022F3032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BE38FA95-98FA-BF37-DAE4-FF7AA62C1689}"/>
              </a:ext>
            </a:extLst>
          </p:cNvPr>
          <p:cNvGrpSpPr/>
          <p:nvPr/>
        </p:nvGrpSpPr>
        <p:grpSpPr>
          <a:xfrm>
            <a:off x="4632344" y="1544291"/>
            <a:ext cx="4464496" cy="1747539"/>
            <a:chOff x="4572000" y="1485138"/>
            <a:chExt cx="4464496" cy="174753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E08A5F-EB47-C52C-969F-0EF51956DD30}"/>
                </a:ext>
              </a:extLst>
            </p:cNvPr>
            <p:cNvSpPr/>
            <p:nvPr/>
          </p:nvSpPr>
          <p:spPr>
            <a:xfrm>
              <a:off x="4572000" y="1485138"/>
              <a:ext cx="4464496" cy="174753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1F77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NC" dirty="0"/>
            </a:p>
          </p:txBody>
        </p: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850C9C5B-0A51-761B-A842-0926D6331EEB}"/>
                </a:ext>
              </a:extLst>
            </p:cNvPr>
            <p:cNvGrpSpPr/>
            <p:nvPr/>
          </p:nvGrpSpPr>
          <p:grpSpPr>
            <a:xfrm>
              <a:off x="4620729" y="1516894"/>
              <a:ext cx="2123313" cy="1679347"/>
              <a:chOff x="1331640" y="4292690"/>
              <a:chExt cx="3057849" cy="2479043"/>
            </a:xfrm>
          </p:grpSpPr>
          <p:pic>
            <p:nvPicPr>
              <p:cNvPr id="101" name="Image 100">
                <a:extLst>
                  <a:ext uri="{FF2B5EF4-FFF2-40B4-BE49-F238E27FC236}">
                    <a16:creationId xmlns:a16="http://schemas.microsoft.com/office/drawing/2014/main" id="{D17309D0-1C0A-4438-D877-0E8FF3F7E1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640" y="4292690"/>
                <a:ext cx="3057849" cy="2479043"/>
              </a:xfrm>
              <a:prstGeom prst="rect">
                <a:avLst/>
              </a:prstGeom>
            </p:spPr>
          </p:pic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FA78C6B2-2AE9-C101-87EA-14EF8D36EC10}"/>
                  </a:ext>
                </a:extLst>
              </p:cNvPr>
              <p:cNvCxnSpPr/>
              <p:nvPr/>
            </p:nvCxnSpPr>
            <p:spPr>
              <a:xfrm>
                <a:off x="2771800" y="5301208"/>
                <a:ext cx="0" cy="79200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88AA61EB-D78E-9A92-C6B6-79D48A4E1DD3}"/>
                  </a:ext>
                </a:extLst>
              </p:cNvPr>
              <p:cNvCxnSpPr/>
              <p:nvPr/>
            </p:nvCxnSpPr>
            <p:spPr>
              <a:xfrm>
                <a:off x="3059832" y="4941296"/>
                <a:ext cx="0" cy="1152000"/>
              </a:xfrm>
              <a:prstGeom prst="line">
                <a:avLst/>
              </a:prstGeom>
              <a:ln>
                <a:solidFill>
                  <a:srgbClr val="ED7C2E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143350A0-F863-EC7A-3736-E4520636C983}"/>
                </a:ext>
              </a:extLst>
            </p:cNvPr>
            <p:cNvGrpSpPr/>
            <p:nvPr/>
          </p:nvGrpSpPr>
          <p:grpSpPr>
            <a:xfrm>
              <a:off x="6895103" y="1518902"/>
              <a:ext cx="2070166" cy="1681200"/>
              <a:chOff x="6804248" y="1485138"/>
              <a:chExt cx="2070166" cy="1681200"/>
            </a:xfrm>
          </p:grpSpPr>
          <p:pic>
            <p:nvPicPr>
              <p:cNvPr id="106" name="Image 105" descr="Une image contenant texte, Tracé, capture d’écran, diagramme&#10;&#10;Description générée automatiquement">
                <a:extLst>
                  <a:ext uri="{FF2B5EF4-FFF2-40B4-BE49-F238E27FC236}">
                    <a16:creationId xmlns:a16="http://schemas.microsoft.com/office/drawing/2014/main" id="{118F5867-156D-5F17-7895-46BCCB22C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4248" y="1485138"/>
                <a:ext cx="2070166" cy="1681200"/>
              </a:xfrm>
              <a:prstGeom prst="rect">
                <a:avLst/>
              </a:prstGeom>
            </p:spPr>
          </p:pic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AA8354B0-6B4B-9924-8E70-CF42FFD519F5}"/>
                  </a:ext>
                </a:extLst>
              </p:cNvPr>
              <p:cNvCxnSpPr/>
              <p:nvPr/>
            </p:nvCxnSpPr>
            <p:spPr>
              <a:xfrm>
                <a:off x="7776418" y="2231484"/>
                <a:ext cx="0" cy="4320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>
                <a:extLst>
                  <a:ext uri="{FF2B5EF4-FFF2-40B4-BE49-F238E27FC236}">
                    <a16:creationId xmlns:a16="http://schemas.microsoft.com/office/drawing/2014/main" id="{17CA7BB5-FAF1-D78A-2AF7-D177F95344BE}"/>
                  </a:ext>
                </a:extLst>
              </p:cNvPr>
              <p:cNvCxnSpPr/>
              <p:nvPr/>
            </p:nvCxnSpPr>
            <p:spPr>
              <a:xfrm>
                <a:off x="7956376" y="2325738"/>
                <a:ext cx="0" cy="34200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" name="Flèche : courbe vers le haut 111">
            <a:extLst>
              <a:ext uri="{FF2B5EF4-FFF2-40B4-BE49-F238E27FC236}">
                <a16:creationId xmlns:a16="http://schemas.microsoft.com/office/drawing/2014/main" id="{EEC9C327-82E4-061A-A3DB-226B3F219D4E}"/>
              </a:ext>
            </a:extLst>
          </p:cNvPr>
          <p:cNvSpPr/>
          <p:nvPr/>
        </p:nvSpPr>
        <p:spPr>
          <a:xfrm rot="19069282">
            <a:off x="7864129" y="3641523"/>
            <a:ext cx="1283818" cy="592105"/>
          </a:xfrm>
          <a:prstGeom prst="curvedUpArrow">
            <a:avLst>
              <a:gd name="adj1" fmla="val 15349"/>
              <a:gd name="adj2" fmla="val 35454"/>
              <a:gd name="adj3" fmla="val 18214"/>
            </a:avLst>
          </a:prstGeom>
          <a:solidFill>
            <a:srgbClr val="1F77B4"/>
          </a:solidFill>
          <a:ln>
            <a:solidFill>
              <a:srgbClr val="1F77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9" name="Image 48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BD2C5640-7368-4F99-98D4-0AA3DD7B94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49" y="3334922"/>
            <a:ext cx="4745759" cy="18104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ZoneTexte 113">
            <a:extLst>
              <a:ext uri="{FF2B5EF4-FFF2-40B4-BE49-F238E27FC236}">
                <a16:creationId xmlns:a16="http://schemas.microsoft.com/office/drawing/2014/main" id="{EAFEE47A-6E78-D789-0EAE-2D3DFF7FB2C0}"/>
              </a:ext>
            </a:extLst>
          </p:cNvPr>
          <p:cNvSpPr txBox="1"/>
          <p:nvPr/>
        </p:nvSpPr>
        <p:spPr>
          <a:xfrm>
            <a:off x="5174304" y="1189009"/>
            <a:ext cx="1136851" cy="415498"/>
          </a:xfrm>
          <a:prstGeom prst="rect">
            <a:avLst/>
          </a:prstGeom>
          <a:solidFill>
            <a:srgbClr val="FFFFFF"/>
          </a:solidFill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/>
              <a:t>REGIONAL SCALE</a:t>
            </a:r>
          </a:p>
          <a:p>
            <a:pPr algn="ctr"/>
            <a:r>
              <a:rPr lang="fr-FR" sz="1050" dirty="0"/>
              <a:t>Good R-scores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1EF955F-6260-C583-59C6-EE6F768F0D26}"/>
              </a:ext>
            </a:extLst>
          </p:cNvPr>
          <p:cNvGrpSpPr/>
          <p:nvPr/>
        </p:nvGrpSpPr>
        <p:grpSpPr>
          <a:xfrm>
            <a:off x="8289631" y="3723093"/>
            <a:ext cx="807209" cy="451621"/>
            <a:chOff x="8412044" y="3805626"/>
            <a:chExt cx="807209" cy="451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3F945822-F8CA-A0AF-9F54-C3969A8044C4}"/>
                </a:ext>
              </a:extLst>
            </p:cNvPr>
            <p:cNvSpPr/>
            <p:nvPr/>
          </p:nvSpPr>
          <p:spPr>
            <a:xfrm>
              <a:off x="8412044" y="3805626"/>
              <a:ext cx="807208" cy="451621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1F7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0" b="1" dirty="0">
                <a:solidFill>
                  <a:srgbClr val="1F77B4"/>
                </a:solidFill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DB6ABBE-1F79-8563-3505-06E07EBDD763}"/>
                </a:ext>
              </a:extLst>
            </p:cNvPr>
            <p:cNvSpPr txBox="1"/>
            <p:nvPr/>
          </p:nvSpPr>
          <p:spPr>
            <a:xfrm>
              <a:off x="8412044" y="3894042"/>
              <a:ext cx="8072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1F77B4"/>
                  </a:solidFill>
                </a:rPr>
                <a:t>R-SCORES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3FFC85C-3BFE-BA8F-AAB9-48B7F44847BD}"/>
              </a:ext>
            </a:extLst>
          </p:cNvPr>
          <p:cNvSpPr/>
          <p:nvPr/>
        </p:nvSpPr>
        <p:spPr>
          <a:xfrm>
            <a:off x="3339559" y="627534"/>
            <a:ext cx="1512000" cy="10800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27F95D-C21E-6B18-AA01-3E5EFD88D1BC}"/>
              </a:ext>
            </a:extLst>
          </p:cNvPr>
          <p:cNvSpPr txBox="1"/>
          <p:nvPr/>
        </p:nvSpPr>
        <p:spPr>
          <a:xfrm>
            <a:off x="5349871" y="623170"/>
            <a:ext cx="379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7905A"/>
                </a:solidFill>
              </a:rPr>
              <a:t>VEGETATION DROUGHT INDICATORS :</a:t>
            </a:r>
          </a:p>
          <a:p>
            <a:pPr algn="ctr"/>
            <a:r>
              <a:rPr lang="fr-FR" sz="1400" b="1" dirty="0">
                <a:solidFill>
                  <a:srgbClr val="07905A"/>
                </a:solidFill>
              </a:rPr>
              <a:t> WELL-RELATED TO METEOROLOGICAL DROUGHT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F2A97A7-DC91-2D47-2EFF-13F0445D8DF1}"/>
              </a:ext>
            </a:extLst>
          </p:cNvPr>
          <p:cNvSpPr/>
          <p:nvPr/>
        </p:nvSpPr>
        <p:spPr>
          <a:xfrm>
            <a:off x="5580112" y="1923678"/>
            <a:ext cx="432046" cy="335557"/>
          </a:xfrm>
          <a:prstGeom prst="roundRect">
            <a:avLst/>
          </a:prstGeom>
          <a:noFill/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52886-BB5D-DC34-C7CE-E9BBBF7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53" y="2062116"/>
            <a:ext cx="6172200" cy="857250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DROUGHT PROCESSING CHAINS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E46387-96C4-E312-6AFF-F60D65D8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17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552EDE-F03C-C0AC-6422-D2A6D986F3BB}"/>
              </a:ext>
            </a:extLst>
          </p:cNvPr>
          <p:cNvCxnSpPr/>
          <p:nvPr/>
        </p:nvCxnSpPr>
        <p:spPr>
          <a:xfrm>
            <a:off x="488153" y="1869672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A1BB82D-D1E9-EE6A-F512-B6FEE7ADDD9D}"/>
              </a:ext>
            </a:extLst>
          </p:cNvPr>
          <p:cNvCxnSpPr/>
          <p:nvPr/>
        </p:nvCxnSpPr>
        <p:spPr>
          <a:xfrm>
            <a:off x="508500" y="3111810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8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41266A0-2329-7548-8C1F-718C2BD2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041"/>
            <a:ext cx="8229600" cy="560567"/>
          </a:xfrm>
        </p:spPr>
        <p:txBody>
          <a:bodyPr/>
          <a:lstStyle/>
          <a:p>
            <a:r>
              <a:rPr lang="en-GB" dirty="0"/>
              <a:t>Local processing chain</a:t>
            </a:r>
          </a:p>
        </p:txBody>
      </p:sp>
      <p:sp>
        <p:nvSpPr>
          <p:cNvPr id="168" name="Rectangle à coins arrondis 19">
            <a:extLst>
              <a:ext uri="{FF2B5EF4-FFF2-40B4-BE49-F238E27FC236}">
                <a16:creationId xmlns:a16="http://schemas.microsoft.com/office/drawing/2014/main" id="{4A0230BC-04F6-5437-AE65-3F7BCD7B6343}"/>
              </a:ext>
            </a:extLst>
          </p:cNvPr>
          <p:cNvSpPr/>
          <p:nvPr/>
        </p:nvSpPr>
        <p:spPr>
          <a:xfrm>
            <a:off x="3923928" y="763109"/>
            <a:ext cx="5068260" cy="167794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 w="190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A5FEB8-9F1F-673E-5FDC-30F35355F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665"/>
          <a:stretch/>
        </p:blipFill>
        <p:spPr>
          <a:xfrm>
            <a:off x="395536" y="556406"/>
            <a:ext cx="3440915" cy="45989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2D0B26-4FEA-361D-4728-AD8C4EA7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6" r="243"/>
          <a:stretch/>
        </p:blipFill>
        <p:spPr>
          <a:xfrm>
            <a:off x="3836450" y="556406"/>
            <a:ext cx="4479965" cy="4598959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52A00632-C7A7-F62D-630F-EBC22DAA9756}"/>
              </a:ext>
            </a:extLst>
          </p:cNvPr>
          <p:cNvGrpSpPr/>
          <p:nvPr/>
        </p:nvGrpSpPr>
        <p:grpSpPr>
          <a:xfrm>
            <a:off x="3923928" y="549388"/>
            <a:ext cx="5068260" cy="4044724"/>
            <a:chOff x="3923928" y="549388"/>
            <a:chExt cx="5068260" cy="4044724"/>
          </a:xfrm>
        </p:grpSpPr>
        <p:sp>
          <p:nvSpPr>
            <p:cNvPr id="10" name="Rectangle à coins arrondis 19">
              <a:extLst>
                <a:ext uri="{FF2B5EF4-FFF2-40B4-BE49-F238E27FC236}">
                  <a16:creationId xmlns:a16="http://schemas.microsoft.com/office/drawing/2014/main" id="{6F58BC7C-0F6B-78FD-8212-CDF661DF0E75}"/>
                </a:ext>
              </a:extLst>
            </p:cNvPr>
            <p:cNvSpPr/>
            <p:nvPr/>
          </p:nvSpPr>
          <p:spPr>
            <a:xfrm>
              <a:off x="3923928" y="763109"/>
              <a:ext cx="5068260" cy="1677941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80000"/>
              </a:srgbClr>
            </a:solidFill>
            <a:ln w="1905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A4CE369-F47C-F419-B114-D473049EAB43}"/>
                </a:ext>
              </a:extLst>
            </p:cNvPr>
            <p:cNvGrpSpPr/>
            <p:nvPr/>
          </p:nvGrpSpPr>
          <p:grpSpPr>
            <a:xfrm>
              <a:off x="4273966" y="549388"/>
              <a:ext cx="2594078" cy="2098365"/>
              <a:chOff x="4273966" y="549388"/>
              <a:chExt cx="2594078" cy="2098365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2688CA07-63C1-5271-3B0A-45235FF08227}"/>
                  </a:ext>
                </a:extLst>
              </p:cNvPr>
              <p:cNvSpPr/>
              <p:nvPr/>
            </p:nvSpPr>
            <p:spPr>
              <a:xfrm>
                <a:off x="6634044" y="2428370"/>
                <a:ext cx="234000" cy="219383"/>
              </a:xfrm>
              <a:prstGeom prst="roundRect">
                <a:avLst>
                  <a:gd name="adj" fmla="val 6888"/>
                </a:avLst>
              </a:prstGeom>
              <a:noFill/>
              <a:ln w="19050">
                <a:solidFill>
                  <a:schemeClr val="bg1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57BAFF85-A9DE-BC55-A5AA-F0419F6D5C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93702" y="2217103"/>
                <a:ext cx="130346" cy="156259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705380A2-DE8A-0BA0-768E-E9B3B4E1872B}"/>
                  </a:ext>
                </a:extLst>
              </p:cNvPr>
              <p:cNvGrpSpPr/>
              <p:nvPr/>
            </p:nvGrpSpPr>
            <p:grpSpPr>
              <a:xfrm>
                <a:off x="4273966" y="549388"/>
                <a:ext cx="2284380" cy="1891662"/>
                <a:chOff x="4273966" y="549388"/>
                <a:chExt cx="2284380" cy="1891662"/>
              </a:xfrm>
            </p:grpSpPr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AC8D5287-CC16-DCC2-A387-CDD8C8B29294}"/>
                    </a:ext>
                  </a:extLst>
                </p:cNvPr>
                <p:cNvGrpSpPr/>
                <p:nvPr/>
              </p:nvGrpSpPr>
              <p:grpSpPr>
                <a:xfrm>
                  <a:off x="4273966" y="549388"/>
                  <a:ext cx="2284380" cy="1891662"/>
                  <a:chOff x="6786246" y="483518"/>
                  <a:chExt cx="2284380" cy="1891662"/>
                </a:xfrm>
              </p:grpSpPr>
              <p:sp>
                <p:nvSpPr>
                  <p:cNvPr id="29" name="ZoneTexte 28">
                    <a:extLst>
                      <a:ext uri="{FF2B5EF4-FFF2-40B4-BE49-F238E27FC236}">
                        <a16:creationId xmlns:a16="http://schemas.microsoft.com/office/drawing/2014/main" id="{0C452BBB-4AB8-0F35-6A73-94B29D5724F6}"/>
                      </a:ext>
                    </a:extLst>
                  </p:cNvPr>
                  <p:cNvSpPr txBox="1"/>
                  <p:nvPr/>
                </p:nvSpPr>
                <p:spPr>
                  <a:xfrm>
                    <a:off x="6786246" y="484969"/>
                    <a:ext cx="2229334" cy="394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Aft>
                        <a:spcPts val="200"/>
                      </a:spcAft>
                    </a:pPr>
                    <a:r>
                      <a:rPr lang="en-GB" sz="900" b="1" dirty="0"/>
                      <a:t>Vegetation Drought Indicator (10 m)</a:t>
                    </a:r>
                  </a:p>
                  <a:p>
                    <a:pPr algn="ctr">
                      <a:spcAft>
                        <a:spcPts val="225"/>
                      </a:spcAft>
                    </a:pPr>
                    <a:r>
                      <a:rPr lang="en-GB" sz="900" b="1" i="1" dirty="0"/>
                      <a:t>VAI</a:t>
                    </a:r>
                  </a:p>
                </p:txBody>
              </p:sp>
              <p:sp>
                <p:nvSpPr>
                  <p:cNvPr id="30" name="Rectangle : coins arrondis 29">
                    <a:extLst>
                      <a:ext uri="{FF2B5EF4-FFF2-40B4-BE49-F238E27FC236}">
                        <a16:creationId xmlns:a16="http://schemas.microsoft.com/office/drawing/2014/main" id="{C639BBCD-57C7-E516-EEF0-265A66BB51F8}"/>
                      </a:ext>
                    </a:extLst>
                  </p:cNvPr>
                  <p:cNvSpPr/>
                  <p:nvPr/>
                </p:nvSpPr>
                <p:spPr>
                  <a:xfrm>
                    <a:off x="6786246" y="483518"/>
                    <a:ext cx="2284380" cy="1891662"/>
                  </a:xfrm>
                  <a:prstGeom prst="roundRect">
                    <a:avLst>
                      <a:gd name="adj" fmla="val 6888"/>
                    </a:avLst>
                  </a:prstGeom>
                  <a:noFill/>
                  <a:ln w="19050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350" dirty="0"/>
                  </a:p>
                </p:txBody>
              </p:sp>
            </p:grpSp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0F938C82-BDF9-0B4D-10E1-BA8A994EF4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810"/>
                <a:stretch/>
              </p:blipFill>
              <p:spPr>
                <a:xfrm>
                  <a:off x="4371197" y="904232"/>
                  <a:ext cx="2123319" cy="1456092"/>
                </a:xfrm>
                <a:prstGeom prst="rect">
                  <a:avLst/>
                </a:prstGeom>
              </p:spPr>
            </p:pic>
            <p:grpSp>
              <p:nvGrpSpPr>
                <p:cNvPr id="18" name="Groupe 17">
                  <a:extLst>
                    <a:ext uri="{FF2B5EF4-FFF2-40B4-BE49-F238E27FC236}">
                      <a16:creationId xmlns:a16="http://schemas.microsoft.com/office/drawing/2014/main" id="{8B7EFAD0-BC7B-BD67-EB15-C64ED21D6670}"/>
                    </a:ext>
                  </a:extLst>
                </p:cNvPr>
                <p:cNvGrpSpPr/>
                <p:nvPr/>
              </p:nvGrpSpPr>
              <p:grpSpPr>
                <a:xfrm>
                  <a:off x="4406553" y="1644542"/>
                  <a:ext cx="827654" cy="644030"/>
                  <a:chOff x="3221437" y="4532488"/>
                  <a:chExt cx="1563484" cy="1040347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BB4C0B4-6D0D-3FDE-DC19-F40612EF94A6}"/>
                      </a:ext>
                    </a:extLst>
                  </p:cNvPr>
                  <p:cNvSpPr/>
                  <p:nvPr/>
                </p:nvSpPr>
                <p:spPr>
                  <a:xfrm>
                    <a:off x="3222516" y="4631938"/>
                    <a:ext cx="136012" cy="11630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fr-FR" sz="600" b="1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BB93F370-D2AA-A365-17FF-36F4B7AC2E73}"/>
                      </a:ext>
                    </a:extLst>
                  </p:cNvPr>
                  <p:cNvSpPr/>
                  <p:nvPr/>
                </p:nvSpPr>
                <p:spPr>
                  <a:xfrm>
                    <a:off x="3222516" y="4813729"/>
                    <a:ext cx="136012" cy="116307"/>
                  </a:xfrm>
                  <a:prstGeom prst="rect">
                    <a:avLst/>
                  </a:prstGeom>
                  <a:solidFill>
                    <a:srgbClr val="FFFF00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fr-FR" sz="600" b="1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E3288F7-61C9-0704-DEBD-CBF1903857D4}"/>
                      </a:ext>
                    </a:extLst>
                  </p:cNvPr>
                  <p:cNvSpPr/>
                  <p:nvPr/>
                </p:nvSpPr>
                <p:spPr>
                  <a:xfrm>
                    <a:off x="3221437" y="4994468"/>
                    <a:ext cx="136012" cy="116307"/>
                  </a:xfrm>
                  <a:prstGeom prst="rect">
                    <a:avLst/>
                  </a:prstGeom>
                  <a:solidFill>
                    <a:srgbClr val="FB9D05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fr-FR" sz="600" b="1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2" name="ZoneTexte 63">
                    <a:extLst>
                      <a:ext uri="{FF2B5EF4-FFF2-40B4-BE49-F238E27FC236}">
                        <a16:creationId xmlns:a16="http://schemas.microsoft.com/office/drawing/2014/main" id="{37947E18-34EF-095C-5442-6F94748CD4EA}"/>
                      </a:ext>
                    </a:extLst>
                  </p:cNvPr>
                  <p:cNvSpPr txBox="1"/>
                  <p:nvPr/>
                </p:nvSpPr>
                <p:spPr>
                  <a:xfrm>
                    <a:off x="3281167" y="4532488"/>
                    <a:ext cx="1054225" cy="298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600" b="1" dirty="0">
                        <a:solidFill>
                          <a:srgbClr val="FFFFFF"/>
                        </a:solidFill>
                        <a:latin typeface="Calibri" panose="020F0502020204030204"/>
                      </a:rPr>
                      <a:t>No </a:t>
                    </a:r>
                    <a:r>
                      <a:rPr lang="fr-FR" sz="600" b="1" dirty="0" err="1">
                        <a:solidFill>
                          <a:srgbClr val="FFFFFF"/>
                        </a:solidFill>
                        <a:latin typeface="Calibri" panose="020F0502020204030204"/>
                      </a:rPr>
                      <a:t>Drought</a:t>
                    </a:r>
                    <a:endParaRPr lang="fr-FR" sz="600" b="1" dirty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3" name="ZoneTexte 64">
                    <a:extLst>
                      <a:ext uri="{FF2B5EF4-FFF2-40B4-BE49-F238E27FC236}">
                        <a16:creationId xmlns:a16="http://schemas.microsoft.com/office/drawing/2014/main" id="{EFCF3249-AAB8-265D-0DC0-ECE61E272475}"/>
                      </a:ext>
                    </a:extLst>
                  </p:cNvPr>
                  <p:cNvSpPr txBox="1"/>
                  <p:nvPr/>
                </p:nvSpPr>
                <p:spPr>
                  <a:xfrm>
                    <a:off x="3276063" y="4714382"/>
                    <a:ext cx="1190252" cy="298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600" b="1" dirty="0">
                        <a:solidFill>
                          <a:srgbClr val="FFFFFF"/>
                        </a:solidFill>
                        <a:latin typeface="Calibri" panose="020F0502020204030204"/>
                      </a:rPr>
                      <a:t>Near Normal</a:t>
                    </a:r>
                  </a:p>
                </p:txBody>
              </p:sp>
              <p:sp>
                <p:nvSpPr>
                  <p:cNvPr id="24" name="ZoneTexte 65">
                    <a:extLst>
                      <a:ext uri="{FF2B5EF4-FFF2-40B4-BE49-F238E27FC236}">
                        <a16:creationId xmlns:a16="http://schemas.microsoft.com/office/drawing/2014/main" id="{C944CE96-79F5-7DAC-F2F3-1E8734BE4D17}"/>
                      </a:ext>
                    </a:extLst>
                  </p:cNvPr>
                  <p:cNvSpPr txBox="1"/>
                  <p:nvPr/>
                </p:nvSpPr>
                <p:spPr>
                  <a:xfrm>
                    <a:off x="3276063" y="4892777"/>
                    <a:ext cx="1508858" cy="298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600" b="1" dirty="0" err="1">
                        <a:solidFill>
                          <a:srgbClr val="FFFFFF"/>
                        </a:solidFill>
                        <a:latin typeface="Calibri" panose="020F0502020204030204"/>
                      </a:rPr>
                      <a:t>Moderate</a:t>
                    </a:r>
                    <a:r>
                      <a:rPr lang="fr-FR" sz="600" b="1" dirty="0">
                        <a:solidFill>
                          <a:srgbClr val="FFFFFF"/>
                        </a:solidFill>
                        <a:latin typeface="Calibri" panose="020F0502020204030204"/>
                      </a:rPr>
                      <a:t> </a:t>
                    </a:r>
                    <a:r>
                      <a:rPr lang="fr-FR" sz="600" b="1" dirty="0" err="1">
                        <a:solidFill>
                          <a:srgbClr val="FFFFFF"/>
                        </a:solidFill>
                        <a:latin typeface="Calibri" panose="020F0502020204030204"/>
                      </a:rPr>
                      <a:t>Drought</a:t>
                    </a:r>
                    <a:endParaRPr lang="fr-FR" sz="600" b="1" dirty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2B8D1B05-D393-9D41-E90D-BFB5CE99E3ED}"/>
                      </a:ext>
                    </a:extLst>
                  </p:cNvPr>
                  <p:cNvSpPr/>
                  <p:nvPr/>
                </p:nvSpPr>
                <p:spPr>
                  <a:xfrm>
                    <a:off x="3221439" y="5168314"/>
                    <a:ext cx="136012" cy="116307"/>
                  </a:xfrm>
                  <a:prstGeom prst="rect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fr-FR" sz="600" b="1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6" name="ZoneTexte 65">
                    <a:extLst>
                      <a:ext uri="{FF2B5EF4-FFF2-40B4-BE49-F238E27FC236}">
                        <a16:creationId xmlns:a16="http://schemas.microsoft.com/office/drawing/2014/main" id="{64C3573C-E032-E109-FCA9-C4CB86A78DDE}"/>
                      </a:ext>
                    </a:extLst>
                  </p:cNvPr>
                  <p:cNvSpPr txBox="1"/>
                  <p:nvPr/>
                </p:nvSpPr>
                <p:spPr>
                  <a:xfrm>
                    <a:off x="3281093" y="5074671"/>
                    <a:ext cx="1338579" cy="298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600" b="1" dirty="0" err="1">
                        <a:solidFill>
                          <a:srgbClr val="FFFFFF"/>
                        </a:solidFill>
                        <a:latin typeface="Calibri" panose="020F0502020204030204"/>
                      </a:rPr>
                      <a:t>Severe</a:t>
                    </a:r>
                    <a:r>
                      <a:rPr lang="fr-FR" sz="600" b="1" dirty="0">
                        <a:solidFill>
                          <a:srgbClr val="FFFFFF"/>
                        </a:solidFill>
                        <a:latin typeface="Calibri" panose="020F0502020204030204"/>
                      </a:rPr>
                      <a:t> </a:t>
                    </a:r>
                    <a:r>
                      <a:rPr lang="fr-FR" sz="600" b="1" dirty="0" err="1">
                        <a:solidFill>
                          <a:srgbClr val="FFFFFF"/>
                        </a:solidFill>
                        <a:latin typeface="Calibri" panose="020F0502020204030204"/>
                      </a:rPr>
                      <a:t>Drought</a:t>
                    </a:r>
                    <a:endParaRPr lang="fr-FR" sz="600" b="1" dirty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8F72CE90-8FDA-F1E6-E875-51B43FA1163A}"/>
                      </a:ext>
                    </a:extLst>
                  </p:cNvPr>
                  <p:cNvSpPr/>
                  <p:nvPr/>
                </p:nvSpPr>
                <p:spPr>
                  <a:xfrm>
                    <a:off x="3221437" y="5364068"/>
                    <a:ext cx="136012" cy="116307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defRPr/>
                    </a:pPr>
                    <a:endParaRPr lang="fr-FR" sz="600" b="1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8" name="ZoneTexte 65">
                    <a:extLst>
                      <a:ext uri="{FF2B5EF4-FFF2-40B4-BE49-F238E27FC236}">
                        <a16:creationId xmlns:a16="http://schemas.microsoft.com/office/drawing/2014/main" id="{5991D150-6581-60A4-0C68-3311CD71C9AF}"/>
                      </a:ext>
                    </a:extLst>
                  </p:cNvPr>
                  <p:cNvSpPr txBox="1"/>
                  <p:nvPr/>
                </p:nvSpPr>
                <p:spPr>
                  <a:xfrm>
                    <a:off x="3276063" y="5274531"/>
                    <a:ext cx="1475193" cy="2983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600" b="1" dirty="0" err="1">
                        <a:solidFill>
                          <a:srgbClr val="FFFFFF"/>
                        </a:solidFill>
                        <a:latin typeface="Calibri" panose="020F0502020204030204"/>
                      </a:rPr>
                      <a:t>Extreme</a:t>
                    </a:r>
                    <a:r>
                      <a:rPr lang="fr-FR" sz="600" b="1" dirty="0">
                        <a:solidFill>
                          <a:srgbClr val="FFFFFF"/>
                        </a:solidFill>
                        <a:latin typeface="Calibri" panose="020F0502020204030204"/>
                      </a:rPr>
                      <a:t> </a:t>
                    </a:r>
                    <a:r>
                      <a:rPr lang="fr-FR" sz="600" b="1" dirty="0" err="1">
                        <a:solidFill>
                          <a:srgbClr val="FFFFFF"/>
                        </a:solidFill>
                        <a:latin typeface="Calibri" panose="020F0502020204030204"/>
                      </a:rPr>
                      <a:t>Drought</a:t>
                    </a:r>
                    <a:endParaRPr lang="fr-FR" sz="600" b="1" dirty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45E5AB16-BE16-2FEC-EC5C-F2866778EA97}"/>
                </a:ext>
              </a:extLst>
            </p:cNvPr>
            <p:cNvSpPr/>
            <p:nvPr/>
          </p:nvSpPr>
          <p:spPr>
            <a:xfrm>
              <a:off x="4139952" y="3688516"/>
              <a:ext cx="4119255" cy="905596"/>
            </a:xfrm>
            <a:prstGeom prst="roundRect">
              <a:avLst>
                <a:gd name="adj" fmla="val 6888"/>
              </a:avLst>
            </a:prstGeom>
            <a:noFill/>
            <a:ln w="19050">
              <a:solidFill>
                <a:schemeClr val="bg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91B0A98-B432-9B5E-8D94-50E3E92ADF5E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884B55E-0A62-5A8E-C219-47089BF721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BAF1B96B-6478-47B7-7FF2-D1CB36FCC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2362D603-B45F-04DC-364C-0AF32E17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37" name="Picture 2" descr="Météo-France — Wikipédia">
              <a:extLst>
                <a:ext uri="{FF2B5EF4-FFF2-40B4-BE49-F238E27FC236}">
                  <a16:creationId xmlns:a16="http://schemas.microsoft.com/office/drawing/2014/main" id="{14E44B3D-7658-DB98-6926-DD3ECABA4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72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41266A0-2329-7548-8C1F-718C2BD2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041"/>
            <a:ext cx="8229600" cy="560567"/>
          </a:xfrm>
        </p:spPr>
        <p:txBody>
          <a:bodyPr/>
          <a:lstStyle/>
          <a:p>
            <a:r>
              <a:rPr lang="en-GB" dirty="0"/>
              <a:t>Local processing chain</a:t>
            </a:r>
          </a:p>
        </p:txBody>
      </p:sp>
      <p:pic>
        <p:nvPicPr>
          <p:cNvPr id="161" name="Image 160">
            <a:extLst>
              <a:ext uri="{FF2B5EF4-FFF2-40B4-BE49-F238E27FC236}">
                <a16:creationId xmlns:a16="http://schemas.microsoft.com/office/drawing/2014/main" id="{C233024A-8015-FFEF-5499-D4C7286B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56406"/>
            <a:ext cx="7940320" cy="4598959"/>
          </a:xfrm>
          <a:prstGeom prst="rect">
            <a:avLst/>
          </a:prstGeom>
        </p:spPr>
      </p:pic>
      <p:sp>
        <p:nvSpPr>
          <p:cNvPr id="168" name="Rectangle à coins arrondis 19">
            <a:extLst>
              <a:ext uri="{FF2B5EF4-FFF2-40B4-BE49-F238E27FC236}">
                <a16:creationId xmlns:a16="http://schemas.microsoft.com/office/drawing/2014/main" id="{4A0230BC-04F6-5437-AE65-3F7BCD7B6343}"/>
              </a:ext>
            </a:extLst>
          </p:cNvPr>
          <p:cNvSpPr/>
          <p:nvPr/>
        </p:nvSpPr>
        <p:spPr>
          <a:xfrm>
            <a:off x="3923928" y="763109"/>
            <a:ext cx="5068260" cy="1677941"/>
          </a:xfrm>
          <a:prstGeom prst="roundRect">
            <a:avLst>
              <a:gd name="adj" fmla="val 0"/>
            </a:avLst>
          </a:prstGeom>
          <a:solidFill>
            <a:srgbClr val="FFFFFF">
              <a:alpha val="80000"/>
            </a:srgbClr>
          </a:solidFill>
          <a:ln w="190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022C0AB9-82FA-FE00-798E-58804875E966}"/>
              </a:ext>
            </a:extLst>
          </p:cNvPr>
          <p:cNvGrpSpPr/>
          <p:nvPr/>
        </p:nvGrpSpPr>
        <p:grpSpPr>
          <a:xfrm>
            <a:off x="4273966" y="550839"/>
            <a:ext cx="2229334" cy="1809485"/>
            <a:chOff x="4273966" y="550839"/>
            <a:chExt cx="2229334" cy="1809485"/>
          </a:xfrm>
        </p:grpSpPr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0F68125F-4EB2-281F-696B-C5AF54354547}"/>
                </a:ext>
              </a:extLst>
            </p:cNvPr>
            <p:cNvSpPr txBox="1"/>
            <p:nvPr/>
          </p:nvSpPr>
          <p:spPr>
            <a:xfrm>
              <a:off x="4273966" y="550839"/>
              <a:ext cx="2229334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GB" sz="900" b="1" dirty="0"/>
                <a:t>Vegetation Drought Indicator (10 m)</a:t>
              </a:r>
            </a:p>
            <a:p>
              <a:pPr algn="ctr">
                <a:spcAft>
                  <a:spcPts val="225"/>
                </a:spcAft>
              </a:pPr>
              <a:r>
                <a:rPr lang="en-GB" sz="900" b="1" i="1" dirty="0"/>
                <a:t>VAI</a:t>
              </a:r>
            </a:p>
          </p:txBody>
        </p:sp>
        <p:pic>
          <p:nvPicPr>
            <p:cNvPr id="203" name="Image 202">
              <a:extLst>
                <a:ext uri="{FF2B5EF4-FFF2-40B4-BE49-F238E27FC236}">
                  <a16:creationId xmlns:a16="http://schemas.microsoft.com/office/drawing/2014/main" id="{22180387-8C7E-3834-C045-8F2AAE173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10"/>
            <a:stretch/>
          </p:blipFill>
          <p:spPr>
            <a:xfrm>
              <a:off x="4371197" y="904232"/>
              <a:ext cx="2123319" cy="1456092"/>
            </a:xfrm>
            <a:prstGeom prst="rect">
              <a:avLst/>
            </a:prstGeom>
          </p:spPr>
        </p:pic>
        <p:grpSp>
          <p:nvGrpSpPr>
            <p:cNvPr id="192" name="Groupe 191">
              <a:extLst>
                <a:ext uri="{FF2B5EF4-FFF2-40B4-BE49-F238E27FC236}">
                  <a16:creationId xmlns:a16="http://schemas.microsoft.com/office/drawing/2014/main" id="{E3B5A950-057D-03F5-0482-96E4DFF5FC03}"/>
                </a:ext>
              </a:extLst>
            </p:cNvPr>
            <p:cNvGrpSpPr/>
            <p:nvPr/>
          </p:nvGrpSpPr>
          <p:grpSpPr>
            <a:xfrm>
              <a:off x="4406553" y="1644542"/>
              <a:ext cx="827654" cy="644030"/>
              <a:chOff x="3221437" y="4532488"/>
              <a:chExt cx="1563484" cy="1040347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00F25D0-076E-EB2E-B08A-E675E0BE030C}"/>
                  </a:ext>
                </a:extLst>
              </p:cNvPr>
              <p:cNvSpPr/>
              <p:nvPr/>
            </p:nvSpPr>
            <p:spPr>
              <a:xfrm>
                <a:off x="3222516" y="4631938"/>
                <a:ext cx="136012" cy="116307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600" b="1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AC5FF19-69A8-CD4E-EC21-C0A70343518B}"/>
                  </a:ext>
                </a:extLst>
              </p:cNvPr>
              <p:cNvSpPr/>
              <p:nvPr/>
            </p:nvSpPr>
            <p:spPr>
              <a:xfrm>
                <a:off x="3222516" y="4813729"/>
                <a:ext cx="136012" cy="116307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600" b="1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583B1B4-8A0B-59EA-8940-C2CC6666F041}"/>
                  </a:ext>
                </a:extLst>
              </p:cNvPr>
              <p:cNvSpPr/>
              <p:nvPr/>
            </p:nvSpPr>
            <p:spPr>
              <a:xfrm>
                <a:off x="3221437" y="4994468"/>
                <a:ext cx="136012" cy="116307"/>
              </a:xfrm>
              <a:prstGeom prst="rect">
                <a:avLst/>
              </a:prstGeom>
              <a:solidFill>
                <a:srgbClr val="FB9D05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600" b="1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ZoneTexte 63">
                <a:extLst>
                  <a:ext uri="{FF2B5EF4-FFF2-40B4-BE49-F238E27FC236}">
                    <a16:creationId xmlns:a16="http://schemas.microsoft.com/office/drawing/2014/main" id="{15A3BB8A-A30A-4681-4348-8FDE1DEC4BD2}"/>
                  </a:ext>
                </a:extLst>
              </p:cNvPr>
              <p:cNvSpPr txBox="1"/>
              <p:nvPr/>
            </p:nvSpPr>
            <p:spPr>
              <a:xfrm>
                <a:off x="3281167" y="4532488"/>
                <a:ext cx="1054225" cy="29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00" b="1" dirty="0">
                    <a:solidFill>
                      <a:srgbClr val="FFFFFF"/>
                    </a:solidFill>
                    <a:latin typeface="Calibri" panose="020F0502020204030204"/>
                  </a:rPr>
                  <a:t>No </a:t>
                </a:r>
                <a:r>
                  <a:rPr lang="fr-FR" sz="600" b="1" dirty="0" err="1">
                    <a:solidFill>
                      <a:srgbClr val="FFFFFF"/>
                    </a:solidFill>
                    <a:latin typeface="Calibri" panose="020F0502020204030204"/>
                  </a:rPr>
                  <a:t>Drought</a:t>
                </a:r>
                <a:endParaRPr lang="fr-FR" sz="600" b="1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ZoneTexte 64">
                <a:extLst>
                  <a:ext uri="{FF2B5EF4-FFF2-40B4-BE49-F238E27FC236}">
                    <a16:creationId xmlns:a16="http://schemas.microsoft.com/office/drawing/2014/main" id="{EFE043CD-750E-236E-F2CD-3FE7903F1D37}"/>
                  </a:ext>
                </a:extLst>
              </p:cNvPr>
              <p:cNvSpPr txBox="1"/>
              <p:nvPr/>
            </p:nvSpPr>
            <p:spPr>
              <a:xfrm>
                <a:off x="3276063" y="4714382"/>
                <a:ext cx="1190252" cy="29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00" b="1" dirty="0">
                    <a:solidFill>
                      <a:srgbClr val="FFFFFF"/>
                    </a:solidFill>
                    <a:latin typeface="Calibri" panose="020F0502020204030204"/>
                  </a:rPr>
                  <a:t>Near Normal</a:t>
                </a:r>
              </a:p>
            </p:txBody>
          </p:sp>
          <p:sp>
            <p:nvSpPr>
              <p:cNvPr id="198" name="ZoneTexte 65">
                <a:extLst>
                  <a:ext uri="{FF2B5EF4-FFF2-40B4-BE49-F238E27FC236}">
                    <a16:creationId xmlns:a16="http://schemas.microsoft.com/office/drawing/2014/main" id="{7956CC95-D3A5-42AE-A406-5919FDE88641}"/>
                  </a:ext>
                </a:extLst>
              </p:cNvPr>
              <p:cNvSpPr txBox="1"/>
              <p:nvPr/>
            </p:nvSpPr>
            <p:spPr>
              <a:xfrm>
                <a:off x="3276063" y="4892777"/>
                <a:ext cx="1508858" cy="29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00" b="1" dirty="0" err="1">
                    <a:solidFill>
                      <a:srgbClr val="FFFFFF"/>
                    </a:solidFill>
                    <a:latin typeface="Calibri" panose="020F0502020204030204"/>
                  </a:rPr>
                  <a:t>Moderate</a:t>
                </a:r>
                <a:r>
                  <a:rPr lang="fr-FR" sz="600" b="1" dirty="0">
                    <a:solidFill>
                      <a:srgbClr val="FFFFFF"/>
                    </a:solidFill>
                    <a:latin typeface="Calibri" panose="020F0502020204030204"/>
                  </a:rPr>
                  <a:t> </a:t>
                </a:r>
                <a:r>
                  <a:rPr lang="fr-FR" sz="600" b="1" dirty="0" err="1">
                    <a:solidFill>
                      <a:srgbClr val="FFFFFF"/>
                    </a:solidFill>
                    <a:latin typeface="Calibri" panose="020F0502020204030204"/>
                  </a:rPr>
                  <a:t>Drought</a:t>
                </a:r>
                <a:endParaRPr lang="fr-FR" sz="600" b="1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185BE80-578E-CCAE-1E5A-53C599640187}"/>
                  </a:ext>
                </a:extLst>
              </p:cNvPr>
              <p:cNvSpPr/>
              <p:nvPr/>
            </p:nvSpPr>
            <p:spPr>
              <a:xfrm>
                <a:off x="3221439" y="5168314"/>
                <a:ext cx="136012" cy="116307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600" b="1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ZoneTexte 65">
                <a:extLst>
                  <a:ext uri="{FF2B5EF4-FFF2-40B4-BE49-F238E27FC236}">
                    <a16:creationId xmlns:a16="http://schemas.microsoft.com/office/drawing/2014/main" id="{AFA03305-2726-42B6-D7BE-C2C8525D89F5}"/>
                  </a:ext>
                </a:extLst>
              </p:cNvPr>
              <p:cNvSpPr txBox="1"/>
              <p:nvPr/>
            </p:nvSpPr>
            <p:spPr>
              <a:xfrm>
                <a:off x="3281093" y="5074671"/>
                <a:ext cx="1338579" cy="29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00" b="1" dirty="0" err="1">
                    <a:solidFill>
                      <a:srgbClr val="FFFFFF"/>
                    </a:solidFill>
                    <a:latin typeface="Calibri" panose="020F0502020204030204"/>
                  </a:rPr>
                  <a:t>Severe</a:t>
                </a:r>
                <a:r>
                  <a:rPr lang="fr-FR" sz="600" b="1" dirty="0">
                    <a:solidFill>
                      <a:srgbClr val="FFFFFF"/>
                    </a:solidFill>
                    <a:latin typeface="Calibri" panose="020F0502020204030204"/>
                  </a:rPr>
                  <a:t> </a:t>
                </a:r>
                <a:r>
                  <a:rPr lang="fr-FR" sz="600" b="1" dirty="0" err="1">
                    <a:solidFill>
                      <a:srgbClr val="FFFFFF"/>
                    </a:solidFill>
                    <a:latin typeface="Calibri" panose="020F0502020204030204"/>
                  </a:rPr>
                  <a:t>Drought</a:t>
                </a:r>
                <a:endParaRPr lang="fr-FR" sz="600" b="1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4458F98F-5B9F-1C47-7B2F-74C4008CA110}"/>
                  </a:ext>
                </a:extLst>
              </p:cNvPr>
              <p:cNvSpPr/>
              <p:nvPr/>
            </p:nvSpPr>
            <p:spPr>
              <a:xfrm>
                <a:off x="3221437" y="5364068"/>
                <a:ext cx="136012" cy="116307"/>
              </a:xfrm>
              <a:prstGeom prst="rect">
                <a:avLst/>
              </a:prstGeom>
              <a:solidFill>
                <a:sysClr val="windowText" lastClr="000000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600" b="1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ZoneTexte 65">
                <a:extLst>
                  <a:ext uri="{FF2B5EF4-FFF2-40B4-BE49-F238E27FC236}">
                    <a16:creationId xmlns:a16="http://schemas.microsoft.com/office/drawing/2014/main" id="{581F0148-69CF-849D-E770-20070598078D}"/>
                  </a:ext>
                </a:extLst>
              </p:cNvPr>
              <p:cNvSpPr txBox="1"/>
              <p:nvPr/>
            </p:nvSpPr>
            <p:spPr>
              <a:xfrm>
                <a:off x="3276063" y="5274531"/>
                <a:ext cx="1475193" cy="298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00" b="1" dirty="0" err="1">
                    <a:solidFill>
                      <a:srgbClr val="FFFFFF"/>
                    </a:solidFill>
                    <a:latin typeface="Calibri" panose="020F0502020204030204"/>
                  </a:rPr>
                  <a:t>Extreme</a:t>
                </a:r>
                <a:r>
                  <a:rPr lang="fr-FR" sz="600" b="1" dirty="0">
                    <a:solidFill>
                      <a:srgbClr val="FFFFFF"/>
                    </a:solidFill>
                    <a:latin typeface="Calibri" panose="020F0502020204030204"/>
                  </a:rPr>
                  <a:t> </a:t>
                </a:r>
                <a:r>
                  <a:rPr lang="fr-FR" sz="600" b="1" dirty="0" err="1">
                    <a:solidFill>
                      <a:srgbClr val="FFFFFF"/>
                    </a:solidFill>
                    <a:latin typeface="Calibri" panose="020F0502020204030204"/>
                  </a:rPr>
                  <a:t>Drought</a:t>
                </a:r>
                <a:endParaRPr lang="fr-FR" sz="600" b="1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C333A4A-19D8-69B5-5ED0-441081721B6D}"/>
              </a:ext>
            </a:extLst>
          </p:cNvPr>
          <p:cNvGrpSpPr/>
          <p:nvPr/>
        </p:nvGrpSpPr>
        <p:grpSpPr>
          <a:xfrm>
            <a:off x="4139952" y="495383"/>
            <a:ext cx="4930674" cy="4098729"/>
            <a:chOff x="4139952" y="495383"/>
            <a:chExt cx="4930674" cy="4098729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6488CCBC-5563-C251-CDA2-84558FAE3C25}"/>
                </a:ext>
              </a:extLst>
            </p:cNvPr>
            <p:cNvGrpSpPr/>
            <p:nvPr/>
          </p:nvGrpSpPr>
          <p:grpSpPr>
            <a:xfrm>
              <a:off x="6372200" y="495383"/>
              <a:ext cx="2698426" cy="2284560"/>
              <a:chOff x="6372200" y="495383"/>
              <a:chExt cx="2698426" cy="2284560"/>
            </a:xfrm>
          </p:grpSpPr>
          <p:grpSp>
            <p:nvGrpSpPr>
              <p:cNvPr id="176" name="Groupe 175">
                <a:extLst>
                  <a:ext uri="{FF2B5EF4-FFF2-40B4-BE49-F238E27FC236}">
                    <a16:creationId xmlns:a16="http://schemas.microsoft.com/office/drawing/2014/main" id="{1DFF516F-B5D2-0D6A-2450-D385B391EF0F}"/>
                  </a:ext>
                </a:extLst>
              </p:cNvPr>
              <p:cNvGrpSpPr/>
              <p:nvPr/>
            </p:nvGrpSpPr>
            <p:grpSpPr>
              <a:xfrm>
                <a:off x="6786246" y="495383"/>
                <a:ext cx="2284380" cy="1891662"/>
                <a:chOff x="6786246" y="483518"/>
                <a:chExt cx="2284380" cy="189166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ZoneTexte 168">
                      <a:extLst>
                        <a:ext uri="{FF2B5EF4-FFF2-40B4-BE49-F238E27FC236}">
                          <a16:creationId xmlns:a16="http://schemas.microsoft.com/office/drawing/2014/main" id="{2FD8E45D-D0D9-A588-6FE9-F1A9779F2B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0252" y="484969"/>
                      <a:ext cx="2175328" cy="38735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Aft>
                          <a:spcPts val="225"/>
                        </a:spcAft>
                      </a:pPr>
                      <a:r>
                        <a:rPr lang="en-GB" sz="900" b="1" dirty="0"/>
                        <a:t>Index informing on data Quality (10 m)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788" b="1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  <m:r>
                              <a:rPr lang="en-GB" sz="788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788" b="1" i="1" smtClean="0">
                                <a:latin typeface="Cambria Math" panose="02040503050406030204" pitchFamily="18" charset="0"/>
                              </a:rPr>
                              <m:t>𝑺𝑪𝑶𝑹𝑬</m:t>
                            </m:r>
                            <m:r>
                              <a:rPr lang="en-GB" sz="788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sSub>
                              <m:sSubPr>
                                <m:ctrlPr>
                                  <a:rPr lang="en-GB" sz="788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788" i="1" smtClean="0">
                                    <a:latin typeface="Cambria Math" panose="02040503050406030204" pitchFamily="18" charset="0"/>
                                  </a:rPr>
                                  <m:t>𝐶𝑂𝑈𝑁𝑇</m:t>
                                </m:r>
                              </m:e>
                              <m:sub>
                                <m:r>
                                  <a:rPr lang="en-GB" sz="788" i="1" smtClean="0">
                                    <a:latin typeface="Cambria Math" panose="02040503050406030204" pitchFamily="18" charset="0"/>
                                  </a:rPr>
                                  <m:t>𝑣𝑎𝑙𝑖𝑑</m:t>
                                </m:r>
                              </m:sub>
                            </m:sSub>
                            <m:r>
                              <a:rPr lang="en-GB" sz="788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GB" sz="788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788" i="1" smtClean="0">
                                    <a:latin typeface="Cambria Math" panose="02040503050406030204" pitchFamily="18" charset="0"/>
                                  </a:rPr>
                                  <m:t>𝐶𝑂𝑈𝑁𝑇</m:t>
                                </m:r>
                              </m:e>
                              <m:sub>
                                <m:r>
                                  <a:rPr lang="en-GB" sz="788" i="1" smtClean="0">
                                    <a:latin typeface="Cambria Math" panose="02040503050406030204" pitchFamily="18" charset="0"/>
                                  </a:rPr>
                                  <m:t>𝑒𝑥𝑝𝑒𝑐𝑡</m:t>
                                </m:r>
                              </m:sub>
                            </m:sSub>
                          </m:oMath>
                        </m:oMathPara>
                      </a14:m>
                      <a:endParaRPr lang="en-GB" sz="788" dirty="0"/>
                    </a:p>
                  </p:txBody>
                </p:sp>
              </mc:Choice>
              <mc:Fallback xmlns="">
                <p:sp>
                  <p:nvSpPr>
                    <p:cNvPr id="169" name="ZoneTexte 168">
                      <a:extLst>
                        <a:ext uri="{FF2B5EF4-FFF2-40B4-BE49-F238E27FC236}">
                          <a16:creationId xmlns:a16="http://schemas.microsoft.com/office/drawing/2014/main" id="{2FD8E45D-D0D9-A588-6FE9-F1A9779F2B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40252" y="484969"/>
                      <a:ext cx="2175328" cy="38735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70" name="Image 169">
                  <a:extLst>
                    <a:ext uri="{FF2B5EF4-FFF2-40B4-BE49-F238E27FC236}">
                      <a16:creationId xmlns:a16="http://schemas.microsoft.com/office/drawing/2014/main" id="{CE33921D-76A0-B23A-C6C4-FEF5715AA4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3816" y="847239"/>
                  <a:ext cx="2123319" cy="1463061"/>
                </a:xfrm>
                <a:prstGeom prst="rect">
                  <a:avLst/>
                </a:prstGeom>
              </p:spPr>
            </p:pic>
            <p:grpSp>
              <p:nvGrpSpPr>
                <p:cNvPr id="171" name="Groupe 170">
                  <a:extLst>
                    <a:ext uri="{FF2B5EF4-FFF2-40B4-BE49-F238E27FC236}">
                      <a16:creationId xmlns:a16="http://schemas.microsoft.com/office/drawing/2014/main" id="{A918CDAE-A3C8-2964-C450-874D2291DD59}"/>
                    </a:ext>
                  </a:extLst>
                </p:cNvPr>
                <p:cNvGrpSpPr/>
                <p:nvPr/>
              </p:nvGrpSpPr>
              <p:grpSpPr>
                <a:xfrm>
                  <a:off x="6897061" y="1727667"/>
                  <a:ext cx="627267" cy="595202"/>
                  <a:chOff x="212251" y="4576145"/>
                  <a:chExt cx="1556631" cy="1515885"/>
                </a:xfrm>
              </p:grpSpPr>
              <p:sp>
                <p:nvSpPr>
                  <p:cNvPr id="172" name="ZoneTexte 65">
                    <a:extLst>
                      <a:ext uri="{FF2B5EF4-FFF2-40B4-BE49-F238E27FC236}">
                        <a16:creationId xmlns:a16="http://schemas.microsoft.com/office/drawing/2014/main" id="{2296DF40-509C-51DB-5E0C-87D2683E312C}"/>
                      </a:ext>
                    </a:extLst>
                  </p:cNvPr>
                  <p:cNvSpPr txBox="1"/>
                  <p:nvPr/>
                </p:nvSpPr>
                <p:spPr>
                  <a:xfrm>
                    <a:off x="656581" y="4966968"/>
                    <a:ext cx="346959" cy="4997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675" b="1" dirty="0">
                        <a:solidFill>
                          <a:srgbClr val="FFFFFF"/>
                        </a:solidFill>
                        <a:latin typeface="Calibri" panose="020F0502020204030204"/>
                      </a:rPr>
                      <a:t>1</a:t>
                    </a:r>
                  </a:p>
                </p:txBody>
              </p:sp>
              <p:sp>
                <p:nvSpPr>
                  <p:cNvPr id="173" name="ZoneTexte 65">
                    <a:extLst>
                      <a:ext uri="{FF2B5EF4-FFF2-40B4-BE49-F238E27FC236}">
                        <a16:creationId xmlns:a16="http://schemas.microsoft.com/office/drawing/2014/main" id="{053FB459-BA91-22A5-449E-79D8D51F0FC3}"/>
                      </a:ext>
                    </a:extLst>
                  </p:cNvPr>
                  <p:cNvSpPr txBox="1"/>
                  <p:nvPr/>
                </p:nvSpPr>
                <p:spPr>
                  <a:xfrm>
                    <a:off x="643644" y="5592319"/>
                    <a:ext cx="368427" cy="4997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675" b="1" dirty="0">
                        <a:solidFill>
                          <a:srgbClr val="FFFFFF"/>
                        </a:solidFill>
                        <a:latin typeface="Calibri" panose="020F0502020204030204"/>
                      </a:rPr>
                      <a:t>0</a:t>
                    </a:r>
                  </a:p>
                </p:txBody>
              </p:sp>
              <p:pic>
                <p:nvPicPr>
                  <p:cNvPr id="174" name="Image 173">
                    <a:extLst>
                      <a:ext uri="{FF2B5EF4-FFF2-40B4-BE49-F238E27FC236}">
                        <a16:creationId xmlns:a16="http://schemas.microsoft.com/office/drawing/2014/main" id="{812CBB58-18E9-063D-0CA2-B76AC094E4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320" y="5124072"/>
                    <a:ext cx="175260" cy="769620"/>
                  </a:xfrm>
                  <a:prstGeom prst="rect">
                    <a:avLst/>
                  </a:prstGeom>
                </p:spPr>
              </p:pic>
              <p:sp>
                <p:nvSpPr>
                  <p:cNvPr id="175" name="ZoneTexte 65">
                    <a:extLst>
                      <a:ext uri="{FF2B5EF4-FFF2-40B4-BE49-F238E27FC236}">
                        <a16:creationId xmlns:a16="http://schemas.microsoft.com/office/drawing/2014/main" id="{D27DEA3A-545D-B98B-9763-755FCAC72B9E}"/>
                      </a:ext>
                    </a:extLst>
                  </p:cNvPr>
                  <p:cNvSpPr txBox="1"/>
                  <p:nvPr/>
                </p:nvSpPr>
                <p:spPr>
                  <a:xfrm>
                    <a:off x="212251" y="4576145"/>
                    <a:ext cx="1556631" cy="5291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fr-FR" sz="750" b="1" dirty="0">
                        <a:solidFill>
                          <a:srgbClr val="FFFFFF"/>
                        </a:solidFill>
                        <a:latin typeface="Calibri" panose="020F0502020204030204"/>
                      </a:rPr>
                      <a:t>Q SCORE</a:t>
                    </a:r>
                  </a:p>
                </p:txBody>
              </p:sp>
            </p:grpSp>
            <p:sp>
              <p:nvSpPr>
                <p:cNvPr id="167" name="Rectangle : coins arrondis 166">
                  <a:extLst>
                    <a:ext uri="{FF2B5EF4-FFF2-40B4-BE49-F238E27FC236}">
                      <a16:creationId xmlns:a16="http://schemas.microsoft.com/office/drawing/2014/main" id="{1C7CE94E-ECCE-BFC0-06FA-5BD6DEE6AD42}"/>
                    </a:ext>
                  </a:extLst>
                </p:cNvPr>
                <p:cNvSpPr/>
                <p:nvPr/>
              </p:nvSpPr>
              <p:spPr>
                <a:xfrm>
                  <a:off x="6786246" y="483518"/>
                  <a:ext cx="2284380" cy="1891662"/>
                </a:xfrm>
                <a:prstGeom prst="roundRect">
                  <a:avLst>
                    <a:gd name="adj" fmla="val 6888"/>
                  </a:avLst>
                </a:prstGeom>
                <a:noFill/>
                <a:ln w="19050">
                  <a:solidFill>
                    <a:srgbClr val="07905A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</p:grpSp>
          <p:sp>
            <p:nvSpPr>
              <p:cNvPr id="164" name="Rectangle : coins arrondis 163">
                <a:extLst>
                  <a:ext uri="{FF2B5EF4-FFF2-40B4-BE49-F238E27FC236}">
                    <a16:creationId xmlns:a16="http://schemas.microsoft.com/office/drawing/2014/main" id="{BB47AF84-3A82-E058-AF99-19279BDED574}"/>
                  </a:ext>
                </a:extLst>
              </p:cNvPr>
              <p:cNvSpPr/>
              <p:nvPr/>
            </p:nvSpPr>
            <p:spPr>
              <a:xfrm>
                <a:off x="6372200" y="2560560"/>
                <a:ext cx="414046" cy="219383"/>
              </a:xfrm>
              <a:prstGeom prst="roundRect">
                <a:avLst>
                  <a:gd name="adj" fmla="val 6888"/>
                </a:avLst>
              </a:prstGeom>
              <a:noFill/>
              <a:ln w="19050">
                <a:solidFill>
                  <a:srgbClr val="07905A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cxnSp>
            <p:nvCxnSpPr>
              <p:cNvPr id="165" name="Connecteur droit avec flèche 164">
                <a:extLst>
                  <a:ext uri="{FF2B5EF4-FFF2-40B4-BE49-F238E27FC236}">
                    <a16:creationId xmlns:a16="http://schemas.microsoft.com/office/drawing/2014/main" id="{7ECCD657-7151-674A-A268-0C01BC3E77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60232" y="2256858"/>
                <a:ext cx="72008" cy="242884"/>
              </a:xfrm>
              <a:prstGeom prst="straightConnector1">
                <a:avLst/>
              </a:prstGeom>
              <a:ln w="12700">
                <a:solidFill>
                  <a:srgbClr val="07905A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9EFB079-C58B-45FB-8372-9A8FD4337180}"/>
                </a:ext>
              </a:extLst>
            </p:cNvPr>
            <p:cNvSpPr/>
            <p:nvPr/>
          </p:nvSpPr>
          <p:spPr>
            <a:xfrm>
              <a:off x="4139952" y="3688516"/>
              <a:ext cx="4119255" cy="905596"/>
            </a:xfrm>
            <a:prstGeom prst="roundRect">
              <a:avLst>
                <a:gd name="adj" fmla="val 6888"/>
              </a:avLst>
            </a:prstGeom>
            <a:noFill/>
            <a:ln w="19050">
              <a:solidFill>
                <a:srgbClr val="07905A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D2A8255-7302-30AF-4DAC-0E2C4D7440FB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714D8BC-F6DE-1A1A-63EE-9CA366CA6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1173D5D-9D48-E551-5A0D-33965D361C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D70606E-FB9A-90C6-5C10-DBB671B8A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17" name="Picture 2" descr="Météo-France — Wikipédia">
              <a:extLst>
                <a:ext uri="{FF2B5EF4-FFF2-40B4-BE49-F238E27FC236}">
                  <a16:creationId xmlns:a16="http://schemas.microsoft.com/office/drawing/2014/main" id="{920E781F-EACB-632F-6A2D-072FB75EE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5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52886-BB5D-DC34-C7CE-E9BBBF7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53" y="2062116"/>
            <a:ext cx="6172200" cy="857250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 and OBJECTIVES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E46387-96C4-E312-6AFF-F60D65D8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552EDE-F03C-C0AC-6422-D2A6D986F3BB}"/>
              </a:ext>
            </a:extLst>
          </p:cNvPr>
          <p:cNvCxnSpPr/>
          <p:nvPr/>
        </p:nvCxnSpPr>
        <p:spPr>
          <a:xfrm>
            <a:off x="488153" y="1869672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A1BB82D-D1E9-EE6A-F512-B6FEE7ADDD9D}"/>
              </a:ext>
            </a:extLst>
          </p:cNvPr>
          <p:cNvCxnSpPr/>
          <p:nvPr/>
        </p:nvCxnSpPr>
        <p:spPr>
          <a:xfrm>
            <a:off x="508500" y="3111810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15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E543B-A4FB-51A4-D227-69A18F80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6562"/>
            <a:ext cx="5403120" cy="857250"/>
          </a:xfrm>
        </p:spPr>
        <p:txBody>
          <a:bodyPr/>
          <a:lstStyle/>
          <a:p>
            <a:r>
              <a:rPr lang="en-GB" dirty="0"/>
              <a:t>Overview of all chains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D6FD9A-3DC5-A75F-11C5-8F3DB7A3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A36E37C-04F1-BFE3-7069-72E124F2D1FD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23C09EE-AC7F-E260-8B15-B1881A37C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CD93C3E-D8C7-28AD-AAAC-375941642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54C75C3-14E6-D983-18D3-256ED0AEC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8" name="Picture 2" descr="Météo-France — Wikipédia">
              <a:extLst>
                <a:ext uri="{FF2B5EF4-FFF2-40B4-BE49-F238E27FC236}">
                  <a16:creationId xmlns:a16="http://schemas.microsoft.com/office/drawing/2014/main" id="{7B5CDFB1-D1C5-3AB7-9020-5F9A4CD72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F7DF3DD-FCE0-E439-1DE2-F1C41591DA49}"/>
              </a:ext>
            </a:extLst>
          </p:cNvPr>
          <p:cNvGrpSpPr/>
          <p:nvPr/>
        </p:nvGrpSpPr>
        <p:grpSpPr>
          <a:xfrm>
            <a:off x="1115616" y="483518"/>
            <a:ext cx="7056784" cy="3354243"/>
            <a:chOff x="1115616" y="483518"/>
            <a:chExt cx="7056784" cy="3354243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:a16="http://schemas.microsoft.com/office/drawing/2014/main" id="{62BCBEFF-4A42-71EE-A6F2-9396E07EB39C}"/>
                </a:ext>
              </a:extLst>
            </p:cNvPr>
            <p:cNvCxnSpPr/>
            <p:nvPr/>
          </p:nvCxnSpPr>
          <p:spPr>
            <a:xfrm flipH="1" flipV="1">
              <a:off x="2238111" y="3144798"/>
              <a:ext cx="265573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4E8C"/>
              </a:solidFill>
              <a:prstDash val="sysDash"/>
              <a:miter lim="800000"/>
              <a:headEnd w="lg" len="lg"/>
              <a:tailEnd type="triangle" w="med" len="med"/>
            </a:ln>
            <a:effectLst/>
          </p:spPr>
        </p:cxn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9E0A4F19-59AB-2FD0-D5CD-5C156DBF4B73}"/>
                </a:ext>
              </a:extLst>
            </p:cNvPr>
            <p:cNvGrpSpPr/>
            <p:nvPr/>
          </p:nvGrpSpPr>
          <p:grpSpPr>
            <a:xfrm>
              <a:off x="3209199" y="490248"/>
              <a:ext cx="568505" cy="576798"/>
              <a:chOff x="5106408" y="218854"/>
              <a:chExt cx="1233029" cy="1314970"/>
            </a:xfrm>
          </p:grpSpPr>
          <p:grpSp>
            <p:nvGrpSpPr>
              <p:cNvPr id="226" name="Groupe 225">
                <a:extLst>
                  <a:ext uri="{FF2B5EF4-FFF2-40B4-BE49-F238E27FC236}">
                    <a16:creationId xmlns:a16="http://schemas.microsoft.com/office/drawing/2014/main" id="{D68C57A5-F787-07E1-A0D1-A41689AD289F}"/>
                  </a:ext>
                </a:extLst>
              </p:cNvPr>
              <p:cNvGrpSpPr/>
              <p:nvPr/>
            </p:nvGrpSpPr>
            <p:grpSpPr>
              <a:xfrm>
                <a:off x="5259832" y="218854"/>
                <a:ext cx="1079605" cy="1101755"/>
                <a:chOff x="5259832" y="218854"/>
                <a:chExt cx="1079605" cy="1101755"/>
              </a:xfrm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EF55AEEB-AF0B-32D7-B8D5-05BAE7A23B58}"/>
                    </a:ext>
                  </a:extLst>
                </p:cNvPr>
                <p:cNvSpPr/>
                <p:nvPr/>
              </p:nvSpPr>
              <p:spPr>
                <a:xfrm>
                  <a:off x="5475437" y="218854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4BC1F4D5-A8EE-A7F2-C769-C5E204400E73}"/>
                    </a:ext>
                  </a:extLst>
                </p:cNvPr>
                <p:cNvSpPr/>
                <p:nvPr/>
              </p:nvSpPr>
              <p:spPr>
                <a:xfrm>
                  <a:off x="5366238" y="333695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AA305471-4B69-8902-0510-AC87A24885F0}"/>
                    </a:ext>
                  </a:extLst>
                </p:cNvPr>
                <p:cNvSpPr/>
                <p:nvPr/>
              </p:nvSpPr>
              <p:spPr>
                <a:xfrm>
                  <a:off x="5259832" y="456609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7" name="ZoneTexte 226">
                <a:extLst>
                  <a:ext uri="{FF2B5EF4-FFF2-40B4-BE49-F238E27FC236}">
                    <a16:creationId xmlns:a16="http://schemas.microsoft.com/office/drawing/2014/main" id="{EC8FE80E-7C2C-752F-7B53-674C319D7CDA}"/>
                  </a:ext>
                </a:extLst>
              </p:cNvPr>
              <p:cNvSpPr txBox="1"/>
              <p:nvPr/>
            </p:nvSpPr>
            <p:spPr>
              <a:xfrm>
                <a:off x="5106408" y="617620"/>
                <a:ext cx="1170840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ASCAT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SWI</a:t>
                </a: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89CBA133-96CD-4609-45C9-624A60B0CB09}"/>
                </a:ext>
              </a:extLst>
            </p:cNvPr>
            <p:cNvGrpSpPr/>
            <p:nvPr/>
          </p:nvGrpSpPr>
          <p:grpSpPr>
            <a:xfrm>
              <a:off x="4251697" y="489102"/>
              <a:ext cx="571537" cy="577943"/>
              <a:chOff x="7030596" y="216242"/>
              <a:chExt cx="1239603" cy="1317581"/>
            </a:xfrm>
          </p:grpSpPr>
          <p:grpSp>
            <p:nvGrpSpPr>
              <p:cNvPr id="221" name="Groupe 220">
                <a:extLst>
                  <a:ext uri="{FF2B5EF4-FFF2-40B4-BE49-F238E27FC236}">
                    <a16:creationId xmlns:a16="http://schemas.microsoft.com/office/drawing/2014/main" id="{0AC07E4F-70BE-CB8C-7A6A-0D0005572B6E}"/>
                  </a:ext>
                </a:extLst>
              </p:cNvPr>
              <p:cNvGrpSpPr/>
              <p:nvPr/>
            </p:nvGrpSpPr>
            <p:grpSpPr>
              <a:xfrm>
                <a:off x="7190594" y="216242"/>
                <a:ext cx="1079605" cy="1101755"/>
                <a:chOff x="7190594" y="216242"/>
                <a:chExt cx="1079605" cy="1101755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59C098C4-D181-AD0C-0487-FB41670F0F0A}"/>
                    </a:ext>
                  </a:extLst>
                </p:cNvPr>
                <p:cNvSpPr/>
                <p:nvPr/>
              </p:nvSpPr>
              <p:spPr>
                <a:xfrm>
                  <a:off x="7406199" y="216242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27BCE7EF-DD90-1861-F82D-629AC0B8FB42}"/>
                    </a:ext>
                  </a:extLst>
                </p:cNvPr>
                <p:cNvSpPr/>
                <p:nvPr/>
              </p:nvSpPr>
              <p:spPr>
                <a:xfrm>
                  <a:off x="7297000" y="331083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FA20771-D2C1-5900-7E64-3136CD793A3C}"/>
                    </a:ext>
                  </a:extLst>
                </p:cNvPr>
                <p:cNvSpPr/>
                <p:nvPr/>
              </p:nvSpPr>
              <p:spPr>
                <a:xfrm>
                  <a:off x="7190594" y="453997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2" name="ZoneTexte 221">
                <a:extLst>
                  <a:ext uri="{FF2B5EF4-FFF2-40B4-BE49-F238E27FC236}">
                    <a16:creationId xmlns:a16="http://schemas.microsoft.com/office/drawing/2014/main" id="{A307CE47-8ED1-E194-ADB1-B50681781E38}"/>
                  </a:ext>
                </a:extLst>
              </p:cNvPr>
              <p:cNvSpPr txBox="1"/>
              <p:nvPr/>
            </p:nvSpPr>
            <p:spPr>
              <a:xfrm>
                <a:off x="7030596" y="617619"/>
                <a:ext cx="1219044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MODIS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LST</a:t>
                </a:r>
              </a:p>
            </p:txBody>
          </p:sp>
        </p:grpSp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5F316D37-E699-5F3D-0754-9B03BED1E7CF}"/>
                </a:ext>
              </a:extLst>
            </p:cNvPr>
            <p:cNvGrpSpPr/>
            <p:nvPr/>
          </p:nvGrpSpPr>
          <p:grpSpPr>
            <a:xfrm>
              <a:off x="5129374" y="485993"/>
              <a:ext cx="578216" cy="581053"/>
              <a:chOff x="8934185" y="209154"/>
              <a:chExt cx="1254090" cy="1324670"/>
            </a:xfrm>
          </p:grpSpPr>
          <p:grpSp>
            <p:nvGrpSpPr>
              <p:cNvPr id="216" name="Groupe 215">
                <a:extLst>
                  <a:ext uri="{FF2B5EF4-FFF2-40B4-BE49-F238E27FC236}">
                    <a16:creationId xmlns:a16="http://schemas.microsoft.com/office/drawing/2014/main" id="{7796EDBB-E905-47ED-5395-7E4212CA0CD8}"/>
                  </a:ext>
                </a:extLst>
              </p:cNvPr>
              <p:cNvGrpSpPr/>
              <p:nvPr/>
            </p:nvGrpSpPr>
            <p:grpSpPr>
              <a:xfrm>
                <a:off x="9108670" y="209154"/>
                <a:ext cx="1079605" cy="1101755"/>
                <a:chOff x="7190594" y="216242"/>
                <a:chExt cx="1079605" cy="1101755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928AD7A-2520-24E0-4D19-338CB1EAA7DE}"/>
                    </a:ext>
                  </a:extLst>
                </p:cNvPr>
                <p:cNvSpPr/>
                <p:nvPr/>
              </p:nvSpPr>
              <p:spPr>
                <a:xfrm>
                  <a:off x="7406199" y="216242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0AE35A5-AAAB-004B-5E10-1843CE34AAF5}"/>
                    </a:ext>
                  </a:extLst>
                </p:cNvPr>
                <p:cNvSpPr/>
                <p:nvPr/>
              </p:nvSpPr>
              <p:spPr>
                <a:xfrm>
                  <a:off x="7297000" y="331083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DDEFDB18-E0E6-D1CF-C2D3-B1BF45EEA393}"/>
                    </a:ext>
                  </a:extLst>
                </p:cNvPr>
                <p:cNvSpPr/>
                <p:nvPr/>
              </p:nvSpPr>
              <p:spPr>
                <a:xfrm>
                  <a:off x="7190594" y="453997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7" name="ZoneTexte 216">
                <a:extLst>
                  <a:ext uri="{FF2B5EF4-FFF2-40B4-BE49-F238E27FC236}">
                    <a16:creationId xmlns:a16="http://schemas.microsoft.com/office/drawing/2014/main" id="{DE4DF41B-9148-81AC-39E2-48666F28F63D}"/>
                  </a:ext>
                </a:extLst>
              </p:cNvPr>
              <p:cNvSpPr txBox="1"/>
              <p:nvPr/>
            </p:nvSpPr>
            <p:spPr>
              <a:xfrm>
                <a:off x="8934185" y="617619"/>
                <a:ext cx="1219046" cy="91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MODIS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NDWI</a:t>
                </a:r>
              </a:p>
            </p:txBody>
          </p:sp>
        </p:grpSp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DF7434E0-2D2E-AC30-E25D-5C7860C96FCD}"/>
                </a:ext>
              </a:extLst>
            </p:cNvPr>
            <p:cNvGrpSpPr/>
            <p:nvPr/>
          </p:nvGrpSpPr>
          <p:grpSpPr>
            <a:xfrm>
              <a:off x="5987618" y="486653"/>
              <a:ext cx="567158" cy="580393"/>
              <a:chOff x="10907921" y="210659"/>
              <a:chExt cx="1230107" cy="1323165"/>
            </a:xfrm>
          </p:grpSpPr>
          <p:grpSp>
            <p:nvGrpSpPr>
              <p:cNvPr id="211" name="Groupe 210">
                <a:extLst>
                  <a:ext uri="{FF2B5EF4-FFF2-40B4-BE49-F238E27FC236}">
                    <a16:creationId xmlns:a16="http://schemas.microsoft.com/office/drawing/2014/main" id="{7506F051-BDB3-2AB8-9745-A6C506DC26BE}"/>
                  </a:ext>
                </a:extLst>
              </p:cNvPr>
              <p:cNvGrpSpPr/>
              <p:nvPr/>
            </p:nvGrpSpPr>
            <p:grpSpPr>
              <a:xfrm>
                <a:off x="11058423" y="210659"/>
                <a:ext cx="1079605" cy="1101755"/>
                <a:chOff x="5259832" y="218854"/>
                <a:chExt cx="1079605" cy="1101755"/>
              </a:xfrm>
            </p:grpSpPr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2D19A792-21C6-AAA8-87DF-0663FDA216A9}"/>
                    </a:ext>
                  </a:extLst>
                </p:cNvPr>
                <p:cNvSpPr/>
                <p:nvPr/>
              </p:nvSpPr>
              <p:spPr>
                <a:xfrm>
                  <a:off x="5475437" y="218854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4B42D92-1DE0-A918-0CA6-7A9A32E380B6}"/>
                    </a:ext>
                  </a:extLst>
                </p:cNvPr>
                <p:cNvSpPr/>
                <p:nvPr/>
              </p:nvSpPr>
              <p:spPr>
                <a:xfrm>
                  <a:off x="5366238" y="333695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271D8097-C562-8D91-304D-8415FDD97950}"/>
                    </a:ext>
                  </a:extLst>
                </p:cNvPr>
                <p:cNvSpPr/>
                <p:nvPr/>
              </p:nvSpPr>
              <p:spPr>
                <a:xfrm>
                  <a:off x="5259832" y="456609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2" name="ZoneTexte 211">
                <a:extLst>
                  <a:ext uri="{FF2B5EF4-FFF2-40B4-BE49-F238E27FC236}">
                    <a16:creationId xmlns:a16="http://schemas.microsoft.com/office/drawing/2014/main" id="{24734C0F-120F-5233-66BC-7C786AE14FF6}"/>
                  </a:ext>
                </a:extLst>
              </p:cNvPr>
              <p:cNvSpPr txBox="1"/>
              <p:nvPr/>
            </p:nvSpPr>
            <p:spPr>
              <a:xfrm>
                <a:off x="10907921" y="617620"/>
                <a:ext cx="1127025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L7-8-9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NDWI</a:t>
                </a:r>
              </a:p>
            </p:txBody>
          </p:sp>
        </p:grpSp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4A24B3DC-083A-741E-6797-29F55E6CB5B1}"/>
                </a:ext>
              </a:extLst>
            </p:cNvPr>
            <p:cNvGrpSpPr/>
            <p:nvPr/>
          </p:nvGrpSpPr>
          <p:grpSpPr>
            <a:xfrm>
              <a:off x="6599977" y="483518"/>
              <a:ext cx="549848" cy="583529"/>
              <a:chOff x="12236063" y="203512"/>
              <a:chExt cx="1192562" cy="1330314"/>
            </a:xfrm>
          </p:grpSpPr>
          <p:grpSp>
            <p:nvGrpSpPr>
              <p:cNvPr id="206" name="Groupe 205">
                <a:extLst>
                  <a:ext uri="{FF2B5EF4-FFF2-40B4-BE49-F238E27FC236}">
                    <a16:creationId xmlns:a16="http://schemas.microsoft.com/office/drawing/2014/main" id="{FA564D2A-17CD-9E9C-0A45-C29087D9DD83}"/>
                  </a:ext>
                </a:extLst>
              </p:cNvPr>
              <p:cNvGrpSpPr/>
              <p:nvPr/>
            </p:nvGrpSpPr>
            <p:grpSpPr>
              <a:xfrm>
                <a:off x="12349020" y="203512"/>
                <a:ext cx="1079605" cy="1101755"/>
                <a:chOff x="5259832" y="218854"/>
                <a:chExt cx="1079605" cy="1101755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F2936A4F-38EE-B63A-5DE8-4E5DDB65F0AF}"/>
                    </a:ext>
                  </a:extLst>
                </p:cNvPr>
                <p:cNvSpPr/>
                <p:nvPr/>
              </p:nvSpPr>
              <p:spPr>
                <a:xfrm>
                  <a:off x="5475437" y="218854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18A604A0-F38E-BCA1-A676-2B8576F7CD29}"/>
                    </a:ext>
                  </a:extLst>
                </p:cNvPr>
                <p:cNvSpPr/>
                <p:nvPr/>
              </p:nvSpPr>
              <p:spPr>
                <a:xfrm>
                  <a:off x="5366238" y="333695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5AAE49FE-1A57-59FB-FE7E-8CDCA0098261}"/>
                    </a:ext>
                  </a:extLst>
                </p:cNvPr>
                <p:cNvSpPr/>
                <p:nvPr/>
              </p:nvSpPr>
              <p:spPr>
                <a:xfrm>
                  <a:off x="5259832" y="456609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7" name="ZoneTexte 206">
                <a:extLst>
                  <a:ext uri="{FF2B5EF4-FFF2-40B4-BE49-F238E27FC236}">
                    <a16:creationId xmlns:a16="http://schemas.microsoft.com/office/drawing/2014/main" id="{23310F69-A932-AF7F-9031-52CEE83F4E98}"/>
                  </a:ext>
                </a:extLst>
              </p:cNvPr>
              <p:cNvSpPr txBox="1"/>
              <p:nvPr/>
            </p:nvSpPr>
            <p:spPr>
              <a:xfrm>
                <a:off x="12236063" y="617621"/>
                <a:ext cx="1091967" cy="91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NDWI</a:t>
                </a:r>
              </a:p>
            </p:txBody>
          </p:sp>
        </p:grp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2426CBDB-C135-CC3A-E250-DD90EB8CFDE5}"/>
                </a:ext>
              </a:extLst>
            </p:cNvPr>
            <p:cNvGrpSpPr/>
            <p:nvPr/>
          </p:nvGrpSpPr>
          <p:grpSpPr>
            <a:xfrm>
              <a:off x="3189243" y="2635484"/>
              <a:ext cx="545895" cy="439981"/>
              <a:chOff x="5081064" y="5860503"/>
              <a:chExt cx="1183990" cy="1003057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8113DF9-83F8-B4B9-0628-C03E37A2F9FC}"/>
                  </a:ext>
                </a:extLst>
              </p:cNvPr>
              <p:cNvSpPr/>
              <p:nvPr/>
            </p:nvSpPr>
            <p:spPr>
              <a:xfrm>
                <a:off x="5253944" y="5860503"/>
                <a:ext cx="864000" cy="86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ZoneTexte 204">
                <a:extLst>
                  <a:ext uri="{FF2B5EF4-FFF2-40B4-BE49-F238E27FC236}">
                    <a16:creationId xmlns:a16="http://schemas.microsoft.com/office/drawing/2014/main" id="{CBB0011A-0BC1-55A2-3A11-97B7C3F3F0CA}"/>
                  </a:ext>
                </a:extLst>
              </p:cNvPr>
              <p:cNvSpPr txBox="1"/>
              <p:nvPr/>
            </p:nvSpPr>
            <p:spPr>
              <a:xfrm>
                <a:off x="5081064" y="5993166"/>
                <a:ext cx="1183990" cy="8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12.5 km</a:t>
                </a:r>
              </a:p>
            </p:txBody>
          </p:sp>
        </p:grp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DE8A5678-DB85-0D81-7B97-B42AC9A0E0D5}"/>
                </a:ext>
              </a:extLst>
            </p:cNvPr>
            <p:cNvGrpSpPr/>
            <p:nvPr/>
          </p:nvGrpSpPr>
          <p:grpSpPr>
            <a:xfrm>
              <a:off x="4707251" y="2635484"/>
              <a:ext cx="477205" cy="439981"/>
              <a:chOff x="8018645" y="5734350"/>
              <a:chExt cx="1035007" cy="1003057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7E4598CF-929E-5AD8-F0E8-3BE9881934A9}"/>
                  </a:ext>
                </a:extLst>
              </p:cNvPr>
              <p:cNvSpPr/>
              <p:nvPr/>
            </p:nvSpPr>
            <p:spPr>
              <a:xfrm>
                <a:off x="8102720" y="5734350"/>
                <a:ext cx="864000" cy="86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ZoneTexte 202">
                <a:extLst>
                  <a:ext uri="{FF2B5EF4-FFF2-40B4-BE49-F238E27FC236}">
                    <a16:creationId xmlns:a16="http://schemas.microsoft.com/office/drawing/2014/main" id="{7C256BA1-647B-0B0D-5A44-71C121588148}"/>
                  </a:ext>
                </a:extLst>
              </p:cNvPr>
              <p:cNvSpPr txBox="1"/>
              <p:nvPr/>
            </p:nvSpPr>
            <p:spPr>
              <a:xfrm>
                <a:off x="8018645" y="5867013"/>
                <a:ext cx="1035007" cy="8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VHI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500 m</a:t>
                </a:r>
              </a:p>
            </p:txBody>
          </p: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77ABFAC2-5534-CE81-9EEB-05D4A004168C}"/>
                </a:ext>
              </a:extLst>
            </p:cNvPr>
            <p:cNvGrpSpPr/>
            <p:nvPr/>
          </p:nvGrpSpPr>
          <p:grpSpPr>
            <a:xfrm>
              <a:off x="6335359" y="2632067"/>
              <a:ext cx="428717" cy="436802"/>
              <a:chOff x="11662134" y="5756838"/>
              <a:chExt cx="929842" cy="995810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87FA23F-F681-9BB5-9162-FAF7C36E3CAC}"/>
                  </a:ext>
                </a:extLst>
              </p:cNvPr>
              <p:cNvSpPr/>
              <p:nvPr/>
            </p:nvSpPr>
            <p:spPr>
              <a:xfrm>
                <a:off x="11679694" y="5756838"/>
                <a:ext cx="864000" cy="86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ZoneTexte 200">
                <a:extLst>
                  <a:ext uri="{FF2B5EF4-FFF2-40B4-BE49-F238E27FC236}">
                    <a16:creationId xmlns:a16="http://schemas.microsoft.com/office/drawing/2014/main" id="{67AF9BB9-01C9-5E29-73C8-10E12A984979}"/>
                  </a:ext>
                </a:extLst>
              </p:cNvPr>
              <p:cNvSpPr txBox="1"/>
              <p:nvPr/>
            </p:nvSpPr>
            <p:spPr>
              <a:xfrm>
                <a:off x="11662134" y="5882253"/>
                <a:ext cx="929842" cy="87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VAI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 m</a:t>
                </a:r>
              </a:p>
            </p:txBody>
          </p:sp>
        </p:grpSp>
        <p:sp>
          <p:nvSpPr>
            <p:cNvPr id="135" name="Rectangle à coins arrondis 13">
              <a:extLst>
                <a:ext uri="{FF2B5EF4-FFF2-40B4-BE49-F238E27FC236}">
                  <a16:creationId xmlns:a16="http://schemas.microsoft.com/office/drawing/2014/main" id="{45F87E33-2C2B-4C16-F411-F99C105AE21D}"/>
                </a:ext>
              </a:extLst>
            </p:cNvPr>
            <p:cNvSpPr/>
            <p:nvPr/>
          </p:nvSpPr>
          <p:spPr>
            <a:xfrm>
              <a:off x="6163702" y="1160218"/>
              <a:ext cx="757866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Radiometric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calibration</a:t>
              </a:r>
            </a:p>
          </p:txBody>
        </p:sp>
        <p:sp>
          <p:nvSpPr>
            <p:cNvPr id="136" name="Rectangle à coins arrondis 16">
              <a:extLst>
                <a:ext uri="{FF2B5EF4-FFF2-40B4-BE49-F238E27FC236}">
                  <a16:creationId xmlns:a16="http://schemas.microsoft.com/office/drawing/2014/main" id="{75BB58DF-1711-79EA-B965-3F1718650C3C}"/>
                </a:ext>
              </a:extLst>
            </p:cNvPr>
            <p:cNvSpPr/>
            <p:nvPr/>
          </p:nvSpPr>
          <p:spPr>
            <a:xfrm>
              <a:off x="2967052" y="1643058"/>
              <a:ext cx="4083838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Time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compositing</a:t>
              </a: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à coins arrondis 22">
              <a:extLst>
                <a:ext uri="{FF2B5EF4-FFF2-40B4-BE49-F238E27FC236}">
                  <a16:creationId xmlns:a16="http://schemas.microsoft.com/office/drawing/2014/main" id="{08D13BC2-72A9-8DBA-4B98-72907CB1B5D3}"/>
                </a:ext>
              </a:extLst>
            </p:cNvPr>
            <p:cNvSpPr/>
            <p:nvPr/>
          </p:nvSpPr>
          <p:spPr>
            <a:xfrm>
              <a:off x="2967052" y="2136355"/>
              <a:ext cx="4083838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Comparison with Historical reference state</a:t>
              </a:r>
            </a:p>
          </p:txBody>
        </p:sp>
        <p:sp>
          <p:nvSpPr>
            <p:cNvPr id="138" name="Rectangle à coins arrondis 24">
              <a:extLst>
                <a:ext uri="{FF2B5EF4-FFF2-40B4-BE49-F238E27FC236}">
                  <a16:creationId xmlns:a16="http://schemas.microsoft.com/office/drawing/2014/main" id="{5FFD8D61-9180-4502-C849-D8E8DFA671D7}"/>
                </a:ext>
              </a:extLst>
            </p:cNvPr>
            <p:cNvSpPr/>
            <p:nvPr/>
          </p:nvSpPr>
          <p:spPr>
            <a:xfrm>
              <a:off x="3027151" y="3248689"/>
              <a:ext cx="875452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Alerts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maps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production</a:t>
              </a:r>
            </a:p>
          </p:txBody>
        </p:sp>
        <p:sp>
          <p:nvSpPr>
            <p:cNvPr id="140" name="Rectangle à coins arrondis 28">
              <a:extLst>
                <a:ext uri="{FF2B5EF4-FFF2-40B4-BE49-F238E27FC236}">
                  <a16:creationId xmlns:a16="http://schemas.microsoft.com/office/drawing/2014/main" id="{D2DC67BE-CAAE-B402-6C3D-BDC12D3DE07F}"/>
                </a:ext>
              </a:extLst>
            </p:cNvPr>
            <p:cNvSpPr/>
            <p:nvPr/>
          </p:nvSpPr>
          <p:spPr>
            <a:xfrm>
              <a:off x="6115543" y="3230581"/>
              <a:ext cx="964235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Extracting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specific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types of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vegetation</a:t>
              </a: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82002A08-BF78-3A4D-B5C9-2093628C8D9B}"/>
                </a:ext>
              </a:extLst>
            </p:cNvPr>
            <p:cNvCxnSpPr/>
            <p:nvPr/>
          </p:nvCxnSpPr>
          <p:spPr>
            <a:xfrm>
              <a:off x="3468132" y="1002064"/>
              <a:ext cx="0" cy="631641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2" name="Connecteur droit avec flèche 141">
              <a:extLst>
                <a:ext uri="{FF2B5EF4-FFF2-40B4-BE49-F238E27FC236}">
                  <a16:creationId xmlns:a16="http://schemas.microsoft.com/office/drawing/2014/main" id="{7B0B51D8-83E8-DA62-D892-D968F5D1C907}"/>
                </a:ext>
              </a:extLst>
            </p:cNvPr>
            <p:cNvCxnSpPr/>
            <p:nvPr/>
          </p:nvCxnSpPr>
          <p:spPr>
            <a:xfrm>
              <a:off x="4532210" y="1002064"/>
              <a:ext cx="0" cy="631641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3" name="Connecteur droit avec flèche 142">
              <a:extLst>
                <a:ext uri="{FF2B5EF4-FFF2-40B4-BE49-F238E27FC236}">
                  <a16:creationId xmlns:a16="http://schemas.microsoft.com/office/drawing/2014/main" id="{39CF5F02-1B33-1050-141E-60ADBBF65FB5}"/>
                </a:ext>
              </a:extLst>
            </p:cNvPr>
            <p:cNvCxnSpPr/>
            <p:nvPr/>
          </p:nvCxnSpPr>
          <p:spPr>
            <a:xfrm>
              <a:off x="5410402" y="1002064"/>
              <a:ext cx="0" cy="631641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4" name="Connecteur droit avec flèche 143">
              <a:extLst>
                <a:ext uri="{FF2B5EF4-FFF2-40B4-BE49-F238E27FC236}">
                  <a16:creationId xmlns:a16="http://schemas.microsoft.com/office/drawing/2014/main" id="{0E2F28E0-5AE7-2BB9-0B26-823F37077E66}"/>
                </a:ext>
              </a:extLst>
            </p:cNvPr>
            <p:cNvCxnSpPr/>
            <p:nvPr/>
          </p:nvCxnSpPr>
          <p:spPr>
            <a:xfrm>
              <a:off x="6544865" y="1497110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5" name="Connecteur droit avec flèche 144">
              <a:extLst>
                <a:ext uri="{FF2B5EF4-FFF2-40B4-BE49-F238E27FC236}">
                  <a16:creationId xmlns:a16="http://schemas.microsoft.com/office/drawing/2014/main" id="{F29E8B4B-B248-D3F4-34F3-07E3C7954887}"/>
                </a:ext>
              </a:extLst>
            </p:cNvPr>
            <p:cNvCxnSpPr/>
            <p:nvPr/>
          </p:nvCxnSpPr>
          <p:spPr>
            <a:xfrm>
              <a:off x="6282291" y="1000548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6" name="Connecteur droit avec flèche 145">
              <a:extLst>
                <a:ext uri="{FF2B5EF4-FFF2-40B4-BE49-F238E27FC236}">
                  <a16:creationId xmlns:a16="http://schemas.microsoft.com/office/drawing/2014/main" id="{F5BB3753-4C37-A09B-3551-12FCEE75D7E7}"/>
                </a:ext>
              </a:extLst>
            </p:cNvPr>
            <p:cNvCxnSpPr/>
            <p:nvPr/>
          </p:nvCxnSpPr>
          <p:spPr>
            <a:xfrm>
              <a:off x="6824311" y="1000548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7" name="Connecteur droit avec flèche 146">
              <a:extLst>
                <a:ext uri="{FF2B5EF4-FFF2-40B4-BE49-F238E27FC236}">
                  <a16:creationId xmlns:a16="http://schemas.microsoft.com/office/drawing/2014/main" id="{8DF55511-CB8A-6F93-BD7E-BDD5147712B9}"/>
                </a:ext>
              </a:extLst>
            </p:cNvPr>
            <p:cNvCxnSpPr/>
            <p:nvPr/>
          </p:nvCxnSpPr>
          <p:spPr>
            <a:xfrm>
              <a:off x="3468132" y="1979355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0DB49204-1AF6-F974-ACF9-3ACF5F7C1ECF}"/>
                </a:ext>
              </a:extLst>
            </p:cNvPr>
            <p:cNvCxnSpPr/>
            <p:nvPr/>
          </p:nvCxnSpPr>
          <p:spPr>
            <a:xfrm>
              <a:off x="4532210" y="1979355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9" name="Connecteur droit avec flèche 148">
              <a:extLst>
                <a:ext uri="{FF2B5EF4-FFF2-40B4-BE49-F238E27FC236}">
                  <a16:creationId xmlns:a16="http://schemas.microsoft.com/office/drawing/2014/main" id="{850949AF-14F8-2F16-E3E9-0F24BB3EBE6E}"/>
                </a:ext>
              </a:extLst>
            </p:cNvPr>
            <p:cNvCxnSpPr/>
            <p:nvPr/>
          </p:nvCxnSpPr>
          <p:spPr>
            <a:xfrm>
              <a:off x="5410402" y="1979355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6A5251F5-828F-B92B-A724-766A41FA0B26}"/>
                </a:ext>
              </a:extLst>
            </p:cNvPr>
            <p:cNvCxnSpPr/>
            <p:nvPr/>
          </p:nvCxnSpPr>
          <p:spPr>
            <a:xfrm>
              <a:off x="6549718" y="1979355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50A94808-DCEC-84F8-9A58-9FDC2512A3C4}"/>
                </a:ext>
              </a:extLst>
            </p:cNvPr>
            <p:cNvGrpSpPr/>
            <p:nvPr/>
          </p:nvGrpSpPr>
          <p:grpSpPr>
            <a:xfrm>
              <a:off x="7458643" y="1971277"/>
              <a:ext cx="713757" cy="666801"/>
              <a:chOff x="13864378" y="4268858"/>
              <a:chExt cx="1548064" cy="1520156"/>
            </a:xfrm>
          </p:grpSpPr>
          <p:sp>
            <p:nvSpPr>
              <p:cNvPr id="194" name="ZoneTexte 193">
                <a:extLst>
                  <a:ext uri="{FF2B5EF4-FFF2-40B4-BE49-F238E27FC236}">
                    <a16:creationId xmlns:a16="http://schemas.microsoft.com/office/drawing/2014/main" id="{1601FF19-B5CC-0656-4C66-CBA429377FF6}"/>
                  </a:ext>
                </a:extLst>
              </p:cNvPr>
              <p:cNvSpPr txBox="1"/>
              <p:nvPr/>
            </p:nvSpPr>
            <p:spPr>
              <a:xfrm>
                <a:off x="13864378" y="4433993"/>
                <a:ext cx="1548064" cy="91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Historical reference</a:t>
                </a:r>
              </a:p>
            </p:txBody>
          </p:sp>
          <p:pic>
            <p:nvPicPr>
              <p:cNvPr id="195" name="Picture 2" descr="Base de données - Icônes la technologie gratuites">
                <a:extLst>
                  <a:ext uri="{FF2B5EF4-FFF2-40B4-BE49-F238E27FC236}">
                    <a16:creationId xmlns:a16="http://schemas.microsoft.com/office/drawing/2014/main" id="{4F4B78B8-506F-CE72-04B0-2F7A3358E2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6102" y="5147990"/>
                <a:ext cx="510998" cy="510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F801BC52-2C80-D386-A8E2-22F3A333C372}"/>
                  </a:ext>
                </a:extLst>
              </p:cNvPr>
              <p:cNvSpPr/>
              <p:nvPr/>
            </p:nvSpPr>
            <p:spPr>
              <a:xfrm>
                <a:off x="13884633" y="4268858"/>
                <a:ext cx="1503465" cy="152015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52" name="Connecteur droit avec flèche 151">
              <a:extLst>
                <a:ext uri="{FF2B5EF4-FFF2-40B4-BE49-F238E27FC236}">
                  <a16:creationId xmlns:a16="http://schemas.microsoft.com/office/drawing/2014/main" id="{E042BBA8-2DB1-20B5-3D89-5373EA07E69C}"/>
                </a:ext>
              </a:extLst>
            </p:cNvPr>
            <p:cNvCxnSpPr/>
            <p:nvPr/>
          </p:nvCxnSpPr>
          <p:spPr>
            <a:xfrm flipH="1">
              <a:off x="7080043" y="2304677"/>
              <a:ext cx="348565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pic>
          <p:nvPicPr>
            <p:cNvPr id="153" name="Image 152">
              <a:extLst>
                <a:ext uri="{FF2B5EF4-FFF2-40B4-BE49-F238E27FC236}">
                  <a16:creationId xmlns:a16="http://schemas.microsoft.com/office/drawing/2014/main" id="{537722DF-C560-A4FF-EEDA-89120771A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33581" y="554800"/>
              <a:ext cx="373765" cy="392873"/>
            </a:xfrm>
            <a:prstGeom prst="rect">
              <a:avLst/>
            </a:prstGeom>
          </p:spPr>
        </p:pic>
        <p:cxnSp>
          <p:nvCxnSpPr>
            <p:cNvPr id="154" name="Connecteur droit avec flèche 153">
              <a:extLst>
                <a:ext uri="{FF2B5EF4-FFF2-40B4-BE49-F238E27FC236}">
                  <a16:creationId xmlns:a16="http://schemas.microsoft.com/office/drawing/2014/main" id="{CA10B86B-7C5B-4FEF-A22D-ADB33B010DF7}"/>
                </a:ext>
              </a:extLst>
            </p:cNvPr>
            <p:cNvCxnSpPr/>
            <p:nvPr/>
          </p:nvCxnSpPr>
          <p:spPr>
            <a:xfrm>
              <a:off x="3461048" y="2470037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5" name="Connecteur droit avec flèche 154">
              <a:extLst>
                <a:ext uri="{FF2B5EF4-FFF2-40B4-BE49-F238E27FC236}">
                  <a16:creationId xmlns:a16="http://schemas.microsoft.com/office/drawing/2014/main" id="{74F29392-BEEC-B6FC-FA18-C9E79323CE64}"/>
                </a:ext>
              </a:extLst>
            </p:cNvPr>
            <p:cNvCxnSpPr/>
            <p:nvPr/>
          </p:nvCxnSpPr>
          <p:spPr>
            <a:xfrm>
              <a:off x="4945195" y="2478997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6" name="Connecteur droit avec flèche 155">
              <a:extLst>
                <a:ext uri="{FF2B5EF4-FFF2-40B4-BE49-F238E27FC236}">
                  <a16:creationId xmlns:a16="http://schemas.microsoft.com/office/drawing/2014/main" id="{B8365447-D615-205A-C269-1DED37F7B8BF}"/>
                </a:ext>
              </a:extLst>
            </p:cNvPr>
            <p:cNvCxnSpPr/>
            <p:nvPr/>
          </p:nvCxnSpPr>
          <p:spPr>
            <a:xfrm>
              <a:off x="6542635" y="2477073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id="{89973696-2C9A-255F-4366-A4CF51BD8681}"/>
                </a:ext>
              </a:extLst>
            </p:cNvPr>
            <p:cNvCxnSpPr/>
            <p:nvPr/>
          </p:nvCxnSpPr>
          <p:spPr>
            <a:xfrm>
              <a:off x="4945195" y="3032418"/>
              <a:ext cx="0" cy="80534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8" name="Connecteur droit avec flèche 157">
              <a:extLst>
                <a:ext uri="{FF2B5EF4-FFF2-40B4-BE49-F238E27FC236}">
                  <a16:creationId xmlns:a16="http://schemas.microsoft.com/office/drawing/2014/main" id="{D3100543-802E-C4BF-B72C-7CE31D8090EF}"/>
                </a:ext>
              </a:extLst>
            </p:cNvPr>
            <p:cNvCxnSpPr/>
            <p:nvPr/>
          </p:nvCxnSpPr>
          <p:spPr>
            <a:xfrm>
              <a:off x="3461048" y="3030394"/>
              <a:ext cx="0" cy="20528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9" name="Connecteur droit avec flèche 158">
              <a:extLst>
                <a:ext uri="{FF2B5EF4-FFF2-40B4-BE49-F238E27FC236}">
                  <a16:creationId xmlns:a16="http://schemas.microsoft.com/office/drawing/2014/main" id="{9C50D208-FDE4-79ED-D264-06F9DE1D6A50}"/>
                </a:ext>
              </a:extLst>
            </p:cNvPr>
            <p:cNvCxnSpPr/>
            <p:nvPr/>
          </p:nvCxnSpPr>
          <p:spPr>
            <a:xfrm flipH="1" flipV="1">
              <a:off x="3912134" y="3409126"/>
              <a:ext cx="102909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0" name="Connecteur en angle 107">
              <a:extLst>
                <a:ext uri="{FF2B5EF4-FFF2-40B4-BE49-F238E27FC236}">
                  <a16:creationId xmlns:a16="http://schemas.microsoft.com/office/drawing/2014/main" id="{1F75E3C0-2855-37AD-3E5A-8EB01C784666}"/>
                </a:ext>
              </a:extLst>
            </p:cNvPr>
            <p:cNvCxnSpPr>
              <a:stCxn id="192" idx="3"/>
              <a:endCxn id="138" idx="1"/>
            </p:cNvCxnSpPr>
            <p:nvPr/>
          </p:nvCxnSpPr>
          <p:spPr>
            <a:xfrm>
              <a:off x="2502956" y="2487617"/>
              <a:ext cx="524195" cy="9181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61" name="Groupe 160">
              <a:extLst>
                <a:ext uri="{FF2B5EF4-FFF2-40B4-BE49-F238E27FC236}">
                  <a16:creationId xmlns:a16="http://schemas.microsoft.com/office/drawing/2014/main" id="{5C72C910-5740-2A00-F546-072548559524}"/>
                </a:ext>
              </a:extLst>
            </p:cNvPr>
            <p:cNvGrpSpPr/>
            <p:nvPr/>
          </p:nvGrpSpPr>
          <p:grpSpPr>
            <a:xfrm>
              <a:off x="1115616" y="2058423"/>
              <a:ext cx="1529557" cy="858389"/>
              <a:chOff x="4176" y="3793940"/>
              <a:chExt cx="3317449" cy="1956934"/>
            </a:xfrm>
          </p:grpSpPr>
          <p:sp>
            <p:nvSpPr>
              <p:cNvPr id="191" name="ZoneTexte 190">
                <a:extLst>
                  <a:ext uri="{FF2B5EF4-FFF2-40B4-BE49-F238E27FC236}">
                    <a16:creationId xmlns:a16="http://schemas.microsoft.com/office/drawing/2014/main" id="{C681BFF1-81A1-2BEC-32B2-35DDF90F97DA}"/>
                  </a:ext>
                </a:extLst>
              </p:cNvPr>
              <p:cNvSpPr txBox="1"/>
              <p:nvPr/>
            </p:nvSpPr>
            <p:spPr>
              <a:xfrm>
                <a:off x="4176" y="3849077"/>
                <a:ext cx="3317449" cy="1236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Meteorological</a:t>
                </a: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data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SPI / SPEI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weather</a:t>
                </a: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station,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Ensemble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rain</a:t>
                </a: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forecasts</a:t>
                </a:r>
                <a:endPara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11E3DB7F-9788-A41E-22BA-E4ACDBC84B4A}"/>
                  </a:ext>
                </a:extLst>
              </p:cNvPr>
              <p:cNvSpPr/>
              <p:nvPr/>
            </p:nvSpPr>
            <p:spPr>
              <a:xfrm>
                <a:off x="288758" y="3793940"/>
                <a:ext cx="2724413" cy="1956934"/>
              </a:xfrm>
              <a:prstGeom prst="rect">
                <a:avLst/>
              </a:prstGeom>
              <a:noFill/>
              <a:ln w="12700" cap="flat" cmpd="sng" algn="ctr">
                <a:solidFill>
                  <a:srgbClr val="004E8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CECA7E8E-FBDD-7E67-BDFC-B5042106D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005" y="4910369"/>
                <a:ext cx="743468" cy="743468"/>
              </a:xfrm>
              <a:prstGeom prst="rect">
                <a:avLst/>
              </a:prstGeom>
            </p:spPr>
          </p:pic>
        </p:grpSp>
        <p:sp>
          <p:nvSpPr>
            <p:cNvPr id="162" name="Rectangle à coins arrondis 131">
              <a:extLst>
                <a:ext uri="{FF2B5EF4-FFF2-40B4-BE49-F238E27FC236}">
                  <a16:creationId xmlns:a16="http://schemas.microsoft.com/office/drawing/2014/main" id="{4EFF495E-F12C-2A57-076A-A554EA035818}"/>
                </a:ext>
              </a:extLst>
            </p:cNvPr>
            <p:cNvSpPr/>
            <p:nvPr/>
          </p:nvSpPr>
          <p:spPr>
            <a:xfrm>
              <a:off x="1540371" y="3073272"/>
              <a:ext cx="678241" cy="314231"/>
            </a:xfrm>
            <a:prstGeom prst="roundRect">
              <a:avLst/>
            </a:prstGeom>
            <a:solidFill>
              <a:srgbClr val="004E8C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 trends</a:t>
              </a:r>
            </a:p>
          </p:txBody>
        </p:sp>
        <p:cxnSp>
          <p:nvCxnSpPr>
            <p:cNvPr id="163" name="Connecteur droit avec flèche 162">
              <a:extLst>
                <a:ext uri="{FF2B5EF4-FFF2-40B4-BE49-F238E27FC236}">
                  <a16:creationId xmlns:a16="http://schemas.microsoft.com/office/drawing/2014/main" id="{E07E9475-14DA-5AD1-BE32-B520002F2470}"/>
                </a:ext>
              </a:extLst>
            </p:cNvPr>
            <p:cNvCxnSpPr/>
            <p:nvPr/>
          </p:nvCxnSpPr>
          <p:spPr>
            <a:xfrm>
              <a:off x="1883593" y="2924468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004E8C"/>
              </a:solidFill>
              <a:prstDash val="sysDash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4" name="Connecteur droit avec flèche 163">
              <a:extLst>
                <a:ext uri="{FF2B5EF4-FFF2-40B4-BE49-F238E27FC236}">
                  <a16:creationId xmlns:a16="http://schemas.microsoft.com/office/drawing/2014/main" id="{5694484E-FD01-2124-D7BD-34EE29997E8F}"/>
                </a:ext>
              </a:extLst>
            </p:cNvPr>
            <p:cNvCxnSpPr/>
            <p:nvPr/>
          </p:nvCxnSpPr>
          <p:spPr>
            <a:xfrm>
              <a:off x="1882954" y="3409126"/>
              <a:ext cx="0" cy="426358"/>
            </a:xfrm>
            <a:prstGeom prst="straightConnector1">
              <a:avLst/>
            </a:prstGeom>
            <a:noFill/>
            <a:ln w="28575" cap="flat" cmpd="sng" algn="ctr">
              <a:solidFill>
                <a:srgbClr val="004E8C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5" name="Connecteur droit avec flèche 164">
              <a:extLst>
                <a:ext uri="{FF2B5EF4-FFF2-40B4-BE49-F238E27FC236}">
                  <a16:creationId xmlns:a16="http://schemas.microsoft.com/office/drawing/2014/main" id="{73EE83E6-1295-602A-7378-991FFB87B4B0}"/>
                </a:ext>
              </a:extLst>
            </p:cNvPr>
            <p:cNvCxnSpPr/>
            <p:nvPr/>
          </p:nvCxnSpPr>
          <p:spPr>
            <a:xfrm>
              <a:off x="6542635" y="3022102"/>
              <a:ext cx="0" cy="20528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6" name="Connecteur droit avec flèche 165">
              <a:extLst>
                <a:ext uri="{FF2B5EF4-FFF2-40B4-BE49-F238E27FC236}">
                  <a16:creationId xmlns:a16="http://schemas.microsoft.com/office/drawing/2014/main" id="{9C53E2BD-4E7D-299D-5774-03F7542E398E}"/>
                </a:ext>
              </a:extLst>
            </p:cNvPr>
            <p:cNvCxnSpPr/>
            <p:nvPr/>
          </p:nvCxnSpPr>
          <p:spPr>
            <a:xfrm>
              <a:off x="6549718" y="3562920"/>
              <a:ext cx="0" cy="252657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1A471652-C50A-5372-1DDF-D70F9A7E0B84}"/>
                </a:ext>
              </a:extLst>
            </p:cNvPr>
            <p:cNvCxnSpPr/>
            <p:nvPr/>
          </p:nvCxnSpPr>
          <p:spPr>
            <a:xfrm>
              <a:off x="3461105" y="3582196"/>
              <a:ext cx="0" cy="252657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71" name="Connecteur en angle 1048">
              <a:extLst>
                <a:ext uri="{FF2B5EF4-FFF2-40B4-BE49-F238E27FC236}">
                  <a16:creationId xmlns:a16="http://schemas.microsoft.com/office/drawing/2014/main" id="{19738521-9091-E142-7924-83099D1F1B19}"/>
                </a:ext>
              </a:extLst>
            </p:cNvPr>
            <p:cNvCxnSpPr>
              <a:endCxn id="196" idx="0"/>
            </p:cNvCxnSpPr>
            <p:nvPr/>
          </p:nvCxnSpPr>
          <p:spPr>
            <a:xfrm>
              <a:off x="7099476" y="1800174"/>
              <a:ext cx="715103" cy="171103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61EC76F1-F27A-BF2B-B4A2-B77812AE7BF4}"/>
                </a:ext>
              </a:extLst>
            </p:cNvPr>
            <p:cNvGrpSpPr/>
            <p:nvPr/>
          </p:nvGrpSpPr>
          <p:grpSpPr>
            <a:xfrm>
              <a:off x="7525165" y="3231156"/>
              <a:ext cx="578828" cy="590129"/>
              <a:chOff x="13932960" y="4268858"/>
              <a:chExt cx="1396842" cy="1345361"/>
            </a:xfrm>
          </p:grpSpPr>
          <p:sp>
            <p:nvSpPr>
              <p:cNvPr id="180" name="ZoneTexte 179">
                <a:extLst>
                  <a:ext uri="{FF2B5EF4-FFF2-40B4-BE49-F238E27FC236}">
                    <a16:creationId xmlns:a16="http://schemas.microsoft.com/office/drawing/2014/main" id="{95F10DC8-6B46-206C-0792-526C777145DE}"/>
                  </a:ext>
                </a:extLst>
              </p:cNvPr>
              <p:cNvSpPr txBox="1"/>
              <p:nvPr/>
            </p:nvSpPr>
            <p:spPr>
              <a:xfrm>
                <a:off x="13932960" y="4377346"/>
                <a:ext cx="1396842" cy="123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L7-8-9 / S2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NDVI 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79FF5891-9E19-9B63-810A-A82235629686}"/>
                  </a:ext>
                </a:extLst>
              </p:cNvPr>
              <p:cNvSpPr/>
              <p:nvPr/>
            </p:nvSpPr>
            <p:spPr>
              <a:xfrm>
                <a:off x="13988154" y="4268858"/>
                <a:ext cx="1286153" cy="800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79" name="Connecteur droit avec flèche 178">
              <a:extLst>
                <a:ext uri="{FF2B5EF4-FFF2-40B4-BE49-F238E27FC236}">
                  <a16:creationId xmlns:a16="http://schemas.microsoft.com/office/drawing/2014/main" id="{2E7DB8B5-D4F3-8C56-A8C0-7B8D8737B26D}"/>
                </a:ext>
              </a:extLst>
            </p:cNvPr>
            <p:cNvCxnSpPr/>
            <p:nvPr/>
          </p:nvCxnSpPr>
          <p:spPr>
            <a:xfrm flipH="1">
              <a:off x="7119417" y="3409126"/>
              <a:ext cx="34856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  <a:headEnd w="lg" len="lg"/>
              <a:tailEnd type="triangle" w="med" len="med"/>
            </a:ln>
            <a:effectLst/>
          </p:spPr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F26E22A-F372-E9CE-FE5D-4C3D02905380}"/>
              </a:ext>
            </a:extLst>
          </p:cNvPr>
          <p:cNvGrpSpPr/>
          <p:nvPr/>
        </p:nvGrpSpPr>
        <p:grpSpPr>
          <a:xfrm>
            <a:off x="4233891" y="1271985"/>
            <a:ext cx="1537708" cy="3818777"/>
            <a:chOff x="4233891" y="1271985"/>
            <a:chExt cx="1537708" cy="3818777"/>
          </a:xfrm>
        </p:grpSpPr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246C3CD2-066A-266C-FFF1-0725EEAD96B3}"/>
                </a:ext>
              </a:extLst>
            </p:cNvPr>
            <p:cNvGrpSpPr/>
            <p:nvPr/>
          </p:nvGrpSpPr>
          <p:grpSpPr>
            <a:xfrm>
              <a:off x="4233891" y="3839011"/>
              <a:ext cx="1495452" cy="1251751"/>
              <a:chOff x="6927809" y="7853280"/>
              <a:chExt cx="3243480" cy="285371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5ADAFF50-F5E5-ABC1-941B-9DD2DEEAB621}"/>
                  </a:ext>
                </a:extLst>
              </p:cNvPr>
              <p:cNvSpPr/>
              <p:nvPr/>
            </p:nvSpPr>
            <p:spPr>
              <a:xfrm>
                <a:off x="7115509" y="7853280"/>
                <a:ext cx="2834664" cy="282606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B9D05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ZoneTexte 185">
                <a:extLst>
                  <a:ext uri="{FF2B5EF4-FFF2-40B4-BE49-F238E27FC236}">
                    <a16:creationId xmlns:a16="http://schemas.microsoft.com/office/drawing/2014/main" id="{F529F607-73BD-607A-4208-4DED059796DC}"/>
                  </a:ext>
                </a:extLst>
              </p:cNvPr>
              <p:cNvSpPr txBox="1"/>
              <p:nvPr/>
            </p:nvSpPr>
            <p:spPr>
              <a:xfrm>
                <a:off x="6927809" y="7917750"/>
                <a:ext cx="3243480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Global </a:t>
                </a: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Vegetation</a:t>
                </a: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Drought</a:t>
                </a:r>
                <a:endPara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Intra-regional</a:t>
                </a: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level</a:t>
                </a:r>
                <a:endPara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87" name="Image 186">
                <a:extLst>
                  <a:ext uri="{FF2B5EF4-FFF2-40B4-BE49-F238E27FC236}">
                    <a16:creationId xmlns:a16="http://schemas.microsoft.com/office/drawing/2014/main" id="{755E8FCE-960B-681D-B8BE-37EE227AC3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7" r="8453"/>
              <a:stretch/>
            </p:blipFill>
            <p:spPr>
              <a:xfrm>
                <a:off x="7144750" y="8455889"/>
                <a:ext cx="2812050" cy="2251102"/>
              </a:xfrm>
              <a:prstGeom prst="rect">
                <a:avLst/>
              </a:prstGeom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F7B3FEE-4868-E417-8590-A5148EC614AA}"/>
                </a:ext>
              </a:extLst>
            </p:cNvPr>
            <p:cNvSpPr txBox="1"/>
            <p:nvPr/>
          </p:nvSpPr>
          <p:spPr>
            <a:xfrm>
              <a:off x="4451874" y="1271985"/>
              <a:ext cx="1038857" cy="281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B9D05"/>
                  </a:solidFill>
                  <a:effectLst/>
                  <a:uLnTx/>
                  <a:uFillTx/>
                </a:rPr>
                <a:t>GLOBAL CHAIN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02BF01-0490-1153-5D52-FBF0CF56D74B}"/>
                </a:ext>
              </a:extLst>
            </p:cNvPr>
            <p:cNvSpPr/>
            <p:nvPr/>
          </p:nvSpPr>
          <p:spPr>
            <a:xfrm>
              <a:off x="4236297" y="1497110"/>
              <a:ext cx="1535302" cy="1576163"/>
            </a:xfrm>
            <a:prstGeom prst="rect">
              <a:avLst/>
            </a:prstGeom>
            <a:noFill/>
            <a:ln w="19050" cap="flat" cmpd="sng" algn="ctr">
              <a:solidFill>
                <a:srgbClr val="FB9D05"/>
              </a:solidFill>
              <a:prstDash val="sysDash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9324094-966A-9F73-1E0E-8E63B7095084}"/>
              </a:ext>
            </a:extLst>
          </p:cNvPr>
          <p:cNvGrpSpPr/>
          <p:nvPr/>
        </p:nvGrpSpPr>
        <p:grpSpPr>
          <a:xfrm>
            <a:off x="2544631" y="1270611"/>
            <a:ext cx="1517811" cy="3808023"/>
            <a:chOff x="2544631" y="1270611"/>
            <a:chExt cx="1517811" cy="3808023"/>
          </a:xfrm>
        </p:grpSpPr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10EAC2DB-44CA-C720-2553-010FCED2772D}"/>
                </a:ext>
              </a:extLst>
            </p:cNvPr>
            <p:cNvGrpSpPr/>
            <p:nvPr/>
          </p:nvGrpSpPr>
          <p:grpSpPr>
            <a:xfrm>
              <a:off x="2755480" y="3839011"/>
              <a:ext cx="1306962" cy="1239623"/>
              <a:chOff x="3897751" y="7853280"/>
              <a:chExt cx="2834664" cy="2826062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0E3BF0EF-3401-4233-F38A-6B99743DC691}"/>
                  </a:ext>
                </a:extLst>
              </p:cNvPr>
              <p:cNvSpPr/>
              <p:nvPr/>
            </p:nvSpPr>
            <p:spPr>
              <a:xfrm>
                <a:off x="3897751" y="7853280"/>
                <a:ext cx="2834664" cy="282606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8" name="Image 197">
                <a:extLst>
                  <a:ext uri="{FF2B5EF4-FFF2-40B4-BE49-F238E27FC236}">
                    <a16:creationId xmlns:a16="http://schemas.microsoft.com/office/drawing/2014/main" id="{1BDC82F7-DC0D-9627-F725-D2E6049269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42"/>
              <a:stretch/>
            </p:blipFill>
            <p:spPr>
              <a:xfrm>
                <a:off x="3981153" y="8568177"/>
                <a:ext cx="2667860" cy="2008383"/>
              </a:xfrm>
              <a:prstGeom prst="rect">
                <a:avLst/>
              </a:prstGeom>
            </p:spPr>
          </p:pic>
          <p:sp>
            <p:nvSpPr>
              <p:cNvPr id="199" name="ZoneTexte 198">
                <a:extLst>
                  <a:ext uri="{FF2B5EF4-FFF2-40B4-BE49-F238E27FC236}">
                    <a16:creationId xmlns:a16="http://schemas.microsoft.com/office/drawing/2014/main" id="{7AD277FC-3A67-ABF2-854B-980588CD3B32}"/>
                  </a:ext>
                </a:extLst>
              </p:cNvPr>
              <p:cNvSpPr txBox="1"/>
              <p:nvPr/>
            </p:nvSpPr>
            <p:spPr>
              <a:xfrm>
                <a:off x="4316373" y="7917750"/>
                <a:ext cx="1999022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Drought</a:t>
                </a: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Alerts</a:t>
                </a:r>
                <a:endPara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Regional</a:t>
                </a: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level</a:t>
                </a:r>
                <a:endPara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FE758D2-C0AA-6A86-F04E-A140BBCAC414}"/>
                </a:ext>
              </a:extLst>
            </p:cNvPr>
            <p:cNvSpPr txBox="1"/>
            <p:nvPr/>
          </p:nvSpPr>
          <p:spPr>
            <a:xfrm>
              <a:off x="2544631" y="1270611"/>
              <a:ext cx="941880" cy="281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ALERT CHAIN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A006DA1-6FE4-981B-D4B5-D0E06D487CD6}"/>
                </a:ext>
              </a:extLst>
            </p:cNvPr>
            <p:cNvSpPr/>
            <p:nvPr/>
          </p:nvSpPr>
          <p:spPr>
            <a:xfrm>
              <a:off x="2907760" y="1497111"/>
              <a:ext cx="1095986" cy="2173862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1404DDA-9620-E5F3-D7DB-52080AE02AA0}"/>
              </a:ext>
            </a:extLst>
          </p:cNvPr>
          <p:cNvGrpSpPr/>
          <p:nvPr/>
        </p:nvGrpSpPr>
        <p:grpSpPr>
          <a:xfrm>
            <a:off x="5828244" y="1047282"/>
            <a:ext cx="2256690" cy="4031352"/>
            <a:chOff x="5828244" y="1047282"/>
            <a:chExt cx="2256690" cy="4031352"/>
          </a:xfrm>
        </p:grpSpPr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955EE0C4-2CAE-C884-5473-2E8A29F4FA85}"/>
                </a:ext>
              </a:extLst>
            </p:cNvPr>
            <p:cNvSpPr txBox="1"/>
            <p:nvPr/>
          </p:nvSpPr>
          <p:spPr>
            <a:xfrm>
              <a:off x="7132951" y="1270472"/>
              <a:ext cx="951983" cy="281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LOCAL CHAIN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1C43E51-DB69-B713-EC00-42D5A14A5733}"/>
                </a:ext>
              </a:extLst>
            </p:cNvPr>
            <p:cNvSpPr/>
            <p:nvPr/>
          </p:nvSpPr>
          <p:spPr>
            <a:xfrm>
              <a:off x="6004729" y="1047282"/>
              <a:ext cx="1191327" cy="2661243"/>
            </a:xfrm>
            <a:prstGeom prst="rect">
              <a:avLst/>
            </a:prstGeom>
            <a:noFill/>
            <a:ln w="19050" cap="flat" cmpd="sng" algn="ctr">
              <a:solidFill>
                <a:srgbClr val="70AD47"/>
              </a:solidFill>
              <a:prstDash val="sysDash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8" name="Groupe 167">
              <a:extLst>
                <a:ext uri="{FF2B5EF4-FFF2-40B4-BE49-F238E27FC236}">
                  <a16:creationId xmlns:a16="http://schemas.microsoft.com/office/drawing/2014/main" id="{27CFFA9E-56DD-9F5E-B313-A8F132AEA990}"/>
                </a:ext>
              </a:extLst>
            </p:cNvPr>
            <p:cNvGrpSpPr/>
            <p:nvPr/>
          </p:nvGrpSpPr>
          <p:grpSpPr>
            <a:xfrm>
              <a:off x="5828244" y="3839011"/>
              <a:ext cx="1428782" cy="1239623"/>
              <a:chOff x="10562255" y="7853280"/>
              <a:chExt cx="3098879" cy="2826062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0CE5858D-C12D-AF98-0460-021C14767731}"/>
                  </a:ext>
                </a:extLst>
              </p:cNvPr>
              <p:cNvSpPr/>
              <p:nvPr/>
            </p:nvSpPr>
            <p:spPr>
              <a:xfrm>
                <a:off x="10694234" y="7853280"/>
                <a:ext cx="2834664" cy="282606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ZoneTexte 188">
                <a:extLst>
                  <a:ext uri="{FF2B5EF4-FFF2-40B4-BE49-F238E27FC236}">
                    <a16:creationId xmlns:a16="http://schemas.microsoft.com/office/drawing/2014/main" id="{FA9280F2-A5D7-B9C3-7F4D-74C1A146752D}"/>
                  </a:ext>
                </a:extLst>
              </p:cNvPr>
              <p:cNvSpPr txBox="1"/>
              <p:nvPr/>
            </p:nvSpPr>
            <p:spPr>
              <a:xfrm>
                <a:off x="10562255" y="7917750"/>
                <a:ext cx="3098879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Local </a:t>
                </a: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Vegetation</a:t>
                </a: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Drought</a:t>
                </a:r>
                <a:endPara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Parcel</a:t>
                </a: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level</a:t>
                </a:r>
                <a:endPara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90" name="Image 189">
                <a:extLst>
                  <a:ext uri="{FF2B5EF4-FFF2-40B4-BE49-F238E27FC236}">
                    <a16:creationId xmlns:a16="http://schemas.microsoft.com/office/drawing/2014/main" id="{DFD7BF8A-56DA-1D12-6694-B85D86E67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45" r="12873"/>
              <a:stretch/>
            </p:blipFill>
            <p:spPr>
              <a:xfrm>
                <a:off x="10724341" y="8680127"/>
                <a:ext cx="2771323" cy="1971422"/>
              </a:xfrm>
              <a:prstGeom prst="rect">
                <a:avLst/>
              </a:prstGeom>
            </p:spPr>
          </p:pic>
        </p:grp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D962860-2A7F-2FB0-1FD9-1E68C55CFDC7}"/>
              </a:ext>
            </a:extLst>
          </p:cNvPr>
          <p:cNvGrpSpPr/>
          <p:nvPr/>
        </p:nvGrpSpPr>
        <p:grpSpPr>
          <a:xfrm>
            <a:off x="611560" y="1635646"/>
            <a:ext cx="1995849" cy="3442988"/>
            <a:chOff x="611560" y="1635646"/>
            <a:chExt cx="1995849" cy="3442988"/>
          </a:xfrm>
        </p:grpSpPr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C31E17A5-313A-EC51-F7F7-9CB6C5663FBB}"/>
                </a:ext>
              </a:extLst>
            </p:cNvPr>
            <p:cNvGrpSpPr/>
            <p:nvPr/>
          </p:nvGrpSpPr>
          <p:grpSpPr>
            <a:xfrm>
              <a:off x="1229473" y="3839011"/>
              <a:ext cx="1306962" cy="1239623"/>
              <a:chOff x="588003" y="7853280"/>
              <a:chExt cx="2834664" cy="2826062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082B1AE-D844-5A27-D88D-424CCE0979C2}"/>
                  </a:ext>
                </a:extLst>
              </p:cNvPr>
              <p:cNvSpPr/>
              <p:nvPr/>
            </p:nvSpPr>
            <p:spPr>
              <a:xfrm>
                <a:off x="588003" y="7853280"/>
                <a:ext cx="2834664" cy="282606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B098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ZoneTexte 182">
                <a:extLst>
                  <a:ext uri="{FF2B5EF4-FFF2-40B4-BE49-F238E27FC236}">
                    <a16:creationId xmlns:a16="http://schemas.microsoft.com/office/drawing/2014/main" id="{F79A5C5A-9475-0409-45EC-27D34318C3EC}"/>
                  </a:ext>
                </a:extLst>
              </p:cNvPr>
              <p:cNvSpPr txBox="1"/>
              <p:nvPr/>
            </p:nvSpPr>
            <p:spPr>
              <a:xfrm>
                <a:off x="876549" y="7893423"/>
                <a:ext cx="2257556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Drought</a:t>
                </a: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Forecast</a:t>
                </a:r>
                <a:endPara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Regional</a:t>
                </a: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level</a:t>
                </a:r>
                <a:endPara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84" name="Image 183">
                <a:extLst>
                  <a:ext uri="{FF2B5EF4-FFF2-40B4-BE49-F238E27FC236}">
                    <a16:creationId xmlns:a16="http://schemas.microsoft.com/office/drawing/2014/main" id="{61D01F78-8491-CCDC-68C8-25B6D8ACB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057" y="8568177"/>
                <a:ext cx="2694248" cy="2111165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B9CF83-9DCA-3CEC-6D10-FB16E94D4239}"/>
                </a:ext>
              </a:extLst>
            </p:cNvPr>
            <p:cNvSpPr/>
            <p:nvPr/>
          </p:nvSpPr>
          <p:spPr>
            <a:xfrm>
              <a:off x="1138148" y="1963347"/>
              <a:ext cx="1469261" cy="1508241"/>
            </a:xfrm>
            <a:prstGeom prst="rect">
              <a:avLst/>
            </a:prstGeom>
            <a:noFill/>
            <a:ln w="19050">
              <a:solidFill>
                <a:srgbClr val="A861B4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D2E798A-F825-17CF-D3D2-F83B6CE90F4C}"/>
                </a:ext>
              </a:extLst>
            </p:cNvPr>
            <p:cNvSpPr txBox="1"/>
            <p:nvPr/>
          </p:nvSpPr>
          <p:spPr>
            <a:xfrm>
              <a:off x="611560" y="1635646"/>
              <a:ext cx="9220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dirty="0">
                  <a:solidFill>
                    <a:srgbClr val="A861B4"/>
                  </a:solidFill>
                </a:rPr>
                <a:t>FORECAST CHAIN</a:t>
              </a:r>
            </a:p>
          </p:txBody>
        </p:sp>
        <p:pic>
          <p:nvPicPr>
            <p:cNvPr id="23" name="Image 22" descr="Une image contenant cercle, vitesse, conception&#10;&#10;Description générée automatiquement">
              <a:extLst>
                <a:ext uri="{FF2B5EF4-FFF2-40B4-BE49-F238E27FC236}">
                  <a16:creationId xmlns:a16="http://schemas.microsoft.com/office/drawing/2014/main" id="{25594226-DB08-4C59-C887-D93748B55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939025"/>
              <a:ext cx="330429" cy="344693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B3F472C-7AD6-85AB-59F1-FE662DB44D36}"/>
              </a:ext>
            </a:extLst>
          </p:cNvPr>
          <p:cNvGrpSpPr/>
          <p:nvPr/>
        </p:nvGrpSpPr>
        <p:grpSpPr>
          <a:xfrm>
            <a:off x="1131065" y="702992"/>
            <a:ext cx="645524" cy="746617"/>
            <a:chOff x="208945" y="2701910"/>
            <a:chExt cx="645524" cy="74661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F859A5E-D660-D50D-1B96-7EB374582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45" y="2701910"/>
              <a:ext cx="539832" cy="539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DE86858-9970-38B2-5D61-1E9DA69BF8EF}"/>
                </a:ext>
              </a:extLst>
            </p:cNvPr>
            <p:cNvSpPr txBox="1"/>
            <p:nvPr/>
          </p:nvSpPr>
          <p:spPr>
            <a:xfrm>
              <a:off x="225707" y="3171528"/>
              <a:ext cx="6287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Python</a:t>
              </a:r>
              <a:endParaRPr lang="fr-FR" sz="1400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0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7E543B-A4FB-51A4-D227-69A18F80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6562"/>
            <a:ext cx="5403120" cy="857250"/>
          </a:xfrm>
        </p:spPr>
        <p:txBody>
          <a:bodyPr/>
          <a:lstStyle/>
          <a:p>
            <a:r>
              <a:rPr lang="en-GB" dirty="0"/>
              <a:t>Overview of all chains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D6FD9A-3DC5-A75F-11C5-8F3DB7A3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A36E37C-04F1-BFE3-7069-72E124F2D1FD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23C09EE-AC7F-E260-8B15-B1881A37C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CD93C3E-D8C7-28AD-AAAC-375941642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54C75C3-14E6-D983-18D3-256ED0AEC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8" name="Picture 2" descr="Météo-France — Wikipédia">
              <a:extLst>
                <a:ext uri="{FF2B5EF4-FFF2-40B4-BE49-F238E27FC236}">
                  <a16:creationId xmlns:a16="http://schemas.microsoft.com/office/drawing/2014/main" id="{7B5CDFB1-D1C5-3AB7-9020-5F9A4CD72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F7DF3DD-FCE0-E439-1DE2-F1C41591DA49}"/>
              </a:ext>
            </a:extLst>
          </p:cNvPr>
          <p:cNvGrpSpPr/>
          <p:nvPr/>
        </p:nvGrpSpPr>
        <p:grpSpPr>
          <a:xfrm>
            <a:off x="1115616" y="483518"/>
            <a:ext cx="7056784" cy="3354243"/>
            <a:chOff x="1115616" y="483518"/>
            <a:chExt cx="7056784" cy="3354243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:a16="http://schemas.microsoft.com/office/drawing/2014/main" id="{62BCBEFF-4A42-71EE-A6F2-9396E07EB39C}"/>
                </a:ext>
              </a:extLst>
            </p:cNvPr>
            <p:cNvCxnSpPr/>
            <p:nvPr/>
          </p:nvCxnSpPr>
          <p:spPr>
            <a:xfrm flipH="1" flipV="1">
              <a:off x="2238111" y="3144798"/>
              <a:ext cx="265573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4E8C"/>
              </a:solidFill>
              <a:prstDash val="sysDash"/>
              <a:miter lim="800000"/>
              <a:headEnd w="lg" len="lg"/>
              <a:tailEnd type="triangle" w="med" len="med"/>
            </a:ln>
            <a:effectLst/>
          </p:spPr>
        </p:cxn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9E0A4F19-59AB-2FD0-D5CD-5C156DBF4B73}"/>
                </a:ext>
              </a:extLst>
            </p:cNvPr>
            <p:cNvGrpSpPr/>
            <p:nvPr/>
          </p:nvGrpSpPr>
          <p:grpSpPr>
            <a:xfrm>
              <a:off x="3209199" y="490248"/>
              <a:ext cx="568505" cy="576798"/>
              <a:chOff x="5106408" y="218854"/>
              <a:chExt cx="1233029" cy="1314970"/>
            </a:xfrm>
          </p:grpSpPr>
          <p:grpSp>
            <p:nvGrpSpPr>
              <p:cNvPr id="226" name="Groupe 225">
                <a:extLst>
                  <a:ext uri="{FF2B5EF4-FFF2-40B4-BE49-F238E27FC236}">
                    <a16:creationId xmlns:a16="http://schemas.microsoft.com/office/drawing/2014/main" id="{D68C57A5-F787-07E1-A0D1-A41689AD289F}"/>
                  </a:ext>
                </a:extLst>
              </p:cNvPr>
              <p:cNvGrpSpPr/>
              <p:nvPr/>
            </p:nvGrpSpPr>
            <p:grpSpPr>
              <a:xfrm>
                <a:off x="5259832" y="218854"/>
                <a:ext cx="1079605" cy="1101755"/>
                <a:chOff x="5259832" y="218854"/>
                <a:chExt cx="1079605" cy="1101755"/>
              </a:xfrm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EF55AEEB-AF0B-32D7-B8D5-05BAE7A23B58}"/>
                    </a:ext>
                  </a:extLst>
                </p:cNvPr>
                <p:cNvSpPr/>
                <p:nvPr/>
              </p:nvSpPr>
              <p:spPr>
                <a:xfrm>
                  <a:off x="5475437" y="218854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4BC1F4D5-A8EE-A7F2-C769-C5E204400E73}"/>
                    </a:ext>
                  </a:extLst>
                </p:cNvPr>
                <p:cNvSpPr/>
                <p:nvPr/>
              </p:nvSpPr>
              <p:spPr>
                <a:xfrm>
                  <a:off x="5366238" y="333695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AA305471-4B69-8902-0510-AC87A24885F0}"/>
                    </a:ext>
                  </a:extLst>
                </p:cNvPr>
                <p:cNvSpPr/>
                <p:nvPr/>
              </p:nvSpPr>
              <p:spPr>
                <a:xfrm>
                  <a:off x="5259832" y="456609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7" name="ZoneTexte 226">
                <a:extLst>
                  <a:ext uri="{FF2B5EF4-FFF2-40B4-BE49-F238E27FC236}">
                    <a16:creationId xmlns:a16="http://schemas.microsoft.com/office/drawing/2014/main" id="{EC8FE80E-7C2C-752F-7B53-674C319D7CDA}"/>
                  </a:ext>
                </a:extLst>
              </p:cNvPr>
              <p:cNvSpPr txBox="1"/>
              <p:nvPr/>
            </p:nvSpPr>
            <p:spPr>
              <a:xfrm>
                <a:off x="5106408" y="617620"/>
                <a:ext cx="1170840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ASCAT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SWI</a:t>
                </a:r>
              </a:p>
            </p:txBody>
          </p:sp>
        </p:grpSp>
        <p:grpSp>
          <p:nvGrpSpPr>
            <p:cNvPr id="128" name="Groupe 127">
              <a:extLst>
                <a:ext uri="{FF2B5EF4-FFF2-40B4-BE49-F238E27FC236}">
                  <a16:creationId xmlns:a16="http://schemas.microsoft.com/office/drawing/2014/main" id="{89CBA133-96CD-4609-45C9-624A60B0CB09}"/>
                </a:ext>
              </a:extLst>
            </p:cNvPr>
            <p:cNvGrpSpPr/>
            <p:nvPr/>
          </p:nvGrpSpPr>
          <p:grpSpPr>
            <a:xfrm>
              <a:off x="4251697" y="489102"/>
              <a:ext cx="571537" cy="577943"/>
              <a:chOff x="7030596" y="216242"/>
              <a:chExt cx="1239603" cy="1317581"/>
            </a:xfrm>
          </p:grpSpPr>
          <p:grpSp>
            <p:nvGrpSpPr>
              <p:cNvPr id="221" name="Groupe 220">
                <a:extLst>
                  <a:ext uri="{FF2B5EF4-FFF2-40B4-BE49-F238E27FC236}">
                    <a16:creationId xmlns:a16="http://schemas.microsoft.com/office/drawing/2014/main" id="{0AC07E4F-70BE-CB8C-7A6A-0D0005572B6E}"/>
                  </a:ext>
                </a:extLst>
              </p:cNvPr>
              <p:cNvGrpSpPr/>
              <p:nvPr/>
            </p:nvGrpSpPr>
            <p:grpSpPr>
              <a:xfrm>
                <a:off x="7190594" y="216242"/>
                <a:ext cx="1079605" cy="1101755"/>
                <a:chOff x="7190594" y="216242"/>
                <a:chExt cx="1079605" cy="1101755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59C098C4-D181-AD0C-0487-FB41670F0F0A}"/>
                    </a:ext>
                  </a:extLst>
                </p:cNvPr>
                <p:cNvSpPr/>
                <p:nvPr/>
              </p:nvSpPr>
              <p:spPr>
                <a:xfrm>
                  <a:off x="7406199" y="216242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27BCE7EF-DD90-1861-F82D-629AC0B8FB42}"/>
                    </a:ext>
                  </a:extLst>
                </p:cNvPr>
                <p:cNvSpPr/>
                <p:nvPr/>
              </p:nvSpPr>
              <p:spPr>
                <a:xfrm>
                  <a:off x="7297000" y="331083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FA20771-D2C1-5900-7E64-3136CD793A3C}"/>
                    </a:ext>
                  </a:extLst>
                </p:cNvPr>
                <p:cNvSpPr/>
                <p:nvPr/>
              </p:nvSpPr>
              <p:spPr>
                <a:xfrm>
                  <a:off x="7190594" y="453997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2" name="ZoneTexte 221">
                <a:extLst>
                  <a:ext uri="{FF2B5EF4-FFF2-40B4-BE49-F238E27FC236}">
                    <a16:creationId xmlns:a16="http://schemas.microsoft.com/office/drawing/2014/main" id="{A307CE47-8ED1-E194-ADB1-B50681781E38}"/>
                  </a:ext>
                </a:extLst>
              </p:cNvPr>
              <p:cNvSpPr txBox="1"/>
              <p:nvPr/>
            </p:nvSpPr>
            <p:spPr>
              <a:xfrm>
                <a:off x="7030596" y="617619"/>
                <a:ext cx="1219044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MODIS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LST</a:t>
                </a:r>
              </a:p>
            </p:txBody>
          </p:sp>
        </p:grpSp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5F316D37-E699-5F3D-0754-9B03BED1E7CF}"/>
                </a:ext>
              </a:extLst>
            </p:cNvPr>
            <p:cNvGrpSpPr/>
            <p:nvPr/>
          </p:nvGrpSpPr>
          <p:grpSpPr>
            <a:xfrm>
              <a:off x="5129374" y="485993"/>
              <a:ext cx="578216" cy="581053"/>
              <a:chOff x="8934185" y="209154"/>
              <a:chExt cx="1254090" cy="1324670"/>
            </a:xfrm>
          </p:grpSpPr>
          <p:grpSp>
            <p:nvGrpSpPr>
              <p:cNvPr id="216" name="Groupe 215">
                <a:extLst>
                  <a:ext uri="{FF2B5EF4-FFF2-40B4-BE49-F238E27FC236}">
                    <a16:creationId xmlns:a16="http://schemas.microsoft.com/office/drawing/2014/main" id="{7796EDBB-E905-47ED-5395-7E4212CA0CD8}"/>
                  </a:ext>
                </a:extLst>
              </p:cNvPr>
              <p:cNvGrpSpPr/>
              <p:nvPr/>
            </p:nvGrpSpPr>
            <p:grpSpPr>
              <a:xfrm>
                <a:off x="9108670" y="209154"/>
                <a:ext cx="1079605" cy="1101755"/>
                <a:chOff x="7190594" y="216242"/>
                <a:chExt cx="1079605" cy="1101755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928AD7A-2520-24E0-4D19-338CB1EAA7DE}"/>
                    </a:ext>
                  </a:extLst>
                </p:cNvPr>
                <p:cNvSpPr/>
                <p:nvPr/>
              </p:nvSpPr>
              <p:spPr>
                <a:xfrm>
                  <a:off x="7406199" y="216242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0AE35A5-AAAB-004B-5E10-1843CE34AAF5}"/>
                    </a:ext>
                  </a:extLst>
                </p:cNvPr>
                <p:cNvSpPr/>
                <p:nvPr/>
              </p:nvSpPr>
              <p:spPr>
                <a:xfrm>
                  <a:off x="7297000" y="331083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DDEFDB18-E0E6-D1CF-C2D3-B1BF45EEA393}"/>
                    </a:ext>
                  </a:extLst>
                </p:cNvPr>
                <p:cNvSpPr/>
                <p:nvPr/>
              </p:nvSpPr>
              <p:spPr>
                <a:xfrm>
                  <a:off x="7190594" y="453997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7" name="ZoneTexte 216">
                <a:extLst>
                  <a:ext uri="{FF2B5EF4-FFF2-40B4-BE49-F238E27FC236}">
                    <a16:creationId xmlns:a16="http://schemas.microsoft.com/office/drawing/2014/main" id="{DE4DF41B-9148-81AC-39E2-48666F28F63D}"/>
                  </a:ext>
                </a:extLst>
              </p:cNvPr>
              <p:cNvSpPr txBox="1"/>
              <p:nvPr/>
            </p:nvSpPr>
            <p:spPr>
              <a:xfrm>
                <a:off x="8934185" y="617619"/>
                <a:ext cx="1219046" cy="91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MODIS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NDWI</a:t>
                </a:r>
              </a:p>
            </p:txBody>
          </p:sp>
        </p:grpSp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DF7434E0-2D2E-AC30-E25D-5C7860C96FCD}"/>
                </a:ext>
              </a:extLst>
            </p:cNvPr>
            <p:cNvGrpSpPr/>
            <p:nvPr/>
          </p:nvGrpSpPr>
          <p:grpSpPr>
            <a:xfrm>
              <a:off x="5987618" y="486653"/>
              <a:ext cx="567158" cy="580393"/>
              <a:chOff x="10907921" y="210659"/>
              <a:chExt cx="1230107" cy="1323165"/>
            </a:xfrm>
          </p:grpSpPr>
          <p:grpSp>
            <p:nvGrpSpPr>
              <p:cNvPr id="211" name="Groupe 210">
                <a:extLst>
                  <a:ext uri="{FF2B5EF4-FFF2-40B4-BE49-F238E27FC236}">
                    <a16:creationId xmlns:a16="http://schemas.microsoft.com/office/drawing/2014/main" id="{7506F051-BDB3-2AB8-9745-A6C506DC26BE}"/>
                  </a:ext>
                </a:extLst>
              </p:cNvPr>
              <p:cNvGrpSpPr/>
              <p:nvPr/>
            </p:nvGrpSpPr>
            <p:grpSpPr>
              <a:xfrm>
                <a:off x="11058423" y="210659"/>
                <a:ext cx="1079605" cy="1101755"/>
                <a:chOff x="5259832" y="218854"/>
                <a:chExt cx="1079605" cy="1101755"/>
              </a:xfrm>
            </p:grpSpPr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2D19A792-21C6-AAA8-87DF-0663FDA216A9}"/>
                    </a:ext>
                  </a:extLst>
                </p:cNvPr>
                <p:cNvSpPr/>
                <p:nvPr/>
              </p:nvSpPr>
              <p:spPr>
                <a:xfrm>
                  <a:off x="5475437" y="218854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4B42D92-1DE0-A918-0CA6-7A9A32E380B6}"/>
                    </a:ext>
                  </a:extLst>
                </p:cNvPr>
                <p:cNvSpPr/>
                <p:nvPr/>
              </p:nvSpPr>
              <p:spPr>
                <a:xfrm>
                  <a:off x="5366238" y="333695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271D8097-C562-8D91-304D-8415FDD97950}"/>
                    </a:ext>
                  </a:extLst>
                </p:cNvPr>
                <p:cNvSpPr/>
                <p:nvPr/>
              </p:nvSpPr>
              <p:spPr>
                <a:xfrm>
                  <a:off x="5259832" y="456609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2" name="ZoneTexte 211">
                <a:extLst>
                  <a:ext uri="{FF2B5EF4-FFF2-40B4-BE49-F238E27FC236}">
                    <a16:creationId xmlns:a16="http://schemas.microsoft.com/office/drawing/2014/main" id="{24734C0F-120F-5233-66BC-7C786AE14FF6}"/>
                  </a:ext>
                </a:extLst>
              </p:cNvPr>
              <p:cNvSpPr txBox="1"/>
              <p:nvPr/>
            </p:nvSpPr>
            <p:spPr>
              <a:xfrm>
                <a:off x="10907921" y="617620"/>
                <a:ext cx="1127025" cy="916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L7-8-9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NDWI</a:t>
                </a:r>
              </a:p>
            </p:txBody>
          </p:sp>
        </p:grpSp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4A24B3DC-083A-741E-6797-29F55E6CB5B1}"/>
                </a:ext>
              </a:extLst>
            </p:cNvPr>
            <p:cNvGrpSpPr/>
            <p:nvPr/>
          </p:nvGrpSpPr>
          <p:grpSpPr>
            <a:xfrm>
              <a:off x="6599977" y="483518"/>
              <a:ext cx="549848" cy="583529"/>
              <a:chOff x="12236063" y="203512"/>
              <a:chExt cx="1192562" cy="1330314"/>
            </a:xfrm>
          </p:grpSpPr>
          <p:grpSp>
            <p:nvGrpSpPr>
              <p:cNvPr id="206" name="Groupe 205">
                <a:extLst>
                  <a:ext uri="{FF2B5EF4-FFF2-40B4-BE49-F238E27FC236}">
                    <a16:creationId xmlns:a16="http://schemas.microsoft.com/office/drawing/2014/main" id="{FA564D2A-17CD-9E9C-0A45-C29087D9DD83}"/>
                  </a:ext>
                </a:extLst>
              </p:cNvPr>
              <p:cNvGrpSpPr/>
              <p:nvPr/>
            </p:nvGrpSpPr>
            <p:grpSpPr>
              <a:xfrm>
                <a:off x="12349020" y="203512"/>
                <a:ext cx="1079605" cy="1101755"/>
                <a:chOff x="5259832" y="218854"/>
                <a:chExt cx="1079605" cy="1101755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F2936A4F-38EE-B63A-5DE8-4E5DDB65F0AF}"/>
                    </a:ext>
                  </a:extLst>
                </p:cNvPr>
                <p:cNvSpPr/>
                <p:nvPr/>
              </p:nvSpPr>
              <p:spPr>
                <a:xfrm>
                  <a:off x="5475437" y="218854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18A604A0-F38E-BCA1-A676-2B8576F7CD29}"/>
                    </a:ext>
                  </a:extLst>
                </p:cNvPr>
                <p:cNvSpPr/>
                <p:nvPr/>
              </p:nvSpPr>
              <p:spPr>
                <a:xfrm>
                  <a:off x="5366238" y="333695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5AAE49FE-1A57-59FB-FE7E-8CDCA0098261}"/>
                    </a:ext>
                  </a:extLst>
                </p:cNvPr>
                <p:cNvSpPr/>
                <p:nvPr/>
              </p:nvSpPr>
              <p:spPr>
                <a:xfrm>
                  <a:off x="5259832" y="456609"/>
                  <a:ext cx="864000" cy="8640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7" name="ZoneTexte 206">
                <a:extLst>
                  <a:ext uri="{FF2B5EF4-FFF2-40B4-BE49-F238E27FC236}">
                    <a16:creationId xmlns:a16="http://schemas.microsoft.com/office/drawing/2014/main" id="{23310F69-A932-AF7F-9031-52CEE83F4E98}"/>
                  </a:ext>
                </a:extLst>
              </p:cNvPr>
              <p:cNvSpPr txBox="1"/>
              <p:nvPr/>
            </p:nvSpPr>
            <p:spPr>
              <a:xfrm>
                <a:off x="12236063" y="617621"/>
                <a:ext cx="1091967" cy="91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NDWI</a:t>
                </a:r>
              </a:p>
            </p:txBody>
          </p:sp>
        </p:grp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2426CBDB-C135-CC3A-E250-DD90EB8CFDE5}"/>
                </a:ext>
              </a:extLst>
            </p:cNvPr>
            <p:cNvGrpSpPr/>
            <p:nvPr/>
          </p:nvGrpSpPr>
          <p:grpSpPr>
            <a:xfrm>
              <a:off x="3189243" y="2635484"/>
              <a:ext cx="545895" cy="439981"/>
              <a:chOff x="5081064" y="5860503"/>
              <a:chExt cx="1183990" cy="1003057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48113DF9-83F8-B4B9-0628-C03E37A2F9FC}"/>
                  </a:ext>
                </a:extLst>
              </p:cNvPr>
              <p:cNvSpPr/>
              <p:nvPr/>
            </p:nvSpPr>
            <p:spPr>
              <a:xfrm>
                <a:off x="5253944" y="5860503"/>
                <a:ext cx="864000" cy="86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ZoneTexte 204">
                <a:extLst>
                  <a:ext uri="{FF2B5EF4-FFF2-40B4-BE49-F238E27FC236}">
                    <a16:creationId xmlns:a16="http://schemas.microsoft.com/office/drawing/2014/main" id="{CBB0011A-0BC1-55A2-3A11-97B7C3F3F0CA}"/>
                  </a:ext>
                </a:extLst>
              </p:cNvPr>
              <p:cNvSpPr txBox="1"/>
              <p:nvPr/>
            </p:nvSpPr>
            <p:spPr>
              <a:xfrm>
                <a:off x="5081064" y="5993166"/>
                <a:ext cx="1183990" cy="8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12.5 km</a:t>
                </a:r>
              </a:p>
            </p:txBody>
          </p:sp>
        </p:grp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DE8A5678-DB85-0D81-7B97-B42AC9A0E0D5}"/>
                </a:ext>
              </a:extLst>
            </p:cNvPr>
            <p:cNvGrpSpPr/>
            <p:nvPr/>
          </p:nvGrpSpPr>
          <p:grpSpPr>
            <a:xfrm>
              <a:off x="4707251" y="2635484"/>
              <a:ext cx="477205" cy="439981"/>
              <a:chOff x="8018645" y="5734350"/>
              <a:chExt cx="1035007" cy="1003057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7E4598CF-929E-5AD8-F0E8-3BE9881934A9}"/>
                  </a:ext>
                </a:extLst>
              </p:cNvPr>
              <p:cNvSpPr/>
              <p:nvPr/>
            </p:nvSpPr>
            <p:spPr>
              <a:xfrm>
                <a:off x="8102720" y="5734350"/>
                <a:ext cx="864000" cy="86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ZoneTexte 202">
                <a:extLst>
                  <a:ext uri="{FF2B5EF4-FFF2-40B4-BE49-F238E27FC236}">
                    <a16:creationId xmlns:a16="http://schemas.microsoft.com/office/drawing/2014/main" id="{7C256BA1-647B-0B0D-5A44-71C121588148}"/>
                  </a:ext>
                </a:extLst>
              </p:cNvPr>
              <p:cNvSpPr txBox="1"/>
              <p:nvPr/>
            </p:nvSpPr>
            <p:spPr>
              <a:xfrm>
                <a:off x="8018645" y="5867013"/>
                <a:ext cx="1035007" cy="870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VHI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500 m</a:t>
                </a:r>
              </a:p>
            </p:txBody>
          </p: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77ABFAC2-5534-CE81-9EEB-05D4A004168C}"/>
                </a:ext>
              </a:extLst>
            </p:cNvPr>
            <p:cNvGrpSpPr/>
            <p:nvPr/>
          </p:nvGrpSpPr>
          <p:grpSpPr>
            <a:xfrm>
              <a:off x="6335359" y="2632067"/>
              <a:ext cx="428717" cy="436802"/>
              <a:chOff x="11662134" y="5756838"/>
              <a:chExt cx="929842" cy="995810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A87FA23F-F681-9BB5-9162-FAF7C36E3CAC}"/>
                  </a:ext>
                </a:extLst>
              </p:cNvPr>
              <p:cNvSpPr/>
              <p:nvPr/>
            </p:nvSpPr>
            <p:spPr>
              <a:xfrm>
                <a:off x="11679694" y="5756838"/>
                <a:ext cx="864000" cy="864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ZoneTexte 200">
                <a:extLst>
                  <a:ext uri="{FF2B5EF4-FFF2-40B4-BE49-F238E27FC236}">
                    <a16:creationId xmlns:a16="http://schemas.microsoft.com/office/drawing/2014/main" id="{67AF9BB9-01C9-5E29-73C8-10E12A984979}"/>
                  </a:ext>
                </a:extLst>
              </p:cNvPr>
              <p:cNvSpPr txBox="1"/>
              <p:nvPr/>
            </p:nvSpPr>
            <p:spPr>
              <a:xfrm>
                <a:off x="11662134" y="5882253"/>
                <a:ext cx="929842" cy="87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VAI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10 m</a:t>
                </a:r>
              </a:p>
            </p:txBody>
          </p:sp>
        </p:grpSp>
        <p:sp>
          <p:nvSpPr>
            <p:cNvPr id="135" name="Rectangle à coins arrondis 13">
              <a:extLst>
                <a:ext uri="{FF2B5EF4-FFF2-40B4-BE49-F238E27FC236}">
                  <a16:creationId xmlns:a16="http://schemas.microsoft.com/office/drawing/2014/main" id="{45F87E33-2C2B-4C16-F411-F99C105AE21D}"/>
                </a:ext>
              </a:extLst>
            </p:cNvPr>
            <p:cNvSpPr/>
            <p:nvPr/>
          </p:nvSpPr>
          <p:spPr>
            <a:xfrm>
              <a:off x="6163702" y="1160218"/>
              <a:ext cx="757866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Radiometric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calibration</a:t>
              </a:r>
            </a:p>
          </p:txBody>
        </p:sp>
        <p:sp>
          <p:nvSpPr>
            <p:cNvPr id="136" name="Rectangle à coins arrondis 16">
              <a:extLst>
                <a:ext uri="{FF2B5EF4-FFF2-40B4-BE49-F238E27FC236}">
                  <a16:creationId xmlns:a16="http://schemas.microsoft.com/office/drawing/2014/main" id="{75BB58DF-1711-79EA-B965-3F1718650C3C}"/>
                </a:ext>
              </a:extLst>
            </p:cNvPr>
            <p:cNvSpPr/>
            <p:nvPr/>
          </p:nvSpPr>
          <p:spPr>
            <a:xfrm>
              <a:off x="2967052" y="1643058"/>
              <a:ext cx="4083838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Time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compositing</a:t>
              </a: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à coins arrondis 22">
              <a:extLst>
                <a:ext uri="{FF2B5EF4-FFF2-40B4-BE49-F238E27FC236}">
                  <a16:creationId xmlns:a16="http://schemas.microsoft.com/office/drawing/2014/main" id="{08D13BC2-72A9-8DBA-4B98-72907CB1B5D3}"/>
                </a:ext>
              </a:extLst>
            </p:cNvPr>
            <p:cNvSpPr/>
            <p:nvPr/>
          </p:nvSpPr>
          <p:spPr>
            <a:xfrm>
              <a:off x="2967052" y="2136355"/>
              <a:ext cx="4083838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Comparison with Historical reference state</a:t>
              </a:r>
            </a:p>
          </p:txBody>
        </p:sp>
        <p:sp>
          <p:nvSpPr>
            <p:cNvPr id="138" name="Rectangle à coins arrondis 24">
              <a:extLst>
                <a:ext uri="{FF2B5EF4-FFF2-40B4-BE49-F238E27FC236}">
                  <a16:creationId xmlns:a16="http://schemas.microsoft.com/office/drawing/2014/main" id="{5FFD8D61-9180-4502-C849-D8E8DFA671D7}"/>
                </a:ext>
              </a:extLst>
            </p:cNvPr>
            <p:cNvSpPr/>
            <p:nvPr/>
          </p:nvSpPr>
          <p:spPr>
            <a:xfrm>
              <a:off x="3027151" y="3248689"/>
              <a:ext cx="875452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Alerts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maps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production</a:t>
              </a:r>
            </a:p>
          </p:txBody>
        </p:sp>
        <p:sp>
          <p:nvSpPr>
            <p:cNvPr id="140" name="Rectangle à coins arrondis 28">
              <a:extLst>
                <a:ext uri="{FF2B5EF4-FFF2-40B4-BE49-F238E27FC236}">
                  <a16:creationId xmlns:a16="http://schemas.microsoft.com/office/drawing/2014/main" id="{D2DC67BE-CAAE-B402-6C3D-BDC12D3DE07F}"/>
                </a:ext>
              </a:extLst>
            </p:cNvPr>
            <p:cNvSpPr/>
            <p:nvPr/>
          </p:nvSpPr>
          <p:spPr>
            <a:xfrm>
              <a:off x="6115543" y="3230581"/>
              <a:ext cx="964235" cy="31423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Extracting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specific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types of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vegetation</a:t>
              </a: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1" name="Connecteur droit avec flèche 140">
              <a:extLst>
                <a:ext uri="{FF2B5EF4-FFF2-40B4-BE49-F238E27FC236}">
                  <a16:creationId xmlns:a16="http://schemas.microsoft.com/office/drawing/2014/main" id="{82002A08-BF78-3A4D-B5C9-2093628C8D9B}"/>
                </a:ext>
              </a:extLst>
            </p:cNvPr>
            <p:cNvCxnSpPr/>
            <p:nvPr/>
          </p:nvCxnSpPr>
          <p:spPr>
            <a:xfrm>
              <a:off x="3468132" y="1002064"/>
              <a:ext cx="0" cy="631641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2" name="Connecteur droit avec flèche 141">
              <a:extLst>
                <a:ext uri="{FF2B5EF4-FFF2-40B4-BE49-F238E27FC236}">
                  <a16:creationId xmlns:a16="http://schemas.microsoft.com/office/drawing/2014/main" id="{7B0B51D8-83E8-DA62-D892-D968F5D1C907}"/>
                </a:ext>
              </a:extLst>
            </p:cNvPr>
            <p:cNvCxnSpPr/>
            <p:nvPr/>
          </p:nvCxnSpPr>
          <p:spPr>
            <a:xfrm>
              <a:off x="4532210" y="1002064"/>
              <a:ext cx="0" cy="631641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3" name="Connecteur droit avec flèche 142">
              <a:extLst>
                <a:ext uri="{FF2B5EF4-FFF2-40B4-BE49-F238E27FC236}">
                  <a16:creationId xmlns:a16="http://schemas.microsoft.com/office/drawing/2014/main" id="{39CF5F02-1B33-1050-141E-60ADBBF65FB5}"/>
                </a:ext>
              </a:extLst>
            </p:cNvPr>
            <p:cNvCxnSpPr/>
            <p:nvPr/>
          </p:nvCxnSpPr>
          <p:spPr>
            <a:xfrm>
              <a:off x="5410402" y="1002064"/>
              <a:ext cx="0" cy="631641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4" name="Connecteur droit avec flèche 143">
              <a:extLst>
                <a:ext uri="{FF2B5EF4-FFF2-40B4-BE49-F238E27FC236}">
                  <a16:creationId xmlns:a16="http://schemas.microsoft.com/office/drawing/2014/main" id="{0E2F28E0-5AE7-2BB9-0B26-823F37077E66}"/>
                </a:ext>
              </a:extLst>
            </p:cNvPr>
            <p:cNvCxnSpPr/>
            <p:nvPr/>
          </p:nvCxnSpPr>
          <p:spPr>
            <a:xfrm>
              <a:off x="6544865" y="1497110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5" name="Connecteur droit avec flèche 144">
              <a:extLst>
                <a:ext uri="{FF2B5EF4-FFF2-40B4-BE49-F238E27FC236}">
                  <a16:creationId xmlns:a16="http://schemas.microsoft.com/office/drawing/2014/main" id="{F29E8B4B-B248-D3F4-34F3-07E3C7954887}"/>
                </a:ext>
              </a:extLst>
            </p:cNvPr>
            <p:cNvCxnSpPr/>
            <p:nvPr/>
          </p:nvCxnSpPr>
          <p:spPr>
            <a:xfrm>
              <a:off x="6282291" y="1000548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6" name="Connecteur droit avec flèche 145">
              <a:extLst>
                <a:ext uri="{FF2B5EF4-FFF2-40B4-BE49-F238E27FC236}">
                  <a16:creationId xmlns:a16="http://schemas.microsoft.com/office/drawing/2014/main" id="{F5BB3753-4C37-A09B-3551-12FCEE75D7E7}"/>
                </a:ext>
              </a:extLst>
            </p:cNvPr>
            <p:cNvCxnSpPr/>
            <p:nvPr/>
          </p:nvCxnSpPr>
          <p:spPr>
            <a:xfrm>
              <a:off x="6824311" y="1000548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7" name="Connecteur droit avec flèche 146">
              <a:extLst>
                <a:ext uri="{FF2B5EF4-FFF2-40B4-BE49-F238E27FC236}">
                  <a16:creationId xmlns:a16="http://schemas.microsoft.com/office/drawing/2014/main" id="{8DF55511-CB8A-6F93-BD7E-BDD5147712B9}"/>
                </a:ext>
              </a:extLst>
            </p:cNvPr>
            <p:cNvCxnSpPr/>
            <p:nvPr/>
          </p:nvCxnSpPr>
          <p:spPr>
            <a:xfrm>
              <a:off x="3468132" y="1979355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0DB49204-1AF6-F974-ACF9-3ACF5F7C1ECF}"/>
                </a:ext>
              </a:extLst>
            </p:cNvPr>
            <p:cNvCxnSpPr/>
            <p:nvPr/>
          </p:nvCxnSpPr>
          <p:spPr>
            <a:xfrm>
              <a:off x="4532210" y="1979355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49" name="Connecteur droit avec flèche 148">
              <a:extLst>
                <a:ext uri="{FF2B5EF4-FFF2-40B4-BE49-F238E27FC236}">
                  <a16:creationId xmlns:a16="http://schemas.microsoft.com/office/drawing/2014/main" id="{850949AF-14F8-2F16-E3E9-0F24BB3EBE6E}"/>
                </a:ext>
              </a:extLst>
            </p:cNvPr>
            <p:cNvCxnSpPr/>
            <p:nvPr/>
          </p:nvCxnSpPr>
          <p:spPr>
            <a:xfrm>
              <a:off x="5410402" y="1979355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0" name="Connecteur droit avec flèche 149">
              <a:extLst>
                <a:ext uri="{FF2B5EF4-FFF2-40B4-BE49-F238E27FC236}">
                  <a16:creationId xmlns:a16="http://schemas.microsoft.com/office/drawing/2014/main" id="{6A5251F5-828F-B92B-A724-766A41FA0B26}"/>
                </a:ext>
              </a:extLst>
            </p:cNvPr>
            <p:cNvCxnSpPr/>
            <p:nvPr/>
          </p:nvCxnSpPr>
          <p:spPr>
            <a:xfrm>
              <a:off x="6549718" y="1979355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50A94808-DCEC-84F8-9A58-9FDC2512A3C4}"/>
                </a:ext>
              </a:extLst>
            </p:cNvPr>
            <p:cNvGrpSpPr/>
            <p:nvPr/>
          </p:nvGrpSpPr>
          <p:grpSpPr>
            <a:xfrm>
              <a:off x="7458643" y="1971277"/>
              <a:ext cx="713757" cy="666801"/>
              <a:chOff x="13864378" y="4268858"/>
              <a:chExt cx="1548064" cy="1520156"/>
            </a:xfrm>
          </p:grpSpPr>
          <p:sp>
            <p:nvSpPr>
              <p:cNvPr id="194" name="ZoneTexte 193">
                <a:extLst>
                  <a:ext uri="{FF2B5EF4-FFF2-40B4-BE49-F238E27FC236}">
                    <a16:creationId xmlns:a16="http://schemas.microsoft.com/office/drawing/2014/main" id="{1601FF19-B5CC-0656-4C66-CBA429377FF6}"/>
                  </a:ext>
                </a:extLst>
              </p:cNvPr>
              <p:cNvSpPr txBox="1"/>
              <p:nvPr/>
            </p:nvSpPr>
            <p:spPr>
              <a:xfrm>
                <a:off x="13864378" y="4433993"/>
                <a:ext cx="1548064" cy="916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Historical reference</a:t>
                </a:r>
              </a:p>
            </p:txBody>
          </p:sp>
          <p:pic>
            <p:nvPicPr>
              <p:cNvPr id="195" name="Picture 2" descr="Base de données - Icônes la technologie gratuites">
                <a:extLst>
                  <a:ext uri="{FF2B5EF4-FFF2-40B4-BE49-F238E27FC236}">
                    <a16:creationId xmlns:a16="http://schemas.microsoft.com/office/drawing/2014/main" id="{4F4B78B8-506F-CE72-04B0-2F7A3358E2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6102" y="5147990"/>
                <a:ext cx="510998" cy="5109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F801BC52-2C80-D386-A8E2-22F3A333C372}"/>
                  </a:ext>
                </a:extLst>
              </p:cNvPr>
              <p:cNvSpPr/>
              <p:nvPr/>
            </p:nvSpPr>
            <p:spPr>
              <a:xfrm>
                <a:off x="13884633" y="4268858"/>
                <a:ext cx="1503465" cy="152015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52" name="Connecteur droit avec flèche 151">
              <a:extLst>
                <a:ext uri="{FF2B5EF4-FFF2-40B4-BE49-F238E27FC236}">
                  <a16:creationId xmlns:a16="http://schemas.microsoft.com/office/drawing/2014/main" id="{E042BBA8-2DB1-20B5-3D89-5373EA07E69C}"/>
                </a:ext>
              </a:extLst>
            </p:cNvPr>
            <p:cNvCxnSpPr/>
            <p:nvPr/>
          </p:nvCxnSpPr>
          <p:spPr>
            <a:xfrm flipH="1">
              <a:off x="7080043" y="2304677"/>
              <a:ext cx="348565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pic>
          <p:nvPicPr>
            <p:cNvPr id="153" name="Image 152">
              <a:extLst>
                <a:ext uri="{FF2B5EF4-FFF2-40B4-BE49-F238E27FC236}">
                  <a16:creationId xmlns:a16="http://schemas.microsoft.com/office/drawing/2014/main" id="{537722DF-C560-A4FF-EEDA-89120771A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33581" y="554800"/>
              <a:ext cx="373765" cy="392873"/>
            </a:xfrm>
            <a:prstGeom prst="rect">
              <a:avLst/>
            </a:prstGeom>
          </p:spPr>
        </p:pic>
        <p:cxnSp>
          <p:nvCxnSpPr>
            <p:cNvPr id="154" name="Connecteur droit avec flèche 153">
              <a:extLst>
                <a:ext uri="{FF2B5EF4-FFF2-40B4-BE49-F238E27FC236}">
                  <a16:creationId xmlns:a16="http://schemas.microsoft.com/office/drawing/2014/main" id="{CA10B86B-7C5B-4FEF-A22D-ADB33B010DF7}"/>
                </a:ext>
              </a:extLst>
            </p:cNvPr>
            <p:cNvCxnSpPr/>
            <p:nvPr/>
          </p:nvCxnSpPr>
          <p:spPr>
            <a:xfrm>
              <a:off x="3461048" y="2470037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5" name="Connecteur droit avec flèche 154">
              <a:extLst>
                <a:ext uri="{FF2B5EF4-FFF2-40B4-BE49-F238E27FC236}">
                  <a16:creationId xmlns:a16="http://schemas.microsoft.com/office/drawing/2014/main" id="{74F29392-BEEC-B6FC-FA18-C9E79323CE64}"/>
                </a:ext>
              </a:extLst>
            </p:cNvPr>
            <p:cNvCxnSpPr/>
            <p:nvPr/>
          </p:nvCxnSpPr>
          <p:spPr>
            <a:xfrm>
              <a:off x="4945195" y="2478997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6" name="Connecteur droit avec flèche 155">
              <a:extLst>
                <a:ext uri="{FF2B5EF4-FFF2-40B4-BE49-F238E27FC236}">
                  <a16:creationId xmlns:a16="http://schemas.microsoft.com/office/drawing/2014/main" id="{B8365447-D615-205A-C269-1DED37F7B8BF}"/>
                </a:ext>
              </a:extLst>
            </p:cNvPr>
            <p:cNvCxnSpPr/>
            <p:nvPr/>
          </p:nvCxnSpPr>
          <p:spPr>
            <a:xfrm>
              <a:off x="6542635" y="2477073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id="{89973696-2C9A-255F-4366-A4CF51BD8681}"/>
                </a:ext>
              </a:extLst>
            </p:cNvPr>
            <p:cNvCxnSpPr/>
            <p:nvPr/>
          </p:nvCxnSpPr>
          <p:spPr>
            <a:xfrm>
              <a:off x="4945195" y="3032418"/>
              <a:ext cx="0" cy="80534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8" name="Connecteur droit avec flèche 157">
              <a:extLst>
                <a:ext uri="{FF2B5EF4-FFF2-40B4-BE49-F238E27FC236}">
                  <a16:creationId xmlns:a16="http://schemas.microsoft.com/office/drawing/2014/main" id="{D3100543-802E-C4BF-B72C-7CE31D8090EF}"/>
                </a:ext>
              </a:extLst>
            </p:cNvPr>
            <p:cNvCxnSpPr/>
            <p:nvPr/>
          </p:nvCxnSpPr>
          <p:spPr>
            <a:xfrm>
              <a:off x="3461048" y="3030394"/>
              <a:ext cx="0" cy="20528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59" name="Connecteur droit avec flèche 158">
              <a:extLst>
                <a:ext uri="{FF2B5EF4-FFF2-40B4-BE49-F238E27FC236}">
                  <a16:creationId xmlns:a16="http://schemas.microsoft.com/office/drawing/2014/main" id="{9C50D208-FDE4-79ED-D264-06F9DE1D6A50}"/>
                </a:ext>
              </a:extLst>
            </p:cNvPr>
            <p:cNvCxnSpPr/>
            <p:nvPr/>
          </p:nvCxnSpPr>
          <p:spPr>
            <a:xfrm flipH="1" flipV="1">
              <a:off x="3912134" y="3409126"/>
              <a:ext cx="102909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0" name="Connecteur en angle 107">
              <a:extLst>
                <a:ext uri="{FF2B5EF4-FFF2-40B4-BE49-F238E27FC236}">
                  <a16:creationId xmlns:a16="http://schemas.microsoft.com/office/drawing/2014/main" id="{1F75E3C0-2855-37AD-3E5A-8EB01C784666}"/>
                </a:ext>
              </a:extLst>
            </p:cNvPr>
            <p:cNvCxnSpPr>
              <a:stCxn id="192" idx="3"/>
              <a:endCxn id="138" idx="1"/>
            </p:cNvCxnSpPr>
            <p:nvPr/>
          </p:nvCxnSpPr>
          <p:spPr>
            <a:xfrm>
              <a:off x="2502956" y="2487617"/>
              <a:ext cx="524195" cy="918188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61" name="Groupe 160">
              <a:extLst>
                <a:ext uri="{FF2B5EF4-FFF2-40B4-BE49-F238E27FC236}">
                  <a16:creationId xmlns:a16="http://schemas.microsoft.com/office/drawing/2014/main" id="{5C72C910-5740-2A00-F546-072548559524}"/>
                </a:ext>
              </a:extLst>
            </p:cNvPr>
            <p:cNvGrpSpPr/>
            <p:nvPr/>
          </p:nvGrpSpPr>
          <p:grpSpPr>
            <a:xfrm>
              <a:off x="1115616" y="2058423"/>
              <a:ext cx="1529557" cy="858389"/>
              <a:chOff x="4176" y="3793940"/>
              <a:chExt cx="3317449" cy="1956934"/>
            </a:xfrm>
          </p:grpSpPr>
          <p:sp>
            <p:nvSpPr>
              <p:cNvPr id="191" name="ZoneTexte 190">
                <a:extLst>
                  <a:ext uri="{FF2B5EF4-FFF2-40B4-BE49-F238E27FC236}">
                    <a16:creationId xmlns:a16="http://schemas.microsoft.com/office/drawing/2014/main" id="{C681BFF1-81A1-2BEC-32B2-35DDF90F97DA}"/>
                  </a:ext>
                </a:extLst>
              </p:cNvPr>
              <p:cNvSpPr txBox="1"/>
              <p:nvPr/>
            </p:nvSpPr>
            <p:spPr>
              <a:xfrm>
                <a:off x="4176" y="3849077"/>
                <a:ext cx="3317449" cy="1236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Meteorological</a:t>
                </a:r>
                <a:r>
                  <a:rPr kumimoji="0" lang="fr-FR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data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SPI / SPEI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weather</a:t>
                </a: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station,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Ensemble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rain</a:t>
                </a: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7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forecasts</a:t>
                </a:r>
                <a:endPara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11E3DB7F-9788-A41E-22BA-E4ACDBC84B4A}"/>
                  </a:ext>
                </a:extLst>
              </p:cNvPr>
              <p:cNvSpPr/>
              <p:nvPr/>
            </p:nvSpPr>
            <p:spPr>
              <a:xfrm>
                <a:off x="288758" y="3793940"/>
                <a:ext cx="2724413" cy="1956934"/>
              </a:xfrm>
              <a:prstGeom prst="rect">
                <a:avLst/>
              </a:prstGeom>
              <a:noFill/>
              <a:ln w="12700" cap="flat" cmpd="sng" algn="ctr">
                <a:solidFill>
                  <a:srgbClr val="004E8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CECA7E8E-FBDD-7E67-BDFC-B5042106D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005" y="4910369"/>
                <a:ext cx="743468" cy="743468"/>
              </a:xfrm>
              <a:prstGeom prst="rect">
                <a:avLst/>
              </a:prstGeom>
            </p:spPr>
          </p:pic>
        </p:grpSp>
        <p:sp>
          <p:nvSpPr>
            <p:cNvPr id="162" name="Rectangle à coins arrondis 131">
              <a:extLst>
                <a:ext uri="{FF2B5EF4-FFF2-40B4-BE49-F238E27FC236}">
                  <a16:creationId xmlns:a16="http://schemas.microsoft.com/office/drawing/2014/main" id="{4EFF495E-F12C-2A57-076A-A554EA035818}"/>
                </a:ext>
              </a:extLst>
            </p:cNvPr>
            <p:cNvSpPr/>
            <p:nvPr/>
          </p:nvSpPr>
          <p:spPr>
            <a:xfrm>
              <a:off x="1540371" y="3073272"/>
              <a:ext cx="678241" cy="314231"/>
            </a:xfrm>
            <a:prstGeom prst="roundRect">
              <a:avLst/>
            </a:prstGeom>
            <a:solidFill>
              <a:srgbClr val="004E8C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Evolution trends</a:t>
              </a:r>
            </a:p>
          </p:txBody>
        </p:sp>
        <p:cxnSp>
          <p:nvCxnSpPr>
            <p:cNvPr id="163" name="Connecteur droit avec flèche 162">
              <a:extLst>
                <a:ext uri="{FF2B5EF4-FFF2-40B4-BE49-F238E27FC236}">
                  <a16:creationId xmlns:a16="http://schemas.microsoft.com/office/drawing/2014/main" id="{E07E9475-14DA-5AD1-BE32-B520002F2470}"/>
                </a:ext>
              </a:extLst>
            </p:cNvPr>
            <p:cNvCxnSpPr/>
            <p:nvPr/>
          </p:nvCxnSpPr>
          <p:spPr>
            <a:xfrm>
              <a:off x="1883593" y="2924468"/>
              <a:ext cx="0" cy="142119"/>
            </a:xfrm>
            <a:prstGeom prst="straightConnector1">
              <a:avLst/>
            </a:prstGeom>
            <a:noFill/>
            <a:ln w="28575" cap="flat" cmpd="sng" algn="ctr">
              <a:solidFill>
                <a:srgbClr val="004E8C"/>
              </a:solidFill>
              <a:prstDash val="sysDash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4" name="Connecteur droit avec flèche 163">
              <a:extLst>
                <a:ext uri="{FF2B5EF4-FFF2-40B4-BE49-F238E27FC236}">
                  <a16:creationId xmlns:a16="http://schemas.microsoft.com/office/drawing/2014/main" id="{5694484E-FD01-2124-D7BD-34EE29997E8F}"/>
                </a:ext>
              </a:extLst>
            </p:cNvPr>
            <p:cNvCxnSpPr/>
            <p:nvPr/>
          </p:nvCxnSpPr>
          <p:spPr>
            <a:xfrm>
              <a:off x="1882954" y="3409126"/>
              <a:ext cx="0" cy="426358"/>
            </a:xfrm>
            <a:prstGeom prst="straightConnector1">
              <a:avLst/>
            </a:prstGeom>
            <a:noFill/>
            <a:ln w="28575" cap="flat" cmpd="sng" algn="ctr">
              <a:solidFill>
                <a:srgbClr val="004E8C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5" name="Connecteur droit avec flèche 164">
              <a:extLst>
                <a:ext uri="{FF2B5EF4-FFF2-40B4-BE49-F238E27FC236}">
                  <a16:creationId xmlns:a16="http://schemas.microsoft.com/office/drawing/2014/main" id="{73EE83E6-1295-602A-7378-991FFB87B4B0}"/>
                </a:ext>
              </a:extLst>
            </p:cNvPr>
            <p:cNvCxnSpPr/>
            <p:nvPr/>
          </p:nvCxnSpPr>
          <p:spPr>
            <a:xfrm>
              <a:off x="6542635" y="3022102"/>
              <a:ext cx="0" cy="205283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6" name="Connecteur droit avec flèche 165">
              <a:extLst>
                <a:ext uri="{FF2B5EF4-FFF2-40B4-BE49-F238E27FC236}">
                  <a16:creationId xmlns:a16="http://schemas.microsoft.com/office/drawing/2014/main" id="{9C53E2BD-4E7D-299D-5774-03F7542E398E}"/>
                </a:ext>
              </a:extLst>
            </p:cNvPr>
            <p:cNvCxnSpPr/>
            <p:nvPr/>
          </p:nvCxnSpPr>
          <p:spPr>
            <a:xfrm>
              <a:off x="6549718" y="3562920"/>
              <a:ext cx="0" cy="252657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1A471652-C50A-5372-1DDF-D70F9A7E0B84}"/>
                </a:ext>
              </a:extLst>
            </p:cNvPr>
            <p:cNvCxnSpPr/>
            <p:nvPr/>
          </p:nvCxnSpPr>
          <p:spPr>
            <a:xfrm>
              <a:off x="3461105" y="3582196"/>
              <a:ext cx="0" cy="252657"/>
            </a:xfrm>
            <a:prstGeom prst="straightConnector1">
              <a:avLst/>
            </a:prstGeom>
            <a:noFill/>
            <a:ln w="28575" cap="flat" cmpd="sng" algn="ctr">
              <a:solidFill>
                <a:srgbClr val="5B9BD5"/>
              </a:solidFill>
              <a:prstDash val="solid"/>
              <a:miter lim="800000"/>
              <a:headEnd w="lg" len="lg"/>
              <a:tailEnd type="triangle" w="med" len="med"/>
            </a:ln>
            <a:effectLst/>
          </p:spPr>
        </p:cxnSp>
        <p:cxnSp>
          <p:nvCxnSpPr>
            <p:cNvPr id="171" name="Connecteur en angle 1048">
              <a:extLst>
                <a:ext uri="{FF2B5EF4-FFF2-40B4-BE49-F238E27FC236}">
                  <a16:creationId xmlns:a16="http://schemas.microsoft.com/office/drawing/2014/main" id="{19738521-9091-E142-7924-83099D1F1B19}"/>
                </a:ext>
              </a:extLst>
            </p:cNvPr>
            <p:cNvCxnSpPr>
              <a:endCxn id="196" idx="0"/>
            </p:cNvCxnSpPr>
            <p:nvPr/>
          </p:nvCxnSpPr>
          <p:spPr>
            <a:xfrm>
              <a:off x="7099476" y="1800174"/>
              <a:ext cx="715103" cy="171103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61EC76F1-F27A-BF2B-B4A2-B77812AE7BF4}"/>
                </a:ext>
              </a:extLst>
            </p:cNvPr>
            <p:cNvGrpSpPr/>
            <p:nvPr/>
          </p:nvGrpSpPr>
          <p:grpSpPr>
            <a:xfrm>
              <a:off x="7525165" y="3231156"/>
              <a:ext cx="578828" cy="590129"/>
              <a:chOff x="13932960" y="4268858"/>
              <a:chExt cx="1396842" cy="1345361"/>
            </a:xfrm>
          </p:grpSpPr>
          <p:sp>
            <p:nvSpPr>
              <p:cNvPr id="180" name="ZoneTexte 179">
                <a:extLst>
                  <a:ext uri="{FF2B5EF4-FFF2-40B4-BE49-F238E27FC236}">
                    <a16:creationId xmlns:a16="http://schemas.microsoft.com/office/drawing/2014/main" id="{95F10DC8-6B46-206C-0792-526C777145DE}"/>
                  </a:ext>
                </a:extLst>
              </p:cNvPr>
              <p:cNvSpPr txBox="1"/>
              <p:nvPr/>
            </p:nvSpPr>
            <p:spPr>
              <a:xfrm>
                <a:off x="13932960" y="4377346"/>
                <a:ext cx="1396842" cy="123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L7-8-9 / S2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NDVI 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79FF5891-9E19-9B63-810A-A82235629686}"/>
                  </a:ext>
                </a:extLst>
              </p:cNvPr>
              <p:cNvSpPr/>
              <p:nvPr/>
            </p:nvSpPr>
            <p:spPr>
              <a:xfrm>
                <a:off x="13988154" y="4268858"/>
                <a:ext cx="1286153" cy="800293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79" name="Connecteur droit avec flèche 178">
              <a:extLst>
                <a:ext uri="{FF2B5EF4-FFF2-40B4-BE49-F238E27FC236}">
                  <a16:creationId xmlns:a16="http://schemas.microsoft.com/office/drawing/2014/main" id="{2E7DB8B5-D4F3-8C56-A8C0-7B8D8737B26D}"/>
                </a:ext>
              </a:extLst>
            </p:cNvPr>
            <p:cNvCxnSpPr/>
            <p:nvPr/>
          </p:nvCxnSpPr>
          <p:spPr>
            <a:xfrm flipH="1">
              <a:off x="7119417" y="3409126"/>
              <a:ext cx="34856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  <a:headEnd w="lg" len="lg"/>
              <a:tailEnd type="triangle" w="med" len="med"/>
            </a:ln>
            <a:effectLst/>
          </p:spPr>
        </p:cxn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246C3CD2-066A-266C-FFF1-0725EEAD96B3}"/>
              </a:ext>
            </a:extLst>
          </p:cNvPr>
          <p:cNvGrpSpPr/>
          <p:nvPr/>
        </p:nvGrpSpPr>
        <p:grpSpPr>
          <a:xfrm>
            <a:off x="4233891" y="3839011"/>
            <a:ext cx="1495452" cy="1251751"/>
            <a:chOff x="6927809" y="7853280"/>
            <a:chExt cx="3243480" cy="2853711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ADAFF50-F5E5-ABC1-941B-9DD2DEEAB621}"/>
                </a:ext>
              </a:extLst>
            </p:cNvPr>
            <p:cNvSpPr/>
            <p:nvPr/>
          </p:nvSpPr>
          <p:spPr>
            <a:xfrm>
              <a:off x="7115509" y="7853280"/>
              <a:ext cx="2834664" cy="28260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B9D05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F529F607-73BD-607A-4208-4DED059796DC}"/>
                </a:ext>
              </a:extLst>
            </p:cNvPr>
            <p:cNvSpPr txBox="1"/>
            <p:nvPr/>
          </p:nvSpPr>
          <p:spPr>
            <a:xfrm>
              <a:off x="6927809" y="7917750"/>
              <a:ext cx="3243480" cy="916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Global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Vegetation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Drought</a:t>
              </a: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Intra-regional</a:t>
              </a:r>
              <a:r>
                <a: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level</a:t>
              </a:r>
              <a:endPara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87" name="Image 186">
              <a:extLst>
                <a:ext uri="{FF2B5EF4-FFF2-40B4-BE49-F238E27FC236}">
                  <a16:creationId xmlns:a16="http://schemas.microsoft.com/office/drawing/2014/main" id="{755E8FCE-960B-681D-B8BE-37EE227AC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7" r="8453"/>
            <a:stretch/>
          </p:blipFill>
          <p:spPr>
            <a:xfrm>
              <a:off x="7144750" y="8455889"/>
              <a:ext cx="2812050" cy="2251102"/>
            </a:xfrm>
            <a:prstGeom prst="rect">
              <a:avLst/>
            </a:prstGeom>
          </p:spPr>
        </p:pic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10EAC2DB-44CA-C720-2553-010FCED2772D}"/>
              </a:ext>
            </a:extLst>
          </p:cNvPr>
          <p:cNvGrpSpPr/>
          <p:nvPr/>
        </p:nvGrpSpPr>
        <p:grpSpPr>
          <a:xfrm>
            <a:off x="2755480" y="3839011"/>
            <a:ext cx="1306962" cy="1239623"/>
            <a:chOff x="3897751" y="7853280"/>
            <a:chExt cx="2834664" cy="2826062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E3BF0EF-3401-4233-F38A-6B99743DC691}"/>
                </a:ext>
              </a:extLst>
            </p:cNvPr>
            <p:cNvSpPr/>
            <p:nvPr/>
          </p:nvSpPr>
          <p:spPr>
            <a:xfrm>
              <a:off x="3897751" y="7853280"/>
              <a:ext cx="2834664" cy="28260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8" name="Image 197">
              <a:extLst>
                <a:ext uri="{FF2B5EF4-FFF2-40B4-BE49-F238E27FC236}">
                  <a16:creationId xmlns:a16="http://schemas.microsoft.com/office/drawing/2014/main" id="{1BDC82F7-DC0D-9627-F725-D2E604926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2"/>
            <a:stretch/>
          </p:blipFill>
          <p:spPr>
            <a:xfrm>
              <a:off x="3981153" y="8568177"/>
              <a:ext cx="2667860" cy="2008383"/>
            </a:xfrm>
            <a:prstGeom prst="rect">
              <a:avLst/>
            </a:prstGeom>
          </p:spPr>
        </p:pic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7AD277FC-3A67-ABF2-854B-980588CD3B32}"/>
                </a:ext>
              </a:extLst>
            </p:cNvPr>
            <p:cNvSpPr txBox="1"/>
            <p:nvPr/>
          </p:nvSpPr>
          <p:spPr>
            <a:xfrm>
              <a:off x="4316373" y="7917750"/>
              <a:ext cx="1999022" cy="916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Drought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Alerts</a:t>
              </a: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Regional</a:t>
              </a:r>
              <a:r>
                <a: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level</a:t>
              </a:r>
              <a:endPara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27CFFA9E-56DD-9F5E-B313-A8F132AEA990}"/>
              </a:ext>
            </a:extLst>
          </p:cNvPr>
          <p:cNvGrpSpPr/>
          <p:nvPr/>
        </p:nvGrpSpPr>
        <p:grpSpPr>
          <a:xfrm>
            <a:off x="5828244" y="3839011"/>
            <a:ext cx="1428782" cy="1239623"/>
            <a:chOff x="10562255" y="7853280"/>
            <a:chExt cx="3098879" cy="2826062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0CE5858D-C12D-AF98-0460-021C14767731}"/>
                </a:ext>
              </a:extLst>
            </p:cNvPr>
            <p:cNvSpPr/>
            <p:nvPr/>
          </p:nvSpPr>
          <p:spPr>
            <a:xfrm>
              <a:off x="10694234" y="7853280"/>
              <a:ext cx="2834664" cy="28260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FA9280F2-A5D7-B9C3-7F4D-74C1A146752D}"/>
                </a:ext>
              </a:extLst>
            </p:cNvPr>
            <p:cNvSpPr txBox="1"/>
            <p:nvPr/>
          </p:nvSpPr>
          <p:spPr>
            <a:xfrm>
              <a:off x="10562255" y="7917750"/>
              <a:ext cx="3098879" cy="916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Local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Vegetation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Drought</a:t>
              </a: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Parcel</a:t>
              </a:r>
              <a:r>
                <a: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level</a:t>
              </a:r>
              <a:endPara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90" name="Image 189">
              <a:extLst>
                <a:ext uri="{FF2B5EF4-FFF2-40B4-BE49-F238E27FC236}">
                  <a16:creationId xmlns:a16="http://schemas.microsoft.com/office/drawing/2014/main" id="{DFD7BF8A-56DA-1D12-6694-B85D86E6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45" r="12873"/>
            <a:stretch/>
          </p:blipFill>
          <p:spPr>
            <a:xfrm>
              <a:off x="10724341" y="8680127"/>
              <a:ext cx="2771323" cy="1971422"/>
            </a:xfrm>
            <a:prstGeom prst="rect">
              <a:avLst/>
            </a:prstGeom>
          </p:spPr>
        </p:pic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C31E17A5-313A-EC51-F7F7-9CB6C5663FBB}"/>
              </a:ext>
            </a:extLst>
          </p:cNvPr>
          <p:cNvGrpSpPr/>
          <p:nvPr/>
        </p:nvGrpSpPr>
        <p:grpSpPr>
          <a:xfrm>
            <a:off x="1229473" y="3839011"/>
            <a:ext cx="1306962" cy="1239623"/>
            <a:chOff x="588003" y="7853280"/>
            <a:chExt cx="2834664" cy="2826062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082B1AE-D844-5A27-D88D-424CCE0979C2}"/>
                </a:ext>
              </a:extLst>
            </p:cNvPr>
            <p:cNvSpPr/>
            <p:nvPr/>
          </p:nvSpPr>
          <p:spPr>
            <a:xfrm>
              <a:off x="588003" y="7853280"/>
              <a:ext cx="2834664" cy="282606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B098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F79A5C5A-9475-0409-45EC-27D34318C3EC}"/>
                </a:ext>
              </a:extLst>
            </p:cNvPr>
            <p:cNvSpPr txBox="1"/>
            <p:nvPr/>
          </p:nvSpPr>
          <p:spPr>
            <a:xfrm>
              <a:off x="876549" y="7893423"/>
              <a:ext cx="2257556" cy="916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Drought</a:t>
              </a:r>
              <a:r>
                <a:rPr kumimoji="0" lang="fr-FR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7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Forecast</a:t>
              </a: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Regional</a:t>
              </a:r>
              <a:r>
                <a:rPr kumimoji="0" lang="fr-F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fr-FR" sz="7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level</a:t>
              </a:r>
              <a:endParaRPr kumimoji="0" lang="fr-FR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61D01F78-8491-CCDC-68C8-25B6D8ACB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7" y="8568177"/>
              <a:ext cx="2694248" cy="2111165"/>
            </a:xfrm>
            <a:prstGeom prst="rect">
              <a:avLst/>
            </a:prstGeom>
          </p:spPr>
        </p:pic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F1D8DD9-A742-01F8-94C0-A7B60333CA29}"/>
              </a:ext>
            </a:extLst>
          </p:cNvPr>
          <p:cNvSpPr/>
          <p:nvPr/>
        </p:nvSpPr>
        <p:spPr>
          <a:xfrm>
            <a:off x="4096845" y="427964"/>
            <a:ext cx="3283467" cy="1570957"/>
          </a:xfrm>
          <a:prstGeom prst="roundRect">
            <a:avLst>
              <a:gd name="adj" fmla="val 14938"/>
            </a:avLst>
          </a:prstGeom>
          <a:noFill/>
          <a:ln w="38100">
            <a:solidFill>
              <a:srgbClr val="547D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4305C68-C8D6-2E1B-9113-A91B54DC9EA2}"/>
              </a:ext>
            </a:extLst>
          </p:cNvPr>
          <p:cNvGrpSpPr/>
          <p:nvPr/>
        </p:nvGrpSpPr>
        <p:grpSpPr>
          <a:xfrm>
            <a:off x="7539005" y="455421"/>
            <a:ext cx="1537600" cy="1041689"/>
            <a:chOff x="7539005" y="455421"/>
            <a:chExt cx="1537600" cy="10416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A9A3DE-4944-4AF4-2D9D-FECA3AB2E405}"/>
                </a:ext>
              </a:extLst>
            </p:cNvPr>
            <p:cNvSpPr/>
            <p:nvPr/>
          </p:nvSpPr>
          <p:spPr>
            <a:xfrm>
              <a:off x="7548036" y="455421"/>
              <a:ext cx="1489162" cy="104168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47D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0" name="Image 9" descr="Une image contenant logo, Graphique, clipart, symbole&#10;&#10;Description générée automatiquement">
              <a:extLst>
                <a:ext uri="{FF2B5EF4-FFF2-40B4-BE49-F238E27FC236}">
                  <a16:creationId xmlns:a16="http://schemas.microsoft.com/office/drawing/2014/main" id="{BCCC0FDA-8692-5252-9CFE-2CEA79CE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507" y="516032"/>
              <a:ext cx="498557" cy="473107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E0C3963-7868-1FB6-DF3B-AD95091B09DB}"/>
                </a:ext>
              </a:extLst>
            </p:cNvPr>
            <p:cNvSpPr txBox="1"/>
            <p:nvPr/>
          </p:nvSpPr>
          <p:spPr>
            <a:xfrm>
              <a:off x="8197252" y="477682"/>
              <a:ext cx="6480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solidFill>
                    <a:srgbClr val="3767B1"/>
                  </a:solidFill>
                  <a:latin typeface="Calibri corps"/>
                </a:rPr>
                <a:t>Google</a:t>
              </a:r>
            </a:p>
            <a:p>
              <a:r>
                <a:rPr lang="fr-FR" sz="1000" dirty="0" err="1">
                  <a:solidFill>
                    <a:srgbClr val="3767B1"/>
                  </a:solidFill>
                  <a:latin typeface="Calibri corps"/>
                </a:rPr>
                <a:t>Earth</a:t>
              </a:r>
              <a:endParaRPr lang="fr-FR" sz="1000" dirty="0">
                <a:solidFill>
                  <a:srgbClr val="3767B1"/>
                </a:solidFill>
                <a:latin typeface="Calibri corps"/>
              </a:endParaRPr>
            </a:p>
            <a:p>
              <a:r>
                <a:rPr lang="fr-FR" sz="1000" dirty="0">
                  <a:solidFill>
                    <a:srgbClr val="3767B1"/>
                  </a:solidFill>
                  <a:latin typeface="Calibri corps"/>
                </a:rPr>
                <a:t>Engine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14B8785-5877-69C2-12A4-DCCF3B1B5EDC}"/>
                </a:ext>
              </a:extLst>
            </p:cNvPr>
            <p:cNvSpPr txBox="1"/>
            <p:nvPr/>
          </p:nvSpPr>
          <p:spPr>
            <a:xfrm>
              <a:off x="7539005" y="1063951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2075" indent="-92075">
                <a:buFont typeface="Arial" panose="020B0604020202020204" pitchFamily="34" charset="0"/>
                <a:buChar char="•"/>
              </a:pPr>
              <a:r>
                <a:rPr lang="fr-FR" sz="1000" b="1" dirty="0"/>
                <a:t>Satellite </a:t>
              </a:r>
              <a:r>
                <a:rPr lang="fr-FR" sz="1000" b="1" dirty="0" err="1"/>
                <a:t>imagery</a:t>
              </a:r>
              <a:r>
                <a:rPr lang="fr-FR" sz="1000" b="1" dirty="0"/>
                <a:t> </a:t>
              </a:r>
              <a:r>
                <a:rPr lang="fr-FR" sz="1000" b="1" dirty="0" err="1"/>
                <a:t>access</a:t>
              </a:r>
              <a:endParaRPr lang="fr-FR" sz="1000" b="1" dirty="0"/>
            </a:p>
            <a:p>
              <a:pPr marL="92075" indent="-92075">
                <a:buFont typeface="Arial" panose="020B0604020202020204" pitchFamily="34" charset="0"/>
                <a:buChar char="•"/>
              </a:pPr>
              <a:r>
                <a:rPr lang="fr-FR" sz="1000" b="1" dirty="0"/>
                <a:t>Online </a:t>
              </a:r>
              <a:r>
                <a:rPr lang="fr-FR" sz="1000" b="1" dirty="0" err="1"/>
                <a:t>pre-processing</a:t>
              </a:r>
              <a:endParaRPr lang="fr-FR" sz="1000" b="1" dirty="0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877F3EE-9105-C652-3AD5-CAB3945543FD}"/>
              </a:ext>
            </a:extLst>
          </p:cNvPr>
          <p:cNvGrpSpPr/>
          <p:nvPr/>
        </p:nvGrpSpPr>
        <p:grpSpPr>
          <a:xfrm>
            <a:off x="1088156" y="1763641"/>
            <a:ext cx="7109096" cy="3370643"/>
            <a:chOff x="1088156" y="1763641"/>
            <a:chExt cx="7109096" cy="3370643"/>
          </a:xfrm>
        </p:grpSpPr>
        <p:sp>
          <p:nvSpPr>
            <p:cNvPr id="42" name="Rectangle à coins arrondis 19">
              <a:extLst>
                <a:ext uri="{FF2B5EF4-FFF2-40B4-BE49-F238E27FC236}">
                  <a16:creationId xmlns:a16="http://schemas.microsoft.com/office/drawing/2014/main" id="{BB16DA6C-E0B1-68EB-5C57-3DD5F91EE485}"/>
                </a:ext>
              </a:extLst>
            </p:cNvPr>
            <p:cNvSpPr/>
            <p:nvPr/>
          </p:nvSpPr>
          <p:spPr>
            <a:xfrm>
              <a:off x="1088156" y="2044827"/>
              <a:ext cx="6356829" cy="3089457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80000"/>
              </a:srgbClr>
            </a:solidFill>
            <a:ln w="1905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43" name="Rectangle à coins arrondis 19">
              <a:extLst>
                <a:ext uri="{FF2B5EF4-FFF2-40B4-BE49-F238E27FC236}">
                  <a16:creationId xmlns:a16="http://schemas.microsoft.com/office/drawing/2014/main" id="{F0F81927-BB22-A2F8-5F07-1B0ED7F1D054}"/>
                </a:ext>
              </a:extLst>
            </p:cNvPr>
            <p:cNvSpPr/>
            <p:nvPr/>
          </p:nvSpPr>
          <p:spPr>
            <a:xfrm>
              <a:off x="7409465" y="1763641"/>
              <a:ext cx="787787" cy="1882749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80000"/>
              </a:srgbClr>
            </a:solidFill>
            <a:ln w="1905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44" name="Flèche : double flèche verticale 43">
            <a:extLst>
              <a:ext uri="{FF2B5EF4-FFF2-40B4-BE49-F238E27FC236}">
                <a16:creationId xmlns:a16="http://schemas.microsoft.com/office/drawing/2014/main" id="{EA5E698D-DCAD-78AC-3303-76D0269293C1}"/>
              </a:ext>
            </a:extLst>
          </p:cNvPr>
          <p:cNvSpPr/>
          <p:nvPr/>
        </p:nvSpPr>
        <p:spPr>
          <a:xfrm>
            <a:off x="8220249" y="1652058"/>
            <a:ext cx="189912" cy="487593"/>
          </a:xfrm>
          <a:prstGeom prst="upDownArrow">
            <a:avLst/>
          </a:prstGeom>
          <a:solidFill>
            <a:srgbClr val="547DBF"/>
          </a:solidFill>
          <a:ln>
            <a:solidFill>
              <a:srgbClr val="547D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19E4639-CC09-F718-D4A8-73A4E7E2FB6C}"/>
              </a:ext>
            </a:extLst>
          </p:cNvPr>
          <p:cNvGrpSpPr/>
          <p:nvPr/>
        </p:nvGrpSpPr>
        <p:grpSpPr>
          <a:xfrm>
            <a:off x="1131065" y="702992"/>
            <a:ext cx="645524" cy="746617"/>
            <a:chOff x="208945" y="2701910"/>
            <a:chExt cx="645524" cy="746617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3F5C2DD8-B65A-44E7-E0E7-B4ED566B2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45" y="2701910"/>
              <a:ext cx="539832" cy="539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991467C-6FEF-D66B-9956-770F2E5B65D6}"/>
                </a:ext>
              </a:extLst>
            </p:cNvPr>
            <p:cNvSpPr txBox="1"/>
            <p:nvPr/>
          </p:nvSpPr>
          <p:spPr>
            <a:xfrm>
              <a:off x="225707" y="3171528"/>
              <a:ext cx="6287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Python</a:t>
              </a:r>
              <a:endParaRPr lang="fr-FR" sz="1400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1539E666-71A3-6370-AD45-F79D585617A0}"/>
              </a:ext>
            </a:extLst>
          </p:cNvPr>
          <p:cNvGrpSpPr/>
          <p:nvPr/>
        </p:nvGrpSpPr>
        <p:grpSpPr>
          <a:xfrm>
            <a:off x="5666158" y="2250928"/>
            <a:ext cx="3262915" cy="2355545"/>
            <a:chOff x="5666158" y="2250928"/>
            <a:chExt cx="3262915" cy="2355545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642CAE0E-93ED-D3B2-7C2C-D0B9244EEE44}"/>
                </a:ext>
              </a:extLst>
            </p:cNvPr>
            <p:cNvGrpSpPr/>
            <p:nvPr/>
          </p:nvGrpSpPr>
          <p:grpSpPr>
            <a:xfrm>
              <a:off x="5666158" y="2250928"/>
              <a:ext cx="3262915" cy="2355545"/>
              <a:chOff x="3774626" y="2492667"/>
              <a:chExt cx="4310543" cy="314072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845843D-EA75-241D-1B5F-0949DA82887D}"/>
                  </a:ext>
                </a:extLst>
              </p:cNvPr>
              <p:cNvSpPr/>
              <p:nvPr/>
            </p:nvSpPr>
            <p:spPr>
              <a:xfrm>
                <a:off x="3774626" y="2492667"/>
                <a:ext cx="4310543" cy="314072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547DB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 dirty="0"/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BA0B7248-A23F-27DD-ED94-EC184D295945}"/>
                  </a:ext>
                </a:extLst>
              </p:cNvPr>
              <p:cNvSpPr txBox="1"/>
              <p:nvPr/>
            </p:nvSpPr>
            <p:spPr>
              <a:xfrm>
                <a:off x="4034556" y="2577484"/>
                <a:ext cx="3666814" cy="307776"/>
              </a:xfrm>
              <a:prstGeom prst="rect">
                <a:avLst/>
              </a:prstGeom>
              <a:noFill/>
              <a:ln w="19050">
                <a:noFill/>
              </a:ln>
              <a:effectLst/>
            </p:spPr>
            <p:txBody>
              <a:bodyPr wrap="none" lIns="68580" tIns="34290" rIns="68580" bIns="34290" rtlCol="0" anchor="t">
                <a:spAutoFit/>
              </a:bodyPr>
              <a:lstStyle/>
              <a:p>
                <a:pPr marL="198835" indent="-198835" algn="ctr">
                  <a:buClr>
                    <a:srgbClr val="00B050"/>
                  </a:buClr>
                  <a:buFont typeface="Wingdings" panose="05000000000000000000" pitchFamily="2" charset="2"/>
                  <a:buChar char="ü"/>
                </a:pPr>
                <a:r>
                  <a:rPr lang="fr-FR" sz="1050" b="1" dirty="0">
                    <a:solidFill>
                      <a:schemeClr val="accent6">
                        <a:lumMod val="75000"/>
                        <a:lumOff val="25000"/>
                      </a:schemeClr>
                    </a:solidFill>
                  </a:rPr>
                  <a:t>Gap-</a:t>
                </a:r>
                <a:r>
                  <a:rPr lang="fr-FR" sz="1050" b="1" dirty="0" err="1">
                    <a:solidFill>
                      <a:schemeClr val="accent6">
                        <a:lumMod val="75000"/>
                        <a:lumOff val="25000"/>
                      </a:schemeClr>
                    </a:solidFill>
                  </a:rPr>
                  <a:t>filling</a:t>
                </a:r>
                <a:r>
                  <a:rPr lang="fr-FR" sz="1050" b="1" dirty="0">
                    <a:solidFill>
                      <a:schemeClr val="accent6">
                        <a:lumMod val="75000"/>
                        <a:lumOff val="25000"/>
                      </a:schemeClr>
                    </a:solidFill>
                  </a:rPr>
                  <a:t> of </a:t>
                </a:r>
                <a:r>
                  <a:rPr lang="fr-FR" sz="1050" b="1" dirty="0" err="1">
                    <a:solidFill>
                      <a:schemeClr val="accent6">
                        <a:lumMod val="75000"/>
                        <a:lumOff val="25000"/>
                      </a:schemeClr>
                    </a:solidFill>
                  </a:rPr>
                  <a:t>Historical</a:t>
                </a:r>
                <a:r>
                  <a:rPr lang="fr-FR" sz="1050" b="1" dirty="0">
                    <a:solidFill>
                      <a:schemeClr val="accent6">
                        <a:lumMod val="75000"/>
                        <a:lumOff val="25000"/>
                      </a:schemeClr>
                    </a:solidFill>
                  </a:rPr>
                  <a:t> Landsat indices (L7)</a:t>
                </a:r>
                <a:endParaRPr lang="fr-NC" sz="1050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cs typeface="Calibri"/>
                </a:endParaRPr>
              </a:p>
            </p:txBody>
          </p:sp>
        </p:grp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D045669-1300-7306-69E5-043FC4598D88}"/>
                </a:ext>
              </a:extLst>
            </p:cNvPr>
            <p:cNvSpPr txBox="1"/>
            <p:nvPr/>
          </p:nvSpPr>
          <p:spPr>
            <a:xfrm>
              <a:off x="5799787" y="2537094"/>
              <a:ext cx="30992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000" dirty="0"/>
                <a:t>Failure of the system’s Scan Line Corrector (SLC)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1000" dirty="0"/>
                <a:t>Corrected by app</a:t>
              </a:r>
              <a:r>
                <a:rPr lang="fr-FR" sz="1000" dirty="0" err="1"/>
                <a:t>lication</a:t>
              </a:r>
              <a:r>
                <a:rPr lang="fr-FR" sz="1000" dirty="0"/>
                <a:t> of </a:t>
              </a:r>
              <a:r>
                <a:rPr lang="fr-FR" sz="1000" dirty="0" err="1"/>
                <a:t>morphological</a:t>
              </a:r>
              <a:r>
                <a:rPr lang="fr-FR" sz="1000" dirty="0"/>
                <a:t> </a:t>
              </a:r>
              <a:r>
                <a:rPr lang="fr-FR" sz="1000" dirty="0" err="1"/>
                <a:t>filter</a:t>
              </a:r>
              <a:endParaRPr lang="fr-FR" sz="1000" dirty="0"/>
            </a:p>
            <a:p>
              <a:pPr>
                <a:tabLst>
                  <a:tab pos="135731" algn="l"/>
                </a:tabLst>
              </a:pPr>
              <a:r>
                <a:rPr lang="fr-FR" sz="1000" dirty="0"/>
                <a:t>	</a:t>
              </a:r>
              <a:r>
                <a:rPr lang="fr-FR" sz="900" i="1" dirty="0"/>
                <a:t>(Ali et al., 2013 ; Yin et al., 2017)</a:t>
              </a:r>
            </a:p>
            <a:p>
              <a:pPr marL="128588" indent="-128588">
                <a:buFont typeface="Arial" panose="020B0604020202020204" pitchFamily="34" charset="0"/>
                <a:buChar char="•"/>
                <a:tabLst>
                  <a:tab pos="135731" algn="l"/>
                </a:tabLst>
              </a:pPr>
              <a:r>
                <a:rPr lang="en-US" sz="1000" dirty="0"/>
                <a:t>Estimation of filter parameters by error minimization</a:t>
              </a:r>
              <a:endParaRPr lang="fr-FR" sz="1000" dirty="0"/>
            </a:p>
          </p:txBody>
        </p:sp>
        <p:pic>
          <p:nvPicPr>
            <p:cNvPr id="37" name="Image 36" descr="Une image contenant texte, capture d’écran, Police, Tracé&#10;&#10;Description générée automatiquement">
              <a:extLst>
                <a:ext uri="{FF2B5EF4-FFF2-40B4-BE49-F238E27FC236}">
                  <a16:creationId xmlns:a16="http://schemas.microsoft.com/office/drawing/2014/main" id="{37E251AD-F988-FDB7-E602-2D423030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740" y="3269825"/>
              <a:ext cx="1856740" cy="126460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C461A2D-F88A-DCAA-6445-0F90107350C4}"/>
                </a:ext>
              </a:extLst>
            </p:cNvPr>
            <p:cNvSpPr/>
            <p:nvPr/>
          </p:nvSpPr>
          <p:spPr>
            <a:xfrm rot="583462">
              <a:off x="5703987" y="4449002"/>
              <a:ext cx="570852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CC28031-30C2-3379-2E84-6A07EDF81AE2}"/>
                </a:ext>
              </a:extLst>
            </p:cNvPr>
            <p:cNvGrpSpPr/>
            <p:nvPr/>
          </p:nvGrpSpPr>
          <p:grpSpPr>
            <a:xfrm>
              <a:off x="5688539" y="3314923"/>
              <a:ext cx="1312765" cy="1146066"/>
              <a:chOff x="5688539" y="3314923"/>
              <a:chExt cx="1312765" cy="1146066"/>
            </a:xfrm>
          </p:grpSpPr>
          <p:pic>
            <p:nvPicPr>
              <p:cNvPr id="35" name="Image 34" descr="Une image contenant carte, eau, Photographie aérienne, aérien&#10;&#10;Description générée automatiquement">
                <a:extLst>
                  <a:ext uri="{FF2B5EF4-FFF2-40B4-BE49-F238E27FC236}">
                    <a16:creationId xmlns:a16="http://schemas.microsoft.com/office/drawing/2014/main" id="{72B52C88-C16E-962A-895C-36080FB6BD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22" t="64441" r="41437" b="17340"/>
              <a:stretch/>
            </p:blipFill>
            <p:spPr>
              <a:xfrm>
                <a:off x="5713705" y="3314923"/>
                <a:ext cx="1241001" cy="114606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062C70C-0FD9-957C-292A-2A884D8D2D8D}"/>
                  </a:ext>
                </a:extLst>
              </p:cNvPr>
              <p:cNvSpPr/>
              <p:nvPr/>
            </p:nvSpPr>
            <p:spPr>
              <a:xfrm rot="583462">
                <a:off x="5714503" y="3431957"/>
                <a:ext cx="1286801" cy="457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F1ED865-A498-9B2B-338A-74A8C842C3D6}"/>
                  </a:ext>
                </a:extLst>
              </p:cNvPr>
              <p:cNvSpPr/>
              <p:nvPr/>
            </p:nvSpPr>
            <p:spPr>
              <a:xfrm rot="583462">
                <a:off x="5688539" y="3603788"/>
                <a:ext cx="1286801" cy="457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8D37436-8B85-2C73-5E2A-788E51853F7E}"/>
                  </a:ext>
                </a:extLst>
              </p:cNvPr>
              <p:cNvSpPr/>
              <p:nvPr/>
            </p:nvSpPr>
            <p:spPr>
              <a:xfrm rot="583462">
                <a:off x="5710512" y="3793150"/>
                <a:ext cx="1286801" cy="457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FED3EEB-7AC4-ABA0-64E0-AC7EF30D401B}"/>
                  </a:ext>
                </a:extLst>
              </p:cNvPr>
              <p:cNvSpPr/>
              <p:nvPr/>
            </p:nvSpPr>
            <p:spPr>
              <a:xfrm rot="583462">
                <a:off x="5711037" y="3969627"/>
                <a:ext cx="1286801" cy="457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B70144-98FD-874A-2D44-04F4BAF188B5}"/>
                  </a:ext>
                </a:extLst>
              </p:cNvPr>
              <p:cNvSpPr/>
              <p:nvPr/>
            </p:nvSpPr>
            <p:spPr>
              <a:xfrm rot="583462">
                <a:off x="5714503" y="4145184"/>
                <a:ext cx="1286801" cy="457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6757086-6AE4-D55F-C188-2117293A35CE}"/>
                  </a:ext>
                </a:extLst>
              </p:cNvPr>
              <p:cNvSpPr/>
              <p:nvPr/>
            </p:nvSpPr>
            <p:spPr>
              <a:xfrm rot="583462">
                <a:off x="5702206" y="4327638"/>
                <a:ext cx="1286801" cy="457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1AA6D2-E418-25DC-CC63-4FF10564D28C}"/>
                  </a:ext>
                </a:extLst>
              </p:cNvPr>
              <p:cNvSpPr/>
              <p:nvPr/>
            </p:nvSpPr>
            <p:spPr>
              <a:xfrm rot="583462">
                <a:off x="6281331" y="3315691"/>
                <a:ext cx="681656" cy="4661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3E7DC4E-FC27-375E-945C-8AF290FB27C2}"/>
              </a:ext>
            </a:extLst>
          </p:cNvPr>
          <p:cNvGrpSpPr/>
          <p:nvPr/>
        </p:nvGrpSpPr>
        <p:grpSpPr>
          <a:xfrm>
            <a:off x="7548036" y="3531146"/>
            <a:ext cx="1432220" cy="1002248"/>
            <a:chOff x="7548036" y="3531146"/>
            <a:chExt cx="1432220" cy="1002248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A5B31C0D-E054-0EFC-96FC-224CBFA6E97B}"/>
                </a:ext>
              </a:extLst>
            </p:cNvPr>
            <p:cNvSpPr/>
            <p:nvPr/>
          </p:nvSpPr>
          <p:spPr>
            <a:xfrm>
              <a:off x="8392598" y="3815577"/>
              <a:ext cx="99153" cy="44292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8D63F06C-86FB-3AC0-2CFD-5EDE61B58C4A}"/>
                </a:ext>
              </a:extLst>
            </p:cNvPr>
            <p:cNvSpPr/>
            <p:nvPr/>
          </p:nvSpPr>
          <p:spPr>
            <a:xfrm>
              <a:off x="7548036" y="4351565"/>
              <a:ext cx="297609" cy="18182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CE06441-D0C7-9367-B1CC-8D4B308BA6C1}"/>
                </a:ext>
              </a:extLst>
            </p:cNvPr>
            <p:cNvSpPr txBox="1"/>
            <p:nvPr/>
          </p:nvSpPr>
          <p:spPr>
            <a:xfrm>
              <a:off x="8236170" y="3531146"/>
              <a:ext cx="7440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rgbClr val="00B050"/>
                  </a:solidFill>
                </a:rPr>
                <a:t>MIN ERROR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BBDB347-C9E5-C8DA-B84F-42DB17684423}"/>
              </a:ext>
            </a:extLst>
          </p:cNvPr>
          <p:cNvGrpSpPr/>
          <p:nvPr/>
        </p:nvGrpSpPr>
        <p:grpSpPr>
          <a:xfrm>
            <a:off x="5717365" y="3323779"/>
            <a:ext cx="1390421" cy="1146066"/>
            <a:chOff x="5717365" y="3323779"/>
            <a:chExt cx="1390421" cy="1146066"/>
          </a:xfrm>
        </p:grpSpPr>
        <p:pic>
          <p:nvPicPr>
            <p:cNvPr id="26" name="Image 25" descr="Une image contenant carte, eau, Photographie aérienne, aérien&#10;&#10;Description générée automatiquement">
              <a:extLst>
                <a:ext uri="{FF2B5EF4-FFF2-40B4-BE49-F238E27FC236}">
                  <a16:creationId xmlns:a16="http://schemas.microsoft.com/office/drawing/2014/main" id="{A54A9C77-DC5A-54F9-6C3C-BC7E68FFAF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2" t="64441" r="41437" b="17340"/>
            <a:stretch/>
          </p:blipFill>
          <p:spPr>
            <a:xfrm>
              <a:off x="5717365" y="3323779"/>
              <a:ext cx="1241001" cy="1146066"/>
            </a:xfrm>
            <a:prstGeom prst="rect">
              <a:avLst/>
            </a:prstGeom>
          </p:spPr>
        </p:pic>
        <p:sp>
          <p:nvSpPr>
            <p:cNvPr id="45" name="Flèche : gauche 44">
              <a:extLst>
                <a:ext uri="{FF2B5EF4-FFF2-40B4-BE49-F238E27FC236}">
                  <a16:creationId xmlns:a16="http://schemas.microsoft.com/office/drawing/2014/main" id="{29ECCCAC-DE64-1772-ACED-605B5856CE6C}"/>
                </a:ext>
              </a:extLst>
            </p:cNvPr>
            <p:cNvSpPr/>
            <p:nvPr/>
          </p:nvSpPr>
          <p:spPr>
            <a:xfrm>
              <a:off x="7006747" y="4189508"/>
              <a:ext cx="101039" cy="92090"/>
            </a:xfrm>
            <a:prstGeom prst="leftArrow">
              <a:avLst>
                <a:gd name="adj1" fmla="val 33450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0EDE456-6D85-4DC9-C11F-D04986C37AAA}"/>
              </a:ext>
            </a:extLst>
          </p:cNvPr>
          <p:cNvGrpSpPr/>
          <p:nvPr/>
        </p:nvGrpSpPr>
        <p:grpSpPr>
          <a:xfrm>
            <a:off x="5349013" y="3089694"/>
            <a:ext cx="408236" cy="510335"/>
            <a:chOff x="5349013" y="3089694"/>
            <a:chExt cx="408236" cy="510335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8445B91A-EF6E-5E59-2D8B-BC1C424EF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3766" t="5232" r="2994" b="1780"/>
            <a:stretch/>
          </p:blipFill>
          <p:spPr>
            <a:xfrm>
              <a:off x="5389196" y="3238836"/>
              <a:ext cx="368053" cy="3611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A5BDAED-D8CA-157B-4FC4-399AEE2B58B1}"/>
                </a:ext>
              </a:extLst>
            </p:cNvPr>
            <p:cNvSpPr txBox="1"/>
            <p:nvPr/>
          </p:nvSpPr>
          <p:spPr>
            <a:xfrm>
              <a:off x="5349013" y="3089694"/>
              <a:ext cx="39145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/>
                <a:t>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3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52886-BB5D-DC34-C7CE-E9BBBF7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53" y="2062116"/>
            <a:ext cx="6172200" cy="857250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EXTERNALITIES FOR VALORISATION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E46387-96C4-E312-6AFF-F60D65D8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22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552EDE-F03C-C0AC-6422-D2A6D986F3BB}"/>
              </a:ext>
            </a:extLst>
          </p:cNvPr>
          <p:cNvCxnSpPr/>
          <p:nvPr/>
        </p:nvCxnSpPr>
        <p:spPr>
          <a:xfrm>
            <a:off x="488153" y="1869672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A1BB82D-D1E9-EE6A-F512-B6FEE7ADDD9D}"/>
              </a:ext>
            </a:extLst>
          </p:cNvPr>
          <p:cNvCxnSpPr/>
          <p:nvPr/>
        </p:nvCxnSpPr>
        <p:spPr>
          <a:xfrm>
            <a:off x="508500" y="3111810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0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ZoneTexte 160">
            <a:extLst>
              <a:ext uri="{FF2B5EF4-FFF2-40B4-BE49-F238E27FC236}">
                <a16:creationId xmlns:a16="http://schemas.microsoft.com/office/drawing/2014/main" id="{F7480A32-5BA0-5C6B-0712-987E34DE481B}"/>
              </a:ext>
            </a:extLst>
          </p:cNvPr>
          <p:cNvSpPr txBox="1"/>
          <p:nvPr/>
        </p:nvSpPr>
        <p:spPr>
          <a:xfrm>
            <a:off x="2162232" y="24043"/>
            <a:ext cx="481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i="1" dirty="0">
                <a:solidFill>
                  <a:prstClr val="black"/>
                </a:solidFill>
                <a:latin typeface="Calibri" panose="020F0502020204030204"/>
              </a:rPr>
              <a:t>Monitoring and anticipating Vegetation Drought in the Pacific Island Countries and Territories</a:t>
            </a:r>
            <a:endParaRPr lang="fr-FR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lèche vers le haut 38">
            <a:extLst>
              <a:ext uri="{FF2B5EF4-FFF2-40B4-BE49-F238E27FC236}">
                <a16:creationId xmlns:a16="http://schemas.microsoft.com/office/drawing/2014/main" id="{57656BCF-73B7-88E3-E80F-1850E68B1392}"/>
              </a:ext>
            </a:extLst>
          </p:cNvPr>
          <p:cNvSpPr/>
          <p:nvPr/>
        </p:nvSpPr>
        <p:spPr>
          <a:xfrm rot="5400000">
            <a:off x="4207028" y="118175"/>
            <a:ext cx="723704" cy="9065804"/>
          </a:xfrm>
          <a:prstGeom prst="upArrow">
            <a:avLst>
              <a:gd name="adj1" fmla="val 57816"/>
              <a:gd name="adj2" fmla="val 41689"/>
            </a:avLst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fr-FR" sz="1350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FA62543-F724-98FB-6961-2894313D53E4}"/>
              </a:ext>
            </a:extLst>
          </p:cNvPr>
          <p:cNvGrpSpPr/>
          <p:nvPr/>
        </p:nvGrpSpPr>
        <p:grpSpPr>
          <a:xfrm>
            <a:off x="-29405" y="4704217"/>
            <a:ext cx="2844597" cy="439347"/>
            <a:chOff x="-39208" y="6272282"/>
            <a:chExt cx="3792796" cy="585795"/>
          </a:xfrm>
        </p:grpSpPr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C45F689D-C738-1424-77E2-D2D47D0F295B}"/>
                </a:ext>
              </a:extLst>
            </p:cNvPr>
            <p:cNvSpPr txBox="1"/>
            <p:nvPr/>
          </p:nvSpPr>
          <p:spPr>
            <a:xfrm>
              <a:off x="-39208" y="6510844"/>
              <a:ext cx="9964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GB" sz="1050" kern="0" dirty="0">
                  <a:solidFill>
                    <a:srgbClr val="169ED4"/>
                  </a:solidFill>
                  <a:latin typeface="Calibri" panose="020F0502020204030204"/>
                </a:rPr>
                <a:t>April 2021</a:t>
              </a:r>
            </a:p>
          </p:txBody>
        </p:sp>
        <p:sp>
          <p:nvSpPr>
            <p:cNvPr id="29" name="Flèche vers le haut 38">
              <a:extLst>
                <a:ext uri="{FF2B5EF4-FFF2-40B4-BE49-F238E27FC236}">
                  <a16:creationId xmlns:a16="http://schemas.microsoft.com/office/drawing/2014/main" id="{3FACA28E-F302-98EB-8A2B-C44F65DDB2E9}"/>
                </a:ext>
              </a:extLst>
            </p:cNvPr>
            <p:cNvSpPr/>
            <p:nvPr/>
          </p:nvSpPr>
          <p:spPr>
            <a:xfrm rot="5400000">
              <a:off x="1778524" y="4610777"/>
              <a:ext cx="168990" cy="3492000"/>
            </a:xfrm>
            <a:prstGeom prst="upArrow">
              <a:avLst>
                <a:gd name="adj1" fmla="val 57816"/>
                <a:gd name="adj2" fmla="val 41689"/>
              </a:avLst>
            </a:prstGeom>
            <a:solidFill>
              <a:srgbClr val="169ED4"/>
            </a:solidFill>
            <a:ln w="127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96FCE41-BAC1-77D7-36A1-FEFC4340ACEC}"/>
                </a:ext>
              </a:extLst>
            </p:cNvPr>
            <p:cNvSpPr txBox="1"/>
            <p:nvPr/>
          </p:nvSpPr>
          <p:spPr>
            <a:xfrm>
              <a:off x="2825556" y="6519523"/>
              <a:ext cx="928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GB" sz="1050" kern="0" dirty="0">
                  <a:solidFill>
                    <a:srgbClr val="169ED4"/>
                  </a:solidFill>
                  <a:latin typeface="Calibri" panose="020F0502020204030204"/>
                </a:rPr>
                <a:t>July 2022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FD28CD4E-724C-2CC6-0333-1DB5E6DA9571}"/>
              </a:ext>
            </a:extLst>
          </p:cNvPr>
          <p:cNvGrpSpPr/>
          <p:nvPr/>
        </p:nvGrpSpPr>
        <p:grpSpPr>
          <a:xfrm>
            <a:off x="2861623" y="4605241"/>
            <a:ext cx="4527143" cy="517824"/>
            <a:chOff x="3815496" y="6140327"/>
            <a:chExt cx="6036192" cy="690432"/>
          </a:xfrm>
        </p:grpSpPr>
        <p:sp>
          <p:nvSpPr>
            <p:cNvPr id="31" name="Flèche vers le haut 38">
              <a:extLst>
                <a:ext uri="{FF2B5EF4-FFF2-40B4-BE49-F238E27FC236}">
                  <a16:creationId xmlns:a16="http://schemas.microsoft.com/office/drawing/2014/main" id="{64887343-A4C2-5E11-B257-F1EF0B10E2F3}"/>
                </a:ext>
              </a:extLst>
            </p:cNvPr>
            <p:cNvSpPr/>
            <p:nvPr/>
          </p:nvSpPr>
          <p:spPr>
            <a:xfrm rot="5400000">
              <a:off x="6815193" y="3272822"/>
              <a:ext cx="168990" cy="5904000"/>
            </a:xfrm>
            <a:prstGeom prst="upArrow">
              <a:avLst>
                <a:gd name="adj1" fmla="val 57816"/>
                <a:gd name="adj2" fmla="val 41689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E140E59-C3C4-1FB3-D9FA-0027080906C9}"/>
                </a:ext>
              </a:extLst>
            </p:cNvPr>
            <p:cNvSpPr txBox="1"/>
            <p:nvPr/>
          </p:nvSpPr>
          <p:spPr>
            <a:xfrm>
              <a:off x="3815496" y="6492205"/>
              <a:ext cx="981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GB" sz="1050" kern="0" dirty="0">
                  <a:solidFill>
                    <a:srgbClr val="ED7D31"/>
                  </a:solidFill>
                  <a:latin typeface="Calibri" panose="020F0502020204030204"/>
                </a:rPr>
                <a:t>Sept 2022</a:t>
              </a:r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23B90DC2-98C8-08BD-F2F6-C8036A090419}"/>
              </a:ext>
            </a:extLst>
          </p:cNvPr>
          <p:cNvGrpSpPr/>
          <p:nvPr/>
        </p:nvGrpSpPr>
        <p:grpSpPr>
          <a:xfrm>
            <a:off x="6884055" y="1578432"/>
            <a:ext cx="2147623" cy="2577494"/>
            <a:chOff x="9170170" y="1910138"/>
            <a:chExt cx="2863498" cy="3436657"/>
          </a:xfrm>
        </p:grpSpPr>
        <p:sp>
          <p:nvSpPr>
            <p:cNvPr id="113" name="Rectangle : coins arrondis 112">
              <a:extLst>
                <a:ext uri="{FF2B5EF4-FFF2-40B4-BE49-F238E27FC236}">
                  <a16:creationId xmlns:a16="http://schemas.microsoft.com/office/drawing/2014/main" id="{C8EE5952-E0C6-6662-F08E-DC8EA07258D5}"/>
                </a:ext>
              </a:extLst>
            </p:cNvPr>
            <p:cNvSpPr/>
            <p:nvPr/>
          </p:nvSpPr>
          <p:spPr>
            <a:xfrm>
              <a:off x="9170170" y="1910138"/>
              <a:ext cx="2850262" cy="3366772"/>
            </a:xfrm>
            <a:prstGeom prst="roundRect">
              <a:avLst>
                <a:gd name="adj" fmla="val 12746"/>
              </a:avLst>
            </a:prstGeom>
            <a:solidFill>
              <a:sysClr val="window" lastClr="FFFFFF"/>
            </a:solidFill>
            <a:ln w="9525" cap="flat" cmpd="sng" algn="ctr">
              <a:solidFill>
                <a:srgbClr val="00B05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F891E67-CBE0-99EB-89C2-37D1683B4E21}"/>
                </a:ext>
              </a:extLst>
            </p:cNvPr>
            <p:cNvSpPr txBox="1"/>
            <p:nvPr/>
          </p:nvSpPr>
          <p:spPr>
            <a:xfrm>
              <a:off x="9330799" y="1929057"/>
              <a:ext cx="2508790" cy="410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>
                <a:spcAft>
                  <a:spcPts val="300"/>
                </a:spcAft>
                <a:defRPr/>
              </a:pPr>
              <a:r>
                <a:rPr lang="en-US" sz="1400" b="1" kern="0" dirty="0">
                  <a:solidFill>
                    <a:srgbClr val="00B050"/>
                  </a:solidFill>
                  <a:latin typeface="Calibri" panose="020F0502020204030204"/>
                </a:rPr>
                <a:t>Thematic valorizations</a:t>
              </a:r>
            </a:p>
          </p:txBody>
        </p: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07779FF1-A0AD-90C8-6535-B2314474E374}"/>
                </a:ext>
              </a:extLst>
            </p:cNvPr>
            <p:cNvGrpSpPr/>
            <p:nvPr/>
          </p:nvGrpSpPr>
          <p:grpSpPr>
            <a:xfrm>
              <a:off x="9218492" y="2888484"/>
              <a:ext cx="811495" cy="832062"/>
              <a:chOff x="2936718" y="4691263"/>
              <a:chExt cx="1334496" cy="1311074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992DA6B0-7F50-E1A6-0C06-30063F874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18" y="4691263"/>
                <a:ext cx="1311072" cy="1311074"/>
              </a:xfrm>
              <a:prstGeom prst="rect">
                <a:avLst/>
              </a:prstGeom>
            </p:spPr>
          </p:pic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08A8933E-56D5-6F91-DE6F-09042A3578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229" y="4818075"/>
                <a:ext cx="583985" cy="583987"/>
              </a:xfrm>
              <a:prstGeom prst="rect">
                <a:avLst/>
              </a:prstGeom>
            </p:spPr>
          </p:pic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95BE12DC-3075-8D6A-3045-EA59CD15A02D}"/>
                </a:ext>
              </a:extLst>
            </p:cNvPr>
            <p:cNvSpPr txBox="1"/>
            <p:nvPr/>
          </p:nvSpPr>
          <p:spPr>
            <a:xfrm>
              <a:off x="9197593" y="2273145"/>
              <a:ext cx="16931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Calibri" panose="020F0502020204030204"/>
                </a:rPr>
                <a:t>Agriculture</a:t>
              </a:r>
            </a:p>
            <a:p>
              <a:pPr algn="ctr" defTabSz="685800">
                <a:defRPr/>
              </a:pPr>
              <a:r>
                <a:rPr lang="en-US" sz="800" i="1" kern="0" dirty="0">
                  <a:solidFill>
                    <a:prstClr val="black"/>
                  </a:solidFill>
                  <a:latin typeface="Calibri" panose="020F0502020204030204"/>
                </a:rPr>
                <a:t>Crops water management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0BCFEF2-D23C-D0FA-EE94-50A388AFF328}"/>
                </a:ext>
              </a:extLst>
            </p:cNvPr>
            <p:cNvSpPr txBox="1"/>
            <p:nvPr/>
          </p:nvSpPr>
          <p:spPr>
            <a:xfrm>
              <a:off x="9808271" y="3682868"/>
              <a:ext cx="22253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Calibri" panose="020F0502020204030204"/>
                </a:rPr>
                <a:t>Fires</a:t>
              </a:r>
              <a:endParaRPr lang="en-US" sz="800" b="1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>
                <a:defRPr/>
              </a:pPr>
              <a:r>
                <a:rPr lang="en-US" sz="800" i="1" kern="0" dirty="0">
                  <a:solidFill>
                    <a:prstClr val="black"/>
                  </a:solidFill>
                  <a:latin typeface="Calibri" panose="020F0502020204030204"/>
                </a:rPr>
                <a:t>Anticipating bush fires in the Pacific</a:t>
              </a:r>
              <a:endParaRPr lang="fr-FR" sz="800" i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84" name="Image 83" descr="Une image contenant capture d’écran, diagramme&#10;&#10;Description générée automatiquement">
              <a:extLst>
                <a:ext uri="{FF2B5EF4-FFF2-40B4-BE49-F238E27FC236}">
                  <a16:creationId xmlns:a16="http://schemas.microsoft.com/office/drawing/2014/main" id="{EA88336E-9C10-1EDE-96FB-B28FB5FD1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" t="13494" r="60736" b="13953"/>
            <a:stretch/>
          </p:blipFill>
          <p:spPr>
            <a:xfrm>
              <a:off x="10497532" y="4147295"/>
              <a:ext cx="1452622" cy="1199500"/>
            </a:xfrm>
            <a:prstGeom prst="rect">
              <a:avLst/>
            </a:prstGeom>
          </p:spPr>
        </p:pic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B380AD8E-A999-5515-FE85-307215C16123}"/>
                </a:ext>
              </a:extLst>
            </p:cNvPr>
            <p:cNvGrpSpPr/>
            <p:nvPr/>
          </p:nvGrpSpPr>
          <p:grpSpPr>
            <a:xfrm>
              <a:off x="10023867" y="4236859"/>
              <a:ext cx="592445" cy="991944"/>
              <a:chOff x="10218063" y="4812884"/>
              <a:chExt cx="592445" cy="991944"/>
            </a:xfrm>
          </p:grpSpPr>
          <p:pic>
            <p:nvPicPr>
              <p:cNvPr id="86" name="Image 85" descr="Une image contenant capture d’écran, diagramme&#10;&#10;Description générée automatiquement">
                <a:extLst>
                  <a:ext uri="{FF2B5EF4-FFF2-40B4-BE49-F238E27FC236}">
                    <a16:creationId xmlns:a16="http://schemas.microsoft.com/office/drawing/2014/main" id="{84164998-5288-381B-93C1-42499D6C79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59" t="1181" r="55268" b="1580"/>
              <a:stretch/>
            </p:blipFill>
            <p:spPr>
              <a:xfrm flipH="1">
                <a:off x="10481735" y="5154876"/>
                <a:ext cx="85443" cy="649952"/>
              </a:xfrm>
              <a:prstGeom prst="rect">
                <a:avLst/>
              </a:prstGeom>
            </p:spPr>
          </p:pic>
          <p:sp>
            <p:nvSpPr>
              <p:cNvPr id="87" name="ZoneTexte 20">
                <a:extLst>
                  <a:ext uri="{FF2B5EF4-FFF2-40B4-BE49-F238E27FC236}">
                    <a16:creationId xmlns:a16="http://schemas.microsoft.com/office/drawing/2014/main" id="{737A15E5-DBB7-3E35-DD17-90616D38692C}"/>
                  </a:ext>
                </a:extLst>
              </p:cNvPr>
              <p:cNvSpPr txBox="1"/>
              <p:nvPr/>
            </p:nvSpPr>
            <p:spPr>
              <a:xfrm>
                <a:off x="10218063" y="4812884"/>
                <a:ext cx="592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/>
                <a:r>
                  <a:rPr lang="en-US" sz="600" b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Calibri" panose="020F0502020204030204"/>
                  </a:rPr>
                  <a:t>Number of fires</a:t>
                </a:r>
                <a:endParaRPr lang="en-US" sz="8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97" name="Image 96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0CB670EF-6A5D-70C4-F8FF-946B97BB0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2" b="10761"/>
            <a:stretch/>
          </p:blipFill>
          <p:spPr>
            <a:xfrm>
              <a:off x="10087849" y="2797552"/>
              <a:ext cx="746863" cy="734781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0853C72-56F9-EDF9-7F8A-FA9FA97D52A4}"/>
              </a:ext>
            </a:extLst>
          </p:cNvPr>
          <p:cNvGrpSpPr/>
          <p:nvPr/>
        </p:nvGrpSpPr>
        <p:grpSpPr>
          <a:xfrm>
            <a:off x="35978" y="759974"/>
            <a:ext cx="3887950" cy="2138232"/>
            <a:chOff x="35978" y="802576"/>
            <a:chExt cx="3887950" cy="2138232"/>
          </a:xfrm>
        </p:grpSpPr>
        <p:sp>
          <p:nvSpPr>
            <p:cNvPr id="163" name="Rectangle : coins arrondis 162">
              <a:extLst>
                <a:ext uri="{FF2B5EF4-FFF2-40B4-BE49-F238E27FC236}">
                  <a16:creationId xmlns:a16="http://schemas.microsoft.com/office/drawing/2014/main" id="{D343382B-9D9A-725F-65DA-60C04897CD83}"/>
                </a:ext>
              </a:extLst>
            </p:cNvPr>
            <p:cNvSpPr/>
            <p:nvPr/>
          </p:nvSpPr>
          <p:spPr>
            <a:xfrm>
              <a:off x="74179" y="1077613"/>
              <a:ext cx="2873820" cy="1863195"/>
            </a:xfrm>
            <a:prstGeom prst="roundRect">
              <a:avLst>
                <a:gd name="adj" fmla="val 8317"/>
              </a:avLst>
            </a:prstGeom>
            <a:solidFill>
              <a:sysClr val="window" lastClr="FFFFFF"/>
            </a:solidFill>
            <a:ln w="9525" cap="flat" cmpd="sng" algn="ctr">
              <a:solidFill>
                <a:srgbClr val="3CB5E8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9B607C95-E853-8515-3034-C2C3B12E00A8}"/>
                </a:ext>
              </a:extLst>
            </p:cNvPr>
            <p:cNvSpPr txBox="1"/>
            <p:nvPr/>
          </p:nvSpPr>
          <p:spPr>
            <a:xfrm>
              <a:off x="35978" y="1153649"/>
              <a:ext cx="28738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spcAft>
                  <a:spcPts val="300"/>
                </a:spcAft>
                <a:defRPr/>
              </a:pPr>
              <a:r>
                <a:rPr lang="en-US" sz="1400" b="1" kern="0" dirty="0">
                  <a:solidFill>
                    <a:srgbClr val="00B0F0"/>
                  </a:solidFill>
                  <a:latin typeface="Calibri" panose="020F0502020204030204"/>
                </a:rPr>
                <a:t>Development of Drought indicators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EE686F9-09DA-D5DA-EFAB-34966CD0266F}"/>
                </a:ext>
              </a:extLst>
            </p:cNvPr>
            <p:cNvGrpSpPr/>
            <p:nvPr/>
          </p:nvGrpSpPr>
          <p:grpSpPr>
            <a:xfrm>
              <a:off x="2705992" y="802576"/>
              <a:ext cx="1217936" cy="833070"/>
              <a:chOff x="2705992" y="802576"/>
              <a:chExt cx="1217936" cy="833070"/>
            </a:xfrm>
          </p:grpSpPr>
          <p:grpSp>
            <p:nvGrpSpPr>
              <p:cNvPr id="166" name="Groupe 165">
                <a:extLst>
                  <a:ext uri="{FF2B5EF4-FFF2-40B4-BE49-F238E27FC236}">
                    <a16:creationId xmlns:a16="http://schemas.microsoft.com/office/drawing/2014/main" id="{BEAA88E7-D587-8236-F721-1BFE108E5BC0}"/>
                  </a:ext>
                </a:extLst>
              </p:cNvPr>
              <p:cNvGrpSpPr/>
              <p:nvPr/>
            </p:nvGrpSpPr>
            <p:grpSpPr>
              <a:xfrm>
                <a:off x="2705992" y="877203"/>
                <a:ext cx="593926" cy="542660"/>
                <a:chOff x="2026225" y="1781394"/>
                <a:chExt cx="791901" cy="723546"/>
              </a:xfrm>
            </p:grpSpPr>
            <p:sp>
              <p:nvSpPr>
                <p:cNvPr id="181" name="Ellipse 180">
                  <a:extLst>
                    <a:ext uri="{FF2B5EF4-FFF2-40B4-BE49-F238E27FC236}">
                      <a16:creationId xmlns:a16="http://schemas.microsoft.com/office/drawing/2014/main" id="{32F4544C-745D-CF92-0734-037F92A21434}"/>
                    </a:ext>
                  </a:extLst>
                </p:cNvPr>
                <p:cNvSpPr/>
                <p:nvPr/>
              </p:nvSpPr>
              <p:spPr>
                <a:xfrm>
                  <a:off x="2026225" y="1781394"/>
                  <a:ext cx="791901" cy="7235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21AAE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GB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82" name="Image 181">
                  <a:extLst>
                    <a:ext uri="{FF2B5EF4-FFF2-40B4-BE49-F238E27FC236}">
                      <a16:creationId xmlns:a16="http://schemas.microsoft.com/office/drawing/2014/main" id="{5DB2A8B3-7D0D-73E1-9278-6F351DD6DF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4208" y="1919387"/>
                  <a:ext cx="595934" cy="417407"/>
                </a:xfrm>
                <a:prstGeom prst="rect">
                  <a:avLst/>
                </a:prstGeom>
              </p:spPr>
            </p:pic>
          </p:grpSp>
          <p:pic>
            <p:nvPicPr>
              <p:cNvPr id="14" name="Image 13" descr="Une image contenant logo, Police, Graphique, Bleu électrique&#10;&#10;Description générée automatiquement">
                <a:extLst>
                  <a:ext uri="{FF2B5EF4-FFF2-40B4-BE49-F238E27FC236}">
                    <a16:creationId xmlns:a16="http://schemas.microsoft.com/office/drawing/2014/main" id="{C1B9BCFE-27A8-FD17-2161-BD2F36C98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912" y="1057723"/>
                <a:ext cx="266942" cy="266942"/>
              </a:xfrm>
              <a:prstGeom prst="rect">
                <a:avLst/>
              </a:prstGeom>
            </p:spPr>
          </p:pic>
          <p:pic>
            <p:nvPicPr>
              <p:cNvPr id="16" name="Image 15" descr="Une image contenant Police, Graphique, logo, graphisme&#10;&#10;Description générée automatiquement">
                <a:extLst>
                  <a:ext uri="{FF2B5EF4-FFF2-40B4-BE49-F238E27FC236}">
                    <a16:creationId xmlns:a16="http://schemas.microsoft.com/office/drawing/2014/main" id="{D189F08A-AE20-24FE-0D42-B3D8BBA6D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9199" y="1378157"/>
                <a:ext cx="319201" cy="257489"/>
              </a:xfrm>
              <a:prstGeom prst="rect">
                <a:avLst/>
              </a:prstGeom>
            </p:spPr>
          </p:pic>
          <p:pic>
            <p:nvPicPr>
              <p:cNvPr id="23" name="Image 22" descr="Une image contenant texte, Police, logo, Graphique&#10;&#10;Description générée automatiquement">
                <a:extLst>
                  <a:ext uri="{FF2B5EF4-FFF2-40B4-BE49-F238E27FC236}">
                    <a16:creationId xmlns:a16="http://schemas.microsoft.com/office/drawing/2014/main" id="{69CB06B7-47BD-3A2C-F44E-0DFE2A367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6781" y="802576"/>
                <a:ext cx="727147" cy="184604"/>
              </a:xfrm>
              <a:prstGeom prst="rect">
                <a:avLst/>
              </a:prstGeom>
            </p:spPr>
          </p:pic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9305B84-DD07-4450-9597-7B455E7948CF}"/>
                </a:ext>
              </a:extLst>
            </p:cNvPr>
            <p:cNvGrpSpPr/>
            <p:nvPr/>
          </p:nvGrpSpPr>
          <p:grpSpPr>
            <a:xfrm>
              <a:off x="96043" y="1491630"/>
              <a:ext cx="1259330" cy="1262939"/>
              <a:chOff x="96043" y="1866613"/>
              <a:chExt cx="1259330" cy="1262939"/>
            </a:xfrm>
          </p:grpSpPr>
          <p:pic>
            <p:nvPicPr>
              <p:cNvPr id="173" name="Image 172">
                <a:extLst>
                  <a:ext uri="{FF2B5EF4-FFF2-40B4-BE49-F238E27FC236}">
                    <a16:creationId xmlns:a16="http://schemas.microsoft.com/office/drawing/2014/main" id="{B9419B0E-17B5-BC6E-DEAE-7313EE91A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50772">
                <a:off x="96043" y="1882699"/>
                <a:ext cx="206254" cy="206254"/>
              </a:xfrm>
              <a:prstGeom prst="rect">
                <a:avLst/>
              </a:prstGeom>
            </p:spPr>
          </p:pic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0123F643-532C-2607-8F7C-F66C7E2BE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679" y="2165454"/>
                <a:ext cx="1095842" cy="894302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CF4D63B-8128-AB08-B418-360940184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EFEFF"/>
                  </a:clrFrom>
                  <a:clrTo>
                    <a:srgbClr val="FE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068" y="2690049"/>
                <a:ext cx="431062" cy="439503"/>
              </a:xfrm>
              <a:prstGeom prst="rect">
                <a:avLst/>
              </a:prstGeom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F201FCF-7B4F-0445-99DA-A6D84194EC10}"/>
                  </a:ext>
                </a:extLst>
              </p:cNvPr>
              <p:cNvSpPr txBox="1"/>
              <p:nvPr/>
            </p:nvSpPr>
            <p:spPr>
              <a:xfrm>
                <a:off x="390044" y="1866613"/>
                <a:ext cx="9653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000" b="1" kern="0" dirty="0">
                    <a:solidFill>
                      <a:prstClr val="black"/>
                    </a:solidFill>
                    <a:latin typeface="Calibri" panose="020F0502020204030204"/>
                  </a:rPr>
                  <a:t>Drought Alerts</a:t>
                </a: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3FD3350B-11F1-6B3C-9102-5C8D02EBCD78}"/>
                </a:ext>
              </a:extLst>
            </p:cNvPr>
            <p:cNvGrpSpPr/>
            <p:nvPr/>
          </p:nvGrpSpPr>
          <p:grpSpPr>
            <a:xfrm>
              <a:off x="1402973" y="1493027"/>
              <a:ext cx="1537670" cy="1304017"/>
              <a:chOff x="1402973" y="1868010"/>
              <a:chExt cx="1537670" cy="1304017"/>
            </a:xfrm>
          </p:grpSpPr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01BA1F05-D734-185E-764D-A23D76E504E7}"/>
                  </a:ext>
                </a:extLst>
              </p:cNvPr>
              <p:cNvSpPr txBox="1"/>
              <p:nvPr/>
            </p:nvSpPr>
            <p:spPr>
              <a:xfrm>
                <a:off x="1601911" y="1868010"/>
                <a:ext cx="12378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1000" b="1" kern="0" dirty="0">
                    <a:solidFill>
                      <a:prstClr val="black"/>
                    </a:solidFill>
                    <a:latin typeface="Calibri" panose="020F0502020204030204"/>
                  </a:rPr>
                  <a:t>Vegetation Drought</a:t>
                </a:r>
              </a:p>
            </p:txBody>
          </p:sp>
          <p:pic>
            <p:nvPicPr>
              <p:cNvPr id="50" name="Image 49" descr="Une image contenant art&#10;&#10;Description générée automatiquement">
                <a:extLst>
                  <a:ext uri="{FF2B5EF4-FFF2-40B4-BE49-F238E27FC236}">
                    <a16:creationId xmlns:a16="http://schemas.microsoft.com/office/drawing/2014/main" id="{15072855-1189-AB6D-DA9D-C6B019A5D0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12" r="750" b="1141"/>
              <a:stretch/>
            </p:blipFill>
            <p:spPr>
              <a:xfrm>
                <a:off x="1491721" y="2297294"/>
                <a:ext cx="919764" cy="639255"/>
              </a:xfrm>
              <a:prstGeom prst="rect">
                <a:avLst/>
              </a:prstGeom>
            </p:spPr>
          </p:pic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40E1AFE6-1695-4C03-CF28-97BEFF45D083}"/>
                  </a:ext>
                </a:extLst>
              </p:cNvPr>
              <p:cNvSpPr txBox="1"/>
              <p:nvPr/>
            </p:nvSpPr>
            <p:spPr>
              <a:xfrm>
                <a:off x="2243991" y="2145036"/>
                <a:ext cx="696652" cy="173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525" i="1" kern="0" dirty="0">
                    <a:solidFill>
                      <a:prstClr val="black"/>
                    </a:solidFill>
                    <a:latin typeface="Calibri" panose="020F0502020204030204"/>
                  </a:rPr>
                  <a:t>Local scale (10 m)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1799640F-3A03-032F-D085-6D68BDC059D9}"/>
                  </a:ext>
                </a:extLst>
              </p:cNvPr>
              <p:cNvSpPr txBox="1"/>
              <p:nvPr/>
            </p:nvSpPr>
            <p:spPr>
              <a:xfrm>
                <a:off x="1402973" y="2233058"/>
                <a:ext cx="766051" cy="1731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525" i="1" kern="0" dirty="0">
                    <a:solidFill>
                      <a:prstClr val="black"/>
                    </a:solidFill>
                    <a:latin typeface="Calibri" panose="020F0502020204030204"/>
                  </a:rPr>
                  <a:t>Global scale (500 m)</a:t>
                </a:r>
              </a:p>
            </p:txBody>
          </p:sp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CBFB71D6-43C0-1A6F-B6DC-97A48F7B4F56}"/>
                  </a:ext>
                </a:extLst>
              </p:cNvPr>
              <p:cNvGrpSpPr/>
              <p:nvPr/>
            </p:nvGrpSpPr>
            <p:grpSpPr>
              <a:xfrm>
                <a:off x="2220830" y="2641046"/>
                <a:ext cx="640793" cy="530981"/>
                <a:chOff x="2899562" y="3586054"/>
                <a:chExt cx="854391" cy="707975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785F183-2E89-4041-5C7D-EF59C4DE3173}"/>
                    </a:ext>
                  </a:extLst>
                </p:cNvPr>
                <p:cNvSpPr/>
                <p:nvPr/>
              </p:nvSpPr>
              <p:spPr>
                <a:xfrm>
                  <a:off x="2899562" y="3586054"/>
                  <a:ext cx="792483" cy="6919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fr-FR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48" name="Image 47" descr="Une image contenant capture d’écran, Caractère coloré, carré, Rectangle&#10;&#10;Description générée automatiquement">
                  <a:extLst>
                    <a:ext uri="{FF2B5EF4-FFF2-40B4-BE49-F238E27FC236}">
                      <a16:creationId xmlns:a16="http://schemas.microsoft.com/office/drawing/2014/main" id="{AB2612F8-9656-563A-3883-FC99FDD739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0959" y="3694611"/>
                  <a:ext cx="802994" cy="599418"/>
                </a:xfrm>
                <a:prstGeom prst="rect">
                  <a:avLst/>
                </a:prstGeom>
              </p:spPr>
            </p:pic>
          </p:grp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C4E31AD5-A860-4532-2814-F58F7F86C0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39955" y="2287483"/>
                <a:ext cx="257135" cy="40235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C8415D84-B9FC-A9A3-3F59-5AECABBA2B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1603" y="2621771"/>
                <a:ext cx="252904" cy="78882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3" name="Image 52" descr="Une image contenant carte, capture d’écran">
                <a:extLst>
                  <a:ext uri="{FF2B5EF4-FFF2-40B4-BE49-F238E27FC236}">
                    <a16:creationId xmlns:a16="http://schemas.microsoft.com/office/drawing/2014/main" id="{D32D08B9-E1B0-F7CB-DDE1-86D83A144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0845" y="2282715"/>
                <a:ext cx="490489" cy="346899"/>
              </a:xfrm>
              <a:prstGeom prst="rect">
                <a:avLst/>
              </a:prstGeom>
            </p:spPr>
          </p:pic>
        </p:grpSp>
      </p:grpSp>
      <p:sp>
        <p:nvSpPr>
          <p:cNvPr id="119" name="Accolade fermante 118">
            <a:extLst>
              <a:ext uri="{FF2B5EF4-FFF2-40B4-BE49-F238E27FC236}">
                <a16:creationId xmlns:a16="http://schemas.microsoft.com/office/drawing/2014/main" id="{2D25A3BB-6496-B8AA-D00E-F008F00B7C50}"/>
              </a:ext>
            </a:extLst>
          </p:cNvPr>
          <p:cNvSpPr/>
          <p:nvPr/>
        </p:nvSpPr>
        <p:spPr>
          <a:xfrm>
            <a:off x="6516216" y="830362"/>
            <a:ext cx="324442" cy="3397572"/>
          </a:xfrm>
          <a:prstGeom prst="rightBrace">
            <a:avLst>
              <a:gd name="adj1" fmla="val 101827"/>
              <a:gd name="adj2" fmla="val 62485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E9BFF99F-F493-25E4-7444-3FAB38F2F333}"/>
              </a:ext>
            </a:extLst>
          </p:cNvPr>
          <p:cNvGrpSpPr/>
          <p:nvPr/>
        </p:nvGrpSpPr>
        <p:grpSpPr>
          <a:xfrm>
            <a:off x="3347864" y="869175"/>
            <a:ext cx="3258710" cy="2525385"/>
            <a:chOff x="3347864" y="869175"/>
            <a:chExt cx="3258710" cy="2525385"/>
          </a:xfrm>
        </p:grpSpPr>
        <p:sp>
          <p:nvSpPr>
            <p:cNvPr id="138" name="Rectangle : coins arrondis 137">
              <a:extLst>
                <a:ext uri="{FF2B5EF4-FFF2-40B4-BE49-F238E27FC236}">
                  <a16:creationId xmlns:a16="http://schemas.microsoft.com/office/drawing/2014/main" id="{36699CB0-D626-ACE5-ADAD-7CD3DE8C2145}"/>
                </a:ext>
              </a:extLst>
            </p:cNvPr>
            <p:cNvSpPr/>
            <p:nvPr/>
          </p:nvSpPr>
          <p:spPr>
            <a:xfrm>
              <a:off x="3386190" y="1628437"/>
              <a:ext cx="2818978" cy="1746735"/>
            </a:xfrm>
            <a:prstGeom prst="roundRect">
              <a:avLst>
                <a:gd name="adj" fmla="val 10182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EB752E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527B139D-E64D-49C1-1C20-6F0CF657A493}"/>
                </a:ext>
              </a:extLst>
            </p:cNvPr>
            <p:cNvSpPr txBox="1"/>
            <p:nvPr/>
          </p:nvSpPr>
          <p:spPr>
            <a:xfrm>
              <a:off x="3347864" y="1683318"/>
              <a:ext cx="23921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spcAft>
                  <a:spcPts val="300"/>
                </a:spcAft>
                <a:defRPr/>
              </a:pPr>
              <a:r>
                <a:rPr lang="en-US" sz="1400" b="1" kern="0" dirty="0">
                  <a:solidFill>
                    <a:srgbClr val="ED7D31"/>
                  </a:solidFill>
                  <a:latin typeface="Calibri" panose="020F0502020204030204"/>
                </a:rPr>
                <a:t>Industrialization and Pacific</a:t>
              </a:r>
            </a:p>
          </p:txBody>
        </p: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9A17E5C6-D318-7410-C60D-61F37E81F7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280228" y="2661702"/>
              <a:ext cx="1044000" cy="0"/>
            </a:xfrm>
            <a:prstGeom prst="line">
              <a:avLst/>
            </a:prstGeom>
            <a:ln w="9525">
              <a:solidFill>
                <a:srgbClr val="7F7F7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901281E4-5C3E-AB54-4A1A-02EC0333F0E4}"/>
                </a:ext>
              </a:extLst>
            </p:cNvPr>
            <p:cNvSpPr txBox="1"/>
            <p:nvPr/>
          </p:nvSpPr>
          <p:spPr>
            <a:xfrm>
              <a:off x="3624894" y="1954310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Calibri" panose="020F0502020204030204"/>
                </a:rPr>
                <a:t>Industrialization</a:t>
              </a:r>
              <a:endParaRPr lang="fr-FR" sz="800" b="1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>
                <a:defRPr/>
              </a:pPr>
              <a:r>
                <a:rPr lang="fr-FR" sz="800" i="1" kern="0" dirty="0">
                  <a:solidFill>
                    <a:prstClr val="black"/>
                  </a:solidFill>
                  <a:latin typeface="Calibri" panose="020F0502020204030204"/>
                </a:rPr>
                <a:t>New-Caledonia</a:t>
              </a:r>
              <a:endParaRPr lang="fr-FR" sz="700" i="1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5486C8AA-E199-15AA-624B-3533F7F31F44}"/>
                </a:ext>
              </a:extLst>
            </p:cNvPr>
            <p:cNvSpPr txBox="1"/>
            <p:nvPr/>
          </p:nvSpPr>
          <p:spPr>
            <a:xfrm>
              <a:off x="4955397" y="1953084"/>
              <a:ext cx="1180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Calibri" panose="020F0502020204030204"/>
                </a:rPr>
                <a:t>Regionalization</a:t>
              </a:r>
            </a:p>
            <a:p>
              <a:pPr algn="ctr" defTabSz="685800">
                <a:defRPr/>
              </a:pPr>
              <a:r>
                <a:rPr lang="en-US" sz="800" i="1" kern="0" dirty="0">
                  <a:solidFill>
                    <a:prstClr val="black"/>
                  </a:solidFill>
                  <a:latin typeface="Calibri" panose="020F0502020204030204"/>
                </a:rPr>
                <a:t>Pacific Island Territories</a:t>
              </a:r>
            </a:p>
          </p:txBody>
        </p:sp>
        <p:pic>
          <p:nvPicPr>
            <p:cNvPr id="144" name="Picture 4" descr="industrialisation - DEPAIR SA">
              <a:extLst>
                <a:ext uri="{FF2B5EF4-FFF2-40B4-BE49-F238E27FC236}">
                  <a16:creationId xmlns:a16="http://schemas.microsoft.com/office/drawing/2014/main" id="{84B5DDCB-1DF9-A57F-3648-B627C0385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382" y="2669686"/>
              <a:ext cx="358344" cy="373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Image 144" descr="Une image contenant flèche&#10;&#10;Description générée automatiquement">
              <a:extLst>
                <a:ext uri="{FF2B5EF4-FFF2-40B4-BE49-F238E27FC236}">
                  <a16:creationId xmlns:a16="http://schemas.microsoft.com/office/drawing/2014/main" id="{5D51A581-9080-E10D-E6C3-A7D37A3B48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" t="732" r="1184" b="687"/>
            <a:stretch/>
          </p:blipFill>
          <p:spPr>
            <a:xfrm>
              <a:off x="3581497" y="2268143"/>
              <a:ext cx="1053495" cy="767853"/>
            </a:xfrm>
            <a:prstGeom prst="rect">
              <a:avLst/>
            </a:prstGeom>
          </p:spPr>
        </p:pic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66AFAA53-097E-DB25-AD01-EE6DA32EDBD5}"/>
                </a:ext>
              </a:extLst>
            </p:cNvPr>
            <p:cNvGrpSpPr/>
            <p:nvPr/>
          </p:nvGrpSpPr>
          <p:grpSpPr>
            <a:xfrm>
              <a:off x="4851054" y="2328050"/>
              <a:ext cx="763886" cy="446676"/>
              <a:chOff x="8235026" y="3379011"/>
              <a:chExt cx="1618558" cy="941460"/>
            </a:xfrm>
          </p:grpSpPr>
          <p:pic>
            <p:nvPicPr>
              <p:cNvPr id="159" name="Image 158" descr="Une image contenant carte&#10;&#10;Description générée automatiquement">
                <a:extLst>
                  <a:ext uri="{FF2B5EF4-FFF2-40B4-BE49-F238E27FC236}">
                    <a16:creationId xmlns:a16="http://schemas.microsoft.com/office/drawing/2014/main" id="{E7EC7B1E-79A5-E40F-479C-2A6430C0F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026" y="3379011"/>
                <a:ext cx="900964" cy="637123"/>
              </a:xfrm>
              <a:prstGeom prst="rect">
                <a:avLst/>
              </a:prstGeom>
            </p:spPr>
          </p:pic>
          <p:sp>
            <p:nvSpPr>
              <p:cNvPr id="160" name="ZoneTexte 159">
                <a:extLst>
                  <a:ext uri="{FF2B5EF4-FFF2-40B4-BE49-F238E27FC236}">
                    <a16:creationId xmlns:a16="http://schemas.microsoft.com/office/drawing/2014/main" id="{0DB56F49-EDA0-23C7-D73D-EB22B23681B6}"/>
                  </a:ext>
                </a:extLst>
              </p:cNvPr>
              <p:cNvSpPr txBox="1"/>
              <p:nvPr/>
            </p:nvSpPr>
            <p:spPr>
              <a:xfrm>
                <a:off x="8270943" y="3931250"/>
                <a:ext cx="1582641" cy="38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en-US" sz="60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/>
                  </a:rPr>
                  <a:t>French Polynesia</a:t>
                </a:r>
                <a:endParaRPr lang="en-US" sz="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/>
                </a:endParaRPr>
              </a:p>
            </p:txBody>
          </p:sp>
        </p:grpSp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C20089B0-F082-1DBD-CEAC-AD8459F79880}"/>
                </a:ext>
              </a:extLst>
            </p:cNvPr>
            <p:cNvGrpSpPr/>
            <p:nvPr/>
          </p:nvGrpSpPr>
          <p:grpSpPr>
            <a:xfrm>
              <a:off x="5582077" y="2363462"/>
              <a:ext cx="579076" cy="548567"/>
              <a:chOff x="9088606" y="3140968"/>
              <a:chExt cx="1543898" cy="1220802"/>
            </a:xfrm>
          </p:grpSpPr>
          <p:grpSp>
            <p:nvGrpSpPr>
              <p:cNvPr id="154" name="Groupe 153">
                <a:extLst>
                  <a:ext uri="{FF2B5EF4-FFF2-40B4-BE49-F238E27FC236}">
                    <a16:creationId xmlns:a16="http://schemas.microsoft.com/office/drawing/2014/main" id="{2E86356E-FA68-E55F-6522-7C520F85F65A}"/>
                  </a:ext>
                </a:extLst>
              </p:cNvPr>
              <p:cNvGrpSpPr/>
              <p:nvPr/>
            </p:nvGrpSpPr>
            <p:grpSpPr>
              <a:xfrm>
                <a:off x="9532517" y="3140968"/>
                <a:ext cx="1099987" cy="1032263"/>
                <a:chOff x="8914017" y="3142835"/>
                <a:chExt cx="1099987" cy="1032263"/>
              </a:xfrm>
            </p:grpSpPr>
            <p:pic>
              <p:nvPicPr>
                <p:cNvPr id="156" name="Image 155" descr="Une image contenant carte&#10;&#10;Description générée automatiquement">
                  <a:extLst>
                    <a:ext uri="{FF2B5EF4-FFF2-40B4-BE49-F238E27FC236}">
                      <a16:creationId xmlns:a16="http://schemas.microsoft.com/office/drawing/2014/main" id="{3D67499F-ECAF-8B13-7793-814A8D645F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24777" y="3758422"/>
                  <a:ext cx="589227" cy="416676"/>
                </a:xfrm>
                <a:prstGeom prst="rect">
                  <a:avLst/>
                </a:prstGeom>
              </p:spPr>
            </p:pic>
            <p:pic>
              <p:nvPicPr>
                <p:cNvPr id="157" name="Image 156" descr="Une image contenant carte&#10;&#10;Description générée automatiquement">
                  <a:extLst>
                    <a:ext uri="{FF2B5EF4-FFF2-40B4-BE49-F238E27FC236}">
                      <a16:creationId xmlns:a16="http://schemas.microsoft.com/office/drawing/2014/main" id="{54DA5A19-8BC7-B9F9-FFF6-19EE6FB691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751" r="15416"/>
                <a:stretch/>
              </p:blipFill>
              <p:spPr>
                <a:xfrm>
                  <a:off x="8914017" y="3142835"/>
                  <a:ext cx="567681" cy="732107"/>
                </a:xfrm>
                <a:prstGeom prst="rect">
                  <a:avLst/>
                </a:prstGeom>
              </p:spPr>
            </p:pic>
            <p:cxnSp>
              <p:nvCxnSpPr>
                <p:cNvPr id="158" name="Connecteur droit 157">
                  <a:extLst>
                    <a:ext uri="{FF2B5EF4-FFF2-40B4-BE49-F238E27FC236}">
                      <a16:creationId xmlns:a16="http://schemas.microsoft.com/office/drawing/2014/main" id="{18912ECE-95C9-C37E-E13D-DC1AAF1F5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36360" y="3680262"/>
                  <a:ext cx="284220" cy="32480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75000"/>
                      <a:lumOff val="25000"/>
                    </a:srgbClr>
                  </a:solidFill>
                  <a:prstDash val="dash"/>
                </a:ln>
                <a:effectLst/>
              </p:spPr>
            </p:cxnSp>
          </p:grpSp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C2164A76-820E-6DC6-4004-7EFC02434454}"/>
                  </a:ext>
                </a:extLst>
              </p:cNvPr>
              <p:cNvSpPr txBox="1"/>
              <p:nvPr/>
            </p:nvSpPr>
            <p:spPr>
              <a:xfrm>
                <a:off x="9088606" y="3950807"/>
                <a:ext cx="1219290" cy="410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600" i="1" kern="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/>
                  </a:rPr>
                  <a:t>Vanuatu</a:t>
                </a:r>
                <a:endParaRPr lang="fr-NC" sz="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/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122F775-AFB4-DE6D-91CA-FB688CBE6E1B}"/>
                </a:ext>
              </a:extLst>
            </p:cNvPr>
            <p:cNvGrpSpPr/>
            <p:nvPr/>
          </p:nvGrpSpPr>
          <p:grpSpPr>
            <a:xfrm>
              <a:off x="5004828" y="2832891"/>
              <a:ext cx="573137" cy="561669"/>
              <a:chOff x="5583324" y="3756091"/>
              <a:chExt cx="764183" cy="748892"/>
            </a:xfrm>
          </p:grpSpPr>
          <p:pic>
            <p:nvPicPr>
              <p:cNvPr id="6" name="Image 5" descr="Une image contenant carte, texte&#10;&#10;Description générée automatiquement">
                <a:extLst>
                  <a:ext uri="{FF2B5EF4-FFF2-40B4-BE49-F238E27FC236}">
                    <a16:creationId xmlns:a16="http://schemas.microsoft.com/office/drawing/2014/main" id="{F7435776-D7DD-86A3-2168-713618EA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3743" y="3756091"/>
                <a:ext cx="623764" cy="647167"/>
              </a:xfrm>
              <a:prstGeom prst="rect">
                <a:avLst/>
              </a:prstGeom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BB39BB9-682A-DEA5-BC62-97B34E2C31E8}"/>
                  </a:ext>
                </a:extLst>
              </p:cNvPr>
              <p:cNvSpPr txBox="1"/>
              <p:nvPr/>
            </p:nvSpPr>
            <p:spPr>
              <a:xfrm>
                <a:off x="5583324" y="4258762"/>
                <a:ext cx="36601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85800"/>
                <a:r>
                  <a:rPr lang="fr-FR" sz="60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/>
                  </a:rPr>
                  <a:t>Fiji</a:t>
                </a:r>
                <a:endParaRPr lang="fr-NC" sz="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/>
                </a:endParaRP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20EB55E-3713-51CD-D56C-23ACC915B75B}"/>
                </a:ext>
              </a:extLst>
            </p:cNvPr>
            <p:cNvGrpSpPr/>
            <p:nvPr/>
          </p:nvGrpSpPr>
          <p:grpSpPr>
            <a:xfrm>
              <a:off x="5328858" y="869175"/>
              <a:ext cx="1277716" cy="830351"/>
              <a:chOff x="5557882" y="994408"/>
              <a:chExt cx="1277716" cy="830351"/>
            </a:xfrm>
          </p:grpSpPr>
          <p:pic>
            <p:nvPicPr>
              <p:cNvPr id="143" name="Image 142" descr="Une image contenant texte, Police, logo, Graphique&#10;&#10;Description générée automatiquement">
                <a:extLst>
                  <a:ext uri="{FF2B5EF4-FFF2-40B4-BE49-F238E27FC236}">
                    <a16:creationId xmlns:a16="http://schemas.microsoft.com/office/drawing/2014/main" id="{5A2625C7-9F2F-1758-B4E7-A157EE31D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2710" y="1440957"/>
                <a:ext cx="851482" cy="383802"/>
              </a:xfrm>
              <a:prstGeom prst="rect">
                <a:avLst/>
              </a:prstGeom>
              <a:ln>
                <a:solidFill>
                  <a:srgbClr val="EB752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Image 18" descr="Une image contenant Police, texte, logo, Graphique&#10;&#10;Description générée automatiquement">
                <a:extLst>
                  <a:ext uri="{FF2B5EF4-FFF2-40B4-BE49-F238E27FC236}">
                    <a16:creationId xmlns:a16="http://schemas.microsoft.com/office/drawing/2014/main" id="{67FEA5B1-B833-F265-6E5D-4946360151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00" t="21854" r="14324" b="21834"/>
              <a:stretch/>
            </p:blipFill>
            <p:spPr>
              <a:xfrm>
                <a:off x="6488565" y="1427918"/>
                <a:ext cx="347033" cy="290047"/>
              </a:xfrm>
              <a:prstGeom prst="rect">
                <a:avLst/>
              </a:prstGeom>
            </p:spPr>
          </p:pic>
          <p:pic>
            <p:nvPicPr>
              <p:cNvPr id="21" name="Image 20" descr="Une image contenant Graphique, logo, orange, cercle&#10;&#10;Description générée automatiquement">
                <a:extLst>
                  <a:ext uri="{FF2B5EF4-FFF2-40B4-BE49-F238E27FC236}">
                    <a16:creationId xmlns:a16="http://schemas.microsoft.com/office/drawing/2014/main" id="{37852AE4-08AE-19E4-6A39-4A6FF90DB2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71" t="12407" r="32402" b="12748"/>
              <a:stretch/>
            </p:blipFill>
            <p:spPr>
              <a:xfrm>
                <a:off x="5557882" y="994408"/>
                <a:ext cx="322631" cy="420322"/>
              </a:xfrm>
              <a:prstGeom prst="rect">
                <a:avLst/>
              </a:prstGeom>
            </p:spPr>
          </p:pic>
          <p:pic>
            <p:nvPicPr>
              <p:cNvPr id="24" name="Image 23" descr="Une image contenant texte, Police, logo, Graphique&#10;&#10;Description générée automatiquement">
                <a:extLst>
                  <a:ext uri="{FF2B5EF4-FFF2-40B4-BE49-F238E27FC236}">
                    <a16:creationId xmlns:a16="http://schemas.microsoft.com/office/drawing/2014/main" id="{AF9A03DA-C82A-FA45-A30A-F8C0C68D8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0988" y="1190484"/>
                <a:ext cx="727147" cy="184603"/>
              </a:xfrm>
              <a:prstGeom prst="rect">
                <a:avLst/>
              </a:prstGeom>
            </p:spPr>
          </p:pic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AC3F389-2D46-9C2C-42D9-EED6565AC8A9}"/>
              </a:ext>
            </a:extLst>
          </p:cNvPr>
          <p:cNvSpPr txBox="1"/>
          <p:nvPr/>
        </p:nvSpPr>
        <p:spPr>
          <a:xfrm>
            <a:off x="3770244" y="4395094"/>
            <a:ext cx="15586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spcAft>
                <a:spcPts val="300"/>
              </a:spcAft>
              <a:defRPr/>
            </a:pPr>
            <a:r>
              <a:rPr lang="en-US" sz="1200" b="1" kern="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CURRENT PROJECT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79FE369-FBA8-71ED-A46D-CF112E13153A}"/>
              </a:ext>
            </a:extLst>
          </p:cNvPr>
          <p:cNvGrpSpPr/>
          <p:nvPr/>
        </p:nvGrpSpPr>
        <p:grpSpPr>
          <a:xfrm>
            <a:off x="4083461" y="2975590"/>
            <a:ext cx="2218353" cy="1467921"/>
            <a:chOff x="4083461" y="2975590"/>
            <a:chExt cx="2218353" cy="1467921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E4973B78-3F04-BF34-BDF6-97876297A30A}"/>
                </a:ext>
              </a:extLst>
            </p:cNvPr>
            <p:cNvGrpSpPr/>
            <p:nvPr/>
          </p:nvGrpSpPr>
          <p:grpSpPr>
            <a:xfrm>
              <a:off x="4083461" y="3490297"/>
              <a:ext cx="1066581" cy="946606"/>
              <a:chOff x="4083461" y="3490297"/>
              <a:chExt cx="1066581" cy="94660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" name="Image 21" descr="Une image contenant carte&#10;&#10;Description générée automatiquement">
                <a:extLst>
                  <a:ext uri="{FF2B5EF4-FFF2-40B4-BE49-F238E27FC236}">
                    <a16:creationId xmlns:a16="http://schemas.microsoft.com/office/drawing/2014/main" id="{879D2B46-8FB7-3022-176E-C393FF1EB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3461" y="3490297"/>
                <a:ext cx="1066581" cy="774404"/>
              </a:xfrm>
              <a:prstGeom prst="rect">
                <a:avLst/>
              </a:prstGeom>
            </p:spPr>
          </p:pic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DCDD4BD-1F34-2453-964E-C58B7F13AC38}"/>
                  </a:ext>
                </a:extLst>
              </p:cNvPr>
              <p:cNvSpPr txBox="1"/>
              <p:nvPr/>
            </p:nvSpPr>
            <p:spPr>
              <a:xfrm>
                <a:off x="4314581" y="4252237"/>
                <a:ext cx="59824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600" b="1" dirty="0"/>
                  <a:t>MARCH 2010</a:t>
                </a: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6DB5F251-9B6B-5531-7CB8-201E8F8DB71A}"/>
                </a:ext>
              </a:extLst>
            </p:cNvPr>
            <p:cNvGrpSpPr/>
            <p:nvPr/>
          </p:nvGrpSpPr>
          <p:grpSpPr>
            <a:xfrm>
              <a:off x="5241472" y="3485667"/>
              <a:ext cx="1060342" cy="957844"/>
              <a:chOff x="5241472" y="3485667"/>
              <a:chExt cx="1060342" cy="9578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Image 34" descr="Une image contenant carte, capture d’écran&#10;&#10;Description générée automatiquement">
                <a:extLst>
                  <a:ext uri="{FF2B5EF4-FFF2-40B4-BE49-F238E27FC236}">
                    <a16:creationId xmlns:a16="http://schemas.microsoft.com/office/drawing/2014/main" id="{480140B8-A65B-B037-A71B-53B9533A9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472" y="3485667"/>
                <a:ext cx="1060342" cy="774404"/>
              </a:xfrm>
              <a:prstGeom prst="rect">
                <a:avLst/>
              </a:prstGeom>
            </p:spPr>
          </p:pic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D7AE3DF1-AEE0-8D77-574D-D3FEC08E8CDE}"/>
                  </a:ext>
                </a:extLst>
              </p:cNvPr>
              <p:cNvSpPr txBox="1"/>
              <p:nvPr/>
            </p:nvSpPr>
            <p:spPr>
              <a:xfrm>
                <a:off x="5485042" y="4258845"/>
                <a:ext cx="66075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600" b="1" dirty="0"/>
                  <a:t>OCTOBER 2010</a:t>
                </a: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3F09F1-6F09-65AB-D7AB-F584404A5D52}"/>
                </a:ext>
              </a:extLst>
            </p:cNvPr>
            <p:cNvSpPr/>
            <p:nvPr/>
          </p:nvSpPr>
          <p:spPr>
            <a:xfrm>
              <a:off x="5092938" y="2975590"/>
              <a:ext cx="320988" cy="228726"/>
            </a:xfrm>
            <a:prstGeom prst="rect">
              <a:avLst/>
            </a:prstGeom>
            <a:noFill/>
            <a:ln w="12700">
              <a:solidFill>
                <a:srgbClr val="ED7D3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DADC081-7A14-7A92-77FE-967B7D7AE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558" y="3204316"/>
              <a:ext cx="998952" cy="290004"/>
            </a:xfrm>
            <a:prstGeom prst="line">
              <a:avLst/>
            </a:prstGeom>
            <a:ln>
              <a:solidFill>
                <a:srgbClr val="ED7D3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3D940F2D-DA3D-AEAF-0526-0E33A717E3D9}"/>
                </a:ext>
              </a:extLst>
            </p:cNvPr>
            <p:cNvCxnSpPr>
              <a:cxnSpLocks/>
            </p:cNvCxnSpPr>
            <p:nvPr/>
          </p:nvCxnSpPr>
          <p:spPr>
            <a:xfrm>
              <a:off x="5406717" y="3208833"/>
              <a:ext cx="885556" cy="276834"/>
            </a:xfrm>
            <a:prstGeom prst="line">
              <a:avLst/>
            </a:prstGeom>
            <a:ln>
              <a:solidFill>
                <a:srgbClr val="ED7D31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1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52886-BB5D-DC34-C7CE-E9BBBF7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52" y="2062116"/>
            <a:ext cx="6778855" cy="857250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Vinaka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Vaka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Levu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E46387-96C4-E312-6AFF-F60D65D8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24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552EDE-F03C-C0AC-6422-D2A6D986F3BB}"/>
              </a:ext>
            </a:extLst>
          </p:cNvPr>
          <p:cNvCxnSpPr/>
          <p:nvPr/>
        </p:nvCxnSpPr>
        <p:spPr>
          <a:xfrm>
            <a:off x="488153" y="1869672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A1BB82D-D1E9-EE6A-F512-B6FEE7ADDD9D}"/>
              </a:ext>
            </a:extLst>
          </p:cNvPr>
          <p:cNvCxnSpPr/>
          <p:nvPr/>
        </p:nvCxnSpPr>
        <p:spPr>
          <a:xfrm>
            <a:off x="508500" y="3111810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0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0B70EB-DBF2-45F3-BFA9-1895AF2A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E5D03B7-91F8-4404-A420-E2D7AF42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7452828" cy="857250"/>
          </a:xfrm>
        </p:spPr>
        <p:txBody>
          <a:bodyPr/>
          <a:lstStyle/>
          <a:p>
            <a:r>
              <a:rPr lang="fr-FR" dirty="0" err="1"/>
              <a:t>Drought</a:t>
            </a:r>
            <a:r>
              <a:rPr lang="fr-FR" dirty="0"/>
              <a:t> in the Pacific </a:t>
            </a:r>
            <a:r>
              <a:rPr lang="fr-FR" dirty="0" err="1"/>
              <a:t>Islands</a:t>
            </a:r>
            <a:endParaRPr lang="fr-FR" dirty="0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D0311A68-FC75-4E94-B136-649BBDD2BE76}"/>
              </a:ext>
            </a:extLst>
          </p:cNvPr>
          <p:cNvSpPr txBox="1">
            <a:spLocks/>
          </p:cNvSpPr>
          <p:nvPr/>
        </p:nvSpPr>
        <p:spPr>
          <a:xfrm>
            <a:off x="8820472" y="4894008"/>
            <a:ext cx="323528" cy="2494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DE788-C688-4606-B90B-DB17022F3032}" type="slidenum">
              <a:rPr lang="fr-FR" sz="675">
                <a:solidFill>
                  <a:srgbClr val="FFFFFF"/>
                </a:solidFill>
              </a:rPr>
              <a:pPr/>
              <a:t>3</a:t>
            </a:fld>
            <a:endParaRPr lang="fr-FR" sz="675">
              <a:solidFill>
                <a:srgbClr val="FFFFF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510FFC-7E6C-479D-B906-F9877CB6D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6" y="1167594"/>
            <a:ext cx="5622380" cy="397590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85E37A0E-C1E3-41BC-841E-8A566CE85632}"/>
              </a:ext>
            </a:extLst>
          </p:cNvPr>
          <p:cNvGrpSpPr/>
          <p:nvPr/>
        </p:nvGrpSpPr>
        <p:grpSpPr>
          <a:xfrm>
            <a:off x="4572000" y="3539791"/>
            <a:ext cx="1702879" cy="1539767"/>
            <a:chOff x="6518591" y="4739727"/>
            <a:chExt cx="2270505" cy="2053023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44883E1-26F4-43B6-A902-3A431CE61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013" y="5278822"/>
              <a:ext cx="2197083" cy="151392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A30CE87-96B2-4185-9CF8-CD3A76970106}"/>
                </a:ext>
              </a:extLst>
            </p:cNvPr>
            <p:cNvSpPr txBox="1"/>
            <p:nvPr/>
          </p:nvSpPr>
          <p:spPr>
            <a:xfrm>
              <a:off x="6518591" y="4739727"/>
              <a:ext cx="2270505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/>
                <a:t>FIJI, 2010 </a:t>
              </a:r>
              <a:r>
                <a:rPr lang="en-US" sz="1000" b="1" dirty="0"/>
                <a:t>: "Meteorological drought affected Fiji"</a:t>
              </a:r>
              <a:r>
                <a:rPr lang="en-US" sz="900" b="1" dirty="0"/>
                <a:t>*</a:t>
              </a:r>
              <a:endParaRPr lang="fr-FR" sz="1000" b="1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E6C1B42-0620-4CA8-BEE2-CC3CCF695D78}"/>
              </a:ext>
            </a:extLst>
          </p:cNvPr>
          <p:cNvSpPr txBox="1"/>
          <p:nvPr/>
        </p:nvSpPr>
        <p:spPr>
          <a:xfrm>
            <a:off x="-108520" y="4937962"/>
            <a:ext cx="48526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/>
              <a:t>   *   Extreme Weather and Climate Events and Their Impacts on Island Countries in the Western Pacific: Cyclones, Floods and Droughts </a:t>
            </a:r>
            <a:r>
              <a:rPr lang="en-US" sz="525" i="1" dirty="0"/>
              <a:t>(Kuleshov, 2014)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FC561AB-4E5B-4604-BB3B-9EEC903737D9}"/>
              </a:ext>
            </a:extLst>
          </p:cNvPr>
          <p:cNvGrpSpPr/>
          <p:nvPr/>
        </p:nvGrpSpPr>
        <p:grpSpPr>
          <a:xfrm>
            <a:off x="3869922" y="843558"/>
            <a:ext cx="2196243" cy="1936353"/>
            <a:chOff x="5497978" y="1124744"/>
            <a:chExt cx="2928324" cy="258180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31BE3A2-D73F-4FB5-97FA-814A27620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987" y="1848722"/>
              <a:ext cx="2799315" cy="185782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72FA07E-69ED-4DF6-B1BC-C8BEB21E909E}"/>
                </a:ext>
              </a:extLst>
            </p:cNvPr>
            <p:cNvSpPr txBox="1"/>
            <p:nvPr/>
          </p:nvSpPr>
          <p:spPr>
            <a:xfrm>
              <a:off x="5497978" y="1124744"/>
              <a:ext cx="2928324" cy="1087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/>
                <a:t>VANUATU, 2015</a:t>
              </a:r>
              <a:r>
                <a:rPr lang="en-US" sz="1000" b="1" dirty="0"/>
                <a:t> : “</a:t>
              </a:r>
              <a:r>
                <a:rPr lang="en-US" sz="1000" b="1" dirty="0" err="1"/>
                <a:t>Tanna</a:t>
              </a:r>
              <a:r>
                <a:rPr lang="en-US" sz="1000" b="1" dirty="0"/>
                <a:t> Island particularly affected by drought“</a:t>
              </a:r>
            </a:p>
            <a:p>
              <a:r>
                <a:rPr lang="fr-FR" sz="900" i="1" dirty="0"/>
                <a:t>NC 1ère</a:t>
              </a:r>
            </a:p>
            <a:p>
              <a:endParaRPr lang="fr-FR" sz="900" b="1" dirty="0"/>
            </a:p>
            <a:p>
              <a:endParaRPr lang="fr-FR" sz="900" b="1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B2800D-97AE-4DB8-ADDD-D49DDDC3A327}"/>
              </a:ext>
            </a:extLst>
          </p:cNvPr>
          <p:cNvGrpSpPr/>
          <p:nvPr/>
        </p:nvGrpSpPr>
        <p:grpSpPr>
          <a:xfrm>
            <a:off x="467544" y="2787774"/>
            <a:ext cx="2714555" cy="2106234"/>
            <a:chOff x="525929" y="3255829"/>
            <a:chExt cx="3619406" cy="280831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B0BC87F-917C-40F4-9B9B-727AED6F9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29" y="3488725"/>
              <a:ext cx="3433888" cy="2575416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77470B9-0396-4EB5-8B3D-EBEF81FBA27D}"/>
                </a:ext>
              </a:extLst>
            </p:cNvPr>
            <p:cNvSpPr txBox="1"/>
            <p:nvPr/>
          </p:nvSpPr>
          <p:spPr>
            <a:xfrm>
              <a:off x="909972" y="3255829"/>
              <a:ext cx="3235363" cy="71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u="sng" dirty="0"/>
                <a:t>NEW CALEDONIA, 2019</a:t>
              </a:r>
              <a:r>
                <a:rPr lang="en-US" sz="1000" b="1" dirty="0"/>
                <a:t> :</a:t>
              </a:r>
            </a:p>
            <a:p>
              <a:pPr algn="r"/>
              <a:r>
                <a:rPr lang="en-US" sz="1000" b="1" dirty="0"/>
                <a:t> “Second warmest year since 1850”</a:t>
              </a:r>
              <a:endParaRPr lang="en-US" sz="900" b="1" dirty="0"/>
            </a:p>
            <a:p>
              <a:pPr algn="r"/>
              <a:r>
                <a:rPr lang="fr-FR" sz="900" i="1" dirty="0"/>
                <a:t>Météo-France NC</a:t>
              </a:r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0D0C8C6B-B64E-4EB6-A567-63B6C73A4D48}"/>
              </a:ext>
            </a:extLst>
          </p:cNvPr>
          <p:cNvSpPr/>
          <p:nvPr/>
        </p:nvSpPr>
        <p:spPr>
          <a:xfrm>
            <a:off x="4848032" y="2968815"/>
            <a:ext cx="819048" cy="570839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9C00706-F7F5-4F9D-A694-18407243E584}"/>
              </a:ext>
            </a:extLst>
          </p:cNvPr>
          <p:cNvSpPr/>
          <p:nvPr/>
        </p:nvSpPr>
        <p:spPr>
          <a:xfrm rot="20239617">
            <a:off x="3511547" y="2063314"/>
            <a:ext cx="410788" cy="1682180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DABDFF3-A0C0-4E54-A836-A342067187A3}"/>
              </a:ext>
            </a:extLst>
          </p:cNvPr>
          <p:cNvSpPr/>
          <p:nvPr/>
        </p:nvSpPr>
        <p:spPr>
          <a:xfrm rot="18568313">
            <a:off x="3256860" y="3287018"/>
            <a:ext cx="417715" cy="953939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F346C03-73BB-4E4D-ACD0-79633F340815}"/>
              </a:ext>
            </a:extLst>
          </p:cNvPr>
          <p:cNvGrpSpPr/>
          <p:nvPr/>
        </p:nvGrpSpPr>
        <p:grpSpPr>
          <a:xfrm>
            <a:off x="6517444" y="2464302"/>
            <a:ext cx="2519054" cy="1367969"/>
            <a:chOff x="8689923" y="3484994"/>
            <a:chExt cx="3358738" cy="1823959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35797EF-3EB2-4F88-BFBF-AF39B70747E6}"/>
                </a:ext>
              </a:extLst>
            </p:cNvPr>
            <p:cNvSpPr txBox="1"/>
            <p:nvPr/>
          </p:nvSpPr>
          <p:spPr>
            <a:xfrm>
              <a:off x="9018952" y="4365105"/>
              <a:ext cx="3029709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u="sng" dirty="0" err="1">
                  <a:solidFill>
                    <a:srgbClr val="1F1F1F"/>
                  </a:solidFill>
                  <a:latin typeface="Brown"/>
                </a:rPr>
                <a:t>WALLIS-et-FUTUNA</a:t>
              </a:r>
              <a:r>
                <a:rPr lang="fr-FR" sz="1000" b="1" u="sng" dirty="0">
                  <a:solidFill>
                    <a:srgbClr val="1F1F1F"/>
                  </a:solidFill>
                  <a:latin typeface="Brown"/>
                </a:rPr>
                <a:t>, 2016 </a:t>
              </a:r>
              <a:r>
                <a:rPr lang="fr-FR" sz="1000" b="1" dirty="0">
                  <a:solidFill>
                    <a:srgbClr val="1F1F1F"/>
                  </a:solidFill>
                  <a:latin typeface="Brown"/>
                </a:rPr>
                <a:t>:</a:t>
              </a:r>
            </a:p>
            <a:p>
              <a:r>
                <a:rPr lang="en-US" sz="1000" b="1" dirty="0">
                  <a:solidFill>
                    <a:srgbClr val="1F1F1F"/>
                  </a:solidFill>
                  <a:latin typeface="Brown"/>
                </a:rPr>
                <a:t>"Warmest and driest January in both Wallis and Futuna since the first weather records in 1971."</a:t>
              </a:r>
              <a:endParaRPr lang="fr-NC" sz="1000" dirty="0"/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A807B1B8-077C-4033-9C18-31CA74B03EC3}"/>
                </a:ext>
              </a:extLst>
            </p:cNvPr>
            <p:cNvGrpSpPr/>
            <p:nvPr/>
          </p:nvGrpSpPr>
          <p:grpSpPr>
            <a:xfrm>
              <a:off x="8736765" y="3583952"/>
              <a:ext cx="1045222" cy="623444"/>
              <a:chOff x="5365236" y="3284984"/>
              <a:chExt cx="1666868" cy="1164374"/>
            </a:xfrm>
          </p:grpSpPr>
          <p:pic>
            <p:nvPicPr>
              <p:cNvPr id="31" name="Image 30" descr="Une image contenant carte&#10;&#10;Description générée automatiquement">
                <a:extLst>
                  <a:ext uri="{FF2B5EF4-FFF2-40B4-BE49-F238E27FC236}">
                    <a16:creationId xmlns:a16="http://schemas.microsoft.com/office/drawing/2014/main" id="{DBC204E0-8CA0-4D0B-9E17-5CA876D41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5236" y="3788863"/>
                <a:ext cx="934014" cy="660495"/>
              </a:xfrm>
              <a:prstGeom prst="rect">
                <a:avLst/>
              </a:prstGeom>
            </p:spPr>
          </p:pic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198757EA-5BAF-4DE3-A06B-0A866610F7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85" r="13322"/>
              <a:stretch/>
            </p:blipFill>
            <p:spPr>
              <a:xfrm>
                <a:off x="6089561" y="3284984"/>
                <a:ext cx="942543" cy="967499"/>
              </a:xfrm>
              <a:prstGeom prst="rect">
                <a:avLst/>
              </a:prstGeom>
            </p:spPr>
          </p:pic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28F1011-3E2E-4941-B8B6-3AB3FE5CAFC2}"/>
                  </a:ext>
                </a:extLst>
              </p:cNvPr>
              <p:cNvCxnSpPr/>
              <p:nvPr/>
            </p:nvCxnSpPr>
            <p:spPr>
              <a:xfrm>
                <a:off x="5807968" y="3573016"/>
                <a:ext cx="515557" cy="648072"/>
              </a:xfrm>
              <a:prstGeom prst="line">
                <a:avLst/>
              </a:prstGeom>
              <a:ln w="6350">
                <a:solidFill>
                  <a:schemeClr val="accent6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628667CB-A4C2-4AD0-BA89-52CD04928AD0}"/>
                </a:ext>
              </a:extLst>
            </p:cNvPr>
            <p:cNvSpPr/>
            <p:nvPr/>
          </p:nvSpPr>
          <p:spPr>
            <a:xfrm>
              <a:off x="8689923" y="3484994"/>
              <a:ext cx="1092064" cy="808102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34C09A2F-F17B-4556-A9A0-E2F694239761}"/>
              </a:ext>
            </a:extLst>
          </p:cNvPr>
          <p:cNvGrpSpPr/>
          <p:nvPr/>
        </p:nvGrpSpPr>
        <p:grpSpPr>
          <a:xfrm>
            <a:off x="7142988" y="1203598"/>
            <a:ext cx="1939825" cy="1059304"/>
            <a:chOff x="9235955" y="1900063"/>
            <a:chExt cx="2586433" cy="1412406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639D690-5233-4708-A33E-21D5029B9835}"/>
                </a:ext>
              </a:extLst>
            </p:cNvPr>
            <p:cNvSpPr txBox="1"/>
            <p:nvPr/>
          </p:nvSpPr>
          <p:spPr>
            <a:xfrm>
              <a:off x="9650902" y="2389139"/>
              <a:ext cx="2171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u="sng" dirty="0">
                  <a:solidFill>
                    <a:srgbClr val="1F1F1F"/>
                  </a:solidFill>
                  <a:latin typeface="Brown"/>
                </a:rPr>
                <a:t>FRENCH POLYNESIA, 2021 </a:t>
              </a:r>
              <a:r>
                <a:rPr lang="en-GB" sz="1000" b="1" dirty="0">
                  <a:solidFill>
                    <a:srgbClr val="1F1F1F"/>
                  </a:solidFill>
                  <a:latin typeface="Brown"/>
                </a:rPr>
                <a:t>:</a:t>
              </a:r>
            </a:p>
            <a:p>
              <a:r>
                <a:rPr lang="en-GB" sz="1000" b="1" dirty="0">
                  <a:solidFill>
                    <a:srgbClr val="1F1F1F"/>
                  </a:solidFill>
                  <a:latin typeface="Brown"/>
                </a:rPr>
                <a:t>"Polynesia undergoes an extreme drought”</a:t>
              </a:r>
            </a:p>
            <a:p>
              <a:r>
                <a:rPr lang="en-GB" sz="900" i="1" dirty="0" err="1">
                  <a:solidFill>
                    <a:srgbClr val="1F1F1F"/>
                  </a:solidFill>
                  <a:latin typeface="Brown"/>
                </a:rPr>
                <a:t>Météo</a:t>
              </a:r>
              <a:r>
                <a:rPr lang="en-GB" sz="900" i="1" dirty="0">
                  <a:solidFill>
                    <a:srgbClr val="1F1F1F"/>
                  </a:solidFill>
                  <a:latin typeface="Brown"/>
                </a:rPr>
                <a:t>-France</a:t>
              </a:r>
            </a:p>
          </p:txBody>
        </p:sp>
        <p:pic>
          <p:nvPicPr>
            <p:cNvPr id="35" name="Image 34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492A0362-4718-4807-A1AB-89E4F651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8419" y="2013249"/>
              <a:ext cx="483568" cy="341958"/>
            </a:xfrm>
            <a:prstGeom prst="rect">
              <a:avLst/>
            </a:prstGeom>
          </p:spPr>
        </p:pic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0E23CB98-2245-4FAB-90FD-61403DCB7143}"/>
                </a:ext>
              </a:extLst>
            </p:cNvPr>
            <p:cNvSpPr/>
            <p:nvPr/>
          </p:nvSpPr>
          <p:spPr>
            <a:xfrm>
              <a:off x="9235955" y="1900063"/>
              <a:ext cx="649458" cy="545095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C05E822-855F-593E-6408-AF0210951D87}"/>
              </a:ext>
            </a:extLst>
          </p:cNvPr>
          <p:cNvGrpSpPr/>
          <p:nvPr/>
        </p:nvGrpSpPr>
        <p:grpSpPr>
          <a:xfrm>
            <a:off x="6893221" y="4011704"/>
            <a:ext cx="1782430" cy="1015230"/>
            <a:chOff x="6976251" y="4117568"/>
            <a:chExt cx="1782430" cy="101523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5E6A97F-CED7-EFF6-A39D-A2CA85677B7F}"/>
                </a:ext>
              </a:extLst>
            </p:cNvPr>
            <p:cNvSpPr/>
            <p:nvPr/>
          </p:nvSpPr>
          <p:spPr>
            <a:xfrm>
              <a:off x="6976251" y="4117568"/>
              <a:ext cx="1782430" cy="101523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6D52EF0C-F68E-887E-A82E-B15E0581D52E}"/>
                </a:ext>
              </a:extLst>
            </p:cNvPr>
            <p:cNvGrpSpPr/>
            <p:nvPr/>
          </p:nvGrpSpPr>
          <p:grpSpPr>
            <a:xfrm>
              <a:off x="7044127" y="4215627"/>
              <a:ext cx="1632329" cy="843304"/>
              <a:chOff x="-363812" y="5849169"/>
              <a:chExt cx="1632329" cy="843304"/>
            </a:xfrm>
          </p:grpSpPr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8F3CE766-672F-8665-8AF0-C5CAA033FC65}"/>
                  </a:ext>
                </a:extLst>
              </p:cNvPr>
              <p:cNvPicPr/>
              <p:nvPr/>
            </p:nvPicPr>
            <p:blipFill>
              <a:blip r:embed="rId10"/>
              <a:srcRect l="12547" t="1867" r="12903" b="15714"/>
              <a:stretch/>
            </p:blipFill>
            <p:spPr>
              <a:xfrm>
                <a:off x="777779" y="5849169"/>
                <a:ext cx="490738" cy="55034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D0B29F-9E83-1911-1737-BEA87464B6CA}"/>
                  </a:ext>
                </a:extLst>
              </p:cNvPr>
              <p:cNvSpPr/>
              <p:nvPr/>
            </p:nvSpPr>
            <p:spPr>
              <a:xfrm>
                <a:off x="-363812" y="5861476"/>
                <a:ext cx="13485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b="1" dirty="0"/>
                  <a:t>Impacts on :</a:t>
                </a:r>
              </a:p>
              <a:p>
                <a:r>
                  <a:rPr lang="fr-FR" sz="1200" dirty="0" err="1"/>
                  <a:t>Biodiversity</a:t>
                </a:r>
                <a:endParaRPr lang="fr-FR" sz="1200" dirty="0"/>
              </a:p>
              <a:p>
                <a:r>
                  <a:rPr lang="fr-FR" sz="1200" dirty="0"/>
                  <a:t>Agricultural </a:t>
                </a:r>
                <a:r>
                  <a:rPr lang="fr-FR" sz="1200" dirty="0" err="1"/>
                  <a:t>crops</a:t>
                </a:r>
                <a:endParaRPr lang="fr-FR" sz="1200" dirty="0"/>
              </a:p>
              <a:p>
                <a:r>
                  <a:rPr lang="fr-FR" sz="1200" dirty="0"/>
                  <a:t>Water ressource</a:t>
                </a:r>
              </a:p>
            </p:txBody>
          </p:sp>
        </p:grp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AD81F14E-17F9-DCE6-C63C-C088BF38FB25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0D37DC90-9D86-D47A-7E18-C56F58DD6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787BF8A9-440B-78A6-C443-2B2D4C7939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59DA21AF-B576-9649-0AD8-F72A535D4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48" name="Picture 2" descr="Météo-France — Wikipédia">
              <a:extLst>
                <a:ext uri="{FF2B5EF4-FFF2-40B4-BE49-F238E27FC236}">
                  <a16:creationId xmlns:a16="http://schemas.microsoft.com/office/drawing/2014/main" id="{61A50D68-DF00-F01D-9B8E-E063D14C9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38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0B70EB-DBF2-45F3-BFA9-1895AF2A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E5D03B7-91F8-4404-A420-E2D7AF42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7452828" cy="857250"/>
          </a:xfrm>
        </p:spPr>
        <p:txBody>
          <a:bodyPr/>
          <a:lstStyle/>
          <a:p>
            <a:r>
              <a:rPr lang="fr-FR" dirty="0" err="1"/>
              <a:t>Drought</a:t>
            </a:r>
            <a:r>
              <a:rPr lang="fr-FR" dirty="0"/>
              <a:t> in the Pacific </a:t>
            </a:r>
            <a:r>
              <a:rPr lang="fr-FR" dirty="0" err="1"/>
              <a:t>Islands</a:t>
            </a:r>
            <a:endParaRPr lang="fr-FR" dirty="0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D0311A68-FC75-4E94-B136-649BBDD2BE76}"/>
              </a:ext>
            </a:extLst>
          </p:cNvPr>
          <p:cNvSpPr txBox="1">
            <a:spLocks/>
          </p:cNvSpPr>
          <p:nvPr/>
        </p:nvSpPr>
        <p:spPr>
          <a:xfrm>
            <a:off x="8820472" y="4894008"/>
            <a:ext cx="323528" cy="2494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DE788-C688-4606-B90B-DB17022F3032}" type="slidenum">
              <a:rPr lang="fr-FR" sz="675">
                <a:solidFill>
                  <a:srgbClr val="FFFFFF"/>
                </a:solidFill>
              </a:rPr>
              <a:pPr/>
              <a:t>4</a:t>
            </a:fld>
            <a:endParaRPr lang="fr-FR" sz="675">
              <a:solidFill>
                <a:srgbClr val="FFFFF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510FFC-7E6C-479D-B906-F9877CB6D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6" y="1167594"/>
            <a:ext cx="5622380" cy="3975906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B2800D-97AE-4DB8-ADDD-D49DDDC3A327}"/>
              </a:ext>
            </a:extLst>
          </p:cNvPr>
          <p:cNvGrpSpPr/>
          <p:nvPr/>
        </p:nvGrpSpPr>
        <p:grpSpPr>
          <a:xfrm>
            <a:off x="467544" y="2787774"/>
            <a:ext cx="2714555" cy="2106234"/>
            <a:chOff x="525929" y="3255829"/>
            <a:chExt cx="3619406" cy="280831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B0BC87F-917C-40F4-9B9B-727AED6F9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29" y="3488725"/>
              <a:ext cx="3433888" cy="2575416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77470B9-0396-4EB5-8B3D-EBEF81FBA27D}"/>
                </a:ext>
              </a:extLst>
            </p:cNvPr>
            <p:cNvSpPr txBox="1"/>
            <p:nvPr/>
          </p:nvSpPr>
          <p:spPr>
            <a:xfrm>
              <a:off x="909972" y="3255829"/>
              <a:ext cx="3235363" cy="71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u="sng" dirty="0"/>
                <a:t>NEW CALEDONIA, 2019</a:t>
              </a:r>
              <a:r>
                <a:rPr lang="en-US" sz="1000" b="1" dirty="0"/>
                <a:t> : </a:t>
              </a:r>
            </a:p>
            <a:p>
              <a:pPr algn="r"/>
              <a:r>
                <a:rPr lang="en-US" sz="1000" b="1" dirty="0"/>
                <a:t>“Second warmest year since 1850”</a:t>
              </a:r>
              <a:endParaRPr lang="en-US" sz="900" b="1" dirty="0"/>
            </a:p>
            <a:p>
              <a:pPr algn="r"/>
              <a:r>
                <a:rPr lang="fr-FR" sz="900" i="1" dirty="0"/>
                <a:t>Météo-France NC</a:t>
              </a:r>
            </a:p>
          </p:txBody>
        </p:sp>
      </p:grpSp>
      <p:sp>
        <p:nvSpPr>
          <p:cNvPr id="22" name="Ellipse 21">
            <a:extLst>
              <a:ext uri="{FF2B5EF4-FFF2-40B4-BE49-F238E27FC236}">
                <a16:creationId xmlns:a16="http://schemas.microsoft.com/office/drawing/2014/main" id="{7DABDFF3-A0C0-4E54-A836-A342067187A3}"/>
              </a:ext>
            </a:extLst>
          </p:cNvPr>
          <p:cNvSpPr/>
          <p:nvPr/>
        </p:nvSpPr>
        <p:spPr>
          <a:xfrm rot="18568313">
            <a:off x="3256860" y="3287018"/>
            <a:ext cx="417715" cy="953939"/>
          </a:xfrm>
          <a:prstGeom prst="ellipse">
            <a:avLst/>
          </a:prstGeom>
          <a:noFill/>
          <a:ln w="19050">
            <a:solidFill>
              <a:srgbClr val="006BB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B224A603-B7D1-56C6-BC61-1FC59F7E3487}"/>
              </a:ext>
            </a:extLst>
          </p:cNvPr>
          <p:cNvGrpSpPr/>
          <p:nvPr/>
        </p:nvGrpSpPr>
        <p:grpSpPr>
          <a:xfrm>
            <a:off x="3299251" y="878873"/>
            <a:ext cx="5308797" cy="4139881"/>
            <a:chOff x="3299251" y="878873"/>
            <a:chExt cx="5308797" cy="4139881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5C2242DF-512D-C8FC-03EE-F511EF7964D8}"/>
                </a:ext>
              </a:extLst>
            </p:cNvPr>
            <p:cNvGrpSpPr/>
            <p:nvPr/>
          </p:nvGrpSpPr>
          <p:grpSpPr>
            <a:xfrm>
              <a:off x="4793748" y="878873"/>
              <a:ext cx="3814300" cy="4139881"/>
              <a:chOff x="5222196" y="949263"/>
              <a:chExt cx="3814300" cy="4139881"/>
            </a:xfrm>
          </p:grpSpPr>
          <p:sp>
            <p:nvSpPr>
              <p:cNvPr id="36" name="Rectangle à coins arrondis 34">
                <a:extLst>
                  <a:ext uri="{FF2B5EF4-FFF2-40B4-BE49-F238E27FC236}">
                    <a16:creationId xmlns:a16="http://schemas.microsoft.com/office/drawing/2014/main" id="{A5677D23-E7FB-635E-15AB-87ADB14AC60D}"/>
                  </a:ext>
                </a:extLst>
              </p:cNvPr>
              <p:cNvSpPr/>
              <p:nvPr/>
            </p:nvSpPr>
            <p:spPr>
              <a:xfrm>
                <a:off x="5222196" y="949263"/>
                <a:ext cx="3813351" cy="4139881"/>
              </a:xfrm>
              <a:prstGeom prst="roundRect">
                <a:avLst>
                  <a:gd name="adj" fmla="val 9283"/>
                </a:avLst>
              </a:prstGeom>
              <a:solidFill>
                <a:srgbClr val="FFFFFF"/>
              </a:solidFill>
              <a:ln>
                <a:solidFill>
                  <a:srgbClr val="00589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9" name="TextShape 5">
                <a:extLst>
                  <a:ext uri="{FF2B5EF4-FFF2-40B4-BE49-F238E27FC236}">
                    <a16:creationId xmlns:a16="http://schemas.microsoft.com/office/drawing/2014/main" id="{C4BC2BFB-E84E-F79A-7422-D504A12EF1EE}"/>
                  </a:ext>
                </a:extLst>
              </p:cNvPr>
              <p:cNvSpPr txBox="1"/>
              <p:nvPr/>
            </p:nvSpPr>
            <p:spPr>
              <a:xfrm>
                <a:off x="5580988" y="1531455"/>
                <a:ext cx="3059207" cy="677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>
                <a:noAutofit/>
              </a:bodyPr>
              <a:lstStyle/>
              <a:p>
                <a:pPr marL="171450" indent="-171450">
                  <a:buFontTx/>
                  <a:buChar char="-"/>
                </a:pPr>
                <a:r>
                  <a:rPr lang="en-US" sz="1100" b="1" spc="-1" dirty="0">
                    <a:solidFill>
                      <a:srgbClr val="000000"/>
                    </a:solidFill>
                    <a:latin typeface="Open Sans"/>
                  </a:rPr>
                  <a:t>Detection </a:t>
                </a:r>
                <a:r>
                  <a:rPr lang="en-US" sz="1100" spc="-1" dirty="0">
                    <a:solidFill>
                      <a:srgbClr val="000000"/>
                    </a:solidFill>
                    <a:latin typeface="Open Sans"/>
                  </a:rPr>
                  <a:t>of meteorological drought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sz="1100" b="1" spc="-1" dirty="0">
                    <a:solidFill>
                      <a:srgbClr val="000000"/>
                    </a:solidFill>
                    <a:latin typeface="Open Sans"/>
                  </a:rPr>
                  <a:t>Purchase of drought food </a:t>
                </a:r>
                <a:r>
                  <a:rPr lang="en-US" sz="1100" spc="-1" dirty="0">
                    <a:solidFill>
                      <a:srgbClr val="000000"/>
                    </a:solidFill>
                    <a:latin typeface="Open Sans"/>
                  </a:rPr>
                  <a:t>for farmers 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sz="1100" b="1" spc="-1" dirty="0">
                    <a:solidFill>
                      <a:srgbClr val="000000"/>
                    </a:solidFill>
                    <a:latin typeface="Open Sans"/>
                  </a:rPr>
                  <a:t>Compensation </a:t>
                </a:r>
                <a:r>
                  <a:rPr lang="en-US" sz="1100" spc="-1" dirty="0">
                    <a:solidFill>
                      <a:srgbClr val="000000"/>
                    </a:solidFill>
                    <a:latin typeface="Open Sans"/>
                  </a:rPr>
                  <a:t>for producers</a:t>
                </a:r>
                <a:endParaRPr lang="fr-FR" sz="1200" strike="noStrike" spc="-1" dirty="0">
                  <a:solidFill>
                    <a:srgbClr val="000000"/>
                  </a:solidFill>
                  <a:latin typeface="Open Sans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9D085D7C-3A45-BA31-55F7-25733B9306FE}"/>
                  </a:ext>
                </a:extLst>
              </p:cNvPr>
              <p:cNvSpPr txBox="1"/>
              <p:nvPr/>
            </p:nvSpPr>
            <p:spPr>
              <a:xfrm>
                <a:off x="5502004" y="4462517"/>
                <a:ext cx="14202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AU" sz="1050" i="1" spc="-1" dirty="0">
                    <a:latin typeface="Open Sans"/>
                    <a:ea typeface="Microsoft YaHei"/>
                  </a:rPr>
                  <a:t>50 weather stations over the territory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B053763B-CAC3-E010-AB04-3D36B5A13D78}"/>
                  </a:ext>
                </a:extLst>
              </p:cNvPr>
              <p:cNvSpPr txBox="1"/>
              <p:nvPr/>
            </p:nvSpPr>
            <p:spPr>
              <a:xfrm>
                <a:off x="5462048" y="1020554"/>
                <a:ext cx="33584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strike="noStrike" spc="-1" dirty="0">
                    <a:solidFill>
                      <a:schemeClr val="accent4">
                        <a:lumMod val="75000"/>
                      </a:schemeClr>
                    </a:solidFill>
                    <a:latin typeface="Open Sans"/>
                  </a:rPr>
                  <a:t>The Rural Agency </a:t>
                </a:r>
                <a:r>
                  <a:rPr lang="fr-FR" sz="1400" spc="-1" dirty="0">
                    <a:solidFill>
                      <a:schemeClr val="accent6"/>
                    </a:solidFill>
                    <a:latin typeface="Open Sans"/>
                  </a:rPr>
                  <a:t>and</a:t>
                </a:r>
                <a:r>
                  <a:rPr lang="fr-FR" sz="1400" b="1" spc="-1" dirty="0">
                    <a:solidFill>
                      <a:schemeClr val="accent6"/>
                    </a:solidFill>
                    <a:latin typeface="Open Sans"/>
                  </a:rPr>
                  <a:t> </a:t>
                </a:r>
                <a:r>
                  <a:rPr lang="fr-FR" sz="1400" b="1" spc="-1" dirty="0" err="1">
                    <a:solidFill>
                      <a:srgbClr val="005892"/>
                    </a:solidFill>
                    <a:latin typeface="Open Sans"/>
                  </a:rPr>
                  <a:t>Meteo</a:t>
                </a:r>
                <a:r>
                  <a:rPr lang="fr-FR" sz="1400" b="1" spc="-1" dirty="0">
                    <a:solidFill>
                      <a:srgbClr val="005892"/>
                    </a:solidFill>
                    <a:latin typeface="Open Sans"/>
                  </a:rPr>
                  <a:t> France</a:t>
                </a:r>
              </a:p>
              <a:p>
                <a:pPr>
                  <a:spcAft>
                    <a:spcPts val="600"/>
                  </a:spcAft>
                </a:pPr>
                <a:r>
                  <a:rPr lang="fr-FR" sz="1400" spc="-1" dirty="0" err="1">
                    <a:solidFill>
                      <a:schemeClr val="accent6"/>
                    </a:solidFill>
                    <a:latin typeface="Open Sans"/>
                  </a:rPr>
                  <a:t>facing</a:t>
                </a:r>
                <a:r>
                  <a:rPr lang="fr-FR" sz="1400" spc="-1" dirty="0">
                    <a:solidFill>
                      <a:schemeClr val="accent6"/>
                    </a:solidFill>
                    <a:latin typeface="Open Sans"/>
                  </a:rPr>
                  <a:t> the </a:t>
                </a:r>
                <a:r>
                  <a:rPr lang="fr-FR" sz="1400" u="sng" spc="-1" dirty="0" err="1">
                    <a:solidFill>
                      <a:schemeClr val="accent6"/>
                    </a:solidFill>
                    <a:latin typeface="Open Sans"/>
                  </a:rPr>
                  <a:t>Drought</a:t>
                </a:r>
                <a:r>
                  <a:rPr lang="fr-FR" sz="1400" u="sng" spc="-1" dirty="0">
                    <a:solidFill>
                      <a:schemeClr val="accent6"/>
                    </a:solidFill>
                    <a:latin typeface="Open Sans"/>
                  </a:rPr>
                  <a:t> Hazard</a:t>
                </a:r>
                <a:r>
                  <a:rPr lang="fr-FR" sz="1400" spc="-1" dirty="0">
                    <a:solidFill>
                      <a:schemeClr val="accent6"/>
                    </a:solidFill>
                    <a:latin typeface="Open Sans"/>
                  </a:rPr>
                  <a:t> : </a:t>
                </a:r>
              </a:p>
            </p:txBody>
          </p:sp>
          <p:sp>
            <p:nvSpPr>
              <p:cNvPr id="45" name="Flèche : courbe vers le haut 44">
                <a:extLst>
                  <a:ext uri="{FF2B5EF4-FFF2-40B4-BE49-F238E27FC236}">
                    <a16:creationId xmlns:a16="http://schemas.microsoft.com/office/drawing/2014/main" id="{93C64CF9-63F1-3DB9-F267-FD072E412AD4}"/>
                  </a:ext>
                </a:extLst>
              </p:cNvPr>
              <p:cNvSpPr/>
              <p:nvPr/>
            </p:nvSpPr>
            <p:spPr>
              <a:xfrm rot="14665844">
                <a:off x="6660438" y="2964278"/>
                <a:ext cx="2199196" cy="835539"/>
              </a:xfrm>
              <a:prstGeom prst="curvedUpArrow">
                <a:avLst>
                  <a:gd name="adj1" fmla="val 15349"/>
                  <a:gd name="adj2" fmla="val 35454"/>
                  <a:gd name="adj3" fmla="val 1821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46" name="Picture 2" descr="Météo-France — Wikipédia">
                <a:extLst>
                  <a:ext uri="{FF2B5EF4-FFF2-40B4-BE49-F238E27FC236}">
                    <a16:creationId xmlns:a16="http://schemas.microsoft.com/office/drawing/2014/main" id="{4653A0D8-3FEF-9EFF-027A-CB2D1C697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5499" y="2733184"/>
                <a:ext cx="762962" cy="762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 descr="Icône Précipitation Concept Logo Des Précipitations Tendance Sur Fond Blanc  image vectorielle par bestvectorstock © Illustration #224862972">
                <a:extLst>
                  <a:ext uri="{FF2B5EF4-FFF2-40B4-BE49-F238E27FC236}">
                    <a16:creationId xmlns:a16="http://schemas.microsoft.com/office/drawing/2014/main" id="{56AD2033-99CA-7902-E459-17F14EA860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9395" y="3526332"/>
                <a:ext cx="517098" cy="517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Shape 5">
                <a:extLst>
                  <a:ext uri="{FF2B5EF4-FFF2-40B4-BE49-F238E27FC236}">
                    <a16:creationId xmlns:a16="http://schemas.microsoft.com/office/drawing/2014/main" id="{FAB29E14-E553-F88E-3B0A-6C7A3E5A6969}"/>
                  </a:ext>
                </a:extLst>
              </p:cNvPr>
              <p:cNvSpPr txBox="1"/>
              <p:nvPr/>
            </p:nvSpPr>
            <p:spPr>
              <a:xfrm>
                <a:off x="7524328" y="2316698"/>
                <a:ext cx="1512168" cy="424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>
                <a:noAutofit/>
              </a:bodyPr>
              <a:lstStyle/>
              <a:p>
                <a:pPr algn="ctr">
                  <a:spcBef>
                    <a:spcPts val="972"/>
                  </a:spcBef>
                  <a:buClr>
                    <a:srgbClr val="008FBD"/>
                  </a:buClr>
                  <a:buSzPct val="50000"/>
                </a:pPr>
                <a:r>
                  <a:rPr lang="en-US" sz="900" b="1" i="1" spc="-1" dirty="0">
                    <a:solidFill>
                      <a:srgbClr val="404040"/>
                    </a:solidFill>
                    <a:latin typeface="Open Sans"/>
                  </a:rPr>
                  <a:t>Standardized Precipitation Index (SPI)</a:t>
                </a:r>
              </a:p>
            </p:txBody>
          </p: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AB72AB32-3729-7D3A-855D-A3A86744B749}"/>
                  </a:ext>
                </a:extLst>
              </p:cNvPr>
              <p:cNvGrpSpPr/>
              <p:nvPr/>
            </p:nvGrpSpPr>
            <p:grpSpPr>
              <a:xfrm>
                <a:off x="5412093" y="2303333"/>
                <a:ext cx="1444255" cy="1153338"/>
                <a:chOff x="5580112" y="2360728"/>
                <a:chExt cx="1444255" cy="1153338"/>
              </a:xfrm>
            </p:grpSpPr>
            <p:pic>
              <p:nvPicPr>
                <p:cNvPr id="50" name="Picture 2" descr="L'agence Rurale lance un appel à Manifestations d'Interêt pour des projets  de retenues collinaires | Politique de l'eau partagée">
                  <a:extLst>
                    <a:ext uri="{FF2B5EF4-FFF2-40B4-BE49-F238E27FC236}">
                      <a16:creationId xmlns:a16="http://schemas.microsoft.com/office/drawing/2014/main" id="{9C9218A2-C500-5A1C-7E21-430ADB161B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37406" y="2360728"/>
                  <a:ext cx="927901" cy="7485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Image 50">
                  <a:extLst>
                    <a:ext uri="{FF2B5EF4-FFF2-40B4-BE49-F238E27FC236}">
                      <a16:creationId xmlns:a16="http://schemas.microsoft.com/office/drawing/2014/main" id="{8FE7219E-4113-FEB5-8A0C-6E45BBCF3D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80112" y="2922519"/>
                  <a:ext cx="430887" cy="430887"/>
                </a:xfrm>
                <a:prstGeom prst="rect">
                  <a:avLst/>
                </a:prstGeom>
              </p:spPr>
            </p:pic>
            <p:sp>
              <p:nvSpPr>
                <p:cNvPr id="52" name="TextShape 5">
                  <a:extLst>
                    <a:ext uri="{FF2B5EF4-FFF2-40B4-BE49-F238E27FC236}">
                      <a16:creationId xmlns:a16="http://schemas.microsoft.com/office/drawing/2014/main" id="{548122AD-8300-181F-1B01-12ACDFB4C7A9}"/>
                    </a:ext>
                  </a:extLst>
                </p:cNvPr>
                <p:cNvSpPr txBox="1"/>
                <p:nvPr/>
              </p:nvSpPr>
              <p:spPr>
                <a:xfrm>
                  <a:off x="5980131" y="3089675"/>
                  <a:ext cx="1044236" cy="4243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tIns="45000" rIns="90000" bIns="45000">
                  <a:noAutofit/>
                </a:bodyPr>
                <a:lstStyle/>
                <a:p>
                  <a:pPr algn="ctr">
                    <a:spcBef>
                      <a:spcPts val="972"/>
                    </a:spcBef>
                    <a:buClr>
                      <a:srgbClr val="008FBD"/>
                    </a:buClr>
                    <a:buSzPct val="50000"/>
                  </a:pPr>
                  <a:r>
                    <a:rPr lang="en-US" sz="900" b="1" i="1" spc="-1" dirty="0">
                      <a:solidFill>
                        <a:srgbClr val="404040"/>
                      </a:solidFill>
                      <a:latin typeface="Open Sans"/>
                    </a:rPr>
                    <a:t>Compensation for producers</a:t>
                  </a:r>
                </a:p>
              </p:txBody>
            </p:sp>
          </p:grpSp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BF257E16-5B08-CC81-F985-3A8DC31A0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3000" y="3429889"/>
                <a:ext cx="2616476" cy="1590408"/>
              </a:xfrm>
              <a:prstGeom prst="rect">
                <a:avLst/>
              </a:prstGeom>
            </p:spPr>
          </p:pic>
        </p:grp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FE69800A-B5ED-B367-334A-0A0433ADD77E}"/>
                </a:ext>
              </a:extLst>
            </p:cNvPr>
            <p:cNvCxnSpPr>
              <a:cxnSpLocks/>
              <a:stCxn id="22" idx="7"/>
            </p:cNvCxnSpPr>
            <p:nvPr/>
          </p:nvCxnSpPr>
          <p:spPr>
            <a:xfrm flipV="1">
              <a:off x="3299251" y="1085778"/>
              <a:ext cx="1525616" cy="2349805"/>
            </a:xfrm>
            <a:prstGeom prst="line">
              <a:avLst/>
            </a:prstGeom>
            <a:ln>
              <a:solidFill>
                <a:srgbClr val="0058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946D0035-75BA-FCB5-48B7-34A0333B479B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3632184" y="4092392"/>
              <a:ext cx="1192683" cy="730622"/>
            </a:xfrm>
            <a:prstGeom prst="line">
              <a:avLst/>
            </a:prstGeom>
            <a:ln>
              <a:solidFill>
                <a:srgbClr val="0058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7AA20A7A-7FC2-5066-E332-22CD6D2EEE26}"/>
              </a:ext>
            </a:extLst>
          </p:cNvPr>
          <p:cNvGrpSpPr/>
          <p:nvPr/>
        </p:nvGrpSpPr>
        <p:grpSpPr>
          <a:xfrm>
            <a:off x="3581028" y="4243892"/>
            <a:ext cx="2893618" cy="799448"/>
            <a:chOff x="6574709" y="4622884"/>
            <a:chExt cx="2893618" cy="799448"/>
          </a:xfrm>
        </p:grpSpPr>
        <p:sp>
          <p:nvSpPr>
            <p:cNvPr id="73" name="Rectangle à coins arrondis 51">
              <a:extLst>
                <a:ext uri="{FF2B5EF4-FFF2-40B4-BE49-F238E27FC236}">
                  <a16:creationId xmlns:a16="http://schemas.microsoft.com/office/drawing/2014/main" id="{BA318411-90D0-F9CF-A7D6-360FEC63EF86}"/>
                </a:ext>
              </a:extLst>
            </p:cNvPr>
            <p:cNvSpPr/>
            <p:nvPr/>
          </p:nvSpPr>
          <p:spPr>
            <a:xfrm>
              <a:off x="6574709" y="4622884"/>
              <a:ext cx="2860913" cy="79944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29558BDE-858C-33F7-41AC-48D6E63D81A8}"/>
                </a:ext>
              </a:extLst>
            </p:cNvPr>
            <p:cNvSpPr txBox="1"/>
            <p:nvPr/>
          </p:nvSpPr>
          <p:spPr>
            <a:xfrm>
              <a:off x="6595233" y="4645433"/>
              <a:ext cx="28730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C00000"/>
                  </a:solidFill>
                </a:rPr>
                <a:t>BUT…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fr-FR" sz="1400" dirty="0" err="1">
                  <a:solidFill>
                    <a:srgbClr val="C00000"/>
                  </a:solidFill>
                </a:rPr>
                <a:t>Incomplete</a:t>
              </a:r>
              <a:r>
                <a:rPr lang="fr-FR" sz="1400" dirty="0">
                  <a:solidFill>
                    <a:srgbClr val="C00000"/>
                  </a:solidFill>
                </a:rPr>
                <a:t> spatial </a:t>
              </a:r>
              <a:r>
                <a:rPr lang="fr-FR" sz="1400" dirty="0" err="1">
                  <a:solidFill>
                    <a:srgbClr val="C00000"/>
                  </a:solidFill>
                </a:rPr>
                <a:t>coverage</a:t>
              </a:r>
              <a:endParaRPr lang="fr-FR" sz="1400" dirty="0">
                <a:solidFill>
                  <a:srgbClr val="C00000"/>
                </a:solidFill>
              </a:endParaRP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C00000"/>
                  </a:solidFill>
                </a:rPr>
                <a:t>Rainfall deficit ≠ Plant water stress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63878FFB-813B-DBEC-5FDF-A5DD9595EB54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BE2C5D68-067A-0B00-AE74-09D0AA89B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7985FCDB-ACAD-84DD-7FFD-21AF79E20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6A0EBB5B-99F0-5D76-8DA9-02AE19EE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80" name="Picture 2" descr="Météo-France — Wikipédia">
              <a:extLst>
                <a:ext uri="{FF2B5EF4-FFF2-40B4-BE49-F238E27FC236}">
                  <a16:creationId xmlns:a16="http://schemas.microsoft.com/office/drawing/2014/main" id="{77E209F8-AD8F-7500-81BE-DEE0BC41E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28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85DA7-0C7D-F782-BE27-E82E9412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686800" cy="857250"/>
          </a:xfrm>
        </p:spPr>
        <p:txBody>
          <a:bodyPr/>
          <a:lstStyle/>
          <a:p>
            <a:r>
              <a:rPr lang="fr-FR" i="1" dirty="0" err="1"/>
              <a:t>Space</a:t>
            </a:r>
            <a:r>
              <a:rPr lang="fr-FR" i="1" dirty="0"/>
              <a:t> </a:t>
            </a:r>
            <a:r>
              <a:rPr lang="fr-FR" i="1" dirty="0" err="1"/>
              <a:t>Climate</a:t>
            </a:r>
            <a:r>
              <a:rPr lang="fr-FR" i="1" dirty="0"/>
              <a:t> </a:t>
            </a:r>
            <a:r>
              <a:rPr lang="fr-FR" i="1" dirty="0" err="1"/>
              <a:t>Observatory</a:t>
            </a:r>
            <a:r>
              <a:rPr lang="fr-FR" dirty="0"/>
              <a:t>, New-Caledonia</a:t>
            </a:r>
            <a:br>
              <a:rPr lang="fr-FR" dirty="0"/>
            </a:br>
            <a:r>
              <a:rPr lang="fr-FR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(April 2021 – July 2022)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A0A039-1BEC-3FEA-8C48-1D76201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CDB1D60-6A38-59BE-6CBF-CDFD5C00A1DE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391C682-ED39-FF2B-DBCA-9ABCE2CFF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E90E010-EDB8-61F4-6556-B724555EE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EC47CE0-51D3-5DA5-F9C3-78D47544E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10" name="Picture 2" descr="Météo-France — Wikipédia">
              <a:extLst>
                <a:ext uri="{FF2B5EF4-FFF2-40B4-BE49-F238E27FC236}">
                  <a16:creationId xmlns:a16="http://schemas.microsoft.com/office/drawing/2014/main" id="{2B72195D-0B6F-9A6F-F8AD-00BB1B3B9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5" name="Flèche : droite 124">
            <a:extLst>
              <a:ext uri="{FF2B5EF4-FFF2-40B4-BE49-F238E27FC236}">
                <a16:creationId xmlns:a16="http://schemas.microsoft.com/office/drawing/2014/main" id="{11D38118-EDAC-272C-1B23-04AC5EC682ED}"/>
              </a:ext>
            </a:extLst>
          </p:cNvPr>
          <p:cNvSpPr/>
          <p:nvPr/>
        </p:nvSpPr>
        <p:spPr>
          <a:xfrm>
            <a:off x="2781950" y="3467718"/>
            <a:ext cx="189000" cy="256160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32" name="Flèche : droite 131">
            <a:extLst>
              <a:ext uri="{FF2B5EF4-FFF2-40B4-BE49-F238E27FC236}">
                <a16:creationId xmlns:a16="http://schemas.microsoft.com/office/drawing/2014/main" id="{43105089-B9C7-377D-40F7-B0E66E0163EC}"/>
              </a:ext>
            </a:extLst>
          </p:cNvPr>
          <p:cNvSpPr/>
          <p:nvPr/>
        </p:nvSpPr>
        <p:spPr>
          <a:xfrm>
            <a:off x="5575477" y="3467835"/>
            <a:ext cx="169151" cy="256160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6C678602-8C0F-7128-9477-2B423F78CD7B}"/>
              </a:ext>
            </a:extLst>
          </p:cNvPr>
          <p:cNvGrpSpPr/>
          <p:nvPr/>
        </p:nvGrpSpPr>
        <p:grpSpPr>
          <a:xfrm>
            <a:off x="3014427" y="988303"/>
            <a:ext cx="2571322" cy="4096253"/>
            <a:chOff x="3838446" y="959776"/>
            <a:chExt cx="2571322" cy="4096253"/>
          </a:xfrm>
        </p:grpSpPr>
        <p:sp>
          <p:nvSpPr>
            <p:cNvPr id="134" name="Rectangle à coins arrondis 4">
              <a:extLst>
                <a:ext uri="{FF2B5EF4-FFF2-40B4-BE49-F238E27FC236}">
                  <a16:creationId xmlns:a16="http://schemas.microsoft.com/office/drawing/2014/main" id="{ED0FFE3D-CB38-033D-5EEF-52D7465AC6C8}"/>
                </a:ext>
              </a:extLst>
            </p:cNvPr>
            <p:cNvSpPr/>
            <p:nvPr/>
          </p:nvSpPr>
          <p:spPr>
            <a:xfrm>
              <a:off x="3838446" y="982657"/>
              <a:ext cx="2546979" cy="4073372"/>
            </a:xfrm>
            <a:prstGeom prst="roundRect">
              <a:avLst>
                <a:gd name="adj" fmla="val 10720"/>
              </a:avLst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fr-FR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C544D3EB-CF4A-AA35-3802-7651BE3FF57C}"/>
                </a:ext>
              </a:extLst>
            </p:cNvPr>
            <p:cNvSpPr txBox="1"/>
            <p:nvPr/>
          </p:nvSpPr>
          <p:spPr>
            <a:xfrm>
              <a:off x="4249986" y="959776"/>
              <a:ext cx="179889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GB" sz="1400" b="1" kern="0" dirty="0"/>
                <a:t>Current Indicator</a:t>
              </a:r>
            </a:p>
            <a:p>
              <a:pPr algn="ctr">
                <a:defRPr/>
              </a:pPr>
              <a:r>
                <a:rPr lang="fr-FR" sz="1100" i="1" kern="0" dirty="0"/>
                <a:t>Anomalies of surface indices</a:t>
              </a:r>
            </a:p>
          </p:txBody>
        </p: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CBFB9C67-488C-00CB-457E-D31495BE22EE}"/>
                </a:ext>
              </a:extLst>
            </p:cNvPr>
            <p:cNvGrpSpPr/>
            <p:nvPr/>
          </p:nvGrpSpPr>
          <p:grpSpPr>
            <a:xfrm>
              <a:off x="4254690" y="1361517"/>
              <a:ext cx="1838621" cy="1570274"/>
              <a:chOff x="4007224" y="2605566"/>
              <a:chExt cx="3139693" cy="2471406"/>
            </a:xfrm>
          </p:grpSpPr>
          <p:pic>
            <p:nvPicPr>
              <p:cNvPr id="139" name="Image 138">
                <a:extLst>
                  <a:ext uri="{FF2B5EF4-FFF2-40B4-BE49-F238E27FC236}">
                    <a16:creationId xmlns:a16="http://schemas.microsoft.com/office/drawing/2014/main" id="{306AE277-8DD7-8139-DF7F-0E6005A424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47" t="19438" r="14269" b="2738"/>
              <a:stretch/>
            </p:blipFill>
            <p:spPr>
              <a:xfrm>
                <a:off x="4007224" y="2605566"/>
                <a:ext cx="2778106" cy="2471406"/>
              </a:xfrm>
              <a:prstGeom prst="rect">
                <a:avLst/>
              </a:prstGeom>
            </p:spPr>
          </p:pic>
          <p:sp>
            <p:nvSpPr>
              <p:cNvPr id="140" name="ZoneTexte 19">
                <a:extLst>
                  <a:ext uri="{FF2B5EF4-FFF2-40B4-BE49-F238E27FC236}">
                    <a16:creationId xmlns:a16="http://schemas.microsoft.com/office/drawing/2014/main" id="{DF10E6F1-9F98-7BEC-1067-826EB4791397}"/>
                  </a:ext>
                </a:extLst>
              </p:cNvPr>
              <p:cNvSpPr txBox="1"/>
              <p:nvPr/>
            </p:nvSpPr>
            <p:spPr>
              <a:xfrm>
                <a:off x="4057220" y="4504408"/>
                <a:ext cx="578127" cy="34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825" b="1" dirty="0"/>
                  <a:t>Dry</a:t>
                </a:r>
              </a:p>
            </p:txBody>
          </p:sp>
          <p:sp>
            <p:nvSpPr>
              <p:cNvPr id="141" name="ZoneTexte 20">
                <a:extLst>
                  <a:ext uri="{FF2B5EF4-FFF2-40B4-BE49-F238E27FC236}">
                    <a16:creationId xmlns:a16="http://schemas.microsoft.com/office/drawing/2014/main" id="{9E5B677F-8413-9FDB-A3C4-78487DE74204}"/>
                  </a:ext>
                </a:extLst>
              </p:cNvPr>
              <p:cNvSpPr txBox="1"/>
              <p:nvPr/>
            </p:nvSpPr>
            <p:spPr>
              <a:xfrm>
                <a:off x="6248520" y="4505174"/>
                <a:ext cx="898397" cy="34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825" b="1" dirty="0" err="1"/>
                  <a:t>Healthy</a:t>
                </a:r>
                <a:endParaRPr lang="fr-FR" sz="825" b="1" dirty="0"/>
              </a:p>
            </p:txBody>
          </p:sp>
        </p:grp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66A3F7AB-4FC6-3A25-6EA3-75B719B0C2E2}"/>
                </a:ext>
              </a:extLst>
            </p:cNvPr>
            <p:cNvSpPr txBox="1"/>
            <p:nvPr/>
          </p:nvSpPr>
          <p:spPr>
            <a:xfrm>
              <a:off x="3919984" y="3105721"/>
              <a:ext cx="248978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GB" sz="1400" b="1" kern="0" dirty="0"/>
                <a:t>Forecast Indicator</a:t>
              </a:r>
            </a:p>
            <a:p>
              <a:pPr lvl="0" algn="ctr">
                <a:defRPr/>
              </a:pPr>
              <a:r>
                <a:rPr lang="en-GB" sz="1100" i="1" kern="0" dirty="0"/>
                <a:t>Long-range probabilistic forecast system</a:t>
              </a:r>
            </a:p>
          </p:txBody>
        </p: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00A71C19-A395-69D8-501A-78E0495F9EB1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36" y="3050597"/>
              <a:ext cx="2232000" cy="0"/>
            </a:xfrm>
            <a:prstGeom prst="line">
              <a:avLst/>
            </a:prstGeom>
            <a:ln w="19050">
              <a:solidFill>
                <a:srgbClr val="7F7F7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E6A37A80-1588-5D78-B842-1E87E5C011F2}"/>
                </a:ext>
              </a:extLst>
            </p:cNvPr>
            <p:cNvGrpSpPr/>
            <p:nvPr/>
          </p:nvGrpSpPr>
          <p:grpSpPr>
            <a:xfrm>
              <a:off x="4098299" y="4253961"/>
              <a:ext cx="697236" cy="774993"/>
              <a:chOff x="8134553" y="2291120"/>
              <a:chExt cx="1041959" cy="1236694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26CC541-8F7E-791F-699F-871ABCCBED4D}"/>
                  </a:ext>
                </a:extLst>
              </p:cNvPr>
              <p:cNvSpPr/>
              <p:nvPr/>
            </p:nvSpPr>
            <p:spPr>
              <a:xfrm>
                <a:off x="8134553" y="2340649"/>
                <a:ext cx="154736" cy="140077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ED1A1DE-D634-67FA-E114-205CB197DB26}"/>
                  </a:ext>
                </a:extLst>
              </p:cNvPr>
              <p:cNvSpPr/>
              <p:nvPr/>
            </p:nvSpPr>
            <p:spPr>
              <a:xfrm>
                <a:off x="8134553" y="2518023"/>
                <a:ext cx="154736" cy="140077"/>
              </a:xfrm>
              <a:prstGeom prst="rect">
                <a:avLst/>
              </a:prstGeom>
              <a:solidFill>
                <a:srgbClr val="8A09A4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4C99771-DCDF-59AA-7B51-34882C8C21CC}"/>
                  </a:ext>
                </a:extLst>
              </p:cNvPr>
              <p:cNvSpPr/>
              <p:nvPr/>
            </p:nvSpPr>
            <p:spPr>
              <a:xfrm>
                <a:off x="8134553" y="2690475"/>
                <a:ext cx="154736" cy="140077"/>
              </a:xfrm>
              <a:prstGeom prst="rect">
                <a:avLst/>
              </a:prstGeom>
              <a:solidFill>
                <a:srgbClr val="DA97E7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ZoneTexte 63">
                <a:extLst>
                  <a:ext uri="{FF2B5EF4-FFF2-40B4-BE49-F238E27FC236}">
                    <a16:creationId xmlns:a16="http://schemas.microsoft.com/office/drawing/2014/main" id="{2154AF03-B8C4-41FC-4E13-E771AC09CC07}"/>
                  </a:ext>
                </a:extLst>
              </p:cNvPr>
              <p:cNvSpPr txBox="1"/>
              <p:nvPr/>
            </p:nvSpPr>
            <p:spPr>
              <a:xfrm>
                <a:off x="8299261" y="2291120"/>
                <a:ext cx="702375" cy="31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75" dirty="0">
                    <a:solidFill>
                      <a:prstClr val="black"/>
                    </a:solidFill>
                    <a:latin typeface="Calibri" panose="020F0502020204030204"/>
                  </a:rPr>
                  <a:t>No Data</a:t>
                </a:r>
              </a:p>
            </p:txBody>
          </p:sp>
          <p:sp>
            <p:nvSpPr>
              <p:cNvPr id="147" name="ZoneTexte 64">
                <a:extLst>
                  <a:ext uri="{FF2B5EF4-FFF2-40B4-BE49-F238E27FC236}">
                    <a16:creationId xmlns:a16="http://schemas.microsoft.com/office/drawing/2014/main" id="{2AB7D438-950E-8BA7-1B2A-79D508048173}"/>
                  </a:ext>
                </a:extLst>
              </p:cNvPr>
              <p:cNvSpPr txBox="1"/>
              <p:nvPr/>
            </p:nvSpPr>
            <p:spPr>
              <a:xfrm>
                <a:off x="8289288" y="2472793"/>
                <a:ext cx="513128" cy="31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75" dirty="0">
                    <a:solidFill>
                      <a:prstClr val="black"/>
                    </a:solidFill>
                    <a:latin typeface="Calibri" panose="020F0502020204030204"/>
                  </a:rPr>
                  <a:t>Stop</a:t>
                </a:r>
              </a:p>
            </p:txBody>
          </p:sp>
          <p:sp>
            <p:nvSpPr>
              <p:cNvPr id="148" name="ZoneTexte 65">
                <a:extLst>
                  <a:ext uri="{FF2B5EF4-FFF2-40B4-BE49-F238E27FC236}">
                    <a16:creationId xmlns:a16="http://schemas.microsoft.com/office/drawing/2014/main" id="{EBFE7A72-2F8D-6033-7EBC-7527171260AE}"/>
                  </a:ext>
                </a:extLst>
              </p:cNvPr>
              <p:cNvSpPr txBox="1"/>
              <p:nvPr/>
            </p:nvSpPr>
            <p:spPr>
              <a:xfrm>
                <a:off x="8299263" y="2645095"/>
                <a:ext cx="762265" cy="31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75" dirty="0" err="1">
                    <a:solidFill>
                      <a:prstClr val="black"/>
                    </a:solidFill>
                    <a:latin typeface="Calibri" panose="020F0502020204030204"/>
                  </a:rPr>
                  <a:t>Decrease</a:t>
                </a:r>
                <a:endParaRPr lang="fr-FR" sz="6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C9ABE63-FAE5-F9B1-81EE-B509A27BC433}"/>
                  </a:ext>
                </a:extLst>
              </p:cNvPr>
              <p:cNvSpPr/>
              <p:nvPr/>
            </p:nvSpPr>
            <p:spPr>
              <a:xfrm>
                <a:off x="8134553" y="2875932"/>
                <a:ext cx="154736" cy="140077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ZoneTexte 65">
                <a:extLst>
                  <a:ext uri="{FF2B5EF4-FFF2-40B4-BE49-F238E27FC236}">
                    <a16:creationId xmlns:a16="http://schemas.microsoft.com/office/drawing/2014/main" id="{43EF5DAF-E30C-E307-4870-C17BDD5A20C9}"/>
                  </a:ext>
                </a:extLst>
              </p:cNvPr>
              <p:cNvSpPr txBox="1"/>
              <p:nvPr/>
            </p:nvSpPr>
            <p:spPr>
              <a:xfrm>
                <a:off x="8299263" y="2830553"/>
                <a:ext cx="819758" cy="31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75" dirty="0">
                    <a:solidFill>
                      <a:prstClr val="black"/>
                    </a:solidFill>
                    <a:latin typeface="Calibri" panose="020F0502020204030204"/>
                  </a:rPr>
                  <a:t>Formation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0AC199E-E499-8374-2237-1481E6D470E0}"/>
                  </a:ext>
                </a:extLst>
              </p:cNvPr>
              <p:cNvSpPr/>
              <p:nvPr/>
            </p:nvSpPr>
            <p:spPr>
              <a:xfrm>
                <a:off x="8134553" y="3077757"/>
                <a:ext cx="154736" cy="140077"/>
              </a:xfrm>
              <a:prstGeom prst="rect">
                <a:avLst/>
              </a:prstGeom>
              <a:solidFill>
                <a:srgbClr val="E78F24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ZoneTexte 65">
                <a:extLst>
                  <a:ext uri="{FF2B5EF4-FFF2-40B4-BE49-F238E27FC236}">
                    <a16:creationId xmlns:a16="http://schemas.microsoft.com/office/drawing/2014/main" id="{D152FBBF-7D23-604A-CDEE-29EEC194788B}"/>
                  </a:ext>
                </a:extLst>
              </p:cNvPr>
              <p:cNvSpPr txBox="1"/>
              <p:nvPr/>
            </p:nvSpPr>
            <p:spPr>
              <a:xfrm>
                <a:off x="8299261" y="3022633"/>
                <a:ext cx="877251" cy="31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75" dirty="0" err="1">
                    <a:solidFill>
                      <a:prstClr val="black"/>
                    </a:solidFill>
                    <a:latin typeface="Calibri" panose="020F0502020204030204"/>
                  </a:rPr>
                  <a:t>Persistence</a:t>
                </a:r>
                <a:endParaRPr lang="fr-FR" sz="6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4EBD521-40EE-4BB9-5E4F-33ACEB3DB0A9}"/>
                  </a:ext>
                </a:extLst>
              </p:cNvPr>
              <p:cNvSpPr/>
              <p:nvPr/>
            </p:nvSpPr>
            <p:spPr>
              <a:xfrm>
                <a:off x="8134553" y="3264243"/>
                <a:ext cx="154736" cy="140077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FR" sz="825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ZoneTexte 63">
                <a:extLst>
                  <a:ext uri="{FF2B5EF4-FFF2-40B4-BE49-F238E27FC236}">
                    <a16:creationId xmlns:a16="http://schemas.microsoft.com/office/drawing/2014/main" id="{276A1D58-3653-BEB0-C5FA-7A7A37FA4AB6}"/>
                  </a:ext>
                </a:extLst>
              </p:cNvPr>
              <p:cNvSpPr txBox="1"/>
              <p:nvPr/>
            </p:nvSpPr>
            <p:spPr>
              <a:xfrm>
                <a:off x="8299261" y="3214715"/>
                <a:ext cx="719145" cy="31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fr-FR" sz="675" dirty="0" err="1">
                    <a:solidFill>
                      <a:prstClr val="black"/>
                    </a:solidFill>
                    <a:latin typeface="Calibri" panose="020F0502020204030204"/>
                  </a:rPr>
                  <a:t>Increase</a:t>
                </a:r>
                <a:endParaRPr lang="fr-FR" sz="675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55" name="Image 154">
              <a:extLst>
                <a:ext uri="{FF2B5EF4-FFF2-40B4-BE49-F238E27FC236}">
                  <a16:creationId xmlns:a16="http://schemas.microsoft.com/office/drawing/2014/main" id="{3C98D8C1-F9DF-2F81-2762-EB1A7700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086" y="3560320"/>
              <a:ext cx="2004130" cy="1495708"/>
            </a:xfrm>
            <a:prstGeom prst="rect">
              <a:avLst/>
            </a:prstGeom>
          </p:spPr>
        </p:pic>
        <p:grpSp>
          <p:nvGrpSpPr>
            <p:cNvPr id="156" name="Groupe 155">
              <a:extLst>
                <a:ext uri="{FF2B5EF4-FFF2-40B4-BE49-F238E27FC236}">
                  <a16:creationId xmlns:a16="http://schemas.microsoft.com/office/drawing/2014/main" id="{106708BF-5E8A-20C7-4B50-8E338FAF47EE}"/>
                </a:ext>
              </a:extLst>
            </p:cNvPr>
            <p:cNvGrpSpPr/>
            <p:nvPr/>
          </p:nvGrpSpPr>
          <p:grpSpPr>
            <a:xfrm>
              <a:off x="4609590" y="3568340"/>
              <a:ext cx="1528586" cy="198986"/>
              <a:chOff x="4513064" y="4720987"/>
              <a:chExt cx="2038115" cy="265314"/>
            </a:xfrm>
          </p:grpSpPr>
          <p:cxnSp>
            <p:nvCxnSpPr>
              <p:cNvPr id="157" name="Connecteur droit avec flèche 156">
                <a:extLst>
                  <a:ext uri="{FF2B5EF4-FFF2-40B4-BE49-F238E27FC236}">
                    <a16:creationId xmlns:a16="http://schemas.microsoft.com/office/drawing/2014/main" id="{DDC4DC8C-7C31-EE7F-F87D-166BC5D393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1335" y="4976384"/>
                <a:ext cx="1549458" cy="0"/>
              </a:xfrm>
              <a:prstGeom prst="straightConnector1">
                <a:avLst/>
              </a:prstGeom>
              <a:ln w="19050">
                <a:solidFill>
                  <a:srgbClr val="8E8E8E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ZoneTexte 157">
                <a:extLst>
                  <a:ext uri="{FF2B5EF4-FFF2-40B4-BE49-F238E27FC236}">
                    <a16:creationId xmlns:a16="http://schemas.microsoft.com/office/drawing/2014/main" id="{43083D1A-2689-6BEB-7084-99B9F65E7EB0}"/>
                  </a:ext>
                </a:extLst>
              </p:cNvPr>
              <p:cNvSpPr txBox="1"/>
              <p:nvPr/>
            </p:nvSpPr>
            <p:spPr>
              <a:xfrm>
                <a:off x="4513064" y="4724691"/>
                <a:ext cx="7360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75" b="1">
                    <a:solidFill>
                      <a:schemeClr val="accent6">
                        <a:lumMod val="50000"/>
                        <a:lumOff val="50000"/>
                      </a:schemeClr>
                    </a:solidFill>
                  </a:rPr>
                  <a:t>+1 month</a:t>
                </a:r>
              </a:p>
            </p:txBody>
          </p:sp>
          <p:sp>
            <p:nvSpPr>
              <p:cNvPr id="159" name="ZoneTexte 158">
                <a:extLst>
                  <a:ext uri="{FF2B5EF4-FFF2-40B4-BE49-F238E27FC236}">
                    <a16:creationId xmlns:a16="http://schemas.microsoft.com/office/drawing/2014/main" id="{A6AAF89B-CF84-8A80-9783-C3EF85B402E1}"/>
                  </a:ext>
                </a:extLst>
              </p:cNvPr>
              <p:cNvSpPr txBox="1"/>
              <p:nvPr/>
            </p:nvSpPr>
            <p:spPr>
              <a:xfrm>
                <a:off x="5145395" y="4724360"/>
                <a:ext cx="81247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75" b="1" dirty="0">
                    <a:solidFill>
                      <a:schemeClr val="accent6">
                        <a:lumMod val="50000"/>
                        <a:lumOff val="50000"/>
                      </a:schemeClr>
                    </a:solidFill>
                  </a:rPr>
                  <a:t>+2 months</a:t>
                </a:r>
              </a:p>
            </p:txBody>
          </p:sp>
          <p:sp>
            <p:nvSpPr>
              <p:cNvPr id="160" name="ZoneTexte 159">
                <a:extLst>
                  <a:ext uri="{FF2B5EF4-FFF2-40B4-BE49-F238E27FC236}">
                    <a16:creationId xmlns:a16="http://schemas.microsoft.com/office/drawing/2014/main" id="{87449BAC-E4F9-706D-230C-04027D7FEA4B}"/>
                  </a:ext>
                </a:extLst>
              </p:cNvPr>
              <p:cNvSpPr txBox="1"/>
              <p:nvPr/>
            </p:nvSpPr>
            <p:spPr>
              <a:xfrm>
                <a:off x="5759091" y="4720987"/>
                <a:ext cx="792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75" b="1" dirty="0">
                    <a:solidFill>
                      <a:schemeClr val="accent6">
                        <a:lumMod val="50000"/>
                        <a:lumOff val="50000"/>
                      </a:schemeClr>
                    </a:solidFill>
                  </a:rPr>
                  <a:t>+3 months</a:t>
                </a:r>
              </a:p>
            </p:txBody>
          </p:sp>
        </p:grpSp>
      </p:grpSp>
      <p:grpSp>
        <p:nvGrpSpPr>
          <p:cNvPr id="179" name="Groupe 178">
            <a:extLst>
              <a:ext uri="{FF2B5EF4-FFF2-40B4-BE49-F238E27FC236}">
                <a16:creationId xmlns:a16="http://schemas.microsoft.com/office/drawing/2014/main" id="{F8E779A5-40E3-ED9A-A281-6B8E2C98B726}"/>
              </a:ext>
            </a:extLst>
          </p:cNvPr>
          <p:cNvGrpSpPr/>
          <p:nvPr/>
        </p:nvGrpSpPr>
        <p:grpSpPr>
          <a:xfrm>
            <a:off x="5796136" y="2820862"/>
            <a:ext cx="1392207" cy="1695104"/>
            <a:chOff x="5796136" y="2820862"/>
            <a:chExt cx="1392207" cy="1695104"/>
          </a:xfrm>
        </p:grpSpPr>
        <p:sp>
          <p:nvSpPr>
            <p:cNvPr id="127" name="Rectangle à coins arrondis 4">
              <a:extLst>
                <a:ext uri="{FF2B5EF4-FFF2-40B4-BE49-F238E27FC236}">
                  <a16:creationId xmlns:a16="http://schemas.microsoft.com/office/drawing/2014/main" id="{00C4160E-BE9A-148E-965A-70B51F34550A}"/>
                </a:ext>
              </a:extLst>
            </p:cNvPr>
            <p:cNvSpPr/>
            <p:nvPr/>
          </p:nvSpPr>
          <p:spPr>
            <a:xfrm>
              <a:off x="5796136" y="2820862"/>
              <a:ext cx="1392207" cy="1695104"/>
            </a:xfrm>
            <a:prstGeom prst="roundRect">
              <a:avLst>
                <a:gd name="adj" fmla="val 14998"/>
              </a:avLst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fr-FR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DAF93FFB-6BF8-1EC2-D8C5-DC201D049D44}"/>
                </a:ext>
              </a:extLst>
            </p:cNvPr>
            <p:cNvSpPr txBox="1"/>
            <p:nvPr/>
          </p:nvSpPr>
          <p:spPr>
            <a:xfrm>
              <a:off x="5986852" y="2856007"/>
              <a:ext cx="988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400" b="1" kern="0" dirty="0"/>
                <a:t>User platform</a:t>
              </a:r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89BFD88C-53E1-7DF7-9445-A3D53FCC8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687" y="3719387"/>
              <a:ext cx="634301" cy="634301"/>
            </a:xfrm>
            <a:prstGeom prst="rect">
              <a:avLst/>
            </a:prstGeom>
          </p:spPr>
        </p:pic>
        <p:pic>
          <p:nvPicPr>
            <p:cNvPr id="131" name="Picture 2" descr="Free Icon | Laptop">
              <a:extLst>
                <a:ext uri="{FF2B5EF4-FFF2-40B4-BE49-F238E27FC236}">
                  <a16:creationId xmlns:a16="http://schemas.microsoft.com/office/drawing/2014/main" id="{3A3F0004-AA3D-90C0-B0C3-AE509D3AF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102" y="3353515"/>
              <a:ext cx="634301" cy="63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Image 165">
              <a:extLst>
                <a:ext uri="{FF2B5EF4-FFF2-40B4-BE49-F238E27FC236}">
                  <a16:creationId xmlns:a16="http://schemas.microsoft.com/office/drawing/2014/main" id="{AC1F11CE-3C23-71B6-4D36-09D40A1B6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000" y="4071901"/>
              <a:ext cx="437330" cy="352779"/>
            </a:xfrm>
            <a:prstGeom prst="rect">
              <a:avLst/>
            </a:prstGeom>
          </p:spPr>
        </p:pic>
      </p:grpSp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4D532682-0D86-89C4-AC06-30F3E23C37A5}"/>
              </a:ext>
            </a:extLst>
          </p:cNvPr>
          <p:cNvGrpSpPr/>
          <p:nvPr/>
        </p:nvGrpSpPr>
        <p:grpSpPr>
          <a:xfrm>
            <a:off x="107504" y="1347614"/>
            <a:ext cx="2668015" cy="3581530"/>
            <a:chOff x="107504" y="1347614"/>
            <a:chExt cx="2668015" cy="3581530"/>
          </a:xfrm>
        </p:grpSpPr>
        <p:sp>
          <p:nvSpPr>
            <p:cNvPr id="98" name="Rectangle à coins arrondis 4">
              <a:extLst>
                <a:ext uri="{FF2B5EF4-FFF2-40B4-BE49-F238E27FC236}">
                  <a16:creationId xmlns:a16="http://schemas.microsoft.com/office/drawing/2014/main" id="{A1017052-7683-9159-3525-8BFD668EE244}"/>
                </a:ext>
              </a:extLst>
            </p:cNvPr>
            <p:cNvSpPr/>
            <p:nvPr/>
          </p:nvSpPr>
          <p:spPr>
            <a:xfrm>
              <a:off x="107504" y="1347614"/>
              <a:ext cx="2668015" cy="3564395"/>
            </a:xfrm>
            <a:prstGeom prst="roundRect">
              <a:avLst>
                <a:gd name="adj" fmla="val 14758"/>
              </a:avLst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fr-FR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9" name="Groupe 98">
              <a:extLst>
                <a:ext uri="{FF2B5EF4-FFF2-40B4-BE49-F238E27FC236}">
                  <a16:creationId xmlns:a16="http://schemas.microsoft.com/office/drawing/2014/main" id="{471F5698-E6C1-3169-6C27-540CAF88B4A7}"/>
                </a:ext>
              </a:extLst>
            </p:cNvPr>
            <p:cNvGrpSpPr/>
            <p:nvPr/>
          </p:nvGrpSpPr>
          <p:grpSpPr>
            <a:xfrm>
              <a:off x="283242" y="2361496"/>
              <a:ext cx="769649" cy="925752"/>
              <a:chOff x="55512" y="1702384"/>
              <a:chExt cx="1213459" cy="1594968"/>
            </a:xfrm>
          </p:grpSpPr>
          <p:grpSp>
            <p:nvGrpSpPr>
              <p:cNvPr id="120" name="Groupe 119">
                <a:extLst>
                  <a:ext uri="{FF2B5EF4-FFF2-40B4-BE49-F238E27FC236}">
                    <a16:creationId xmlns:a16="http://schemas.microsoft.com/office/drawing/2014/main" id="{D2154897-D0DC-BDCE-2FFE-A7344252AD45}"/>
                  </a:ext>
                </a:extLst>
              </p:cNvPr>
              <p:cNvGrpSpPr/>
              <p:nvPr/>
            </p:nvGrpSpPr>
            <p:grpSpPr>
              <a:xfrm>
                <a:off x="179518" y="1702384"/>
                <a:ext cx="1089453" cy="979146"/>
                <a:chOff x="10041004" y="1681466"/>
                <a:chExt cx="1195606" cy="1121153"/>
              </a:xfrm>
            </p:grpSpPr>
            <p:pic>
              <p:nvPicPr>
                <p:cNvPr id="122" name="Image 121">
                  <a:extLst>
                    <a:ext uri="{FF2B5EF4-FFF2-40B4-BE49-F238E27FC236}">
                      <a16:creationId xmlns:a16="http://schemas.microsoft.com/office/drawing/2014/main" id="{3268D780-44A9-DC31-89BD-DEEC61D502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3841" y="1681466"/>
                  <a:ext cx="872769" cy="84528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3" name="Image 122">
                  <a:extLst>
                    <a:ext uri="{FF2B5EF4-FFF2-40B4-BE49-F238E27FC236}">
                      <a16:creationId xmlns:a16="http://schemas.microsoft.com/office/drawing/2014/main" id="{18488B87-0087-AC8B-9B4D-6799A7CC42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1833" y="1819402"/>
                  <a:ext cx="872769" cy="84528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4" name="Image 123">
                  <a:extLst>
                    <a:ext uri="{FF2B5EF4-FFF2-40B4-BE49-F238E27FC236}">
                      <a16:creationId xmlns:a16="http://schemas.microsoft.com/office/drawing/2014/main" id="{DB4B3346-2F67-00D9-4EB6-E4E79751A0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41004" y="1957338"/>
                  <a:ext cx="872768" cy="84528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D61DC326-130B-7DF1-3601-5E1A6EA0365B}"/>
                  </a:ext>
                </a:extLst>
              </p:cNvPr>
              <p:cNvSpPr txBox="1"/>
              <p:nvPr/>
            </p:nvSpPr>
            <p:spPr>
              <a:xfrm>
                <a:off x="55512" y="2714061"/>
                <a:ext cx="1036723" cy="583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GB" sz="800" b="1" kern="0" dirty="0">
                    <a:solidFill>
                      <a:srgbClr val="70AD47">
                        <a:lumMod val="50000"/>
                      </a:srgbClr>
                    </a:solidFill>
                  </a:rPr>
                  <a:t>Vegetation	</a:t>
                </a:r>
              </a:p>
              <a:p>
                <a:pPr algn="ctr">
                  <a:defRPr/>
                </a:pPr>
                <a:r>
                  <a:rPr lang="en-GB" sz="800" i="1" kern="0" dirty="0">
                    <a:solidFill>
                      <a:srgbClr val="70AD47">
                        <a:lumMod val="50000"/>
                      </a:srgbClr>
                    </a:solidFill>
                  </a:rPr>
                  <a:t>(Optical)</a:t>
                </a:r>
                <a:endParaRPr lang="en-GB" sz="700" i="1" kern="0" dirty="0">
                  <a:solidFill>
                    <a:srgbClr val="70AD47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4B8E3B26-3D1A-70F5-7BEF-A2929B1DEB2A}"/>
                </a:ext>
              </a:extLst>
            </p:cNvPr>
            <p:cNvGrpSpPr/>
            <p:nvPr/>
          </p:nvGrpSpPr>
          <p:grpSpPr>
            <a:xfrm>
              <a:off x="894523" y="2362149"/>
              <a:ext cx="1082348" cy="942837"/>
              <a:chOff x="1277035" y="1698368"/>
              <a:chExt cx="1706470" cy="1624404"/>
            </a:xfrm>
          </p:grpSpPr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id="{53BB30A5-365B-DEA8-2B73-E62735820EF4}"/>
                  </a:ext>
                </a:extLst>
              </p:cNvPr>
              <p:cNvGrpSpPr/>
              <p:nvPr/>
            </p:nvGrpSpPr>
            <p:grpSpPr>
              <a:xfrm>
                <a:off x="1666626" y="1698368"/>
                <a:ext cx="1129919" cy="1010552"/>
                <a:chOff x="326273" y="3208859"/>
                <a:chExt cx="1240016" cy="1157115"/>
              </a:xfrm>
            </p:grpSpPr>
            <p:pic>
              <p:nvPicPr>
                <p:cNvPr id="117" name="Image 116">
                  <a:extLst>
                    <a:ext uri="{FF2B5EF4-FFF2-40B4-BE49-F238E27FC236}">
                      <a16:creationId xmlns:a16="http://schemas.microsoft.com/office/drawing/2014/main" id="{79985765-3E64-0FBB-C274-86E5E2849F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521" y="3208859"/>
                  <a:ext cx="872768" cy="864966"/>
                </a:xfrm>
                <a:prstGeom prst="rect">
                  <a:avLst/>
                </a:prstGeom>
                <a:noFill/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18" name="Image 117">
                  <a:extLst>
                    <a:ext uri="{FF2B5EF4-FFF2-40B4-BE49-F238E27FC236}">
                      <a16:creationId xmlns:a16="http://schemas.microsoft.com/office/drawing/2014/main" id="{C526706D-06B3-C6F3-9AA3-96BBA60F4D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6631" y="3356992"/>
                  <a:ext cx="872768" cy="864966"/>
                </a:xfrm>
                <a:prstGeom prst="rect">
                  <a:avLst/>
                </a:prstGeom>
                <a:noFill/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19" name="Image 118">
                  <a:extLst>
                    <a:ext uri="{FF2B5EF4-FFF2-40B4-BE49-F238E27FC236}">
                      <a16:creationId xmlns:a16="http://schemas.microsoft.com/office/drawing/2014/main" id="{2EC396B9-6E82-B3F4-125B-0B7B6A60D0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273" y="3501008"/>
                  <a:ext cx="872768" cy="864966"/>
                </a:xfrm>
                <a:prstGeom prst="rect">
                  <a:avLst/>
                </a:prstGeom>
                <a:noFill/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3E634B53-D28F-986C-45CB-0927CDFF4113}"/>
                  </a:ext>
                </a:extLst>
              </p:cNvPr>
              <p:cNvSpPr txBox="1"/>
              <p:nvPr/>
            </p:nvSpPr>
            <p:spPr>
              <a:xfrm>
                <a:off x="1277035" y="2739481"/>
                <a:ext cx="1706470" cy="583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GB" sz="800" b="1" kern="0" dirty="0">
                    <a:solidFill>
                      <a:srgbClr val="FFC000">
                        <a:lumMod val="50000"/>
                      </a:srgbClr>
                    </a:solidFill>
                  </a:rPr>
                  <a:t>Surface Temperature</a:t>
                </a:r>
              </a:p>
              <a:p>
                <a:pPr algn="ctr">
                  <a:defRPr/>
                </a:pPr>
                <a:r>
                  <a:rPr lang="en-GB" sz="800" i="1" kern="0" dirty="0">
                    <a:solidFill>
                      <a:srgbClr val="FFC000">
                        <a:lumMod val="50000"/>
                      </a:srgbClr>
                    </a:solidFill>
                  </a:rPr>
                  <a:t>(Thermal)</a:t>
                </a:r>
                <a:endParaRPr lang="en-GB" sz="700" i="1" kern="0" dirty="0">
                  <a:solidFill>
                    <a:srgbClr val="FFC000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6F54F412-E035-6685-360B-BD4894304752}"/>
                </a:ext>
              </a:extLst>
            </p:cNvPr>
            <p:cNvGrpSpPr/>
            <p:nvPr/>
          </p:nvGrpSpPr>
          <p:grpSpPr>
            <a:xfrm>
              <a:off x="1937084" y="2358158"/>
              <a:ext cx="752129" cy="940629"/>
              <a:chOff x="847666" y="3298633"/>
              <a:chExt cx="1185837" cy="1620602"/>
            </a:xfrm>
          </p:grpSpPr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1819D759-CFF0-F15F-9EB5-CD4749A3845A}"/>
                  </a:ext>
                </a:extLst>
              </p:cNvPr>
              <p:cNvGrpSpPr/>
              <p:nvPr/>
            </p:nvGrpSpPr>
            <p:grpSpPr>
              <a:xfrm>
                <a:off x="872650" y="3298633"/>
                <a:ext cx="1135870" cy="936104"/>
                <a:chOff x="10026716" y="2920587"/>
                <a:chExt cx="1246547" cy="1071869"/>
              </a:xfrm>
            </p:grpSpPr>
            <p:pic>
              <p:nvPicPr>
                <p:cNvPr id="112" name="Image 111">
                  <a:extLst>
                    <a:ext uri="{FF2B5EF4-FFF2-40B4-BE49-F238E27FC236}">
                      <a16:creationId xmlns:a16="http://schemas.microsoft.com/office/drawing/2014/main" id="{2E6CB3DE-F10A-A15F-A437-02D8C6E43E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000083"/>
                    </a:clrFrom>
                    <a:clrTo>
                      <a:srgbClr val="000083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00495" y="2920587"/>
                  <a:ext cx="872768" cy="795997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13" name="Image 112">
                  <a:extLst>
                    <a:ext uri="{FF2B5EF4-FFF2-40B4-BE49-F238E27FC236}">
                      <a16:creationId xmlns:a16="http://schemas.microsoft.com/office/drawing/2014/main" id="{1FE81FF0-5E37-78A2-EAE9-2930AA476C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000083"/>
                    </a:clrFrom>
                    <a:clrTo>
                      <a:srgbClr val="000083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13606" y="3058523"/>
                  <a:ext cx="872768" cy="795997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14" name="Image 113">
                  <a:extLst>
                    <a:ext uri="{FF2B5EF4-FFF2-40B4-BE49-F238E27FC236}">
                      <a16:creationId xmlns:a16="http://schemas.microsoft.com/office/drawing/2014/main" id="{4C944BAF-F05C-F131-B765-E47C50C74B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000083"/>
                    </a:clrFrom>
                    <a:clrTo>
                      <a:srgbClr val="000083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26716" y="3196459"/>
                  <a:ext cx="872768" cy="795997"/>
                </a:xfrm>
                <a:prstGeom prst="rect">
                  <a:avLst/>
                </a:prstGeom>
                <a:solidFill>
                  <a:sysClr val="window" lastClr="FFFFFF"/>
                </a:solidFill>
                <a:ln w="285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2DC21457-D656-B4DC-0D89-03522E8FB3E0}"/>
                  </a:ext>
                </a:extLst>
              </p:cNvPr>
              <p:cNvSpPr txBox="1"/>
              <p:nvPr/>
            </p:nvSpPr>
            <p:spPr>
              <a:xfrm>
                <a:off x="847666" y="4335943"/>
                <a:ext cx="1185837" cy="583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GB" sz="800" b="1" kern="0" dirty="0">
                    <a:solidFill>
                      <a:srgbClr val="4472C4">
                        <a:lumMod val="75000"/>
                      </a:srgbClr>
                    </a:solidFill>
                  </a:rPr>
                  <a:t>Soil Moisture</a:t>
                </a:r>
              </a:p>
              <a:p>
                <a:pPr algn="ctr">
                  <a:defRPr/>
                </a:pPr>
                <a:r>
                  <a:rPr lang="en-GB" sz="800" i="1" kern="0" dirty="0">
                    <a:solidFill>
                      <a:srgbClr val="4472C4">
                        <a:lumMod val="75000"/>
                      </a:srgbClr>
                    </a:solidFill>
                  </a:rPr>
                  <a:t>(Microwaves)</a:t>
                </a:r>
              </a:p>
            </p:txBody>
          </p:sp>
        </p:grp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7460576A-1DBF-5C06-7D4B-6B22041AF12B}"/>
                </a:ext>
              </a:extLst>
            </p:cNvPr>
            <p:cNvSpPr txBox="1"/>
            <p:nvPr/>
          </p:nvSpPr>
          <p:spPr>
            <a:xfrm>
              <a:off x="487262" y="1355604"/>
              <a:ext cx="2058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400" b="1" kern="0" dirty="0"/>
                <a:t>Complementary Earth Observation data</a:t>
              </a:r>
            </a:p>
          </p:txBody>
        </p: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D36F327B-5CFA-B222-2D4D-17D10E89FA84}"/>
                </a:ext>
              </a:extLst>
            </p:cNvPr>
            <p:cNvGrpSpPr/>
            <p:nvPr/>
          </p:nvGrpSpPr>
          <p:grpSpPr>
            <a:xfrm>
              <a:off x="735122" y="3628149"/>
              <a:ext cx="1641796" cy="1300995"/>
              <a:chOff x="813027" y="2954111"/>
              <a:chExt cx="2189062" cy="1734659"/>
            </a:xfrm>
          </p:grpSpPr>
          <p:pic>
            <p:nvPicPr>
              <p:cNvPr id="108" name="Image 107" descr="Une image contenant carte&#10;&#10;Description générée automatiquement">
                <a:extLst>
                  <a:ext uri="{FF2B5EF4-FFF2-40B4-BE49-F238E27FC236}">
                    <a16:creationId xmlns:a16="http://schemas.microsoft.com/office/drawing/2014/main" id="{FF56B1DE-222B-B7B4-90AA-A47D7FD89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055" y="2954111"/>
                <a:ext cx="1877006" cy="1292380"/>
              </a:xfrm>
              <a:prstGeom prst="rect">
                <a:avLst/>
              </a:prstGeom>
            </p:spPr>
          </p:pic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30EE502D-0554-5B8F-1B0B-9184468FB733}"/>
                  </a:ext>
                </a:extLst>
              </p:cNvPr>
              <p:cNvSpPr txBox="1"/>
              <p:nvPr/>
            </p:nvSpPr>
            <p:spPr>
              <a:xfrm>
                <a:off x="813027" y="4237365"/>
                <a:ext cx="2189062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GB" sz="800" b="1" kern="0" dirty="0"/>
                  <a:t>Expert meteorological data:</a:t>
                </a:r>
              </a:p>
              <a:p>
                <a:pPr algn="ctr">
                  <a:defRPr/>
                </a:pPr>
                <a:r>
                  <a:rPr lang="en-GB" sz="800" b="1" kern="0" dirty="0"/>
                  <a:t>precipitations, evapotranspiration</a:t>
                </a:r>
              </a:p>
            </p:txBody>
          </p:sp>
        </p:grpSp>
        <p:pic>
          <p:nvPicPr>
            <p:cNvPr id="105" name="Picture 2" descr="Météo-France — Wikipédia">
              <a:extLst>
                <a:ext uri="{FF2B5EF4-FFF2-40B4-BE49-F238E27FC236}">
                  <a16:creationId xmlns:a16="http://schemas.microsoft.com/office/drawing/2014/main" id="{A8813E40-8086-4A65-31F8-36533D491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47" y="3452691"/>
              <a:ext cx="392613" cy="392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47D82CA0-DE09-029D-ACA6-BA68BE71F124}"/>
                </a:ext>
              </a:extLst>
            </p:cNvPr>
            <p:cNvSpPr txBox="1"/>
            <p:nvPr/>
          </p:nvSpPr>
          <p:spPr>
            <a:xfrm>
              <a:off x="801312" y="1975520"/>
              <a:ext cx="1685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SPATIALIZED = </a:t>
              </a:r>
              <a:r>
                <a:rPr lang="fr-FR" sz="1100" dirty="0" err="1"/>
                <a:t>localization</a:t>
              </a:r>
              <a:endParaRPr lang="fr-FR" sz="1400" dirty="0"/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9D10C5B8-0F55-1653-967A-7E9ADB47A93F}"/>
                </a:ext>
              </a:extLst>
            </p:cNvPr>
            <p:cNvSpPr txBox="1"/>
            <p:nvPr/>
          </p:nvSpPr>
          <p:spPr>
            <a:xfrm>
              <a:off x="689309" y="3384274"/>
              <a:ext cx="17924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/>
                <a:t>HISTORICAL = quantification</a:t>
              </a:r>
            </a:p>
          </p:txBody>
        </p:sp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D4E5492E-7E7B-56AF-9158-98E135544C10}"/>
                </a:ext>
              </a:extLst>
            </p:cNvPr>
            <p:cNvGrpSpPr/>
            <p:nvPr/>
          </p:nvGrpSpPr>
          <p:grpSpPr>
            <a:xfrm>
              <a:off x="136476" y="1800453"/>
              <a:ext cx="633126" cy="483265"/>
              <a:chOff x="136476" y="1800453"/>
              <a:chExt cx="633126" cy="483265"/>
            </a:xfrm>
          </p:grpSpPr>
          <p:pic>
            <p:nvPicPr>
              <p:cNvPr id="104" name="Image 103">
                <a:extLst>
                  <a:ext uri="{FF2B5EF4-FFF2-40B4-BE49-F238E27FC236}">
                    <a16:creationId xmlns:a16="http://schemas.microsoft.com/office/drawing/2014/main" id="{6029F1F5-5B82-8B38-1F9E-C4B6013ED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950772">
                <a:off x="171153" y="1800453"/>
                <a:ext cx="309624" cy="309624"/>
              </a:xfrm>
              <a:prstGeom prst="rect">
                <a:avLst/>
              </a:prstGeom>
            </p:spPr>
          </p:pic>
          <p:pic>
            <p:nvPicPr>
              <p:cNvPr id="169" name="Image 168" descr="Une image contenant texte, Police, logo, Graphique&#10;&#10;Description générée automatiquement">
                <a:extLst>
                  <a:ext uri="{FF2B5EF4-FFF2-40B4-BE49-F238E27FC236}">
                    <a16:creationId xmlns:a16="http://schemas.microsoft.com/office/drawing/2014/main" id="{A46B769C-6DDE-6CD2-6598-C0EDED275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476" y="2122984"/>
                <a:ext cx="633126" cy="160734"/>
              </a:xfrm>
              <a:prstGeom prst="rect">
                <a:avLst/>
              </a:prstGeom>
            </p:spPr>
          </p:pic>
        </p:grp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C8546396-3547-CC84-AEE2-D5DBC1485166}"/>
              </a:ext>
            </a:extLst>
          </p:cNvPr>
          <p:cNvGrpSpPr/>
          <p:nvPr/>
        </p:nvGrpSpPr>
        <p:grpSpPr>
          <a:xfrm>
            <a:off x="5940152" y="890268"/>
            <a:ext cx="3168352" cy="1857923"/>
            <a:chOff x="6036672" y="890268"/>
            <a:chExt cx="3168352" cy="1857923"/>
          </a:xfrm>
        </p:grpSpPr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077F25EE-5EBE-3636-5C12-1D0201B76C6A}"/>
                </a:ext>
              </a:extLst>
            </p:cNvPr>
            <p:cNvSpPr txBox="1"/>
            <p:nvPr/>
          </p:nvSpPr>
          <p:spPr>
            <a:xfrm>
              <a:off x="6658046" y="1419622"/>
              <a:ext cx="2546978" cy="132856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CA3E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00B0F0"/>
                  </a:solidFill>
                </a:rPr>
                <a:t>Development of Vegetation Drought indicators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rPr>
                <a:t>:</a:t>
              </a:r>
            </a:p>
            <a:p>
              <a:pPr marL="1746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Spatialization and forecast</a:t>
              </a:r>
            </a:p>
            <a:p>
              <a:pPr marL="1746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Evaluated from operational meteorological drought products (SPI)</a:t>
              </a:r>
            </a:p>
            <a:p>
              <a:pPr marL="1746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Demonstrated relevance of products</a:t>
              </a:r>
            </a:p>
          </p:txBody>
        </p:sp>
        <p:grpSp>
          <p:nvGrpSpPr>
            <p:cNvPr id="162" name="Groupe 161">
              <a:extLst>
                <a:ext uri="{FF2B5EF4-FFF2-40B4-BE49-F238E27FC236}">
                  <a16:creationId xmlns:a16="http://schemas.microsoft.com/office/drawing/2014/main" id="{A65A80B2-58D7-368F-D95A-EFAFEC64C8FC}"/>
                </a:ext>
              </a:extLst>
            </p:cNvPr>
            <p:cNvGrpSpPr/>
            <p:nvPr/>
          </p:nvGrpSpPr>
          <p:grpSpPr>
            <a:xfrm>
              <a:off x="6036672" y="890268"/>
              <a:ext cx="804860" cy="737962"/>
              <a:chOff x="7988605" y="1344384"/>
              <a:chExt cx="1006845" cy="953703"/>
            </a:xfrm>
          </p:grpSpPr>
          <p:sp>
            <p:nvSpPr>
              <p:cNvPr id="163" name="Ellipse 162">
                <a:extLst>
                  <a:ext uri="{FF2B5EF4-FFF2-40B4-BE49-F238E27FC236}">
                    <a16:creationId xmlns:a16="http://schemas.microsoft.com/office/drawing/2014/main" id="{919AB6A0-85AF-4376-C043-A3669F891746}"/>
                  </a:ext>
                </a:extLst>
              </p:cNvPr>
              <p:cNvSpPr/>
              <p:nvPr/>
            </p:nvSpPr>
            <p:spPr>
              <a:xfrm>
                <a:off x="7988605" y="1344384"/>
                <a:ext cx="1006845" cy="9537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CA3E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NC" dirty="0"/>
              </a:p>
            </p:txBody>
          </p:sp>
          <p:pic>
            <p:nvPicPr>
              <p:cNvPr id="164" name="Image 163">
                <a:extLst>
                  <a:ext uri="{FF2B5EF4-FFF2-40B4-BE49-F238E27FC236}">
                    <a16:creationId xmlns:a16="http://schemas.microsoft.com/office/drawing/2014/main" id="{E256308C-1521-FFD3-0BB1-AF3F88AA9F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1" r="9999"/>
              <a:stretch/>
            </p:blipFill>
            <p:spPr>
              <a:xfrm>
                <a:off x="8065257" y="1396209"/>
                <a:ext cx="853542" cy="7810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74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85DA7-0C7D-F782-BE27-E82E9412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40"/>
            <a:ext cx="8686800" cy="857250"/>
          </a:xfrm>
        </p:spPr>
        <p:txBody>
          <a:bodyPr/>
          <a:lstStyle/>
          <a:p>
            <a:r>
              <a:rPr lang="en-US" i="1" dirty="0"/>
              <a:t>French Pacific Fund</a:t>
            </a:r>
            <a:r>
              <a:rPr lang="fr-FR" dirty="0"/>
              <a:t> </a:t>
            </a:r>
            <a:r>
              <a:rPr lang="fr-FR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(on</a:t>
            </a:r>
            <a:r>
              <a:rPr lang="en-GB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going project</a:t>
            </a:r>
            <a:r>
              <a:rPr lang="fr-FR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A0A039-1BEC-3FEA-8C48-1D76201B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CDB1D60-6A38-59BE-6CBF-CDFD5C00A1DE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391C682-ED39-FF2B-DBCA-9ABCE2CFF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E90E010-EDB8-61F4-6556-B724555EE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EC47CE0-51D3-5DA5-F9C3-78D47544E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10" name="Picture 2" descr="Météo-France — Wikipédia">
              <a:extLst>
                <a:ext uri="{FF2B5EF4-FFF2-40B4-BE49-F238E27FC236}">
                  <a16:creationId xmlns:a16="http://schemas.microsoft.com/office/drawing/2014/main" id="{2B72195D-0B6F-9A6F-F8AD-00BB1B3B9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CABEC82-820E-F31D-7FEB-08951A78BCC8}"/>
              </a:ext>
            </a:extLst>
          </p:cNvPr>
          <p:cNvGrpSpPr/>
          <p:nvPr/>
        </p:nvGrpSpPr>
        <p:grpSpPr>
          <a:xfrm>
            <a:off x="69763" y="1059582"/>
            <a:ext cx="6590469" cy="3024336"/>
            <a:chOff x="69763" y="1059582"/>
            <a:chExt cx="6590469" cy="3024336"/>
          </a:xfrm>
        </p:grpSpPr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18D8FBF9-356A-6A93-E198-6771100DC501}"/>
                </a:ext>
              </a:extLst>
            </p:cNvPr>
            <p:cNvSpPr/>
            <p:nvPr/>
          </p:nvSpPr>
          <p:spPr>
            <a:xfrm>
              <a:off x="69763" y="1059582"/>
              <a:ext cx="6590469" cy="3024336"/>
            </a:xfrm>
            <a:prstGeom prst="roundRect">
              <a:avLst/>
            </a:prstGeom>
            <a:solidFill>
              <a:srgbClr val="FFFFFF"/>
            </a:solidFill>
            <a:ln w="19050">
              <a:solidFill>
                <a:srgbClr val="F4811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 descr="Une image contenant art&#10;&#10;Description générée automatiquement">
              <a:extLst>
                <a:ext uri="{FF2B5EF4-FFF2-40B4-BE49-F238E27FC236}">
                  <a16:creationId xmlns:a16="http://schemas.microsoft.com/office/drawing/2014/main" id="{DB79E60A-7B41-A756-693C-C3189D00B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7" r="1019" b="1330"/>
            <a:stretch/>
          </p:blipFill>
          <p:spPr>
            <a:xfrm>
              <a:off x="418675" y="1687415"/>
              <a:ext cx="3002426" cy="2055253"/>
            </a:xfrm>
            <a:prstGeom prst="rect">
              <a:avLst/>
            </a:prstGeom>
          </p:spPr>
        </p:pic>
        <p:pic>
          <p:nvPicPr>
            <p:cNvPr id="12" name="Image 11" descr="Une image contenant cercle, vitesse, conception&#10;&#10;Description générée automatiquement">
              <a:extLst>
                <a:ext uri="{FF2B5EF4-FFF2-40B4-BE49-F238E27FC236}">
                  <a16:creationId xmlns:a16="http://schemas.microsoft.com/office/drawing/2014/main" id="{F74BF285-7FB9-D0BD-9B28-5E9CA31D8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96" y="2352224"/>
              <a:ext cx="711159" cy="741857"/>
            </a:xfrm>
            <a:prstGeom prst="rect">
              <a:avLst/>
            </a:prstGeom>
          </p:spPr>
        </p:pic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05737D6-95D4-99A1-44DA-C439EDD78CA8}"/>
                </a:ext>
              </a:extLst>
            </p:cNvPr>
            <p:cNvGrpSpPr/>
            <p:nvPr/>
          </p:nvGrpSpPr>
          <p:grpSpPr>
            <a:xfrm>
              <a:off x="4531009" y="2955804"/>
              <a:ext cx="1227549" cy="840082"/>
              <a:chOff x="8078940" y="3379011"/>
              <a:chExt cx="1227549" cy="840082"/>
            </a:xfrm>
          </p:grpSpPr>
          <p:pic>
            <p:nvPicPr>
              <p:cNvPr id="16" name="Image 15" descr="Une image contenant carte&#10;&#10;Description générée automatiquement">
                <a:extLst>
                  <a:ext uri="{FF2B5EF4-FFF2-40B4-BE49-F238E27FC236}">
                    <a16:creationId xmlns:a16="http://schemas.microsoft.com/office/drawing/2014/main" id="{DB389009-0160-7EA1-8EBC-C49933B2C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35026" y="3379011"/>
                <a:ext cx="885310" cy="626053"/>
              </a:xfrm>
              <a:prstGeom prst="rect">
                <a:avLst/>
              </a:prstGeom>
            </p:spPr>
          </p:pic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3316D7A-4091-5835-0CE5-F073B50731DF}"/>
                  </a:ext>
                </a:extLst>
              </p:cNvPr>
              <p:cNvSpPr txBox="1"/>
              <p:nvPr/>
            </p:nvSpPr>
            <p:spPr>
              <a:xfrm>
                <a:off x="8078940" y="3957483"/>
                <a:ext cx="122754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100" i="1" dirty="0">
                    <a:solidFill>
                      <a:schemeClr val="accent6">
                        <a:lumMod val="75000"/>
                        <a:lumOff val="25000"/>
                      </a:schemeClr>
                    </a:solidFill>
                  </a:rPr>
                  <a:t>French Polynesia</a:t>
                </a:r>
                <a:endParaRPr lang="en-GB" sz="1100" dirty="0">
                  <a:solidFill>
                    <a:schemeClr val="accent6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C056CA62-13C8-859F-9788-89FB6ACBF89B}"/>
                </a:ext>
              </a:extLst>
            </p:cNvPr>
            <p:cNvGrpSpPr/>
            <p:nvPr/>
          </p:nvGrpSpPr>
          <p:grpSpPr>
            <a:xfrm>
              <a:off x="5436096" y="1835353"/>
              <a:ext cx="1155453" cy="1142023"/>
              <a:chOff x="9477051" y="3140968"/>
              <a:chExt cx="1155453" cy="1142023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731DDEE6-A591-E366-4CB8-40625155CDB3}"/>
                  </a:ext>
                </a:extLst>
              </p:cNvPr>
              <p:cNvGrpSpPr/>
              <p:nvPr/>
            </p:nvGrpSpPr>
            <p:grpSpPr>
              <a:xfrm>
                <a:off x="9532517" y="3140968"/>
                <a:ext cx="1099987" cy="1032263"/>
                <a:chOff x="8914017" y="3142835"/>
                <a:chExt cx="1099987" cy="1032263"/>
              </a:xfrm>
            </p:grpSpPr>
            <p:pic>
              <p:nvPicPr>
                <p:cNvPr id="21" name="Image 20" descr="Une image contenant carte&#10;&#10;Description générée automatiquement">
                  <a:extLst>
                    <a:ext uri="{FF2B5EF4-FFF2-40B4-BE49-F238E27FC236}">
                      <a16:creationId xmlns:a16="http://schemas.microsoft.com/office/drawing/2014/main" id="{2E816BF5-8085-B06B-B083-5A975AAB8B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24777" y="3758422"/>
                  <a:ext cx="589227" cy="416676"/>
                </a:xfrm>
                <a:prstGeom prst="rect">
                  <a:avLst/>
                </a:prstGeom>
              </p:spPr>
            </p:pic>
            <p:pic>
              <p:nvPicPr>
                <p:cNvPr id="22" name="Image 21" descr="Une image contenant carte&#10;&#10;Description générée automatiquement">
                  <a:extLst>
                    <a:ext uri="{FF2B5EF4-FFF2-40B4-BE49-F238E27FC236}">
                      <a16:creationId xmlns:a16="http://schemas.microsoft.com/office/drawing/2014/main" id="{9480781D-D2B5-5167-6729-C44A506DB2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751" r="15416"/>
                <a:stretch/>
              </p:blipFill>
              <p:spPr>
                <a:xfrm>
                  <a:off x="8914017" y="3142835"/>
                  <a:ext cx="567681" cy="732107"/>
                </a:xfrm>
                <a:prstGeom prst="rect">
                  <a:avLst/>
                </a:prstGeom>
              </p:spPr>
            </p:pic>
            <p:cxnSp>
              <p:nvCxnSpPr>
                <p:cNvPr id="23" name="Connecteur droit 22">
                  <a:extLst>
                    <a:ext uri="{FF2B5EF4-FFF2-40B4-BE49-F238E27FC236}">
                      <a16:creationId xmlns:a16="http://schemas.microsoft.com/office/drawing/2014/main" id="{78532D2F-FA72-0804-585C-BE711C1B9C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336360" y="3680262"/>
                  <a:ext cx="284220" cy="324802"/>
                </a:xfrm>
                <a:prstGeom prst="line">
                  <a:avLst/>
                </a:prstGeom>
                <a:ln w="6350">
                  <a:solidFill>
                    <a:schemeClr val="accent6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E74C0B4-5222-6527-FDBF-3EECC53090DC}"/>
                  </a:ext>
                </a:extLst>
              </p:cNvPr>
              <p:cNvSpPr txBox="1"/>
              <p:nvPr/>
            </p:nvSpPr>
            <p:spPr>
              <a:xfrm>
                <a:off x="9477051" y="4021381"/>
                <a:ext cx="71206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100" i="1">
                    <a:solidFill>
                      <a:schemeClr val="accent6">
                        <a:lumMod val="75000"/>
                        <a:lumOff val="25000"/>
                      </a:schemeClr>
                    </a:solidFill>
                  </a:rPr>
                  <a:t>Vanuatu</a:t>
                </a:r>
                <a:endParaRPr lang="fr-NC" sz="1100">
                  <a:solidFill>
                    <a:schemeClr val="accent6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480EB4E6-66B6-4B80-5989-FCD2D88D07D3}"/>
                </a:ext>
              </a:extLst>
            </p:cNvPr>
            <p:cNvGrpSpPr/>
            <p:nvPr/>
          </p:nvGrpSpPr>
          <p:grpSpPr>
            <a:xfrm>
              <a:off x="3850692" y="1779662"/>
              <a:ext cx="879796" cy="1197714"/>
              <a:chOff x="6702463" y="2886455"/>
              <a:chExt cx="879796" cy="1197714"/>
            </a:xfrm>
          </p:grpSpPr>
          <p:pic>
            <p:nvPicPr>
              <p:cNvPr id="25" name="Image 24" descr="Une image contenant carte, texte&#10;&#10;Description générée automatiquement">
                <a:extLst>
                  <a:ext uri="{FF2B5EF4-FFF2-40B4-BE49-F238E27FC236}">
                    <a16:creationId xmlns:a16="http://schemas.microsoft.com/office/drawing/2014/main" id="{533E1D6C-A401-3808-BD8A-6EE011F48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2463" y="2886455"/>
                <a:ext cx="879796" cy="912804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E7AB912-7C71-56B1-7B8A-93B5FEBCD733}"/>
                  </a:ext>
                </a:extLst>
              </p:cNvPr>
              <p:cNvSpPr txBox="1"/>
              <p:nvPr/>
            </p:nvSpPr>
            <p:spPr>
              <a:xfrm>
                <a:off x="6937844" y="3822559"/>
                <a:ext cx="485922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100" i="1" dirty="0">
                    <a:solidFill>
                      <a:schemeClr val="accent6">
                        <a:lumMod val="75000"/>
                        <a:lumOff val="25000"/>
                      </a:schemeClr>
                    </a:solidFill>
                  </a:rPr>
                  <a:t>Fiji</a:t>
                </a:r>
                <a:endParaRPr lang="fr-NC" sz="1100" dirty="0">
                  <a:solidFill>
                    <a:schemeClr val="accent6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6558FE7-1A88-EDFB-89AD-C9849DDFB9D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375897" y="2679623"/>
              <a:ext cx="2520000" cy="0"/>
            </a:xfrm>
            <a:prstGeom prst="line">
              <a:avLst/>
            </a:prstGeom>
            <a:ln w="12700">
              <a:solidFill>
                <a:srgbClr val="7F7F7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1637A15-757F-9197-55AB-F8698D502544}"/>
                </a:ext>
              </a:extLst>
            </p:cNvPr>
            <p:cNvSpPr txBox="1"/>
            <p:nvPr/>
          </p:nvSpPr>
          <p:spPr>
            <a:xfrm>
              <a:off x="837855" y="1059582"/>
              <a:ext cx="20589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600" b="1" kern="0" dirty="0"/>
                <a:t>Industrialization</a:t>
              </a:r>
            </a:p>
            <a:p>
              <a:pPr algn="ctr">
                <a:defRPr/>
              </a:pPr>
              <a:r>
                <a:rPr lang="en-GB" sz="1400" i="1" kern="0" dirty="0"/>
                <a:t>New-Caledonia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6508643-7461-921D-3A53-1824A5BC6542}"/>
                </a:ext>
              </a:extLst>
            </p:cNvPr>
            <p:cNvSpPr txBox="1"/>
            <p:nvPr/>
          </p:nvSpPr>
          <p:spPr>
            <a:xfrm>
              <a:off x="4035378" y="1059582"/>
              <a:ext cx="25666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1600" b="1" kern="0" dirty="0"/>
                <a:t>Regionalization</a:t>
              </a:r>
            </a:p>
            <a:p>
              <a:pPr algn="ctr">
                <a:defRPr/>
              </a:pPr>
              <a:r>
                <a:rPr lang="en-GB" sz="1400" i="1" kern="0" dirty="0"/>
                <a:t>Other Pacific Island Territories</a:t>
              </a: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B45DCD1C-722D-737E-9120-4FA8F8A96041}"/>
                </a:ext>
              </a:extLst>
            </p:cNvPr>
            <p:cNvGrpSpPr/>
            <p:nvPr/>
          </p:nvGrpSpPr>
          <p:grpSpPr>
            <a:xfrm>
              <a:off x="898903" y="3385904"/>
              <a:ext cx="1152817" cy="553998"/>
              <a:chOff x="1256684" y="3917793"/>
              <a:chExt cx="1152817" cy="553998"/>
            </a:xfrm>
          </p:grpSpPr>
          <p:pic>
            <p:nvPicPr>
              <p:cNvPr id="14" name="Image 13" descr="Une image contenant logo, Graphique, clipart, symbole&#10;&#10;Description générée automatiquement">
                <a:extLst>
                  <a:ext uri="{FF2B5EF4-FFF2-40B4-BE49-F238E27FC236}">
                    <a16:creationId xmlns:a16="http://schemas.microsoft.com/office/drawing/2014/main" id="{6D580D9A-2DD3-6AC0-6C67-787C13BF2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6684" y="3956143"/>
                <a:ext cx="498557" cy="473107"/>
              </a:xfrm>
              <a:prstGeom prst="rect">
                <a:avLst/>
              </a:prstGeom>
            </p:spPr>
          </p:pic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AFBE53F2-DE6D-57AC-0FD0-EDEC79667D7E}"/>
                  </a:ext>
                </a:extLst>
              </p:cNvPr>
              <p:cNvSpPr txBox="1"/>
              <p:nvPr/>
            </p:nvSpPr>
            <p:spPr>
              <a:xfrm>
                <a:off x="1761429" y="3917793"/>
                <a:ext cx="64807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>
                    <a:solidFill>
                      <a:srgbClr val="3767B1"/>
                    </a:solidFill>
                    <a:latin typeface="Calibri corps"/>
                  </a:rPr>
                  <a:t>Google</a:t>
                </a:r>
              </a:p>
              <a:p>
                <a:r>
                  <a:rPr lang="fr-FR" sz="1000" dirty="0" err="1">
                    <a:solidFill>
                      <a:srgbClr val="3767B1"/>
                    </a:solidFill>
                    <a:latin typeface="Calibri corps"/>
                  </a:rPr>
                  <a:t>Earth</a:t>
                </a:r>
                <a:endParaRPr lang="fr-FR" sz="1000" dirty="0">
                  <a:solidFill>
                    <a:srgbClr val="3767B1"/>
                  </a:solidFill>
                  <a:latin typeface="Calibri corps"/>
                </a:endParaRPr>
              </a:p>
              <a:p>
                <a:r>
                  <a:rPr lang="fr-FR" sz="1000" dirty="0">
                    <a:solidFill>
                      <a:srgbClr val="3767B1"/>
                    </a:solidFill>
                    <a:latin typeface="Calibri corps"/>
                  </a:rPr>
                  <a:t>Engine</a:t>
                </a:r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F985C59-6F05-9F34-7BBD-87C977882C58}"/>
              </a:ext>
            </a:extLst>
          </p:cNvPr>
          <p:cNvGrpSpPr/>
          <p:nvPr/>
        </p:nvGrpSpPr>
        <p:grpSpPr>
          <a:xfrm>
            <a:off x="6883093" y="1470725"/>
            <a:ext cx="2153211" cy="1893162"/>
            <a:chOff x="6882323" y="592416"/>
            <a:chExt cx="2153211" cy="1816928"/>
          </a:xfrm>
        </p:grpSpPr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077F25EE-5EBE-3636-5C12-1D0201B76C6A}"/>
                </a:ext>
              </a:extLst>
            </p:cNvPr>
            <p:cNvSpPr txBox="1"/>
            <p:nvPr/>
          </p:nvSpPr>
          <p:spPr>
            <a:xfrm>
              <a:off x="6882323" y="1134274"/>
              <a:ext cx="2153211" cy="12750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C3E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>
                  <a:solidFill>
                    <a:srgbClr val="5C3EA0"/>
                  </a:solidFill>
                </a:rPr>
                <a:t>Industrialization and Regionalization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C3EA0"/>
                  </a:solidFill>
                  <a:effectLst/>
                  <a:uLnTx/>
                  <a:uFillTx/>
                </a:rPr>
                <a:t>:</a:t>
              </a:r>
            </a:p>
            <a:p>
              <a:pPr marL="87313" marR="0" lvl="0" indent="-841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Operational implementation and production on New-Caledonia</a:t>
              </a:r>
            </a:p>
            <a:p>
              <a:pPr marL="87313" marR="0" lvl="0" indent="-8413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kern="0" dirty="0">
                  <a:solidFill>
                    <a:prstClr val="black"/>
                  </a:solidFill>
                </a:rPr>
                <a:t>Adaptation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to other territories with new products</a:t>
              </a:r>
            </a:p>
          </p:txBody>
        </p:sp>
        <p:pic>
          <p:nvPicPr>
            <p:cNvPr id="33" name="Image 32" descr="Une image contenant texte, Police, logo, Graphique&#10;&#10;Description générée automatiquement">
              <a:extLst>
                <a:ext uri="{FF2B5EF4-FFF2-40B4-BE49-F238E27FC236}">
                  <a16:creationId xmlns:a16="http://schemas.microsoft.com/office/drawing/2014/main" id="{7238DA16-ED32-C147-B024-D42CB21E9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458" y="592416"/>
              <a:ext cx="1244940" cy="561152"/>
            </a:xfrm>
            <a:prstGeom prst="rect">
              <a:avLst/>
            </a:prstGeom>
            <a:ln w="12700">
              <a:solidFill>
                <a:srgbClr val="5C3E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9A8B3CFD-A859-C0A4-AC31-CB2D64E9C942}"/>
              </a:ext>
            </a:extLst>
          </p:cNvPr>
          <p:cNvGrpSpPr/>
          <p:nvPr/>
        </p:nvGrpSpPr>
        <p:grpSpPr>
          <a:xfrm>
            <a:off x="1403648" y="4083918"/>
            <a:ext cx="1687837" cy="1068540"/>
            <a:chOff x="2049402" y="3914312"/>
            <a:chExt cx="1687837" cy="1068540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A075DEC-4848-D521-7C44-2FA6CCE14573}"/>
                </a:ext>
              </a:extLst>
            </p:cNvPr>
            <p:cNvSpPr txBox="1"/>
            <p:nvPr/>
          </p:nvSpPr>
          <p:spPr>
            <a:xfrm>
              <a:off x="2049402" y="4382688"/>
              <a:ext cx="168783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2812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OEIL</a:t>
              </a:r>
            </a:p>
            <a:p>
              <a:pPr algn="ctr"/>
              <a:r>
                <a:rPr lang="en-US" sz="1000" i="1" dirty="0">
                  <a:solidFill>
                    <a:srgbClr val="F2812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Environment Observatory in New Caledonia</a:t>
              </a:r>
              <a:endParaRPr lang="fr-NC" sz="1050" i="1" dirty="0">
                <a:solidFill>
                  <a:srgbClr val="F281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F0BE79C-DF75-E586-7E7A-3AAF9FE09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1" b="46891"/>
            <a:stretch/>
          </p:blipFill>
          <p:spPr>
            <a:xfrm>
              <a:off x="2449277" y="3914312"/>
              <a:ext cx="888089" cy="473107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B740E28C-BF2D-D483-92AA-97A68DD57482}"/>
              </a:ext>
            </a:extLst>
          </p:cNvPr>
          <p:cNvGrpSpPr/>
          <p:nvPr/>
        </p:nvGrpSpPr>
        <p:grpSpPr>
          <a:xfrm>
            <a:off x="3131840" y="4227934"/>
            <a:ext cx="1562632" cy="855847"/>
            <a:chOff x="3203673" y="4227934"/>
            <a:chExt cx="1562632" cy="855847"/>
          </a:xfrm>
        </p:grpSpPr>
        <p:pic>
          <p:nvPicPr>
            <p:cNvPr id="45" name="Image 44" descr="Une image contenant texte, Police, logo, Graphique&#10;&#10;Description générée automatiquement">
              <a:extLst>
                <a:ext uri="{FF2B5EF4-FFF2-40B4-BE49-F238E27FC236}">
                  <a16:creationId xmlns:a16="http://schemas.microsoft.com/office/drawing/2014/main" id="{4EDEB2D4-105E-DD91-67E9-3FDDA566E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673" y="4227934"/>
              <a:ext cx="1562632" cy="396710"/>
            </a:xfrm>
            <a:prstGeom prst="rect">
              <a:avLst/>
            </a:prstGeom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FDE5CD5-918D-62F4-57EF-8F7572E20B34}"/>
                </a:ext>
              </a:extLst>
            </p:cNvPr>
            <p:cNvSpPr txBox="1"/>
            <p:nvPr/>
          </p:nvSpPr>
          <p:spPr>
            <a:xfrm>
              <a:off x="3297194" y="4683671"/>
              <a:ext cx="1375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>
                  <a:solidFill>
                    <a:srgbClr val="006FB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Remote sensing and Geomatics company</a:t>
              </a:r>
              <a:endParaRPr lang="fr-FR" sz="1000" i="1" dirty="0">
                <a:solidFill>
                  <a:srgbClr val="006F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181971CD-1DC0-A12E-63C0-38868B73AE8E}"/>
              </a:ext>
            </a:extLst>
          </p:cNvPr>
          <p:cNvGrpSpPr/>
          <p:nvPr/>
        </p:nvGrpSpPr>
        <p:grpSpPr>
          <a:xfrm>
            <a:off x="4924602" y="4281699"/>
            <a:ext cx="1375590" cy="802082"/>
            <a:chOff x="4884610" y="4281699"/>
            <a:chExt cx="1375590" cy="802082"/>
          </a:xfrm>
        </p:grpSpPr>
        <p:pic>
          <p:nvPicPr>
            <p:cNvPr id="51" name="Image 50" descr="Une image contenant Police, texte, logo, Graphique&#10;&#10;Description générée automatiquement">
              <a:extLst>
                <a:ext uri="{FF2B5EF4-FFF2-40B4-BE49-F238E27FC236}">
                  <a16:creationId xmlns:a16="http://schemas.microsoft.com/office/drawing/2014/main" id="{98301AC1-1D22-64E5-74B4-5887C3623C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5" t="23540" r="11957" b="43596"/>
            <a:stretch/>
          </p:blipFill>
          <p:spPr>
            <a:xfrm>
              <a:off x="5144784" y="4281699"/>
              <a:ext cx="865017" cy="391629"/>
            </a:xfrm>
            <a:prstGeom prst="rect">
              <a:avLst/>
            </a:prstGeom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31454DA-7EC1-7266-632E-6D0661F9AA68}"/>
                </a:ext>
              </a:extLst>
            </p:cNvPr>
            <p:cNvSpPr txBox="1"/>
            <p:nvPr/>
          </p:nvSpPr>
          <p:spPr>
            <a:xfrm>
              <a:off x="4884610" y="4683671"/>
              <a:ext cx="1375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>
                  <a:solidFill>
                    <a:srgbClr val="E601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French Development Research Institute</a:t>
              </a:r>
              <a:endParaRPr lang="fr-FR" sz="1000" i="1" dirty="0">
                <a:solidFill>
                  <a:srgbClr val="E601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73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52886-BB5D-DC34-C7CE-E9BBBF7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476" y="1879176"/>
            <a:ext cx="6321047" cy="1223131"/>
          </a:xfrm>
        </p:spPr>
        <p:txBody>
          <a:bodyPr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INDICATORS DEVELOPMENT and EVALUATION</a:t>
            </a: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E46387-96C4-E312-6AFF-F60D65D8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/>
              <a:pPr/>
              <a:t>7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6552EDE-F03C-C0AC-6422-D2A6D986F3BB}"/>
              </a:ext>
            </a:extLst>
          </p:cNvPr>
          <p:cNvCxnSpPr/>
          <p:nvPr/>
        </p:nvCxnSpPr>
        <p:spPr>
          <a:xfrm>
            <a:off x="488153" y="1707654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A1BB82D-D1E9-EE6A-F512-B6FEE7ADDD9D}"/>
              </a:ext>
            </a:extLst>
          </p:cNvPr>
          <p:cNvCxnSpPr/>
          <p:nvPr/>
        </p:nvCxnSpPr>
        <p:spPr>
          <a:xfrm>
            <a:off x="508500" y="3273828"/>
            <a:ext cx="8127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9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DE788-C688-4606-B90B-DB17022F3032}" type="slidenum">
              <a:rPr lang="fr-FR" smtClean="0">
                <a:solidFill>
                  <a:srgbClr val="FFFFFF"/>
                </a:solidFill>
              </a:rPr>
              <a:pPr/>
              <a:t>8</a:t>
            </a:fld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3084F2C-9BD7-7154-F0AC-0158256EBA1A}"/>
              </a:ext>
            </a:extLst>
          </p:cNvPr>
          <p:cNvGrpSpPr/>
          <p:nvPr/>
        </p:nvGrpSpPr>
        <p:grpSpPr>
          <a:xfrm>
            <a:off x="1385646" y="1000754"/>
            <a:ext cx="7506835" cy="675736"/>
            <a:chOff x="1385646" y="908363"/>
            <a:chExt cx="7506835" cy="675736"/>
          </a:xfrm>
        </p:grpSpPr>
        <p:sp>
          <p:nvSpPr>
            <p:cNvPr id="3" name="Accolade ouvrante 2">
              <a:extLst>
                <a:ext uri="{FF2B5EF4-FFF2-40B4-BE49-F238E27FC236}">
                  <a16:creationId xmlns:a16="http://schemas.microsoft.com/office/drawing/2014/main" id="{10769386-9FC3-1524-B8EC-9C0C2A7A088D}"/>
                </a:ext>
              </a:extLst>
            </p:cNvPr>
            <p:cNvSpPr/>
            <p:nvPr/>
          </p:nvSpPr>
          <p:spPr>
            <a:xfrm>
              <a:off x="3958700" y="908363"/>
              <a:ext cx="92501" cy="675736"/>
            </a:xfrm>
            <a:prstGeom prst="leftBrace">
              <a:avLst>
                <a:gd name="adj1" fmla="val 9083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D7DE1B1-079A-ED8F-DBB9-DB5FBE3A1C4B}"/>
                </a:ext>
              </a:extLst>
            </p:cNvPr>
            <p:cNvSpPr txBox="1"/>
            <p:nvPr/>
          </p:nvSpPr>
          <p:spPr>
            <a:xfrm>
              <a:off x="4051201" y="921466"/>
              <a:ext cx="484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dirty="0" err="1"/>
                <a:t>Drought</a:t>
              </a:r>
              <a:r>
                <a:rPr lang="fr-FR" sz="1200" dirty="0"/>
                <a:t> information at global </a:t>
              </a:r>
              <a:r>
                <a:rPr lang="fr-FR" sz="1200" dirty="0" err="1"/>
                <a:t>scale</a:t>
              </a:r>
              <a:r>
                <a:rPr lang="fr-FR" sz="1200" dirty="0"/>
                <a:t> </a:t>
              </a:r>
              <a:r>
                <a:rPr lang="fr-FR" sz="1200" i="1" dirty="0"/>
                <a:t>(</a:t>
              </a:r>
              <a:r>
                <a:rPr lang="fr-FR" sz="1200" i="1" dirty="0" err="1"/>
                <a:t>entire</a:t>
              </a:r>
              <a:r>
                <a:rPr lang="fr-FR" sz="1200" i="1" dirty="0"/>
                <a:t> </a:t>
              </a:r>
              <a:r>
                <a:rPr lang="fr-FR" sz="1200" i="1" dirty="0" err="1"/>
                <a:t>territory</a:t>
              </a:r>
              <a:r>
                <a:rPr lang="fr-FR" sz="1200" i="1" dirty="0"/>
                <a:t>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dirty="0" err="1"/>
                <a:t>Combined</a:t>
              </a:r>
              <a:r>
                <a:rPr lang="fr-FR" sz="1200" dirty="0"/>
                <a:t> </a:t>
              </a:r>
              <a:r>
                <a:rPr lang="fr-FR" sz="1200" dirty="0" err="1"/>
                <a:t>drought</a:t>
              </a:r>
              <a:r>
                <a:rPr lang="fr-FR" sz="1200" dirty="0"/>
                <a:t> </a:t>
              </a:r>
              <a:r>
                <a:rPr lang="fr-FR" sz="1200" dirty="0" err="1"/>
                <a:t>products</a:t>
              </a:r>
              <a:r>
                <a:rPr lang="fr-FR" sz="1200" dirty="0"/>
                <a:t> </a:t>
              </a:r>
              <a:r>
                <a:rPr lang="fr-FR" sz="1200" i="1" dirty="0"/>
                <a:t>(SPI, SPEI, MAI, VHI)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dirty="0"/>
                <a:t>Agro-</a:t>
              </a:r>
              <a:r>
                <a:rPr lang="fr-FR" sz="1200" dirty="0" err="1"/>
                <a:t>meteorological</a:t>
              </a:r>
              <a:r>
                <a:rPr lang="fr-FR" sz="1200" dirty="0"/>
                <a:t> </a:t>
              </a:r>
              <a:r>
                <a:rPr lang="fr-FR" sz="1200" dirty="0" err="1"/>
                <a:t>drought</a:t>
              </a:r>
              <a:r>
                <a:rPr lang="fr-FR" sz="1200" dirty="0"/>
                <a:t> model </a:t>
              </a:r>
              <a:r>
                <a:rPr lang="fr-FR" sz="1050" i="1" dirty="0"/>
                <a:t>(</a:t>
              </a:r>
              <a:r>
                <a:rPr lang="fr-FR" sz="1050" i="1" dirty="0" err="1"/>
                <a:t>Sepulcre</a:t>
              </a:r>
              <a:r>
                <a:rPr lang="fr-FR" sz="1050" i="1" dirty="0"/>
                <a:t>-Canto et al., 2012)</a:t>
              </a:r>
              <a:r>
                <a:rPr lang="fr-FR" sz="1200" i="1" dirty="0"/>
                <a:t>)</a:t>
              </a:r>
              <a:endParaRPr lang="fr-FR" sz="1050" i="1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B045B1-274B-2F04-0CB1-0E9B3A6F4490}"/>
                </a:ext>
              </a:extLst>
            </p:cNvPr>
            <p:cNvSpPr txBox="1"/>
            <p:nvPr/>
          </p:nvSpPr>
          <p:spPr>
            <a:xfrm>
              <a:off x="1385646" y="1088299"/>
              <a:ext cx="2473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kern="0" dirty="0"/>
                <a:t>GLOBAL DROUGHT INDICATOR</a:t>
              </a:r>
              <a:endParaRPr lang="fr-FR" sz="1350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2211033-2B73-AEC2-F564-8CCFCA4DC2D3}"/>
              </a:ext>
            </a:extLst>
          </p:cNvPr>
          <p:cNvGrpSpPr/>
          <p:nvPr/>
        </p:nvGrpSpPr>
        <p:grpSpPr>
          <a:xfrm>
            <a:off x="413538" y="1923678"/>
            <a:ext cx="8111470" cy="486054"/>
            <a:chOff x="-932530" y="2423636"/>
            <a:chExt cx="10815293" cy="648072"/>
          </a:xfrm>
        </p:grpSpPr>
        <p:sp>
          <p:nvSpPr>
            <p:cNvPr id="9" name="Rectangle à coins arrondis 8">
              <a:extLst>
                <a:ext uri="{FF2B5EF4-FFF2-40B4-BE49-F238E27FC236}">
                  <a16:creationId xmlns:a16="http://schemas.microsoft.com/office/drawing/2014/main" id="{A9EE8465-4841-6230-1524-214B1C5BCBC0}"/>
                </a:ext>
              </a:extLst>
            </p:cNvPr>
            <p:cNvSpPr/>
            <p:nvPr/>
          </p:nvSpPr>
          <p:spPr>
            <a:xfrm>
              <a:off x="-932530" y="2423636"/>
              <a:ext cx="10815293" cy="64807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BD15678-CC5C-00FB-1A22-A90E8434E7F0}"/>
                </a:ext>
              </a:extLst>
            </p:cNvPr>
            <p:cNvSpPr txBox="1"/>
            <p:nvPr/>
          </p:nvSpPr>
          <p:spPr>
            <a:xfrm>
              <a:off x="-438817" y="2560639"/>
              <a:ext cx="245084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PRECIPITATION DEFICIT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11BC7BF-D102-43BD-90B8-6A233853F47C}"/>
                </a:ext>
              </a:extLst>
            </p:cNvPr>
            <p:cNvSpPr txBox="1"/>
            <p:nvPr/>
          </p:nvSpPr>
          <p:spPr>
            <a:xfrm>
              <a:off x="3371699" y="2553792"/>
              <a:ext cx="25330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SOIL MOISTURE DEFICIT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2D27F6D-616E-8411-D2F5-46D4BE70A3C6}"/>
                </a:ext>
              </a:extLst>
            </p:cNvPr>
            <p:cNvSpPr txBox="1"/>
            <p:nvPr/>
          </p:nvSpPr>
          <p:spPr>
            <a:xfrm>
              <a:off x="7316807" y="2560639"/>
              <a:ext cx="218350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VEGETATION STRESS</a:t>
              </a:r>
            </a:p>
          </p:txBody>
        </p:sp>
        <p:sp>
          <p:nvSpPr>
            <p:cNvPr id="30" name="Flèche droite 12">
              <a:extLst>
                <a:ext uri="{FF2B5EF4-FFF2-40B4-BE49-F238E27FC236}">
                  <a16:creationId xmlns:a16="http://schemas.microsoft.com/office/drawing/2014/main" id="{F309DA12-54CA-9D74-C123-2D5EDD060E48}"/>
                </a:ext>
              </a:extLst>
            </p:cNvPr>
            <p:cNvSpPr/>
            <p:nvPr/>
          </p:nvSpPr>
          <p:spPr>
            <a:xfrm>
              <a:off x="2518020" y="2659816"/>
              <a:ext cx="365874" cy="170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31" name="Flèche droite 13">
              <a:extLst>
                <a:ext uri="{FF2B5EF4-FFF2-40B4-BE49-F238E27FC236}">
                  <a16:creationId xmlns:a16="http://schemas.microsoft.com/office/drawing/2014/main" id="{17125E45-4DCD-D252-BF89-5A24C8F089F1}"/>
                </a:ext>
              </a:extLst>
            </p:cNvPr>
            <p:cNvSpPr/>
            <p:nvPr/>
          </p:nvSpPr>
          <p:spPr>
            <a:xfrm>
              <a:off x="6444437" y="2652971"/>
              <a:ext cx="399897" cy="170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8E7509F-5791-1EB5-CE49-67EADB4FEA3D}"/>
              </a:ext>
            </a:extLst>
          </p:cNvPr>
          <p:cNvGrpSpPr/>
          <p:nvPr/>
        </p:nvGrpSpPr>
        <p:grpSpPr>
          <a:xfrm>
            <a:off x="515336" y="3381840"/>
            <a:ext cx="2160240" cy="1512168"/>
            <a:chOff x="-94671" y="3573016"/>
            <a:chExt cx="2880320" cy="2016224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A08DED10-056A-1D10-3B75-194D6E693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" t="3418" r="2557" b="1301"/>
            <a:stretch/>
          </p:blipFill>
          <p:spPr>
            <a:xfrm>
              <a:off x="-94671" y="3573016"/>
              <a:ext cx="2880320" cy="2016224"/>
            </a:xfrm>
            <a:prstGeom prst="rect">
              <a:avLst/>
            </a:prstGeom>
          </p:spPr>
        </p:pic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E9A889F3-C3B5-E305-D144-7649BD3F21E6}"/>
                </a:ext>
              </a:extLst>
            </p:cNvPr>
            <p:cNvGrpSpPr/>
            <p:nvPr/>
          </p:nvGrpSpPr>
          <p:grpSpPr>
            <a:xfrm>
              <a:off x="214948" y="4732133"/>
              <a:ext cx="1229720" cy="491912"/>
              <a:chOff x="214948" y="4732133"/>
              <a:chExt cx="1229720" cy="491912"/>
            </a:xfrm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4FC88CED-0E47-53CA-C981-D2A2F8D1857C}"/>
                  </a:ext>
                </a:extLst>
              </p:cNvPr>
              <p:cNvSpPr/>
              <p:nvPr/>
            </p:nvSpPr>
            <p:spPr>
              <a:xfrm>
                <a:off x="214948" y="4794079"/>
                <a:ext cx="108000" cy="108000"/>
              </a:xfrm>
              <a:prstGeom prst="ellipse">
                <a:avLst/>
              </a:prstGeom>
              <a:solidFill>
                <a:srgbClr val="2C7BB6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F71B75A1-60FA-0B62-5C1F-A037E2EDA27C}"/>
                  </a:ext>
                </a:extLst>
              </p:cNvPr>
              <p:cNvSpPr/>
              <p:nvPr/>
            </p:nvSpPr>
            <p:spPr>
              <a:xfrm>
                <a:off x="214948" y="5023851"/>
                <a:ext cx="108000" cy="108000"/>
              </a:xfrm>
              <a:prstGeom prst="ellipse">
                <a:avLst/>
              </a:prstGeom>
              <a:solidFill>
                <a:srgbClr val="D7191B"/>
              </a:solidFill>
              <a:ln w="63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EBA977E9-D86C-49FF-03B0-8FBDDE119C6B}"/>
                  </a:ext>
                </a:extLst>
              </p:cNvPr>
              <p:cNvSpPr txBox="1"/>
              <p:nvPr/>
            </p:nvSpPr>
            <p:spPr>
              <a:xfrm>
                <a:off x="291463" y="4732133"/>
                <a:ext cx="4449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75" dirty="0" err="1"/>
                  <a:t>Wet</a:t>
                </a:r>
                <a:endParaRPr lang="fr-FR" sz="675" dirty="0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56D82E80-A25A-6AEF-F9F3-F105372D1062}"/>
                  </a:ext>
                </a:extLst>
              </p:cNvPr>
              <p:cNvSpPr txBox="1"/>
              <p:nvPr/>
            </p:nvSpPr>
            <p:spPr>
              <a:xfrm>
                <a:off x="285803" y="4962435"/>
                <a:ext cx="11588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75" dirty="0" err="1"/>
                  <a:t>Precipitation</a:t>
                </a:r>
                <a:r>
                  <a:rPr lang="fr-FR" sz="675" dirty="0"/>
                  <a:t> </a:t>
                </a:r>
                <a:r>
                  <a:rPr lang="fr-FR" sz="675" dirty="0" err="1"/>
                  <a:t>deficit</a:t>
                </a:r>
                <a:endParaRPr lang="fr-FR" sz="675" dirty="0"/>
              </a:p>
            </p:txBody>
          </p:sp>
        </p:grp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C9EA6782-14EF-AFEB-DB7C-F29FBB7CEA0A}"/>
              </a:ext>
            </a:extLst>
          </p:cNvPr>
          <p:cNvGrpSpPr/>
          <p:nvPr/>
        </p:nvGrpSpPr>
        <p:grpSpPr>
          <a:xfrm>
            <a:off x="6327987" y="3376368"/>
            <a:ext cx="2106234" cy="1512169"/>
            <a:chOff x="6300193" y="3573015"/>
            <a:chExt cx="2808312" cy="2016225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25D85A8C-D686-BD5D-81BC-CACB85431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" t="3285" r="3029" b="1302"/>
            <a:stretch/>
          </p:blipFill>
          <p:spPr>
            <a:xfrm>
              <a:off x="6300193" y="3573015"/>
              <a:ext cx="2808312" cy="2016225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594C92A-90BE-842A-EF13-CF91C6FBE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446" y="4745364"/>
              <a:ext cx="119172" cy="576000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1C7FEE1-1083-1501-A4D3-6EC17272BE0D}"/>
                </a:ext>
              </a:extLst>
            </p:cNvPr>
            <p:cNvSpPr txBox="1"/>
            <p:nvPr/>
          </p:nvSpPr>
          <p:spPr>
            <a:xfrm>
              <a:off x="6796269" y="4692105"/>
              <a:ext cx="607432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75" dirty="0" err="1"/>
                <a:t>Healthy</a:t>
              </a:r>
              <a:endParaRPr lang="fr-FR" sz="675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57736D5-F760-6D4C-DD0C-7D3506AA6A62}"/>
                </a:ext>
              </a:extLst>
            </p:cNvPr>
            <p:cNvSpPr txBox="1"/>
            <p:nvPr/>
          </p:nvSpPr>
          <p:spPr>
            <a:xfrm>
              <a:off x="6794461" y="5134276"/>
              <a:ext cx="52621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75" dirty="0"/>
                <a:t>Stress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9BF2A3BE-6F6D-14F4-006C-A32C3FFC3149}"/>
              </a:ext>
            </a:extLst>
          </p:cNvPr>
          <p:cNvGrpSpPr/>
          <p:nvPr/>
        </p:nvGrpSpPr>
        <p:grpSpPr>
          <a:xfrm>
            <a:off x="3383868" y="3381840"/>
            <a:ext cx="2214246" cy="1566174"/>
            <a:chOff x="3131841" y="3573016"/>
            <a:chExt cx="2952328" cy="2088232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F876A2F1-6FEC-9F2C-3F37-221D2B0EE8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" t="3310" r="2284" b="1130"/>
            <a:stretch/>
          </p:blipFill>
          <p:spPr>
            <a:xfrm>
              <a:off x="3131841" y="3573016"/>
              <a:ext cx="2952328" cy="2088232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3D501877-7376-35FB-330C-7D0AD802A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614" y="4719189"/>
              <a:ext cx="94344" cy="576000"/>
            </a:xfrm>
            <a:prstGeom prst="rect">
              <a:avLst/>
            </a:prstGeom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0919CD9D-D241-5B6D-0B8B-2C4DC64CE36D}"/>
                </a:ext>
              </a:extLst>
            </p:cNvPr>
            <p:cNvSpPr txBox="1"/>
            <p:nvPr/>
          </p:nvSpPr>
          <p:spPr>
            <a:xfrm>
              <a:off x="3610740" y="4653137"/>
              <a:ext cx="444995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75" dirty="0" err="1"/>
                <a:t>Wet</a:t>
              </a:r>
              <a:endParaRPr lang="fr-FR" sz="675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77F0C8DA-82AA-A130-5922-491163C3619E}"/>
                </a:ext>
              </a:extLst>
            </p:cNvPr>
            <p:cNvSpPr txBox="1"/>
            <p:nvPr/>
          </p:nvSpPr>
          <p:spPr>
            <a:xfrm>
              <a:off x="3619720" y="5119769"/>
              <a:ext cx="117168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75" dirty="0" err="1"/>
                <a:t>Soil</a:t>
              </a:r>
              <a:r>
                <a:rPr lang="fr-FR" sz="675" dirty="0"/>
                <a:t> </a:t>
              </a:r>
              <a:r>
                <a:rPr lang="fr-FR" sz="675" dirty="0" err="1"/>
                <a:t>moisture</a:t>
              </a:r>
              <a:r>
                <a:rPr lang="fr-FR" sz="675" dirty="0"/>
                <a:t> </a:t>
              </a:r>
              <a:r>
                <a:rPr lang="fr-FR" sz="675" dirty="0" err="1"/>
                <a:t>deficit</a:t>
              </a:r>
              <a:endParaRPr lang="fr-FR" sz="675" dirty="0"/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9D469DE3-E77E-21BC-0B39-98BB39C3C7F5}"/>
              </a:ext>
            </a:extLst>
          </p:cNvPr>
          <p:cNvGrpSpPr/>
          <p:nvPr/>
        </p:nvGrpSpPr>
        <p:grpSpPr>
          <a:xfrm>
            <a:off x="3347864" y="2531683"/>
            <a:ext cx="2619324" cy="827631"/>
            <a:chOff x="3350540" y="3375570"/>
            <a:chExt cx="3492433" cy="1103506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0478141-3314-051F-049C-7D80E20C5B55}"/>
                </a:ext>
              </a:extLst>
            </p:cNvPr>
            <p:cNvSpPr txBox="1"/>
            <p:nvPr/>
          </p:nvSpPr>
          <p:spPr>
            <a:xfrm>
              <a:off x="4185835" y="3432637"/>
              <a:ext cx="2657138" cy="1046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ASCAT </a:t>
              </a:r>
              <a:r>
                <a:rPr lang="fr-FR" sz="900" dirty="0"/>
                <a:t>(</a:t>
              </a:r>
              <a:r>
                <a:rPr lang="fr-FR" sz="900" dirty="0" err="1"/>
                <a:t>MetOp</a:t>
              </a:r>
              <a:r>
                <a:rPr lang="fr-FR" sz="900" dirty="0"/>
                <a:t>)</a:t>
              </a:r>
            </a:p>
            <a:p>
              <a:r>
                <a:rPr lang="fr-FR" sz="1100" b="1" dirty="0" err="1"/>
                <a:t>Moisture</a:t>
              </a:r>
              <a:r>
                <a:rPr lang="fr-FR" sz="1100" b="1" dirty="0"/>
                <a:t> </a:t>
              </a:r>
              <a:r>
                <a:rPr lang="fr-FR" sz="1100" b="1" dirty="0" err="1"/>
                <a:t>Anomaly</a:t>
              </a:r>
              <a:r>
                <a:rPr lang="fr-FR" sz="1100" b="1" dirty="0"/>
                <a:t> Index (MAI)</a:t>
              </a:r>
            </a:p>
            <a:p>
              <a:r>
                <a:rPr lang="fr-FR" sz="1000" dirty="0"/>
                <a:t>12 km</a:t>
              </a:r>
            </a:p>
            <a:p>
              <a:r>
                <a:rPr lang="fr-FR" sz="1000" dirty="0"/>
                <a:t>2007 - </a:t>
              </a:r>
              <a:r>
                <a:rPr lang="fr-FR" sz="1000" dirty="0" err="1"/>
                <a:t>today</a:t>
              </a:r>
              <a:endParaRPr lang="fr-FR" sz="1050" dirty="0"/>
            </a:p>
          </p:txBody>
        </p:sp>
        <p:pic>
          <p:nvPicPr>
            <p:cNvPr id="52" name="Picture 2" descr="Metop satellite">
              <a:extLst>
                <a:ext uri="{FF2B5EF4-FFF2-40B4-BE49-F238E27FC236}">
                  <a16:creationId xmlns:a16="http://schemas.microsoft.com/office/drawing/2014/main" id="{DA378620-5495-DBBE-E2CA-645BEBC48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79792">
              <a:off x="3211345" y="3514765"/>
              <a:ext cx="982141" cy="70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2BD53331-01A7-2122-041B-622B106EB8A7}"/>
              </a:ext>
            </a:extLst>
          </p:cNvPr>
          <p:cNvGrpSpPr/>
          <p:nvPr/>
        </p:nvGrpSpPr>
        <p:grpSpPr>
          <a:xfrm>
            <a:off x="6300192" y="2571754"/>
            <a:ext cx="2493529" cy="923330"/>
            <a:chOff x="6645164" y="3429000"/>
            <a:chExt cx="3324705" cy="123110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B6A4DA8E-8B55-16DA-8F13-7130E383A905}"/>
                </a:ext>
              </a:extLst>
            </p:cNvPr>
            <p:cNvSpPr txBox="1"/>
            <p:nvPr/>
          </p:nvSpPr>
          <p:spPr>
            <a:xfrm>
              <a:off x="7524328" y="3429000"/>
              <a:ext cx="2445541" cy="1231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MODIS </a:t>
              </a:r>
              <a:r>
                <a:rPr lang="fr-FR" sz="900" dirty="0"/>
                <a:t>(Aqua, Terra)</a:t>
              </a:r>
            </a:p>
            <a:p>
              <a:r>
                <a:rPr lang="fr-FR" sz="1100" b="1" dirty="0" err="1"/>
                <a:t>Vegetation</a:t>
              </a:r>
              <a:r>
                <a:rPr lang="fr-FR" sz="1100" b="1" dirty="0"/>
                <a:t> </a:t>
              </a:r>
              <a:r>
                <a:rPr lang="fr-FR" sz="1100" b="1" dirty="0" err="1"/>
                <a:t>Health</a:t>
              </a:r>
              <a:r>
                <a:rPr lang="fr-FR" sz="1100" b="1" dirty="0"/>
                <a:t> Index</a:t>
              </a:r>
            </a:p>
            <a:p>
              <a:r>
                <a:rPr lang="fr-FR" sz="900" b="1" i="1" dirty="0" err="1"/>
                <a:t>Combined</a:t>
              </a:r>
              <a:r>
                <a:rPr lang="fr-FR" sz="900" b="1" i="1" dirty="0"/>
                <a:t> anomalies of NDWI, LST</a:t>
              </a:r>
            </a:p>
            <a:p>
              <a:r>
                <a:rPr lang="fr-FR" sz="1000" dirty="0"/>
                <a:t>500 m</a:t>
              </a:r>
            </a:p>
            <a:p>
              <a:r>
                <a:rPr lang="fr-FR" sz="1000" dirty="0"/>
                <a:t>2000 - </a:t>
              </a:r>
              <a:r>
                <a:rPr lang="fr-FR" sz="1000" dirty="0" err="1"/>
                <a:t>today</a:t>
              </a:r>
              <a:endParaRPr lang="fr-FR" sz="1050" dirty="0"/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1EB86BF9-FC93-2D51-F8D7-95C064F45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82878">
              <a:off x="6645164" y="3600127"/>
              <a:ext cx="935746" cy="482965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BEA99F23-D89E-11CA-226A-F33C2FABB24B}"/>
              </a:ext>
            </a:extLst>
          </p:cNvPr>
          <p:cNvGrpSpPr/>
          <p:nvPr/>
        </p:nvGrpSpPr>
        <p:grpSpPr>
          <a:xfrm>
            <a:off x="467544" y="2606792"/>
            <a:ext cx="2294773" cy="784830"/>
            <a:chOff x="369263" y="3475726"/>
            <a:chExt cx="3059696" cy="1046440"/>
          </a:xfrm>
        </p:grpSpPr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E4234D17-EF79-9695-7071-FDCBCC3B3596}"/>
                </a:ext>
              </a:extLst>
            </p:cNvPr>
            <p:cNvSpPr txBox="1"/>
            <p:nvPr/>
          </p:nvSpPr>
          <p:spPr>
            <a:xfrm>
              <a:off x="1125252" y="3475726"/>
              <a:ext cx="230370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In-situ </a:t>
              </a:r>
              <a:r>
                <a:rPr lang="en-GB" sz="1400" b="1" dirty="0"/>
                <a:t>precipitations</a:t>
              </a:r>
              <a:endParaRPr lang="en-GB" sz="900" dirty="0"/>
            </a:p>
            <a:p>
              <a:r>
                <a:rPr lang="fr-FR" sz="1100" b="1" dirty="0"/>
                <a:t>SPI 3-months</a:t>
              </a:r>
            </a:p>
            <a:p>
              <a:r>
                <a:rPr lang="fr-FR" sz="1000" dirty="0"/>
                <a:t>40 stations</a:t>
              </a:r>
            </a:p>
            <a:p>
              <a:r>
                <a:rPr lang="fr-FR" sz="1000" dirty="0"/>
                <a:t>1981 - </a:t>
              </a:r>
              <a:r>
                <a:rPr lang="fr-FR" sz="1000" dirty="0" err="1"/>
                <a:t>today</a:t>
              </a:r>
              <a:endParaRPr lang="fr-FR" sz="1050" dirty="0"/>
            </a:p>
          </p:txBody>
        </p:sp>
        <p:pic>
          <p:nvPicPr>
            <p:cNvPr id="58" name="Picture 2" descr="Météo-France — Wikipédia">
              <a:extLst>
                <a:ext uri="{FF2B5EF4-FFF2-40B4-BE49-F238E27FC236}">
                  <a16:creationId xmlns:a16="http://schemas.microsoft.com/office/drawing/2014/main" id="{66BF4D15-0B1E-9CEB-F576-0E85F237D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63" y="3553567"/>
              <a:ext cx="667521" cy="667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6DA1B144-4B46-5AAB-3E16-B31439AA5D6F}"/>
              </a:ext>
            </a:extLst>
          </p:cNvPr>
          <p:cNvCxnSpPr/>
          <p:nvPr/>
        </p:nvCxnSpPr>
        <p:spPr>
          <a:xfrm>
            <a:off x="3059832" y="2706797"/>
            <a:ext cx="0" cy="216024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D55A22F6-3216-645F-6AD5-BFF2EDD25174}"/>
              </a:ext>
            </a:extLst>
          </p:cNvPr>
          <p:cNvCxnSpPr/>
          <p:nvPr/>
        </p:nvCxnSpPr>
        <p:spPr>
          <a:xfrm>
            <a:off x="6084168" y="2728296"/>
            <a:ext cx="0" cy="216024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8D9F1095-F25C-26D1-B62F-A8C63E20C8D9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44ECEEB-71D0-CA59-EB83-1D3967EA7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E7C5AD-0CFD-CB9B-8A98-5216AE1D9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C642FA0-8A5C-0CDB-BD00-6A16DE3DE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20" name="Picture 2" descr="Météo-France — Wikipédia">
              <a:extLst>
                <a:ext uri="{FF2B5EF4-FFF2-40B4-BE49-F238E27FC236}">
                  <a16:creationId xmlns:a16="http://schemas.microsoft.com/office/drawing/2014/main" id="{DC0F41AA-728C-ACB5-6EF5-55F68C6B6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re 21">
            <a:extLst>
              <a:ext uri="{FF2B5EF4-FFF2-40B4-BE49-F238E27FC236}">
                <a16:creationId xmlns:a16="http://schemas.microsoft.com/office/drawing/2014/main" id="{005618C1-BB8D-60FA-898F-00AC16FE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931"/>
            <a:ext cx="8229600" cy="633635"/>
          </a:xfrm>
        </p:spPr>
        <p:txBody>
          <a:bodyPr/>
          <a:lstStyle/>
          <a:p>
            <a:r>
              <a:rPr lang="en-GB" dirty="0"/>
              <a:t>Methodology at </a:t>
            </a:r>
            <a:r>
              <a:rPr lang="en-GB" u="sng" dirty="0"/>
              <a:t>GLOBAL SCALE</a:t>
            </a:r>
            <a:endParaRPr lang="fr-FR" u="sng" dirty="0"/>
          </a:p>
        </p:txBody>
      </p: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543AE8AB-2C25-9C41-9E8F-B4D2596D19A9}"/>
              </a:ext>
            </a:extLst>
          </p:cNvPr>
          <p:cNvGrpSpPr/>
          <p:nvPr/>
        </p:nvGrpSpPr>
        <p:grpSpPr>
          <a:xfrm>
            <a:off x="0" y="2488326"/>
            <a:ext cx="9144000" cy="2655175"/>
            <a:chOff x="0" y="2488326"/>
            <a:chExt cx="9144000" cy="2655175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1BA833F-2243-275E-1923-FEB5FACAE766}"/>
                </a:ext>
              </a:extLst>
            </p:cNvPr>
            <p:cNvSpPr/>
            <p:nvPr/>
          </p:nvSpPr>
          <p:spPr>
            <a:xfrm>
              <a:off x="0" y="2488326"/>
              <a:ext cx="9144000" cy="265517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650543CA-6996-ACCF-3492-A33BC7D51E31}"/>
                </a:ext>
              </a:extLst>
            </p:cNvPr>
            <p:cNvGrpSpPr/>
            <p:nvPr/>
          </p:nvGrpSpPr>
          <p:grpSpPr>
            <a:xfrm>
              <a:off x="2503500" y="2606796"/>
              <a:ext cx="4454104" cy="1448405"/>
              <a:chOff x="2503500" y="3475726"/>
              <a:chExt cx="4454104" cy="1931206"/>
            </a:xfrm>
          </p:grpSpPr>
          <p:sp>
            <p:nvSpPr>
              <p:cNvPr id="143" name="Flèche courbée vers la droite 51">
                <a:extLst>
                  <a:ext uri="{FF2B5EF4-FFF2-40B4-BE49-F238E27FC236}">
                    <a16:creationId xmlns:a16="http://schemas.microsoft.com/office/drawing/2014/main" id="{17B65C83-DA80-564F-6BCE-0D2B2259F3F3}"/>
                  </a:ext>
                </a:extLst>
              </p:cNvPr>
              <p:cNvSpPr/>
              <p:nvPr/>
            </p:nvSpPr>
            <p:spPr>
              <a:xfrm rot="16200000">
                <a:off x="4123493" y="1855733"/>
                <a:ext cx="1214118" cy="4454104"/>
              </a:xfrm>
              <a:prstGeom prst="curvedRightArrow">
                <a:avLst>
                  <a:gd name="adj1" fmla="val 9424"/>
                  <a:gd name="adj2" fmla="val 31217"/>
                  <a:gd name="adj3" fmla="val 20341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4" name="Groupe 143">
                <a:extLst>
                  <a:ext uri="{FF2B5EF4-FFF2-40B4-BE49-F238E27FC236}">
                    <a16:creationId xmlns:a16="http://schemas.microsoft.com/office/drawing/2014/main" id="{7B8C81BD-B82F-A206-63B5-5D35E1C351C4}"/>
                  </a:ext>
                </a:extLst>
              </p:cNvPr>
              <p:cNvGrpSpPr/>
              <p:nvPr/>
            </p:nvGrpSpPr>
            <p:grpSpPr>
              <a:xfrm>
                <a:off x="2936639" y="3861047"/>
                <a:ext cx="3305932" cy="1545885"/>
                <a:chOff x="2935553" y="4142344"/>
                <a:chExt cx="3305932" cy="1545885"/>
              </a:xfrm>
            </p:grpSpPr>
            <p:sp>
              <p:nvSpPr>
                <p:cNvPr id="145" name="Rectangle à coins arrondis 49">
                  <a:extLst>
                    <a:ext uri="{FF2B5EF4-FFF2-40B4-BE49-F238E27FC236}">
                      <a16:creationId xmlns:a16="http://schemas.microsoft.com/office/drawing/2014/main" id="{9937669E-0C6A-0358-B7A4-73FE256F8D9A}"/>
                    </a:ext>
                  </a:extLst>
                </p:cNvPr>
                <p:cNvSpPr/>
                <p:nvPr/>
              </p:nvSpPr>
              <p:spPr>
                <a:xfrm>
                  <a:off x="2935553" y="4142344"/>
                  <a:ext cx="3305932" cy="1545885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/>
                </a:p>
              </p:txBody>
            </p:sp>
            <p:grpSp>
              <p:nvGrpSpPr>
                <p:cNvPr id="146" name="Groupe 145">
                  <a:extLst>
                    <a:ext uri="{FF2B5EF4-FFF2-40B4-BE49-F238E27FC236}">
                      <a16:creationId xmlns:a16="http://schemas.microsoft.com/office/drawing/2014/main" id="{387E6697-63B9-5EFE-84F1-4FE07C6E8056}"/>
                    </a:ext>
                  </a:extLst>
                </p:cNvPr>
                <p:cNvGrpSpPr/>
                <p:nvPr/>
              </p:nvGrpSpPr>
              <p:grpSpPr>
                <a:xfrm>
                  <a:off x="3184511" y="4203729"/>
                  <a:ext cx="2659674" cy="1422599"/>
                  <a:chOff x="2410617" y="4393829"/>
                  <a:chExt cx="2659674" cy="1422599"/>
                </a:xfrm>
              </p:grpSpPr>
              <p:sp>
                <p:nvSpPr>
                  <p:cNvPr id="147" name="ZoneTexte 146">
                    <a:extLst>
                      <a:ext uri="{FF2B5EF4-FFF2-40B4-BE49-F238E27FC236}">
                        <a16:creationId xmlns:a16="http://schemas.microsoft.com/office/drawing/2014/main" id="{4FC9671C-7DFF-0647-145A-44192D97DDBC}"/>
                      </a:ext>
                    </a:extLst>
                  </p:cNvPr>
                  <p:cNvSpPr txBox="1"/>
                  <p:nvPr/>
                </p:nvSpPr>
                <p:spPr>
                  <a:xfrm>
                    <a:off x="2930527" y="4759729"/>
                    <a:ext cx="1298541" cy="10566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/>
                      <a:t>SPEI 3-months</a:t>
                    </a:r>
                  </a:p>
                  <a:p>
                    <a:r>
                      <a:rPr lang="fr-FR" sz="1100" b="1" dirty="0"/>
                      <a:t>SPEI = f(P - ET) *</a:t>
                    </a:r>
                  </a:p>
                  <a:p>
                    <a:r>
                      <a:rPr lang="fr-FR" sz="1050" dirty="0"/>
                      <a:t>32 stations</a:t>
                    </a:r>
                  </a:p>
                  <a:p>
                    <a:r>
                      <a:rPr lang="fr-FR" sz="1050" dirty="0"/>
                      <a:t>1991 - </a:t>
                    </a:r>
                    <a:r>
                      <a:rPr lang="fr-FR" sz="1050" dirty="0" err="1"/>
                      <a:t>today</a:t>
                    </a:r>
                    <a:endParaRPr lang="fr-FR" sz="1050" dirty="0"/>
                  </a:p>
                </p:txBody>
              </p:sp>
              <p:pic>
                <p:nvPicPr>
                  <p:cNvPr id="148" name="Picture 2" descr="Météo-France — Wikipédia">
                    <a:extLst>
                      <a:ext uri="{FF2B5EF4-FFF2-40B4-BE49-F238E27FC236}">
                        <a16:creationId xmlns:a16="http://schemas.microsoft.com/office/drawing/2014/main" id="{61D6100E-C1BF-E34A-2132-207B4032C3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0617" y="4867953"/>
                    <a:ext cx="492529" cy="66752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9" name="ZoneTexte 148">
                    <a:extLst>
                      <a:ext uri="{FF2B5EF4-FFF2-40B4-BE49-F238E27FC236}">
                        <a16:creationId xmlns:a16="http://schemas.microsoft.com/office/drawing/2014/main" id="{DDD700DB-3116-43A4-99A3-D1D46D8353EE}"/>
                      </a:ext>
                    </a:extLst>
                  </p:cNvPr>
                  <p:cNvSpPr txBox="1"/>
                  <p:nvPr/>
                </p:nvSpPr>
                <p:spPr>
                  <a:xfrm>
                    <a:off x="2523760" y="4393829"/>
                    <a:ext cx="2546531" cy="400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350" b="1" dirty="0">
                        <a:solidFill>
                          <a:schemeClr val="bg1"/>
                        </a:solidFill>
                      </a:rPr>
                      <a:t>STANDARDIZED WATER BALANCE</a:t>
                    </a:r>
                  </a:p>
                </p:txBody>
              </p:sp>
            </p:grpSp>
          </p:grpSp>
        </p:grp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F00F43D0-1FF0-BD26-78A3-C738542E40FB}"/>
                </a:ext>
              </a:extLst>
            </p:cNvPr>
            <p:cNvSpPr txBox="1"/>
            <p:nvPr/>
          </p:nvSpPr>
          <p:spPr>
            <a:xfrm>
              <a:off x="4881348" y="3526805"/>
              <a:ext cx="1380304" cy="5078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900" b="1" i="1" dirty="0">
                  <a:solidFill>
                    <a:schemeClr val="accent6"/>
                  </a:solidFill>
                </a:rPr>
                <a:t>* P</a:t>
              </a:r>
              <a:r>
                <a:rPr lang="fr-FR" sz="900" i="1" dirty="0">
                  <a:solidFill>
                    <a:schemeClr val="accent6"/>
                  </a:solidFill>
                </a:rPr>
                <a:t> = </a:t>
              </a:r>
              <a:r>
                <a:rPr lang="fr-FR" sz="900" i="1" dirty="0" err="1">
                  <a:solidFill>
                    <a:schemeClr val="accent6"/>
                  </a:solidFill>
                </a:rPr>
                <a:t>precipitations</a:t>
              </a:r>
              <a:endParaRPr lang="fr-FR" sz="900" i="1" dirty="0">
                <a:solidFill>
                  <a:schemeClr val="accent6"/>
                </a:solidFill>
              </a:endParaRPr>
            </a:p>
            <a:p>
              <a:pPr>
                <a:tabLst>
                  <a:tab pos="85725" algn="l"/>
                </a:tabLst>
              </a:pPr>
              <a:r>
                <a:rPr lang="fr-FR" sz="900" i="1" dirty="0">
                  <a:solidFill>
                    <a:schemeClr val="accent6"/>
                  </a:solidFill>
                </a:rPr>
                <a:t>	</a:t>
              </a:r>
              <a:r>
                <a:rPr lang="fr-FR" sz="900" b="1" i="1" dirty="0">
                  <a:solidFill>
                    <a:schemeClr val="accent6"/>
                  </a:solidFill>
                </a:rPr>
                <a:t>ET</a:t>
              </a:r>
              <a:r>
                <a:rPr lang="fr-FR" sz="900" i="1" dirty="0">
                  <a:solidFill>
                    <a:schemeClr val="accent6"/>
                  </a:solidFill>
                </a:rPr>
                <a:t> = </a:t>
              </a:r>
              <a:r>
                <a:rPr lang="fr-FR" sz="900" i="1" dirty="0" err="1">
                  <a:solidFill>
                    <a:schemeClr val="accent6"/>
                  </a:solidFill>
                </a:rPr>
                <a:t>evapotranspiration</a:t>
              </a:r>
              <a:endParaRPr lang="fr-FR" sz="900" i="1" dirty="0">
                <a:solidFill>
                  <a:schemeClr val="accent6"/>
                </a:solidFill>
              </a:endParaRPr>
            </a:p>
            <a:p>
              <a:pPr>
                <a:tabLst>
                  <a:tab pos="85725" algn="l"/>
                  <a:tab pos="361950" algn="l"/>
                </a:tabLst>
              </a:pPr>
              <a:r>
                <a:rPr lang="fr-FR" sz="900" i="1" dirty="0">
                  <a:solidFill>
                    <a:schemeClr val="accent6"/>
                  </a:solidFill>
                </a:rPr>
                <a:t>		</a:t>
              </a:r>
              <a:r>
                <a:rPr lang="fr-FR" sz="700" i="1" dirty="0"/>
                <a:t>(</a:t>
              </a:r>
              <a:r>
                <a:rPr lang="fr-FR" sz="700" i="1" dirty="0" err="1"/>
                <a:t>Thornthwaite</a:t>
              </a:r>
              <a:r>
                <a:rPr lang="fr-FR" sz="700" i="1" dirty="0"/>
                <a:t>, 1948)</a:t>
              </a:r>
              <a:endParaRPr lang="fr-FR" sz="800" i="1" dirty="0"/>
            </a:p>
          </p:txBody>
        </p:sp>
        <p:sp>
          <p:nvSpPr>
            <p:cNvPr id="62" name="Signe Plus 61">
              <a:extLst>
                <a:ext uri="{FF2B5EF4-FFF2-40B4-BE49-F238E27FC236}">
                  <a16:creationId xmlns:a16="http://schemas.microsoft.com/office/drawing/2014/main" id="{9698FC01-CC9D-DF06-3B29-F00BF0D75CB9}"/>
                </a:ext>
              </a:extLst>
            </p:cNvPr>
            <p:cNvSpPr/>
            <p:nvPr/>
          </p:nvSpPr>
          <p:spPr>
            <a:xfrm>
              <a:off x="4458661" y="2493756"/>
              <a:ext cx="340081" cy="338092"/>
            </a:xfrm>
            <a:prstGeom prst="mathPlus">
              <a:avLst>
                <a:gd name="adj1" fmla="val 18719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NC" sz="1350"/>
            </a:p>
          </p:txBody>
        </p:sp>
      </p:grpSp>
    </p:spTree>
    <p:extLst>
      <p:ext uri="{BB962C8B-B14F-4D97-AF65-F5344CB8AC3E}">
        <p14:creationId xmlns:p14="http://schemas.microsoft.com/office/powerpoint/2010/main" val="34249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63084F2C-9BD7-7154-F0AC-0158256EBA1A}"/>
              </a:ext>
            </a:extLst>
          </p:cNvPr>
          <p:cNvGrpSpPr/>
          <p:nvPr/>
        </p:nvGrpSpPr>
        <p:grpSpPr>
          <a:xfrm>
            <a:off x="1385646" y="1000754"/>
            <a:ext cx="7506835" cy="675736"/>
            <a:chOff x="1385646" y="908363"/>
            <a:chExt cx="7506835" cy="675736"/>
          </a:xfrm>
        </p:grpSpPr>
        <p:sp>
          <p:nvSpPr>
            <p:cNvPr id="3" name="Accolade ouvrante 2">
              <a:extLst>
                <a:ext uri="{FF2B5EF4-FFF2-40B4-BE49-F238E27FC236}">
                  <a16:creationId xmlns:a16="http://schemas.microsoft.com/office/drawing/2014/main" id="{10769386-9FC3-1524-B8EC-9C0C2A7A088D}"/>
                </a:ext>
              </a:extLst>
            </p:cNvPr>
            <p:cNvSpPr/>
            <p:nvPr/>
          </p:nvSpPr>
          <p:spPr>
            <a:xfrm>
              <a:off x="3958700" y="908363"/>
              <a:ext cx="92501" cy="675736"/>
            </a:xfrm>
            <a:prstGeom prst="leftBrace">
              <a:avLst>
                <a:gd name="adj1" fmla="val 9083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D7DE1B1-079A-ED8F-DBB9-DB5FBE3A1C4B}"/>
                </a:ext>
              </a:extLst>
            </p:cNvPr>
            <p:cNvSpPr txBox="1"/>
            <p:nvPr/>
          </p:nvSpPr>
          <p:spPr>
            <a:xfrm>
              <a:off x="4051201" y="921466"/>
              <a:ext cx="4841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dirty="0" err="1"/>
                <a:t>Drought</a:t>
              </a:r>
              <a:r>
                <a:rPr lang="fr-FR" sz="1200" dirty="0"/>
                <a:t> information at global </a:t>
              </a:r>
              <a:r>
                <a:rPr lang="fr-FR" sz="1200" dirty="0" err="1"/>
                <a:t>scale</a:t>
              </a:r>
              <a:r>
                <a:rPr lang="fr-FR" sz="1200" dirty="0"/>
                <a:t> </a:t>
              </a:r>
              <a:r>
                <a:rPr lang="fr-FR" sz="1200" i="1" dirty="0"/>
                <a:t>(</a:t>
              </a:r>
              <a:r>
                <a:rPr lang="fr-FR" sz="1200" i="1" dirty="0" err="1"/>
                <a:t>entire</a:t>
              </a:r>
              <a:r>
                <a:rPr lang="fr-FR" sz="1200" i="1" dirty="0"/>
                <a:t> </a:t>
              </a:r>
              <a:r>
                <a:rPr lang="fr-FR" sz="1200" i="1" dirty="0" err="1"/>
                <a:t>territory</a:t>
              </a:r>
              <a:r>
                <a:rPr lang="fr-FR" sz="1200" i="1" dirty="0"/>
                <a:t>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dirty="0" err="1"/>
                <a:t>Combined</a:t>
              </a:r>
              <a:r>
                <a:rPr lang="fr-FR" sz="1200" dirty="0"/>
                <a:t> </a:t>
              </a:r>
              <a:r>
                <a:rPr lang="fr-FR" sz="1200" dirty="0" err="1"/>
                <a:t>drought</a:t>
              </a:r>
              <a:r>
                <a:rPr lang="fr-FR" sz="1200" dirty="0"/>
                <a:t> </a:t>
              </a:r>
              <a:r>
                <a:rPr lang="fr-FR" sz="1200" dirty="0" err="1"/>
                <a:t>products</a:t>
              </a:r>
              <a:r>
                <a:rPr lang="fr-FR" sz="1200" dirty="0"/>
                <a:t> </a:t>
              </a:r>
              <a:r>
                <a:rPr lang="fr-FR" sz="1200" i="1" dirty="0"/>
                <a:t>(SPI, SPEI, MAI, VHI)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200" dirty="0"/>
                <a:t>Agricultural </a:t>
              </a:r>
              <a:r>
                <a:rPr lang="fr-FR" sz="1200" dirty="0" err="1"/>
                <a:t>drought</a:t>
              </a:r>
              <a:r>
                <a:rPr lang="fr-FR" sz="1200" dirty="0"/>
                <a:t> cause-</a:t>
              </a:r>
              <a:r>
                <a:rPr lang="fr-FR" sz="1200" dirty="0" err="1"/>
                <a:t>effect</a:t>
              </a:r>
              <a:r>
                <a:rPr lang="fr-FR" sz="1200" dirty="0"/>
                <a:t> </a:t>
              </a:r>
              <a:r>
                <a:rPr lang="fr-FR" sz="1200" dirty="0" err="1"/>
                <a:t>relationship</a:t>
              </a:r>
              <a:r>
                <a:rPr lang="fr-FR" sz="1200" dirty="0"/>
                <a:t> </a:t>
              </a:r>
              <a:r>
                <a:rPr lang="fr-FR" sz="1050" i="1" dirty="0"/>
                <a:t>(</a:t>
              </a:r>
              <a:r>
                <a:rPr lang="fr-FR" sz="1050" i="1" dirty="0" err="1"/>
                <a:t>Sepulcre</a:t>
              </a:r>
              <a:r>
                <a:rPr lang="fr-FR" sz="1050" i="1" dirty="0"/>
                <a:t>-Canto et al., 2012)</a:t>
              </a:r>
              <a:r>
                <a:rPr lang="fr-FR" sz="1200" i="1" dirty="0"/>
                <a:t>)</a:t>
              </a:r>
              <a:endParaRPr lang="fr-FR" sz="1050" i="1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5B045B1-274B-2F04-0CB1-0E9B3A6F4490}"/>
                </a:ext>
              </a:extLst>
            </p:cNvPr>
            <p:cNvSpPr txBox="1"/>
            <p:nvPr/>
          </p:nvSpPr>
          <p:spPr>
            <a:xfrm>
              <a:off x="1385646" y="1088299"/>
              <a:ext cx="2473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kern="0" dirty="0"/>
                <a:t>GLOBAL DROUGHT INDICATOR</a:t>
              </a:r>
              <a:endParaRPr lang="fr-FR" sz="1350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D9F1095-F25C-26D1-B62F-A8C63E20C8D9}"/>
              </a:ext>
            </a:extLst>
          </p:cNvPr>
          <p:cNvGrpSpPr/>
          <p:nvPr/>
        </p:nvGrpSpPr>
        <p:grpSpPr>
          <a:xfrm>
            <a:off x="7718791" y="-9858"/>
            <a:ext cx="1389713" cy="349360"/>
            <a:chOff x="7718791" y="-9858"/>
            <a:chExt cx="1389713" cy="34936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44ECEEB-71D0-CA59-EB83-1D3967EA7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5" t="23540" r="17516" b="44633"/>
            <a:stretch/>
          </p:blipFill>
          <p:spPr>
            <a:xfrm>
              <a:off x="8712203" y="70429"/>
              <a:ext cx="396301" cy="196280"/>
            </a:xfrm>
            <a:prstGeom prst="rect">
              <a:avLst/>
            </a:prstGeom>
            <a:noFill/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E7C5AD-0CFD-CB9B-8A98-5216AE1D9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3" t="10864" r="30858" b="30561"/>
            <a:stretch/>
          </p:blipFill>
          <p:spPr>
            <a:xfrm>
              <a:off x="8015743" y="-9858"/>
              <a:ext cx="396301" cy="349360"/>
            </a:xfrm>
            <a:prstGeom prst="rect">
              <a:avLst/>
            </a:prstGeom>
            <a:noFill/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6C642FA0-8A5C-0CDB-BD00-6A16DE3DE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8791" y="9216"/>
              <a:ext cx="325007" cy="312536"/>
            </a:xfrm>
            <a:prstGeom prst="rect">
              <a:avLst/>
            </a:prstGeom>
            <a:noFill/>
          </p:spPr>
        </p:pic>
        <p:pic>
          <p:nvPicPr>
            <p:cNvPr id="20" name="Picture 2" descr="Météo-France — Wikipédia">
              <a:extLst>
                <a:ext uri="{FF2B5EF4-FFF2-40B4-BE49-F238E27FC236}">
                  <a16:creationId xmlns:a16="http://schemas.microsoft.com/office/drawing/2014/main" id="{DC0F41AA-728C-ACB5-6EF5-55F68C6B6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796" y="41443"/>
              <a:ext cx="259030" cy="25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itre 21">
            <a:extLst>
              <a:ext uri="{FF2B5EF4-FFF2-40B4-BE49-F238E27FC236}">
                <a16:creationId xmlns:a16="http://schemas.microsoft.com/office/drawing/2014/main" id="{005618C1-BB8D-60FA-898F-00AC16FE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931"/>
            <a:ext cx="8229600" cy="633635"/>
          </a:xfrm>
        </p:spPr>
        <p:txBody>
          <a:bodyPr/>
          <a:lstStyle/>
          <a:p>
            <a:r>
              <a:rPr lang="en-GB" dirty="0"/>
              <a:t>Methodology at </a:t>
            </a:r>
            <a:r>
              <a:rPr lang="en-GB" u="sng" dirty="0"/>
              <a:t>GLOBAL SCALE</a:t>
            </a:r>
            <a:endParaRPr lang="fr-FR" u="sng" dirty="0"/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7BEC102E-3784-CBCF-5CBF-4DAAE39C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894008"/>
            <a:ext cx="323528" cy="249492"/>
          </a:xfrm>
        </p:spPr>
        <p:txBody>
          <a:bodyPr/>
          <a:lstStyle/>
          <a:p>
            <a:fld id="{33FDE788-C688-4606-B90B-DB17022F3032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C2CCF4B-EA57-F141-4437-5B34795D140F}"/>
              </a:ext>
            </a:extLst>
          </p:cNvPr>
          <p:cNvGrpSpPr/>
          <p:nvPr/>
        </p:nvGrpSpPr>
        <p:grpSpPr>
          <a:xfrm>
            <a:off x="413538" y="1923678"/>
            <a:ext cx="8111470" cy="486054"/>
            <a:chOff x="-932530" y="2423636"/>
            <a:chExt cx="10815293" cy="648072"/>
          </a:xfrm>
        </p:grpSpPr>
        <p:sp>
          <p:nvSpPr>
            <p:cNvPr id="26" name="Rectangle à coins arrondis 8">
              <a:extLst>
                <a:ext uri="{FF2B5EF4-FFF2-40B4-BE49-F238E27FC236}">
                  <a16:creationId xmlns:a16="http://schemas.microsoft.com/office/drawing/2014/main" id="{52683B58-BC19-40FD-A2E2-B8B773491B36}"/>
                </a:ext>
              </a:extLst>
            </p:cNvPr>
            <p:cNvSpPr/>
            <p:nvPr/>
          </p:nvSpPr>
          <p:spPr>
            <a:xfrm>
              <a:off x="-932530" y="2423636"/>
              <a:ext cx="10815293" cy="64807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9690182-757B-C006-54BF-AB72F3B7FC5C}"/>
                </a:ext>
              </a:extLst>
            </p:cNvPr>
            <p:cNvSpPr txBox="1"/>
            <p:nvPr/>
          </p:nvSpPr>
          <p:spPr>
            <a:xfrm>
              <a:off x="-438817" y="2560639"/>
              <a:ext cx="245084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PRECIPITATION DEFICIT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BC49AA6-09A3-4698-1EF5-E45B369037CA}"/>
                </a:ext>
              </a:extLst>
            </p:cNvPr>
            <p:cNvSpPr txBox="1"/>
            <p:nvPr/>
          </p:nvSpPr>
          <p:spPr>
            <a:xfrm>
              <a:off x="3371699" y="2553792"/>
              <a:ext cx="25330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SOIL MOISTURE DEFICIT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DA24430-F6E5-27D2-129F-DB0F074E78AA}"/>
                </a:ext>
              </a:extLst>
            </p:cNvPr>
            <p:cNvSpPr txBox="1"/>
            <p:nvPr/>
          </p:nvSpPr>
          <p:spPr>
            <a:xfrm>
              <a:off x="7316807" y="2560639"/>
              <a:ext cx="218350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50" b="1" dirty="0">
                  <a:solidFill>
                    <a:schemeClr val="bg1"/>
                  </a:solidFill>
                </a:rPr>
                <a:t>VEGETATION STRESS</a:t>
              </a:r>
            </a:p>
          </p:txBody>
        </p:sp>
        <p:sp>
          <p:nvSpPr>
            <p:cNvPr id="41" name="Flèche droite 12">
              <a:extLst>
                <a:ext uri="{FF2B5EF4-FFF2-40B4-BE49-F238E27FC236}">
                  <a16:creationId xmlns:a16="http://schemas.microsoft.com/office/drawing/2014/main" id="{F2F82A96-0169-6471-CF76-052A7D709724}"/>
                </a:ext>
              </a:extLst>
            </p:cNvPr>
            <p:cNvSpPr/>
            <p:nvPr/>
          </p:nvSpPr>
          <p:spPr>
            <a:xfrm>
              <a:off x="2518020" y="2659816"/>
              <a:ext cx="365874" cy="170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sp>
          <p:nvSpPr>
            <p:cNvPr id="61" name="Flèche droite 13">
              <a:extLst>
                <a:ext uri="{FF2B5EF4-FFF2-40B4-BE49-F238E27FC236}">
                  <a16:creationId xmlns:a16="http://schemas.microsoft.com/office/drawing/2014/main" id="{F11993D4-8B72-B501-E14E-1BC805F036F1}"/>
                </a:ext>
              </a:extLst>
            </p:cNvPr>
            <p:cNvSpPr/>
            <p:nvPr/>
          </p:nvSpPr>
          <p:spPr>
            <a:xfrm>
              <a:off x="6444437" y="2652971"/>
              <a:ext cx="399897" cy="170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F7BB7570-6832-7F68-EDB2-805E79467514}"/>
              </a:ext>
            </a:extLst>
          </p:cNvPr>
          <p:cNvSpPr txBox="1"/>
          <p:nvPr/>
        </p:nvSpPr>
        <p:spPr>
          <a:xfrm>
            <a:off x="1416969" y="2572159"/>
            <a:ext cx="590804" cy="276999"/>
          </a:xfrm>
          <a:prstGeom prst="rect">
            <a:avLst/>
          </a:prstGeom>
          <a:solidFill>
            <a:srgbClr val="FFFE02"/>
          </a:solidFill>
          <a:ln w="28575">
            <a:solidFill>
              <a:srgbClr val="FFFE0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Watch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26C961E-7C31-F5E5-6BF2-08317222A6C1}"/>
              </a:ext>
            </a:extLst>
          </p:cNvPr>
          <p:cNvSpPr txBox="1"/>
          <p:nvPr/>
        </p:nvSpPr>
        <p:spPr>
          <a:xfrm>
            <a:off x="4193875" y="2571751"/>
            <a:ext cx="727315" cy="276999"/>
          </a:xfrm>
          <a:prstGeom prst="rect">
            <a:avLst/>
          </a:prstGeom>
          <a:solidFill>
            <a:srgbClr val="FEA601"/>
          </a:solidFill>
          <a:ln w="28575">
            <a:solidFill>
              <a:srgbClr val="FEA6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Warning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DED32A2-5D32-B14A-4238-6F8E30C19657}"/>
              </a:ext>
            </a:extLst>
          </p:cNvPr>
          <p:cNvSpPr txBox="1"/>
          <p:nvPr/>
        </p:nvSpPr>
        <p:spPr>
          <a:xfrm>
            <a:off x="7226773" y="2571751"/>
            <a:ext cx="500458" cy="276999"/>
          </a:xfrm>
          <a:prstGeom prst="rect">
            <a:avLst/>
          </a:prstGeom>
          <a:solidFill>
            <a:srgbClr val="FE0000"/>
          </a:solidFill>
          <a:ln w="28575">
            <a:solidFill>
              <a:srgbClr val="FE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Alert</a:t>
            </a:r>
            <a:endParaRPr lang="fr-FR" sz="1200" b="1" dirty="0"/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BF7DDA09-1FBE-0CF9-A2C9-C94BCC20A4B5}"/>
              </a:ext>
            </a:extLst>
          </p:cNvPr>
          <p:cNvGrpSpPr/>
          <p:nvPr/>
        </p:nvGrpSpPr>
        <p:grpSpPr>
          <a:xfrm>
            <a:off x="2999185" y="2858054"/>
            <a:ext cx="3264725" cy="2527824"/>
            <a:chOff x="2474914" y="3810738"/>
            <a:chExt cx="4352966" cy="3370432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D8AB0CA3-4FC0-63E2-A2AC-D90815649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3810738"/>
              <a:ext cx="4344112" cy="3370432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A7972125-C468-D4A5-EA35-307C5E3D5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914" y="5809870"/>
              <a:ext cx="944958" cy="915972"/>
            </a:xfrm>
            <a:prstGeom prst="rect">
              <a:avLst/>
            </a:prstGeom>
          </p:spPr>
        </p:pic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3E30B170-DA7E-D4BD-ACE2-493D8BD5B66F}"/>
              </a:ext>
            </a:extLst>
          </p:cNvPr>
          <p:cNvGrpSpPr/>
          <p:nvPr/>
        </p:nvGrpSpPr>
        <p:grpSpPr>
          <a:xfrm>
            <a:off x="1635815" y="3507854"/>
            <a:ext cx="1324627" cy="666278"/>
            <a:chOff x="1756131" y="3488375"/>
            <a:chExt cx="1324627" cy="666278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F16F36F7-A5E6-C000-E9B1-EF1389DB6D8B}"/>
                </a:ext>
              </a:extLst>
            </p:cNvPr>
            <p:cNvSpPr txBox="1"/>
            <p:nvPr/>
          </p:nvSpPr>
          <p:spPr>
            <a:xfrm>
              <a:off x="1756131" y="3488375"/>
              <a:ext cx="132462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/>
                <a:t>Drought Alerts :</a:t>
              </a:r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DD743E13-CFC5-4A9E-1381-3BBE2BA89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00" y="3770966"/>
              <a:ext cx="383687" cy="383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176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132136"/>
      </a:dk1>
      <a:lt1>
        <a:srgbClr val="A2BD30"/>
      </a:lt1>
      <a:dk2>
        <a:srgbClr val="DEE7F3"/>
      </a:dk2>
      <a:lt2>
        <a:srgbClr val="EDF3D3"/>
      </a:lt2>
      <a:accent1>
        <a:srgbClr val="132136"/>
      </a:accent1>
      <a:accent2>
        <a:srgbClr val="326FB0"/>
      </a:accent2>
      <a:accent3>
        <a:srgbClr val="6BB9E7"/>
      </a:accent3>
      <a:accent4>
        <a:srgbClr val="A2BD30"/>
      </a:accent4>
      <a:accent5>
        <a:srgbClr val="166635"/>
      </a:accent5>
      <a:accent6>
        <a:srgbClr val="000000"/>
      </a:accent6>
      <a:hlink>
        <a:srgbClr val="166635"/>
      </a:hlink>
      <a:folHlink>
        <a:srgbClr val="A2BD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Microsoft Office PowerPoint</Application>
  <PresentationFormat>Affichage à l'écran (16:9)</PresentationFormat>
  <Paragraphs>429</Paragraphs>
  <Slides>24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Arial</vt:lpstr>
      <vt:lpstr>Brown</vt:lpstr>
      <vt:lpstr>Calibri</vt:lpstr>
      <vt:lpstr>Calibri corps</vt:lpstr>
      <vt:lpstr>Calibri Light</vt:lpstr>
      <vt:lpstr>Cambria Math</vt:lpstr>
      <vt:lpstr>Open Sans</vt:lpstr>
      <vt:lpstr>Open Sans Extrabold</vt:lpstr>
      <vt:lpstr>Open Sans Light</vt:lpstr>
      <vt:lpstr>Open Sans Semibold</vt:lpstr>
      <vt:lpstr>Wingdings</vt:lpstr>
      <vt:lpstr>Thème Office</vt:lpstr>
      <vt:lpstr>1_Thème Office</vt:lpstr>
      <vt:lpstr>Présentation PowerPoint</vt:lpstr>
      <vt:lpstr>CONTEXT and OBJECTIVES</vt:lpstr>
      <vt:lpstr>Drought in the Pacific Islands</vt:lpstr>
      <vt:lpstr>Drought in the Pacific Islands</vt:lpstr>
      <vt:lpstr>Space Climate Observatory, New-Caledonia (April 2021 – July 2022)</vt:lpstr>
      <vt:lpstr>French Pacific Fund (ongoing project…)</vt:lpstr>
      <vt:lpstr>INDICATORS DEVELOPMENT and EVALUATION</vt:lpstr>
      <vt:lpstr>Methodology at GLOBAL SCALE</vt:lpstr>
      <vt:lpstr>Methodology at GLOBAL SCALE</vt:lpstr>
      <vt:lpstr>Methodology at LOCAL SCALE</vt:lpstr>
      <vt:lpstr>Methodology at LOCAL SCALE</vt:lpstr>
      <vt:lpstr>Some results at GLOBAL SCALE November 2019 </vt:lpstr>
      <vt:lpstr>Some results at GLOBAL SCALE November 2019 </vt:lpstr>
      <vt:lpstr>Some results at LOCAL SCALE</vt:lpstr>
      <vt:lpstr>Some results at LOCAL SCALE</vt:lpstr>
      <vt:lpstr>Some results at LOCAL SCALE</vt:lpstr>
      <vt:lpstr>DROUGHT PROCESSING CHAINS</vt:lpstr>
      <vt:lpstr>Local processing chain</vt:lpstr>
      <vt:lpstr>Local processing chain</vt:lpstr>
      <vt:lpstr>Overview of all chains</vt:lpstr>
      <vt:lpstr>Overview of all chains</vt:lpstr>
      <vt:lpstr>EXTERNALITIES FOR VALORISATION</vt:lpstr>
      <vt:lpstr>Présentation PowerPoint</vt:lpstr>
      <vt:lpstr>THANK YOU FOR YOUR ATTENTION Vinaka Vaka Levu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Massenet</dc:creator>
  <cp:lastModifiedBy>Mathis NEUHAUSER</cp:lastModifiedBy>
  <cp:revision>437</cp:revision>
  <dcterms:created xsi:type="dcterms:W3CDTF">2021-01-26T03:38:37Z</dcterms:created>
  <dcterms:modified xsi:type="dcterms:W3CDTF">2023-11-29T21:51:12Z</dcterms:modified>
</cp:coreProperties>
</file>