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203_1D154CDF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209_C57E30C9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514" r:id="rId6"/>
    <p:sldId id="520" r:id="rId7"/>
    <p:sldId id="519" r:id="rId8"/>
    <p:sldId id="259" r:id="rId9"/>
    <p:sldId id="522" r:id="rId10"/>
    <p:sldId id="515" r:id="rId11"/>
    <p:sldId id="523" r:id="rId12"/>
    <p:sldId id="258" r:id="rId13"/>
    <p:sldId id="521" r:id="rId14"/>
    <p:sldId id="518" r:id="rId15"/>
    <p:sldId id="526" r:id="rId16"/>
    <p:sldId id="516" r:id="rId17"/>
    <p:sldId id="525" r:id="rId18"/>
    <p:sldId id="524" r:id="rId19"/>
    <p:sldId id="52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C3CD12-7414-35A4-A0D0-86E54D06EF86}" name="Luisa Hosse" initials="LH" userId="S::luisa.hosse@niwa.co.nz::369d2067-c7db-4836-9602-695f73f96516" providerId="AD"/>
  <p188:author id="{04FF21CA-869E-1E12-94DF-41D14B7048AC}" name="Rose Pearson" initials="" userId="S::Rose.Pearson@niwa.co.nz::5e81d9c6-c60b-4728-9234-badc00fd7f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F59CA-8BB6-5C81-3F2A-BEC10C3EEFB6}" v="9" dt="2023-11-23T00:20:32.817"/>
    <p1510:client id="{57288D4D-AE9A-3ADF-2352-6EADC5B0A872}" v="11" dt="2023-11-22T23:31:03.856"/>
    <p1510:client id="{658045D8-F793-CDA2-594E-F67127F01314}" v="48" dt="2023-11-26T05:05:45.547"/>
    <p1510:client id="{6F7BD33D-D3F6-4C9D-A75C-96BA69705712}" v="12" dt="2023-11-22T23:58:52.811"/>
    <p1510:client id="{8759FBCD-65CB-48D2-A02E-6861F4A169C4}" v="157" dt="2023-11-28T23:04:28.997"/>
    <p1510:client id="{D2276F36-7497-7547-DEF0-E762327C319A}" v="34" dt="2023-11-28T04:04:27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203_1D154C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F397BB-01BE-423A-8035-31C19551F075}" authorId="{6AC3CD12-7414-35A4-A0D0-86E54D06EF86}" status="resolved" created="2023-11-22T23:27:19.85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87935199" sldId="515"/>
      <ac:graphicFrameMk id="6" creationId="{90D2048B-9873-39F4-9999-77E827276B23}"/>
    </ac:deMkLst>
    <p188:replyLst>
      <p188:reply id="{B6A7CA8C-44EF-47AD-A7F1-A8AE99128465}" authorId="{04FF21CA-869E-1E12-94DF-41D14B7048AC}" created="2023-11-23T00:00:24.331">
        <p188:txBody>
          <a:bodyPr/>
          <a:lstStyle/>
          <a:p>
            <a:r>
              <a:rPr lang="en-NZ"/>
              <a:t>Oh good point. I'll do a bit of googling. [@Shaun Williams] do you have any thoughts on this?</a:t>
            </a:r>
          </a:p>
        </p188:txBody>
      </p188:reply>
      <p188:reply id="{38F2E558-236D-4562-85FC-06C814711FEE}" authorId="{04FF21CA-869E-1E12-94DF-41D14B7048AC}" created="2023-11-23T00:03:29.403">
        <p188:txBody>
          <a:bodyPr/>
          <a:lstStyle/>
          <a:p>
            <a:r>
              <a:rPr lang="en-NZ"/>
              <a:t>I've just noticed the official PARTneR-2 material on the previous slide has Tonga without the Kingdom and the Marshall Islands as the Republic of Marshall Islands. I will stick with this for consistency. </a:t>
            </a:r>
          </a:p>
        </p188:txBody>
      </p188:reply>
    </p188:replyLst>
    <p188:txBody>
      <a:bodyPr/>
      <a:lstStyle/>
      <a:p>
        <a:r>
          <a:rPr lang="en-GB"/>
          <a:t>Marshall Islands (or Republic of the Marshall Islands, but then it should also be Kingdom of Tonga etc., or not?)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23T00:06:44.039" authorId="{04FF21CA-869E-1E12-94DF-41D14B7048AC}"/>
          </p223:rxn>
        </p223:reactions>
      </p:ext>
    </p188:extLst>
  </p188:cm>
</p188:cmLst>
</file>

<file path=ppt/comments/modernComment_209_C57E30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F49FE13-55F9-4D59-A49B-E6E9DCB072B4}" authorId="{6AC3CD12-7414-35A4-A0D0-86E54D06EF86}" status="resolved" created="2023-11-22T23:29:51.96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13381577" sldId="521"/>
      <ac:graphicFrameMk id="4" creationId="{DEC266D7-CCF2-60BA-1429-611BEE53F13C}"/>
    </ac:deMkLst>
    <p188:replyLst>
      <p188:reply id="{C312274E-25B1-4151-AA3F-B6C0DB57079E}" authorId="{04FF21CA-869E-1E12-94DF-41D14B7048AC}" created="2023-11-23T00:04:57.495">
        <p188:txBody>
          <a:bodyPr/>
          <a:lstStyle/>
          <a:p>
            <a:r>
              <a:rPr lang="en-NZ"/>
              <a:t>Good point.
Have decided to leave as is to maintain consistency with the screen grabbed PARTneR-2 webpage in slide 6.</a:t>
            </a:r>
          </a:p>
        </p188:txBody>
      </p188:reply>
    </p188:replyLst>
    <p188:txBody>
      <a:bodyPr/>
      <a:lstStyle/>
      <a:p>
        <a:r>
          <a:rPr lang="en-GB"/>
          <a:t>Marshall Islands (or Republic of the Marshall Islands, but then it should also be Kingdom of Tonga etc., or not?)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1-23T00:06:51.294" authorId="{04FF21CA-869E-1E12-94DF-41D14B7048AC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6993E-0C3A-4E23-887E-FDFB0AC87FB2}" type="datetimeFigureOut">
              <a:rPr lang="en-NZ" smtClean="0"/>
              <a:t>29/11/2023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EFB59-EB63-4014-B7D4-B5B6469AE8C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024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Background – give an image of what a DEM is in the audiences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021AD-EE30-4F89-B16A-4ACB770692F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792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Why DEMs are useful and why the audience should care about DEMs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815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The historical and ongoing challenges related to data in the pacific – the reason why there aren’t already high quality DEMs across all Pacific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4003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The motivation behind this work is all around creating robust datasets for hazard risk modelling as part of PARTneR-2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326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Best with the most momentum. We have chosen to do this but we can do this with others, SRTM is older</a:t>
            </a:r>
          </a:p>
          <a:p>
            <a:r>
              <a:rPr lang="en-US">
                <a:cs typeface="Calibri"/>
              </a:rPr>
              <a:t>Analysis internally (Samoa, RMI, Vanuatu) of FABDEM and LiDAR, SRTM was worse but FABDEM &amp; MERIT was similar but MERIT did less well for one island so we chose FABDEM.</a:t>
            </a:r>
          </a:p>
          <a:p>
            <a:r>
              <a:rPr lang="en-US">
                <a:cs typeface="Calibri"/>
              </a:rPr>
              <a:t>Also FABDEM is being actively worked on. The latest FABDEM release was a few months ago.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01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shows the approach applied everywhere</a:t>
            </a:r>
          </a:p>
          <a:p>
            <a:r>
              <a:rPr lang="en-US">
                <a:cs typeface="Calibri"/>
              </a:rPr>
              <a:t>Start with OSM, too find island boundary and then clip the FABDEM, then combine with LiDAR and resample to 5m. </a:t>
            </a:r>
          </a:p>
          <a:p>
            <a:r>
              <a:rPr lang="en-US">
                <a:cs typeface="Calibri"/>
              </a:rPr>
              <a:t>Uploading it to NEXUS so it is available to the audience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Where there is no LiDAR data available (or that we have access too) the FABDEM is used exclusively.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384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Thanks to Samantha </a:t>
            </a:r>
            <a:r>
              <a:rPr lang="en-NZ" sz="1800">
                <a:solidFill>
                  <a:srgbClr val="262626"/>
                </a:solidFill>
                <a:effectLst/>
                <a:latin typeface="Segoe UI" panose="020B0502040204020203" pitchFamily="34" charset="0"/>
              </a:rPr>
              <a:t>Krawczyk for overseeing the upload</a:t>
            </a:r>
          </a:p>
          <a:p>
            <a:r>
              <a:rPr lang="en-NZ"/>
              <a:t>Meta data included with datasets</a:t>
            </a:r>
          </a:p>
          <a:p>
            <a:r>
              <a:rPr lang="en-NZ"/>
              <a:t>Will be periodically updated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25052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209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EFB59-EB63-4014-B7D4-B5B6469AE8C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072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97415" y="6136079"/>
            <a:ext cx="714759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NZ" b="1"/>
              <a:t>24 July 2018 </a:t>
            </a:r>
            <a:r>
              <a:rPr lang="en-NZ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15" y="1007928"/>
            <a:ext cx="3057150" cy="480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00507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79390"/>
            <a:ext cx="9973559" cy="2078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5184742"/>
            <a:ext cx="2177559" cy="13096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931769" y="5184742"/>
            <a:ext cx="2177559" cy="13096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899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og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279044" y="5184742"/>
            <a:ext cx="2177559" cy="13096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626318" y="5184742"/>
            <a:ext cx="2177559" cy="130962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99805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98" y="4485094"/>
            <a:ext cx="6643294" cy="636951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5146479"/>
            <a:ext cx="6673850" cy="10001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67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20" y="978323"/>
            <a:ext cx="6643294" cy="636951"/>
          </a:xfrm>
        </p:spPr>
        <p:txBody>
          <a:bodyPr>
            <a:noAutofit/>
          </a:bodyPr>
          <a:lstStyle>
            <a:lvl1pPr>
              <a:defRPr sz="2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9" y="6259488"/>
            <a:ext cx="2276861" cy="137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863" y="4713474"/>
            <a:ext cx="1042418" cy="164287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90342" y="1588219"/>
            <a:ext cx="6673850" cy="1000125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200"/>
              </a:spcBef>
              <a:buNone/>
              <a:defRPr sz="18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6889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191565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108569" y="1976846"/>
            <a:ext cx="5245231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2215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10813869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6373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65850" y="857250"/>
            <a:ext cx="5400675" cy="4959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29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9932" y="857250"/>
            <a:ext cx="11026594" cy="4959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344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/>
          </p:nvPr>
        </p:nvSpPr>
        <p:spPr>
          <a:xfrm>
            <a:off x="6156325" y="847725"/>
            <a:ext cx="5400675" cy="49784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5276407" cy="636951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931" y="1976846"/>
            <a:ext cx="5276407" cy="3688664"/>
          </a:xfrm>
        </p:spPr>
        <p:txBody>
          <a:bodyPr numCol="1" spc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439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2775" y="1857375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37501" y="1857375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052800" y="1857375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258672" y="1857375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473971" y="1857375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612775" y="3837004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2837501" y="3837004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052800" y="3837004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7258672" y="3837004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473971" y="3837004"/>
            <a:ext cx="2092325" cy="1884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175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31" y="1053737"/>
            <a:ext cx="10813869" cy="636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31" y="1976845"/>
            <a:ext cx="10813869" cy="4200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7D65A-9C1E-4AF6-8E06-B6F1A3D4ED8B}" type="datetimeFigureOut">
              <a:rPr lang="en-NZ" smtClean="0"/>
              <a:t>29/11/2023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495B2-4FE3-4026-8847-2AFE67DABA8C}" type="slidenum">
              <a:rPr lang="en-NZ" smtClean="0"/>
              <a:t>‹#›</a:t>
            </a:fld>
            <a:endParaRPr lang="en-N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8" y="6252029"/>
            <a:ext cx="2276861" cy="137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173" y="5933776"/>
            <a:ext cx="1423419" cy="52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8" r:id="rId3"/>
    <p:sldLayoutId id="214748365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2"/>
          </a:solidFill>
          <a:latin typeface="+mn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26987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09_C57E30C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nexus.pacificdata.org/#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xus.pacificdata.org/catalogue/#/map/2142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exus.pacificdata.org/catalogue/#/dataset/21420" TargetMode="External"/><Relationship Id="rId4" Type="http://schemas.openxmlformats.org/officeDocument/2006/relationships/hyperlink" Target="https://nexus.pacificdata.org/catalogue/#/dataset/21419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hyperlink" Target="https://github.com/niwa/pacific-dem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judithg@spc.int" TargetMode="External"/><Relationship Id="rId5" Type="http://schemas.openxmlformats.org/officeDocument/2006/relationships/hyperlink" Target="mailto:Rose.Pearson@niwa.co.nz" TargetMode="External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hyperlink" Target="charim.net/datamanagement/32" TargetMode="External"/><Relationship Id="rId5" Type="http://schemas.openxmlformats.org/officeDocument/2006/relationships/image" Target="../media/image12.png"/><Relationship Id="rId4" Type="http://schemas.openxmlformats.org/officeDocument/2006/relationships/hyperlink" Target="https://www.sciencedirect.com/science/article/abs/pii/S001670610000081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hyperlink" Target="https://www.mdpi.com/2077-1312/11/5/945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13140/RG.2.1.2678.384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ymaps.arcgis.com/stories/399f72f61b47411c83633363a6472f2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203_1D154CDF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iopscience.iop.org/article/10.1088/1748-9326/ac4d4f/pdf" TargetMode="External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athom.global/insight/fabdem-versus-merit-dem-a-visual-comparison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6EB6-E1A9-1A18-C3C5-D6ACB0716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798" y="3755136"/>
            <a:ext cx="10102050" cy="1366909"/>
          </a:xfrm>
        </p:spPr>
        <p:txBody>
          <a:bodyPr/>
          <a:lstStyle/>
          <a:p>
            <a:r>
              <a:rPr lang="en-NZ"/>
              <a:t>A Standardised approach to generating 5m DEMs of countries across the Pacific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F793B-79DE-1DDF-9D0C-BA0AEE52B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NZ"/>
              <a:t>Rose Pearson, Judith Giblin, Rebecca Welsh, Nicholas Metherall, Luisa Hosse, Shaun Williams</a:t>
            </a:r>
          </a:p>
          <a:p>
            <a:r>
              <a:rPr lang="en-NZ"/>
              <a:t>Nov 29</a:t>
            </a:r>
            <a:r>
              <a:rPr lang="en-NZ" baseline="30000"/>
              <a:t>th</a:t>
            </a:r>
            <a:r>
              <a:rPr lang="en-NZ"/>
              <a:t> 2023</a:t>
            </a:r>
          </a:p>
        </p:txBody>
      </p:sp>
      <p:pic>
        <p:nvPicPr>
          <p:cNvPr id="6" name="Graphic 5" descr="Home; Pacific Community">
            <a:extLst>
              <a:ext uri="{FF2B5EF4-FFF2-40B4-BE49-F238E27FC236}">
                <a16:creationId xmlns:a16="http://schemas.microsoft.com/office/drawing/2014/main" id="{6C8C3701-1BA0-2C47-5D83-D11CBF79D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1837" y="5174714"/>
            <a:ext cx="3005138" cy="1215510"/>
          </a:xfrm>
          <a:prstGeom prst="rect">
            <a:avLst/>
          </a:prstGeom>
        </p:spPr>
      </p:pic>
      <p:pic>
        <p:nvPicPr>
          <p:cNvPr id="7" name="Picture 6" descr="PGRSC">
            <a:extLst>
              <a:ext uri="{FF2B5EF4-FFF2-40B4-BE49-F238E27FC236}">
                <a16:creationId xmlns:a16="http://schemas.microsoft.com/office/drawing/2014/main" id="{54A421A7-26D0-5618-4168-C057C4030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412750"/>
            <a:ext cx="3548063" cy="9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9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C242-4ED3-6C63-DAD5-BA82076EE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Produced products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DEC266D7-CCF2-60BA-1429-611BEE53F1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65778"/>
              </p:ext>
            </p:extLst>
          </p:nvPr>
        </p:nvGraphicFramePr>
        <p:xfrm>
          <a:off x="539750" y="1976438"/>
          <a:ext cx="9591318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3901">
                  <a:extLst>
                    <a:ext uri="{9D8B030D-6E8A-4147-A177-3AD203B41FA5}">
                      <a16:colId xmlns:a16="http://schemas.microsoft.com/office/drawing/2014/main" val="3326570224"/>
                    </a:ext>
                  </a:extLst>
                </a:gridCol>
                <a:gridCol w="1384184">
                  <a:extLst>
                    <a:ext uri="{9D8B030D-6E8A-4147-A177-3AD203B41FA5}">
                      <a16:colId xmlns:a16="http://schemas.microsoft.com/office/drawing/2014/main" val="3508556560"/>
                    </a:ext>
                  </a:extLst>
                </a:gridCol>
                <a:gridCol w="1527352">
                  <a:extLst>
                    <a:ext uri="{9D8B030D-6E8A-4147-A177-3AD203B41FA5}">
                      <a16:colId xmlns:a16="http://schemas.microsoft.com/office/drawing/2014/main" val="1282311999"/>
                    </a:ext>
                  </a:extLst>
                </a:gridCol>
                <a:gridCol w="1986246">
                  <a:extLst>
                    <a:ext uri="{9D8B030D-6E8A-4147-A177-3AD203B41FA5}">
                      <a16:colId xmlns:a16="http://schemas.microsoft.com/office/drawing/2014/main" val="1057810579"/>
                    </a:ext>
                  </a:extLst>
                </a:gridCol>
                <a:gridCol w="1919635">
                  <a:extLst>
                    <a:ext uri="{9D8B030D-6E8A-4147-A177-3AD203B41FA5}">
                      <a16:colId xmlns:a16="http://schemas.microsoft.com/office/drawing/2014/main" val="2973602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Grouping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Number of DEMs*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/>
                        <a:t>DEMs from LiDAR (2023)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/>
                        <a:t>DEMs from LiDAR (Q1 2024)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146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Cook Islands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Main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2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Republic of Marshall Islands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Island/Atolls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28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63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Samoa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Main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42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Tonga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Main Island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20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Tuvalu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Island/Atoll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3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Provinces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3780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0DA22A-D5AA-0DE6-44F5-CA880263389E}"/>
              </a:ext>
            </a:extLst>
          </p:cNvPr>
          <p:cNvSpPr txBox="1"/>
          <p:nvPr/>
        </p:nvSpPr>
        <p:spPr>
          <a:xfrm>
            <a:off x="539750" y="5187029"/>
            <a:ext cx="835522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NZ" sz="2000">
                <a:ea typeface="Calibri"/>
                <a:cs typeface="Calibri"/>
              </a:rPr>
              <a:t>* All Islands/Atolls included. Some DEMs include multiple Islands/Atolls.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1338157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A0728-7F80-68C5-E74B-CCC349F7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NEXUS Access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9DEA9F5-475B-FEE6-8274-B3666595EE8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17664" y="1976846"/>
            <a:ext cx="4136136" cy="3688664"/>
          </a:xfrm>
        </p:spPr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NZ"/>
              <a:t>V1 Uploading</a:t>
            </a:r>
          </a:p>
          <a:p>
            <a:r>
              <a:rPr lang="en-NZ"/>
              <a:t>Periodic releases expected</a:t>
            </a:r>
          </a:p>
          <a:p>
            <a:r>
              <a:rPr lang="en-NZ"/>
              <a:t>Next release Feb. 2024</a:t>
            </a:r>
          </a:p>
          <a:p>
            <a:pPr marL="0" indent="0">
              <a:buNone/>
            </a:pPr>
            <a:r>
              <a:rPr lang="en-NZ"/>
              <a:t>      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437540B6-48C8-6663-7026-7923AB35F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120" y="1750305"/>
            <a:ext cx="6054222" cy="3688664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F71E31-AE20-6091-0553-FD156E6C8B2F}"/>
              </a:ext>
            </a:extLst>
          </p:cNvPr>
          <p:cNvSpPr txBox="1"/>
          <p:nvPr/>
        </p:nvSpPr>
        <p:spPr>
          <a:xfrm>
            <a:off x="7799831" y="3915781"/>
            <a:ext cx="3651363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Tonga, Vanuatu &amp; Cook Islands LiDAR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FABDEM V1-2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66D516-8F7C-3AC5-E85C-4EC8DB4E1C0D}"/>
              </a:ext>
            </a:extLst>
          </p:cNvPr>
          <p:cNvSpPr txBox="1"/>
          <p:nvPr/>
        </p:nvSpPr>
        <p:spPr>
          <a:xfrm>
            <a:off x="584886" y="5661454"/>
            <a:ext cx="38450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4"/>
              </a:rPr>
              <a:t>https://nexus.pacificdata.org/#/</a:t>
            </a:r>
            <a:r>
              <a:rPr lang="en-US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9834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4C3FB83-2AFF-D09E-38A5-8D138BED3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30" y="954008"/>
            <a:ext cx="8285966" cy="49499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5A8841-C4A4-90D4-D91F-A7988A74BB5B}"/>
              </a:ext>
            </a:extLst>
          </p:cNvPr>
          <p:cNvSpPr txBox="1"/>
          <p:nvPr/>
        </p:nvSpPr>
        <p:spPr>
          <a:xfrm>
            <a:off x="219543" y="6120742"/>
            <a:ext cx="549427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https://nexus.pacificdata.org/catalogue/#/map/21421</a:t>
            </a:r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13" name="Content Placeholder 9">
            <a:extLst>
              <a:ext uri="{FF2B5EF4-FFF2-40B4-BE49-F238E27FC236}">
                <a16:creationId xmlns:a16="http://schemas.microsoft.com/office/drawing/2014/main" id="{7FB984AC-82A2-8029-51FD-D18C3C5C5BD0}"/>
              </a:ext>
            </a:extLst>
          </p:cNvPr>
          <p:cNvSpPr txBox="1">
            <a:spLocks/>
          </p:cNvSpPr>
          <p:nvPr/>
        </p:nvSpPr>
        <p:spPr>
          <a:xfrm>
            <a:off x="7217664" y="1976846"/>
            <a:ext cx="4136136" cy="36886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/>
          </a:p>
          <a:p>
            <a:pPr marL="0" indent="0">
              <a:buNone/>
            </a:pPr>
            <a:r>
              <a:rPr lang="en-NZ"/>
              <a:t>      </a:t>
            </a:r>
            <a:endParaRPr lang="en-NZ">
              <a:cs typeface="Calibri Light" panose="020F0302020204030204"/>
            </a:endParaRP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52B4085F-BB03-4465-0AC7-094C4EC98C8B}"/>
              </a:ext>
            </a:extLst>
          </p:cNvPr>
          <p:cNvSpPr txBox="1">
            <a:spLocks/>
          </p:cNvSpPr>
          <p:nvPr/>
        </p:nvSpPr>
        <p:spPr>
          <a:xfrm>
            <a:off x="8601790" y="1043658"/>
            <a:ext cx="3488958" cy="43775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3200" b="1">
                <a:ea typeface="+mj-lt"/>
                <a:cs typeface="+mj-lt"/>
              </a:rPr>
              <a:t>Samoa DEM </a:t>
            </a:r>
            <a:endParaRPr lang="en-US"/>
          </a:p>
          <a:p>
            <a:pPr marL="0" indent="0">
              <a:buNone/>
            </a:pPr>
            <a:endParaRPr lang="en-NZ">
              <a:ea typeface="+mj-lt"/>
              <a:cs typeface="+mj-lt"/>
            </a:endParaRPr>
          </a:p>
          <a:p>
            <a:r>
              <a:rPr lang="en-NZ" sz="2400">
                <a:ea typeface="+mj-lt"/>
                <a:cs typeface="+mj-lt"/>
              </a:rPr>
              <a:t>Savai’i: </a:t>
            </a:r>
            <a:r>
              <a:rPr lang="en-NZ" sz="2400">
                <a:ea typeface="+mj-lt"/>
                <a:cs typeface="+mj-lt"/>
                <a:hlinkClick r:id="rId4"/>
              </a:rPr>
              <a:t>https://nexus.pacificdata.org/catalogue/#/dataset/21419</a:t>
            </a:r>
            <a:endParaRPr lang="en-US" sz="2400">
              <a:cs typeface="Calibri Light"/>
            </a:endParaRPr>
          </a:p>
          <a:p>
            <a:r>
              <a:rPr lang="en-NZ" sz="2400">
                <a:ea typeface="+mj-lt"/>
                <a:cs typeface="+mj-lt"/>
              </a:rPr>
              <a:t>Upolu: </a:t>
            </a:r>
            <a:r>
              <a:rPr lang="en-NZ" sz="2400">
                <a:ea typeface="+mj-lt"/>
                <a:cs typeface="+mj-lt"/>
                <a:hlinkClick r:id="rId5"/>
              </a:rPr>
              <a:t>https://nexus.pacificdata.org/catalogue/#/dataset/21420</a:t>
            </a:r>
            <a:endParaRPr lang="en-NZ" sz="2400">
              <a:cs typeface="Calibri Light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NZ" sz="24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04081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3DA69-5A1A-CFAF-FD86-4354124A1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Generating your own DEMs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8C45C-65E4-14DA-F680-63822EF70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NZ"/>
              <a:t>Open-Source GitHub Repository</a:t>
            </a:r>
          </a:p>
          <a:p>
            <a:r>
              <a:rPr lang="en-NZ"/>
              <a:t>Python Scripts and </a:t>
            </a:r>
            <a:r>
              <a:rPr lang="en-NZ" err="1"/>
              <a:t>Jupyter</a:t>
            </a:r>
            <a:r>
              <a:rPr lang="en-NZ"/>
              <a:t> Notebooks</a:t>
            </a:r>
          </a:p>
          <a:p>
            <a:r>
              <a:rPr lang="en-NZ"/>
              <a:t>Easy re-run as new data available</a:t>
            </a:r>
          </a:p>
          <a:p>
            <a:r>
              <a:rPr lang="en-NZ"/>
              <a:t>Free for others to use </a:t>
            </a:r>
            <a:endParaRPr lang="en-NZ">
              <a:ea typeface="Calibri Light"/>
              <a:cs typeface="Calibri Light"/>
            </a:endParaRP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B191263A-E8D2-7FBF-B112-C854D1422823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098272" y="137892"/>
            <a:ext cx="5543852" cy="34947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07D5E-4B64-3AE4-F295-DF91BED028C4}"/>
              </a:ext>
            </a:extLst>
          </p:cNvPr>
          <p:cNvSpPr txBox="1"/>
          <p:nvPr/>
        </p:nvSpPr>
        <p:spPr>
          <a:xfrm>
            <a:off x="3179805" y="6083644"/>
            <a:ext cx="59250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NZ" sz="2800" u="sng">
                <a:solidFill>
                  <a:srgbClr val="0563C1"/>
                </a:solidFill>
                <a:latin typeface="Calibri Light"/>
                <a:cs typeface="Arial"/>
                <a:hlinkClick r:id="rId4"/>
              </a:rPr>
              <a:t>https://github.com/niwa/pacific-dems</a:t>
            </a:r>
            <a:r>
              <a:rPr lang="en-NZ" sz="2800">
                <a:latin typeface="Calibri Light"/>
              </a:rPr>
              <a:t> </a:t>
            </a:r>
            <a:endParaRPr lang="en-GB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CAC4538-F27A-31B7-287F-B3D6E481E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130" y="3865142"/>
            <a:ext cx="5564659" cy="20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4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C4CE-7C04-FC65-C482-74B352846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Country DEMs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37FD9-C094-6832-4117-539A0E731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NZ"/>
              <a:t>Cook Islands</a:t>
            </a:r>
          </a:p>
          <a:p>
            <a:r>
              <a:rPr lang="en-NZ"/>
              <a:t>Republic of Marshall Islands</a:t>
            </a:r>
          </a:p>
          <a:p>
            <a:r>
              <a:rPr lang="en-NZ"/>
              <a:t>Samoa</a:t>
            </a:r>
            <a:endParaRPr lang="en-NZ">
              <a:cs typeface="Calibri Light"/>
            </a:endParaRPr>
          </a:p>
          <a:p>
            <a:r>
              <a:rPr lang="en-NZ"/>
              <a:t>Tonga</a:t>
            </a:r>
            <a:endParaRPr lang="en-NZ">
              <a:cs typeface="Calibri Light"/>
            </a:endParaRPr>
          </a:p>
          <a:p>
            <a:r>
              <a:rPr lang="en-NZ"/>
              <a:t>Tuvalu</a:t>
            </a:r>
            <a:endParaRPr lang="en-NZ">
              <a:cs typeface="Calibri Light"/>
            </a:endParaRPr>
          </a:p>
          <a:p>
            <a:r>
              <a:rPr lang="en-NZ"/>
              <a:t>Vanuatu</a:t>
            </a:r>
            <a:endParaRPr lang="en-NZ"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1342F-8030-3E7A-4DB3-881BACABC7A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026" name="Picture 2" descr="A picture containing text, people, day, several&#10;&#10;Description automatically generated">
            <a:extLst>
              <a:ext uri="{FF2B5EF4-FFF2-40B4-BE49-F238E27FC236}">
                <a16:creationId xmlns:a16="http://schemas.microsoft.com/office/drawing/2014/main" id="{A64266B8-2E68-2872-6407-857652EE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018" y="0"/>
            <a:ext cx="478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agram&#10;&#10;Description automatically generated">
            <a:extLst>
              <a:ext uri="{FF2B5EF4-FFF2-40B4-BE49-F238E27FC236}">
                <a16:creationId xmlns:a16="http://schemas.microsoft.com/office/drawing/2014/main" id="{86DE1ABF-B6B9-93AA-D529-E3AB0AB77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7158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75857E2-2CF2-BAAE-A669-CB450F169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1756137"/>
            <a:ext cx="7136354" cy="34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2E49A7C-6107-D374-48DD-EC9AB0467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569" y="0"/>
            <a:ext cx="414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8B3244F-0809-3141-93A5-BC9C03FD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0"/>
            <a:ext cx="5053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B1262FD-4A19-85B7-59D1-A75D8132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86" y="0"/>
            <a:ext cx="3738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31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21D47-85EE-D1F4-F7A8-7E58A38DD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31" y="1053737"/>
            <a:ext cx="5191565" cy="636951"/>
          </a:xfrm>
        </p:spPr>
        <p:txBody>
          <a:bodyPr/>
          <a:lstStyle/>
          <a:p>
            <a:r>
              <a:rPr lang="en-NZ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741DD-67E1-06DB-66C0-3D748CEB1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/>
              <a:t>Rerun for new LiDAR &amp; FABDEM </a:t>
            </a:r>
          </a:p>
          <a:p>
            <a:r>
              <a:rPr lang="en-NZ"/>
              <a:t>Apply to new Countries</a:t>
            </a:r>
          </a:p>
          <a:p>
            <a:r>
              <a:rPr lang="en-NZ"/>
              <a:t>Produce other resolution DEMs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2D8D6687-5D68-7F1C-81CB-9F8CAE5D9F91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6096000" y="1372212"/>
            <a:ext cx="5212905" cy="3688664"/>
          </a:xfrm>
        </p:spPr>
      </p:pic>
    </p:spTree>
    <p:extLst>
      <p:ext uri="{BB962C8B-B14F-4D97-AF65-F5344CB8AC3E}">
        <p14:creationId xmlns:p14="http://schemas.microsoft.com/office/powerpoint/2010/main" val="361118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6F056-B64A-DCED-F809-171A3244A5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017" y="1012928"/>
            <a:ext cx="6673850" cy="401680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NZ" sz="4400">
                <a:latin typeface="Calibri Light"/>
                <a:cs typeface="Calibri Light"/>
              </a:rPr>
              <a:t>Thank you</a:t>
            </a:r>
            <a:endParaRPr lang="en-US" sz="4400" b="0" dirty="0" err="1">
              <a:latin typeface="Calibri Light"/>
              <a:cs typeface="Calibri Light"/>
            </a:endParaRPr>
          </a:p>
          <a:p>
            <a:pPr algn="ctr"/>
            <a:r>
              <a:rPr lang="en-NZ" sz="4400" dirty="0">
                <a:latin typeface="Calibri Light"/>
                <a:cs typeface="Calibri Light"/>
              </a:rPr>
              <a:t>Vinaka </a:t>
            </a:r>
            <a:r>
              <a:rPr lang="en-NZ" sz="4400" dirty="0" err="1">
                <a:latin typeface="Calibri Light"/>
                <a:cs typeface="Calibri Light"/>
              </a:rPr>
              <a:t>Vakalevu</a:t>
            </a:r>
            <a:endParaRPr lang="en-US" sz="4400" b="0">
              <a:latin typeface="Calibri Light"/>
              <a:cs typeface="Calibri Light"/>
            </a:endParaRPr>
          </a:p>
          <a:p>
            <a:pPr algn="ctr"/>
            <a:r>
              <a:rPr lang="en-NZ" sz="4400" dirty="0" err="1">
                <a:latin typeface="Calibri Light"/>
                <a:cs typeface="Calibri Light"/>
              </a:rPr>
              <a:t>Tangkiu</a:t>
            </a:r>
            <a:r>
              <a:rPr lang="en-NZ" sz="4400" dirty="0">
                <a:latin typeface="Calibri Light"/>
                <a:cs typeface="Calibri Light"/>
              </a:rPr>
              <a:t> </a:t>
            </a:r>
            <a:r>
              <a:rPr lang="en-NZ" sz="4400" dirty="0" err="1">
                <a:latin typeface="Calibri Light"/>
                <a:cs typeface="Calibri Light"/>
              </a:rPr>
              <a:t>tumas</a:t>
            </a:r>
            <a:br>
              <a:rPr lang="en-NZ" sz="4400" dirty="0">
                <a:latin typeface="Calibri Light"/>
                <a:cs typeface="Calibri Light"/>
              </a:rPr>
            </a:br>
            <a:r>
              <a:rPr lang="en-NZ" sz="4400" dirty="0" err="1">
                <a:latin typeface="Calibri Light"/>
                <a:cs typeface="Calibri Light"/>
              </a:rPr>
              <a:t>Meitaki</a:t>
            </a:r>
            <a:r>
              <a:rPr lang="en-NZ" sz="4400" dirty="0">
                <a:latin typeface="Calibri Light"/>
                <a:cs typeface="Calibri Light"/>
              </a:rPr>
              <a:t> Ma’ata</a:t>
            </a:r>
            <a:br>
              <a:rPr lang="en-NZ" sz="4400" dirty="0">
                <a:latin typeface="Calibri Light"/>
                <a:cs typeface="Calibri Light"/>
              </a:rPr>
            </a:br>
            <a:r>
              <a:rPr lang="en-NZ" sz="4400" dirty="0" err="1">
                <a:latin typeface="Calibri Light"/>
                <a:cs typeface="Calibri Light"/>
              </a:rPr>
              <a:t>Kommol</a:t>
            </a:r>
            <a:r>
              <a:rPr lang="en-NZ" sz="4400" dirty="0">
                <a:latin typeface="Calibri Light"/>
                <a:cs typeface="Calibri Light"/>
              </a:rPr>
              <a:t> tata</a:t>
            </a:r>
            <a:br>
              <a:rPr lang="en-NZ" sz="4400" dirty="0">
                <a:latin typeface="Calibri Light"/>
                <a:cs typeface="Calibri Light"/>
              </a:rPr>
            </a:br>
            <a:r>
              <a:rPr lang="en-NZ" sz="4400" dirty="0" err="1">
                <a:latin typeface="Calibri Light"/>
                <a:cs typeface="Calibri Light"/>
              </a:rPr>
              <a:t>Faafetai</a:t>
            </a:r>
            <a:br>
              <a:rPr lang="en-NZ" sz="4400" dirty="0">
                <a:latin typeface="Calibri Light"/>
                <a:cs typeface="Calibri Light"/>
              </a:rPr>
            </a:br>
            <a:r>
              <a:rPr lang="en-NZ" sz="4400" dirty="0">
                <a:latin typeface="Calibri Light"/>
                <a:cs typeface="Calibri Light"/>
              </a:rPr>
              <a:t>Malo ’</a:t>
            </a:r>
            <a:r>
              <a:rPr lang="en-NZ" sz="4400" dirty="0" err="1">
                <a:latin typeface="Calibri Light"/>
                <a:cs typeface="Calibri Light"/>
              </a:rPr>
              <a:t>aupito</a:t>
            </a:r>
            <a:br>
              <a:rPr lang="en-NZ" sz="4400" dirty="0">
                <a:latin typeface="Calibri Light"/>
                <a:cs typeface="Calibri Light"/>
              </a:rPr>
            </a:br>
            <a:r>
              <a:rPr lang="en-NZ" sz="4400" dirty="0" err="1">
                <a:latin typeface="Calibri Light"/>
                <a:cs typeface="Calibri Light"/>
              </a:rPr>
              <a:t>Fakafetai</a:t>
            </a:r>
            <a:r>
              <a:rPr lang="en-NZ" sz="4400" dirty="0">
                <a:latin typeface="Calibri Light"/>
                <a:cs typeface="Calibri Light"/>
              </a:rPr>
              <a:t> </a:t>
            </a:r>
            <a:endParaRPr lang="en-US" sz="4400" b="0">
              <a:latin typeface="Calibri Light"/>
              <a:cs typeface="Calibri Light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A red square and a red square with a cross&#10;&#10;Description automatically generated">
            <a:extLst>
              <a:ext uri="{FF2B5EF4-FFF2-40B4-BE49-F238E27FC236}">
                <a16:creationId xmlns:a16="http://schemas.microsoft.com/office/drawing/2014/main" id="{584C4EA4-07AC-CEF4-3422-FE9CB100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45" y="5455985"/>
            <a:ext cx="6699337" cy="956440"/>
          </a:xfrm>
          <a:prstGeom prst="rect">
            <a:avLst/>
          </a:prstGeom>
        </p:spPr>
      </p:pic>
      <p:pic>
        <p:nvPicPr>
          <p:cNvPr id="7" name="Graphic 6" descr="Home; Pacific Community">
            <a:extLst>
              <a:ext uri="{FF2B5EF4-FFF2-40B4-BE49-F238E27FC236}">
                <a16:creationId xmlns:a16="http://schemas.microsoft.com/office/drawing/2014/main" id="{CB2A15FB-FF1D-F1E9-31A2-15D23B187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9289" y="5206030"/>
            <a:ext cx="3005138" cy="121551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BF820C5-78F9-49E6-55A7-967AB8A50751}"/>
              </a:ext>
            </a:extLst>
          </p:cNvPr>
          <p:cNvSpPr txBox="1">
            <a:spLocks/>
          </p:cNvSpPr>
          <p:nvPr/>
        </p:nvSpPr>
        <p:spPr>
          <a:xfrm>
            <a:off x="5515130" y="1185455"/>
            <a:ext cx="6673850" cy="40168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NZ" sz="3600" dirty="0">
                <a:latin typeface="Calibri Light"/>
                <a:cs typeface="Calibri Light"/>
              </a:rPr>
              <a:t>Contact:</a:t>
            </a:r>
          </a:p>
          <a:p>
            <a:pPr algn="ctr"/>
            <a:endParaRPr lang="en-NZ" sz="3600" dirty="0">
              <a:latin typeface="Calibri Light"/>
              <a:cs typeface="Calibri Light"/>
            </a:endParaRPr>
          </a:p>
          <a:p>
            <a:pPr algn="ctr"/>
            <a:r>
              <a:rPr lang="en-NZ" sz="3600" dirty="0">
                <a:latin typeface="Calibri Light"/>
                <a:cs typeface="Calibri Light"/>
              </a:rPr>
              <a:t>Rose Pearson – </a:t>
            </a:r>
            <a:r>
              <a:rPr lang="en-NZ" sz="3600" dirty="0">
                <a:solidFill>
                  <a:schemeClr val="accent1"/>
                </a:solidFill>
                <a:latin typeface="Calibri Light"/>
                <a:cs typeface="Calibri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Rose.Pearson@niwa.co.nz</a:t>
            </a:r>
            <a:endParaRPr lang="en-NZ" sz="3600" dirty="0">
              <a:solidFill>
                <a:schemeClr val="accent1"/>
              </a:solidFill>
              <a:latin typeface="Calibri Light"/>
              <a:cs typeface="Calibri Light"/>
            </a:endParaRPr>
          </a:p>
          <a:p>
            <a:pPr algn="ctr"/>
            <a:r>
              <a:rPr lang="en-NZ" sz="3600" dirty="0">
                <a:latin typeface="Calibri Light"/>
                <a:cs typeface="Calibri Light"/>
              </a:rPr>
              <a:t>Judith Giblin - </a:t>
            </a:r>
          </a:p>
          <a:p>
            <a:pPr algn="ctr"/>
            <a:r>
              <a:rPr lang="en-NZ" sz="3600" dirty="0">
                <a:solidFill>
                  <a:schemeClr val="accent1"/>
                </a:solidFill>
                <a:latin typeface="Calibri Light"/>
                <a:cs typeface="Calibri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judithg@spc.int</a:t>
            </a:r>
            <a:endParaRPr lang="en-NZ" sz="3600" dirty="0">
              <a:solidFill>
                <a:schemeClr val="accent1"/>
              </a:solidFill>
              <a:latin typeface="Calibri Light"/>
              <a:cs typeface="Calibri Light"/>
            </a:endParaRPr>
          </a:p>
          <a:p>
            <a:endParaRPr lang="en-US" dirty="0">
              <a:latin typeface="Calibri" panose="020F0502020204030204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927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08F04-5D9F-7ACA-7B8C-90293B45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What is a DEM?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0B1DA-A21A-EE04-C345-0574ABED5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US"/>
              <a:t>A digital representation of bare ground topography with trees, buildings and other ground cover excluded</a:t>
            </a:r>
          </a:p>
          <a:p>
            <a:r>
              <a:rPr lang="en-NZ"/>
              <a:t>Useful in hazard and risk assessment including storm surge, flood and landslides modelling</a:t>
            </a:r>
            <a:endParaRPr lang="en-NZ">
              <a:ea typeface="Calibri Light"/>
              <a:cs typeface="Calibri Light"/>
            </a:endParaRPr>
          </a:p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DF27E47-9D48-484C-3D8B-C5D9614B63D9}"/>
              </a:ext>
            </a:extLst>
          </p:cNvPr>
          <p:cNvGrpSpPr/>
          <p:nvPr/>
        </p:nvGrpSpPr>
        <p:grpSpPr>
          <a:xfrm>
            <a:off x="5961183" y="2922235"/>
            <a:ext cx="5117122" cy="2867190"/>
            <a:chOff x="3600450" y="547688"/>
            <a:chExt cx="5117122" cy="2867190"/>
          </a:xfrm>
        </p:grpSpPr>
        <p:pic>
          <p:nvPicPr>
            <p:cNvPr id="4098" name="Picture 2" descr="Digital elevation model resolution: effects on terrain attribute  calculation and quantitative soil-landscape modeling - ScienceDirect">
              <a:extLst>
                <a:ext uri="{FF2B5EF4-FFF2-40B4-BE49-F238E27FC236}">
                  <a16:creationId xmlns:a16="http://schemas.microsoft.com/office/drawing/2014/main" id="{A01E0621-E0FA-25D9-EDDF-125922C7BA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86"/>
            <a:stretch/>
          </p:blipFill>
          <p:spPr bwMode="auto">
            <a:xfrm>
              <a:off x="3600450" y="547688"/>
              <a:ext cx="4991100" cy="2841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86C465-A25D-040F-C3E0-C717136D0743}"/>
                </a:ext>
              </a:extLst>
            </p:cNvPr>
            <p:cNvSpPr txBox="1"/>
            <p:nvPr/>
          </p:nvSpPr>
          <p:spPr>
            <a:xfrm>
              <a:off x="4098314" y="3153268"/>
              <a:ext cx="46192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NZ" sz="1100">
                  <a:hlinkClick r:id="rId4"/>
                </a:rPr>
                <a:t>https://www.sciencedirect.com/science/article/abs/pii/S0016706100000811</a:t>
              </a:r>
              <a:endParaRPr lang="en-NZ" sz="110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BDFEF-6D56-C45D-8A3E-F4143AAB3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218" y="802942"/>
            <a:ext cx="5961851" cy="1775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5D54B3-AADD-7AC9-7B9E-12D70384A0DA}"/>
              </a:ext>
            </a:extLst>
          </p:cNvPr>
          <p:cNvSpPr txBox="1">
            <a:spLocks/>
          </p:cNvSpPr>
          <p:nvPr/>
        </p:nvSpPr>
        <p:spPr>
          <a:xfrm>
            <a:off x="8997891" y="2191337"/>
            <a:ext cx="26541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>
                <a:hlinkClick r:id="rId6"/>
              </a:rPr>
              <a:t>charim.net/</a:t>
            </a:r>
            <a:r>
              <a:rPr lang="en-NZ" sz="1400" err="1">
                <a:hlinkClick r:id="rId6"/>
              </a:rPr>
              <a:t>datamanagement</a:t>
            </a:r>
            <a:r>
              <a:rPr lang="en-NZ" sz="1400">
                <a:hlinkClick r:id="rId6"/>
              </a:rPr>
              <a:t>/32</a:t>
            </a:r>
            <a:endParaRPr lang="en-NZ" sz="14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93BBA3-F186-81B9-6185-5FAA4A8A5ADD}"/>
              </a:ext>
            </a:extLst>
          </p:cNvPr>
          <p:cNvSpPr/>
          <p:nvPr/>
        </p:nvSpPr>
        <p:spPr>
          <a:xfrm>
            <a:off x="6132635" y="2875085"/>
            <a:ext cx="650630" cy="58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C27232-62EA-4206-1EBB-F101763A9C88}"/>
              </a:ext>
            </a:extLst>
          </p:cNvPr>
          <p:cNvSpPr/>
          <p:nvPr/>
        </p:nvSpPr>
        <p:spPr>
          <a:xfrm>
            <a:off x="9749205" y="648828"/>
            <a:ext cx="1843453" cy="584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3985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AAD2-4C54-1CCB-C748-BC541E34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/>
              <a:t>DEMs for increased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9805C-F9E4-7642-2A6D-CF6B94E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0" rtlCol="0" anchor="t">
            <a:normAutofit/>
          </a:bodyPr>
          <a:lstStyle/>
          <a:p>
            <a:pPr marL="0" indent="0">
              <a:buNone/>
            </a:pPr>
            <a:r>
              <a:rPr lang="en-NZ" err="1">
                <a:cs typeface="Calibri Light"/>
              </a:rPr>
              <a:t>Multihazard</a:t>
            </a:r>
            <a:r>
              <a:rPr lang="en-NZ">
                <a:cs typeface="Calibri Light"/>
              </a:rPr>
              <a:t> modelling</a:t>
            </a:r>
          </a:p>
          <a:p>
            <a:r>
              <a:rPr lang="en-NZ">
                <a:cs typeface="Calibri Light"/>
              </a:rPr>
              <a:t>Tsunami Modelling</a:t>
            </a:r>
            <a:endParaRPr lang="en-NZ"/>
          </a:p>
          <a:p>
            <a:r>
              <a:rPr lang="en-NZ">
                <a:cs typeface="Calibri Light"/>
              </a:rPr>
              <a:t>Storm Surge</a:t>
            </a:r>
            <a:endParaRPr lang="en-NZ">
              <a:ea typeface="Calibri Light"/>
              <a:cs typeface="Calibri Light"/>
            </a:endParaRPr>
          </a:p>
          <a:p>
            <a:r>
              <a:rPr lang="en-NZ">
                <a:cs typeface="Calibri Light"/>
              </a:rPr>
              <a:t>Flood modelling</a:t>
            </a:r>
            <a:endParaRPr lang="en-NZ">
              <a:ea typeface="Calibri Light"/>
              <a:cs typeface="Calibri Light"/>
            </a:endParaRPr>
          </a:p>
          <a:p>
            <a:pPr marL="0" indent="0">
              <a:buNone/>
            </a:pPr>
            <a:endParaRPr lang="en-NZ">
              <a:cs typeface="Calibri Light"/>
            </a:endParaRPr>
          </a:p>
          <a:p>
            <a:pPr marL="0" indent="0">
              <a:buNone/>
            </a:pPr>
            <a:r>
              <a:rPr lang="en-NZ">
                <a:cs typeface="Calibri Light"/>
              </a:rPr>
              <a:t>Contribute to land use planning</a:t>
            </a:r>
            <a:endParaRPr lang="en-NZ">
              <a:ea typeface="Calibri Light"/>
              <a:cs typeface="Calibri Light"/>
            </a:endParaRPr>
          </a:p>
          <a:p>
            <a:endParaRPr lang="en-NZ">
              <a:cs typeface="Calibri Light"/>
            </a:endParaRPr>
          </a:p>
          <a:p>
            <a:endParaRPr lang="en-NZ">
              <a:cs typeface="Calibri Light"/>
            </a:endParaRPr>
          </a:p>
        </p:txBody>
      </p:sp>
      <p:pic>
        <p:nvPicPr>
          <p:cNvPr id="5" name="Picture Placeholder 4" descr="Jmse 11 00945 g001">
            <a:extLst>
              <a:ext uri="{FF2B5EF4-FFF2-40B4-BE49-F238E27FC236}">
                <a16:creationId xmlns:a16="http://schemas.microsoft.com/office/drawing/2014/main" id="{781D9466-7A8E-969C-C4BB-03B473CB2A2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554" r="6554"/>
          <a:stretch/>
        </p:blipFill>
        <p:spPr>
          <a:xfrm>
            <a:off x="6680362" y="1241506"/>
            <a:ext cx="4697291" cy="4314581"/>
          </a:xfrm>
        </p:spPr>
      </p:pic>
      <p:pic>
        <p:nvPicPr>
          <p:cNvPr id="6" name="Picture 5" descr="Jmse 11 00945 g007">
            <a:extLst>
              <a:ext uri="{FF2B5EF4-FFF2-40B4-BE49-F238E27FC236}">
                <a16:creationId xmlns:a16="http://schemas.microsoft.com/office/drawing/2014/main" id="{A9860F71-6A6A-6CE3-FC29-7881EF419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811" y="1302997"/>
            <a:ext cx="5595813" cy="421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3AE56-E75A-04E2-A1D4-26E4CBC4CD61}"/>
              </a:ext>
            </a:extLst>
          </p:cNvPr>
          <p:cNvSpPr txBox="1"/>
          <p:nvPr/>
        </p:nvSpPr>
        <p:spPr>
          <a:xfrm>
            <a:off x="6984349" y="5551528"/>
            <a:ext cx="49770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https://www.mdpi.com/2077-1312/11/5/945</a:t>
            </a:r>
            <a:r>
              <a:rPr lang="en-US"/>
              <a:t> 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804243F3-4ADE-A775-6916-450B315B2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810" y="1979"/>
            <a:ext cx="5270174" cy="11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5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D2488-A38F-288D-ADAB-BD7E46D4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/>
              <a:t>Limited Data in the Pacific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A3346-E24D-461F-A148-455505C5D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NZ"/>
              <a:t>Large area &amp; low population</a:t>
            </a:r>
          </a:p>
          <a:p>
            <a:r>
              <a:rPr lang="en-NZ"/>
              <a:t>Incomplete hi-res DEM coverage across many countries</a:t>
            </a:r>
          </a:p>
          <a:p>
            <a:r>
              <a:rPr lang="en-NZ"/>
              <a:t>Instances of satellite &amp; other data behind paywalls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6E3C01-2769-ED36-81CE-B1956E5081C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 t="16805" r="9039" b="5602"/>
          <a:stretch/>
        </p:blipFill>
        <p:spPr bwMode="auto">
          <a:xfrm>
            <a:off x="6058030" y="1278294"/>
            <a:ext cx="5710108" cy="426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37D2B-1EBD-B7A4-49EC-848163E454E7}"/>
              </a:ext>
            </a:extLst>
          </p:cNvPr>
          <p:cNvSpPr txBox="1"/>
          <p:nvPr/>
        </p:nvSpPr>
        <p:spPr>
          <a:xfrm>
            <a:off x="5948364" y="5538788"/>
            <a:ext cx="289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NZ" b="0" i="0" u="sng">
                <a:solidFill>
                  <a:srgbClr val="525254"/>
                </a:solidFill>
                <a:effectLst/>
                <a:latin typeface="inherit"/>
                <a:hlinkClick r:id="rId4"/>
              </a:rPr>
              <a:t>10.13140/RG.2.1.2678.3849</a:t>
            </a:r>
            <a:endParaRPr lang="en-NZ" b="0" i="0">
              <a:solidFill>
                <a:srgbClr val="525254"/>
              </a:solidFill>
              <a:effectLst/>
              <a:latin typeface="Inter V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C2DA6-20BA-0B44-6DAE-37979CBCBBFA}"/>
              </a:ext>
            </a:extLst>
          </p:cNvPr>
          <p:cNvSpPr txBox="1"/>
          <p:nvPr/>
        </p:nvSpPr>
        <p:spPr>
          <a:xfrm>
            <a:off x="7311700" y="1386809"/>
            <a:ext cx="3717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0.02% global population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/>
              <a:t>15% global surface area</a:t>
            </a:r>
          </a:p>
        </p:txBody>
      </p:sp>
    </p:spTree>
    <p:extLst>
      <p:ext uri="{BB962C8B-B14F-4D97-AF65-F5344CB8AC3E}">
        <p14:creationId xmlns:p14="http://schemas.microsoft.com/office/powerpoint/2010/main" val="190046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C14A-5EDE-9ED3-E237-1317F2212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3F46B-AB1B-D2DE-F9C0-443647F13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NZ"/>
              <a:t>Produce national-scale DEM datasets for all PARTneR-2 countries</a:t>
            </a:r>
          </a:p>
          <a:p>
            <a:r>
              <a:rPr lang="en-NZ"/>
              <a:t>Use LiDAR where it exists, global DEMs elsewhere</a:t>
            </a:r>
          </a:p>
          <a:p>
            <a:r>
              <a:rPr lang="en-NZ"/>
              <a:t>Ensure consistent and repeatable process to allow regeneration with new LiDAR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DF1A58-82D9-F351-E1D7-CDE1DAE67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13" y="0"/>
            <a:ext cx="4395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65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9C23-0DDD-1709-C7AA-8040266CA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PARTneR-2 Nations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6D59A4-AC55-C766-714E-A95AECFE7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750" y="1682710"/>
            <a:ext cx="6482440" cy="4210089"/>
          </a:xfr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CC1CC32-A13F-9358-64FD-6D5F6C5E3C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23574" y="1983620"/>
            <a:ext cx="4531360" cy="3688664"/>
          </a:xfrm>
        </p:spPr>
        <p:txBody>
          <a:bodyPr/>
          <a:lstStyle/>
          <a:p>
            <a:r>
              <a:rPr lang="en-NZ"/>
              <a:t>Cook Islands</a:t>
            </a:r>
          </a:p>
          <a:p>
            <a:r>
              <a:rPr lang="en-NZ"/>
              <a:t>Republic of Marshall Islands</a:t>
            </a:r>
          </a:p>
          <a:p>
            <a:r>
              <a:rPr lang="en-NZ"/>
              <a:t>Samoa</a:t>
            </a:r>
          </a:p>
          <a:p>
            <a:r>
              <a:rPr lang="en-NZ"/>
              <a:t>Tonga</a:t>
            </a:r>
          </a:p>
          <a:p>
            <a:r>
              <a:rPr lang="en-NZ"/>
              <a:t>Tuvalu</a:t>
            </a:r>
          </a:p>
          <a:p>
            <a:r>
              <a:rPr lang="en-NZ"/>
              <a:t>Vanuatu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839BD3-8C21-5132-8F44-72A32E74DA4D}"/>
              </a:ext>
            </a:extLst>
          </p:cNvPr>
          <p:cNvSpPr txBox="1"/>
          <p:nvPr/>
        </p:nvSpPr>
        <p:spPr>
          <a:xfrm>
            <a:off x="677852" y="589279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>
                <a:hlinkClick r:id="rId3"/>
              </a:rPr>
              <a:t>https://storymaps.arcgis.com/stories/399f72f61b47411c83633363a6472f20</a:t>
            </a:r>
            <a:r>
              <a:rPr lang="en-NZ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398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1C1F-A574-5944-1CC0-A4E59605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Data Available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FFB1F-5F0D-C2D0-E0B6-9725581A2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/>
              <a:t>LiDAR</a:t>
            </a:r>
          </a:p>
          <a:p>
            <a:r>
              <a:rPr lang="en-NZ"/>
              <a:t>Point Cloud; 1m DEM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1222A-D677-F21D-4113-4A02904643F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/>
              <a:t>30m Global DEMs</a:t>
            </a:r>
          </a:p>
          <a:p>
            <a:r>
              <a:rPr lang="en-NZ"/>
              <a:t>Shuttle Radar Topography Mission (SRTM) DTM 2000</a:t>
            </a:r>
          </a:p>
          <a:p>
            <a:r>
              <a:rPr lang="en-NZ"/>
              <a:t>Multi-Error-Removed Improved-Terrain DEM (MERIT) DTM 2017-2018</a:t>
            </a:r>
          </a:p>
          <a:p>
            <a:r>
              <a:rPr lang="en-NZ"/>
              <a:t>Forest And Building removed DEM (FABDEM) 2022-2023</a:t>
            </a:r>
          </a:p>
          <a:p>
            <a:endParaRPr lang="en-NZ"/>
          </a:p>
          <a:p>
            <a:endParaRPr lang="en-NZ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D2048B-9873-39F4-9999-77E827276B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15482"/>
              </p:ext>
            </p:extLst>
          </p:nvPr>
        </p:nvGraphicFramePr>
        <p:xfrm>
          <a:off x="539931" y="2990382"/>
          <a:ext cx="510586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9320">
                  <a:extLst>
                    <a:ext uri="{9D8B030D-6E8A-4147-A177-3AD203B41FA5}">
                      <a16:colId xmlns:a16="http://schemas.microsoft.com/office/drawing/2014/main" val="3326570224"/>
                    </a:ext>
                  </a:extLst>
                </a:gridCol>
                <a:gridCol w="3246540">
                  <a:extLst>
                    <a:ext uri="{9D8B030D-6E8A-4147-A177-3AD203B41FA5}">
                      <a16:colId xmlns:a16="http://schemas.microsoft.com/office/drawing/2014/main" val="12760947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LiDAR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146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Cook Islands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All islands (Release Q1 2024)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2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Republic of Marshall Islands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Ebeye (partial), Majuro (all)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63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Samoa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Savai’i (all), Upolu (all)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425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Kingdom of Tonga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Tongatapu, </a:t>
                      </a:r>
                      <a:r>
                        <a:rPr lang="en-AU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Lifuka</a:t>
                      </a:r>
                      <a:r>
                        <a:rPr lang="en-A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‘Eua, </a:t>
                      </a:r>
                      <a:r>
                        <a:rPr lang="en-AU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Tafahi</a:t>
                      </a:r>
                      <a:r>
                        <a:rPr lang="en-A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AU" sz="18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Vava’u</a:t>
                      </a:r>
                      <a:r>
                        <a:rPr lang="en-AU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520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Tuvalu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4316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/>
                        <a:t>Vanuatu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/>
                        <a:t>Espiritu (partial), Efate,</a:t>
                      </a:r>
                    </a:p>
                    <a:p>
                      <a:r>
                        <a:rPr lang="en-NZ" err="1"/>
                        <a:t>Malakula</a:t>
                      </a:r>
                      <a:r>
                        <a:rPr lang="en-NZ"/>
                        <a:t>, Tanna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37806"/>
                  </a:ext>
                </a:extLst>
              </a:tr>
            </a:tbl>
          </a:graphicData>
        </a:graphic>
      </p:graphicFrame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EB26EA30-F71C-561C-7708-A3ABF0DC3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96600" y="4485095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975EE9-A6D3-8918-A44E-DDE9A177C00F}"/>
              </a:ext>
            </a:extLst>
          </p:cNvPr>
          <p:cNvSpPr txBox="1"/>
          <p:nvPr/>
        </p:nvSpPr>
        <p:spPr>
          <a:xfrm>
            <a:off x="6324600" y="547535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>
                <a:hlinkClick r:id="rId5"/>
              </a:rPr>
              <a:t>https://iopscience.iop.org/article/10.1088/1748-9326/ac4d4f/pdf</a:t>
            </a:r>
            <a:r>
              <a:rPr lang="en-N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93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021CE-AB2F-BB73-798E-EC647A7F7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FABDEM selection where no LiDAR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0819AA2-91AF-1501-E2AB-C21936933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2" t="1" r="1" b="516"/>
          <a:stretch/>
        </p:blipFill>
        <p:spPr>
          <a:xfrm>
            <a:off x="200025" y="2804160"/>
            <a:ext cx="5585137" cy="2915604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B9896-0838-BBE9-736A-2673806AF74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/>
              <a:t>Pacific specific analysis</a:t>
            </a:r>
          </a:p>
          <a:p>
            <a:r>
              <a:rPr lang="en-NZ"/>
              <a:t>LiDAR DEMs vs SRTM, MERIT &amp; FABDEM</a:t>
            </a:r>
          </a:p>
          <a:p>
            <a:r>
              <a:rPr lang="en-NZ"/>
              <a:t>Samoa (High volcanic), RMI (Atolls), Vanuatu (High islands)</a:t>
            </a:r>
          </a:p>
          <a:p>
            <a:r>
              <a:rPr lang="en-NZ"/>
              <a:t>FABDEM selected as lowest overall bias across the datasets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E9D14-953C-1D0F-25D8-D0B1268B3EA2}"/>
              </a:ext>
            </a:extLst>
          </p:cNvPr>
          <p:cNvSpPr txBox="1"/>
          <p:nvPr/>
        </p:nvSpPr>
        <p:spPr>
          <a:xfrm>
            <a:off x="373380" y="5804263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200">
                <a:hlinkClick r:id="rId4"/>
              </a:rPr>
              <a:t>https://www.fathom.global/insight/fabdem-versus-merit-dem-a-visual-comparison/</a:t>
            </a:r>
            <a:r>
              <a:rPr lang="en-NZ" sz="1200"/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3ACE87C-CBAB-A7D1-8303-70CF4DBF4667}"/>
              </a:ext>
            </a:extLst>
          </p:cNvPr>
          <p:cNvSpPr txBox="1">
            <a:spLocks/>
          </p:cNvSpPr>
          <p:nvPr/>
        </p:nvSpPr>
        <p:spPr>
          <a:xfrm>
            <a:off x="539931" y="1976846"/>
            <a:ext cx="5245231" cy="3688664"/>
          </a:xfrm>
          <a:prstGeom prst="rect">
            <a:avLst/>
          </a:prstGeom>
        </p:spPr>
        <p:txBody>
          <a:bodyPr vert="horz" lIns="91440" tIns="45720" rIns="91440" bIns="45720" numCol="1" spcCol="0" rtlCol="0">
            <a:normAutofit/>
          </a:bodyPr>
          <a:lstStyle>
            <a:lvl1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" indent="-2698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Z"/>
              <a:t>Analysis by others</a:t>
            </a:r>
          </a:p>
        </p:txBody>
      </p:sp>
    </p:spTree>
    <p:extLst>
      <p:ext uri="{BB962C8B-B14F-4D97-AF65-F5344CB8AC3E}">
        <p14:creationId xmlns:p14="http://schemas.microsoft.com/office/powerpoint/2010/main" val="413955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650503-DAB8-65EB-548D-98A4B998A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/>
              <a:t>Approach – example Efate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96713D-0071-73E5-82CC-F50F681A0D8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235952" y="1976846"/>
            <a:ext cx="4117848" cy="3688664"/>
          </a:xfrm>
        </p:spPr>
        <p:txBody>
          <a:bodyPr vert="horz" lIns="91440" tIns="45720" rIns="91440" bIns="45720" numCol="1" spcCol="0" rtlCol="0" anchor="t">
            <a:normAutofit/>
          </a:bodyPr>
          <a:lstStyle/>
          <a:p>
            <a:r>
              <a:rPr lang="en-NZ"/>
              <a:t>Island outline from OSM</a:t>
            </a:r>
          </a:p>
          <a:p>
            <a:r>
              <a:rPr lang="en-NZ"/>
              <a:t>30m FABDEM clipped</a:t>
            </a:r>
          </a:p>
          <a:p>
            <a:r>
              <a:rPr lang="en-NZ"/>
              <a:t>Up-sample FABDEM</a:t>
            </a:r>
          </a:p>
          <a:p>
            <a:r>
              <a:rPr lang="en-NZ"/>
              <a:t>Down-sample LiDAR DEM</a:t>
            </a:r>
          </a:p>
          <a:p>
            <a:r>
              <a:rPr lang="en-NZ"/>
              <a:t>Patch in LiDAR DEM</a:t>
            </a:r>
          </a:p>
          <a:p>
            <a:r>
              <a:rPr lang="en-NZ"/>
              <a:t>Upload to Nexus</a:t>
            </a:r>
            <a:endParaRPr lang="en-NZ">
              <a:ea typeface="Calibri Light"/>
              <a:cs typeface="Calibri Light"/>
            </a:endParaRPr>
          </a:p>
          <a:p>
            <a:endParaRPr lang="en-NZ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DF3AA3-FBC4-1EA9-61A9-A04B29BB9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9931" y="1974592"/>
            <a:ext cx="6324346" cy="36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34444"/>
      </p:ext>
    </p:extLst>
  </p:cSld>
  <p:clrMapOvr>
    <a:masterClrMapping/>
  </p:clrMapOvr>
</p:sld>
</file>

<file path=ppt/theme/theme1.xml><?xml version="1.0" encoding="utf-8"?>
<a:theme xmlns:a="http://schemas.openxmlformats.org/drawingml/2006/main" name="NIWA_theme">
  <a:themeElements>
    <a:clrScheme name="Custom 2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0C8F4"/>
      </a:accent1>
      <a:accent2>
        <a:srgbClr val="0088CF"/>
      </a:accent2>
      <a:accent3>
        <a:srgbClr val="17469E"/>
      </a:accent3>
      <a:accent4>
        <a:srgbClr val="00A34F"/>
      </a:accent4>
      <a:accent5>
        <a:srgbClr val="6D5FAA"/>
      </a:accent5>
      <a:accent6>
        <a:srgbClr val="A7A9A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WA_theme" id="{B26347DA-AF1F-421F-A4A7-22A91B265C18}" vid="{C3954A24-7D56-4994-93AE-D609E879EB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b71d99-5cb2-40cf-af8f-afb2753519d1">
      <Terms xmlns="http://schemas.microsoft.com/office/infopath/2007/PartnerControls"/>
    </lcf76f155ced4ddcb4097134ff3c332f>
    <TaxCatchAll xmlns="a86e351f-7290-45ec-9de9-b8537a1bba3b" xsi:nil="true"/>
    <SharedWithUsers xmlns="678aacf9-36e3-48f9-9844-a2e5cc53a0b5">
      <UserInfo>
        <DisplayName>Shaun Williams</DisplayName>
        <AccountId>13</AccountId>
        <AccountType/>
      </UserInfo>
      <UserInfo>
        <DisplayName>Rose Pearson</DisplayName>
        <AccountId>66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FA4DE99F07D4FBD7B3C6BDEB9765D" ma:contentTypeVersion="17" ma:contentTypeDescription="Create a new document." ma:contentTypeScope="" ma:versionID="c0996957f6c0f67ba7f2aa13f542824c">
  <xsd:schema xmlns:xsd="http://www.w3.org/2001/XMLSchema" xmlns:xs="http://www.w3.org/2001/XMLSchema" xmlns:p="http://schemas.microsoft.com/office/2006/metadata/properties" xmlns:ns2="c1b71d99-5cb2-40cf-af8f-afb2753519d1" xmlns:ns3="678aacf9-36e3-48f9-9844-a2e5cc53a0b5" xmlns:ns4="a86e351f-7290-45ec-9de9-b8537a1bba3b" targetNamespace="http://schemas.microsoft.com/office/2006/metadata/properties" ma:root="true" ma:fieldsID="9de61cb9416c3fc5ffcd3c1c239b9fb6" ns2:_="" ns3:_="" ns4:_="">
    <xsd:import namespace="c1b71d99-5cb2-40cf-af8f-afb2753519d1"/>
    <xsd:import namespace="678aacf9-36e3-48f9-9844-a2e5cc53a0b5"/>
    <xsd:import namespace="a86e351f-7290-45ec-9de9-b8537a1bba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b71d99-5cb2-40cf-af8f-afb2753519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402dad-bc19-4233-a646-55cef55da4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8aacf9-36e3-48f9-9844-a2e5cc53a0b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e351f-7290-45ec-9de9-b8537a1bba3b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49ad6fb8-0326-4cc6-8870-ed3b07141708}" ma:internalName="TaxCatchAll" ma:showField="CatchAllData" ma:web="678aacf9-36e3-48f9-9844-a2e5cc53a0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A6CB22-52DC-40EB-A7EB-27ABBEA315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AB4729-000B-42C0-8EDC-4AE516391A9E}">
  <ds:schemaRefs>
    <ds:schemaRef ds:uri="678aacf9-36e3-48f9-9844-a2e5cc53a0b5"/>
    <ds:schemaRef ds:uri="a86e351f-7290-45ec-9de9-b8537a1bba3b"/>
    <ds:schemaRef ds:uri="c1b71d99-5cb2-40cf-af8f-afb2753519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1E1926-EF3C-49DB-84BB-78F70650F9EC}">
  <ds:schemaRefs>
    <ds:schemaRef ds:uri="678aacf9-36e3-48f9-9844-a2e5cc53a0b5"/>
    <ds:schemaRef ds:uri="a86e351f-7290-45ec-9de9-b8537a1bba3b"/>
    <ds:schemaRef ds:uri="c1b71d99-5cb2-40cf-af8f-afb2753519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NIWA_theme</Template>
  <TotalTime>0</TotalTime>
  <Words>882</Words>
  <Application>Microsoft Office PowerPoint</Application>
  <PresentationFormat>Widescreen</PresentationFormat>
  <Paragraphs>173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inherit</vt:lpstr>
      <vt:lpstr>Inter Var</vt:lpstr>
      <vt:lpstr>Segoe UI</vt:lpstr>
      <vt:lpstr>NIWA_theme</vt:lpstr>
      <vt:lpstr>A Standardised approach to generating 5m DEMs of countries across the Pacific</vt:lpstr>
      <vt:lpstr>What is a DEM?</vt:lpstr>
      <vt:lpstr>DEMs for increased resilience</vt:lpstr>
      <vt:lpstr>Limited Data in the Pacific</vt:lpstr>
      <vt:lpstr>Aim</vt:lpstr>
      <vt:lpstr>PARTneR-2 Nations</vt:lpstr>
      <vt:lpstr>Data Available</vt:lpstr>
      <vt:lpstr>FABDEM selection where no LiDAR</vt:lpstr>
      <vt:lpstr>Approach – example Efate</vt:lpstr>
      <vt:lpstr>Produced products</vt:lpstr>
      <vt:lpstr>NEXUS Access</vt:lpstr>
      <vt:lpstr>PowerPoint Presentation</vt:lpstr>
      <vt:lpstr>Generating your own DEMs</vt:lpstr>
      <vt:lpstr>Country DEMs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 Pearson</dc:creator>
  <cp:lastModifiedBy>Judith Giblin</cp:lastModifiedBy>
  <cp:revision>34</cp:revision>
  <dcterms:created xsi:type="dcterms:W3CDTF">2023-10-31T22:04:56Z</dcterms:created>
  <dcterms:modified xsi:type="dcterms:W3CDTF">2023-11-28T23:07:23Z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0x01010033BFA4DE99F07D4FBD7B3C6BDEB9765D</vt:lpwstr>
  </property>
  <property fmtid="{D5CDD505-2E9C-101B-9397-08002B2CF9AE}" pid="3" name="MediaServiceImageTags">
    <vt:lpwstr/>
  </property>
</Properties>
</file>