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3" r:id="rId16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9EE256"/>
            </a:gs>
            <a:gs pos="100000">
              <a:srgbClr val="52762D">
                <a:alpha val="7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011873" y="1438910"/>
            <a:ext cx="101682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3600" b="1"/>
              <a:t>Monitoring the state of mangrove in the pacific</a:t>
            </a:r>
            <a:endParaRPr lang="en-US" sz="3600" b="1"/>
          </a:p>
        </p:txBody>
      </p:sp>
      <p:sp>
        <p:nvSpPr>
          <p:cNvPr id="3" name="Text Box 2"/>
          <p:cNvSpPr txBox="1"/>
          <p:nvPr/>
        </p:nvSpPr>
        <p:spPr>
          <a:xfrm>
            <a:off x="135890" y="5323205"/>
            <a:ext cx="199199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en-US"/>
              <a:t>Pierre Audisio</a:t>
            </a:r>
            <a:endParaRPr lang="en-US" altLang="en-US"/>
          </a:p>
          <a:p>
            <a:pPr>
              <a:lnSpc>
                <a:spcPct val="110000"/>
              </a:lnSpc>
            </a:pPr>
            <a:r>
              <a:rPr lang="en-US" altLang="en-US"/>
              <a:t>Marc Despinoy</a:t>
            </a:r>
            <a:endParaRPr lang="en-US" altLang="en-US"/>
          </a:p>
          <a:p>
            <a:pPr>
              <a:lnSpc>
                <a:spcPct val="110000"/>
              </a:lnSpc>
            </a:pPr>
            <a:r>
              <a:rPr lang="en-US" altLang="en-US">
                <a:sym typeface="+mn-ea"/>
              </a:rPr>
              <a:t>Lea Moyon</a:t>
            </a:r>
            <a:endParaRPr lang="en-US" altLang="en-US"/>
          </a:p>
          <a:p>
            <a:pPr>
              <a:lnSpc>
                <a:spcPct val="110000"/>
              </a:lnSpc>
            </a:pPr>
            <a:r>
              <a:rPr lang="en-US" altLang="en-US"/>
              <a:t>Franck Nivole </a:t>
            </a:r>
            <a:endParaRPr lang="en-US" altLang="en-US"/>
          </a:p>
        </p:txBody>
      </p:sp>
      <p:pic>
        <p:nvPicPr>
          <p:cNvPr id="4" name="Picture 3" descr="AmbaIRD_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635"/>
            <a:ext cx="2058670" cy="1024890"/>
          </a:xfrm>
          <a:prstGeom prst="rect">
            <a:avLst/>
          </a:prstGeom>
        </p:spPr>
      </p:pic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53" y="3284220"/>
            <a:ext cx="3528695" cy="1590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0598785" y="6372225"/>
            <a:ext cx="1664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27/11/2023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>
                <a:sym typeface="+mn-ea"/>
              </a:rPr>
              <a:t> - </a:t>
            </a:r>
            <a:r>
              <a:rPr altLang="en-US">
                <a:sym typeface="+mn-ea"/>
              </a:rPr>
              <a:t>Field data acquisition</a:t>
            </a:r>
            <a:r>
              <a:rPr lang="">
                <a:sym typeface="+mn-ea"/>
              </a:rPr>
              <a:t>		9</a:t>
            </a:r>
            <a:r>
              <a:rPr lang="en-US">
                <a:sym typeface="+mn-ea"/>
              </a:rPr>
              <a:t>/12</a:t>
            </a:r>
            <a:r>
              <a:rPr lang="en-US" altLang="en-US" b="1">
                <a:sym typeface="+mn-ea"/>
              </a:rPr>
              <a:t> </a:t>
            </a:r>
            <a:r>
              <a:rPr lang="en-US" altLang="en-US" b="1"/>
              <a:t>  </a:t>
            </a:r>
            <a:r>
              <a:rPr lang="en-US" altLang="en-US"/>
              <a:t> </a:t>
            </a:r>
            <a:endParaRPr lang="en-US" altLang="en-US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8" name="Picture 7" descr="VKP_Tot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394335"/>
            <a:ext cx="7077710" cy="3981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Tiouande_zo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20" y="2803525"/>
            <a:ext cx="7077710" cy="3981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Box 3"/>
          <p:cNvSpPr txBox="1"/>
          <p:nvPr/>
        </p:nvSpPr>
        <p:spPr>
          <a:xfrm>
            <a:off x="7872095" y="949960"/>
            <a:ext cx="3932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altLang="en-US" u="sng"/>
              <a:t>New</a:t>
            </a:r>
            <a:r>
              <a:rPr lang="en-US" u="sng"/>
              <a:t>-</a:t>
            </a:r>
            <a:r>
              <a:rPr altLang="en-US" u="sng"/>
              <a:t>Caledonia, West coast</a:t>
            </a:r>
            <a:endParaRPr altLang="en-US"/>
          </a:p>
          <a:p>
            <a:r>
              <a:rPr altLang="en-US"/>
              <a:t>Towns of Koné and Pouembout</a:t>
            </a:r>
            <a:endParaRPr altLang="en-US"/>
          </a:p>
        </p:txBody>
      </p:sp>
      <p:sp>
        <p:nvSpPr>
          <p:cNvPr id="6" name="Text Box 5"/>
          <p:cNvSpPr txBox="1"/>
          <p:nvPr/>
        </p:nvSpPr>
        <p:spPr>
          <a:xfrm>
            <a:off x="513715" y="5622925"/>
            <a:ext cx="3424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altLang="en-US" u="sng"/>
              <a:t>New</a:t>
            </a:r>
            <a:r>
              <a:rPr lang="en-US" u="sng"/>
              <a:t>-</a:t>
            </a:r>
            <a:r>
              <a:rPr altLang="en-US" u="sng"/>
              <a:t>Caledonia, East coast</a:t>
            </a:r>
            <a:r>
              <a:rPr altLang="en-US"/>
              <a:t> </a:t>
            </a:r>
            <a:endParaRPr altLang="en-US"/>
          </a:p>
          <a:p>
            <a:r>
              <a:rPr lang=""/>
              <a:t>Tiouande Bay</a:t>
            </a:r>
            <a:endParaRPr lang=""/>
          </a:p>
        </p:txBody>
      </p:sp>
      <p:sp>
        <p:nvSpPr>
          <p:cNvPr id="9" name="Bent Arrow 8"/>
          <p:cNvSpPr/>
          <p:nvPr/>
        </p:nvSpPr>
        <p:spPr>
          <a:xfrm rot="10800000">
            <a:off x="7163435" y="1577340"/>
            <a:ext cx="2217420" cy="58737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2803525" y="5035550"/>
            <a:ext cx="2217420" cy="58737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/>
              <a:t> - </a:t>
            </a:r>
            <a:r>
              <a:rPr lang="en-US" altLang="en-US">
                <a:sym typeface="+mn-ea"/>
              </a:rPr>
              <a:t>Data processing and analysis</a:t>
            </a:r>
            <a:r>
              <a:rPr lang="" altLang="en-US">
                <a:sym typeface="+mn-ea"/>
              </a:rPr>
              <a:t>	10</a:t>
            </a:r>
            <a:r>
              <a:rPr lang="en-US">
                <a:sym typeface="+mn-ea"/>
              </a:rPr>
              <a:t>/1</a:t>
            </a:r>
            <a:r>
              <a:rPr lang="" altLang="en-US">
                <a:sym typeface="+mn-ea"/>
              </a:rPr>
              <a:t>3</a:t>
            </a:r>
            <a:endParaRPr lang="" altLang="en-US">
              <a:sym typeface="+mn-ea"/>
            </a:endParaRPr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703695" y="1979295"/>
            <a:ext cx="2208530" cy="5988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p>
            <a:pPr algn="l"/>
            <a:r>
              <a:rPr lang="en-US" altLang="en-US" sz="2400" b="1">
                <a:sym typeface="+mn-ea"/>
              </a:rPr>
              <a:t>Hemiphot.R</a:t>
            </a:r>
            <a:endParaRPr lang="en-US" altLang="en-US" sz="2400" b="1">
              <a:sym typeface="+mn-ea"/>
            </a:endParaRPr>
          </a:p>
          <a:p>
            <a:pPr algn="ctr"/>
            <a:r>
              <a:rPr lang="en-US" altLang="en-US" sz="900" i="1"/>
              <a:t>(Hans ter Steege (2018))</a:t>
            </a:r>
            <a:endParaRPr lang="en-US" altLang="en-US" sz="900" i="1"/>
          </a:p>
        </p:txBody>
      </p:sp>
      <p:pic>
        <p:nvPicPr>
          <p:cNvPr id="43" name="Picture 42" descr="GLA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854710"/>
            <a:ext cx="2426970" cy="284797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19760" y="3791585"/>
            <a:ext cx="5245100" cy="2360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altLang="en-US">
                <a:sym typeface="+mn-ea"/>
              </a:rPr>
              <a:t>This enabled us to determine the </a:t>
            </a:r>
            <a:r>
              <a:rPr lang="en-US">
                <a:sym typeface="+mn-ea"/>
              </a:rPr>
              <a:t>following</a:t>
            </a:r>
            <a:r>
              <a:rPr altLang="en-US">
                <a:sym typeface="+mn-ea"/>
              </a:rPr>
              <a:t> indicators:</a:t>
            </a:r>
            <a:endParaRPr altLang="en-US">
              <a:sym typeface="+mn-ea"/>
            </a:endParaRPr>
          </a:p>
          <a:p>
            <a:endParaRPr lang="en-US" altLang="en-US"/>
          </a:p>
          <a:p>
            <a:pPr marL="1657350" lvl="3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altLang="en-US">
                <a:sym typeface="+mn-ea"/>
              </a:rPr>
              <a:t>Canopy Cover</a:t>
            </a:r>
            <a:endParaRPr lang="en-US" altLang="en-US"/>
          </a:p>
          <a:p>
            <a:pPr marL="1657350" lvl="3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altLang="en-US">
                <a:sym typeface="+mn-ea"/>
              </a:rPr>
              <a:t>Canopy Closure</a:t>
            </a:r>
            <a:endParaRPr lang="en-US" altLang="en-US"/>
          </a:p>
          <a:p>
            <a:pPr marL="1657350" lvl="3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altLang="en-US">
                <a:sym typeface="+mn-ea"/>
              </a:rPr>
              <a:t>Leaf Area Index</a:t>
            </a:r>
            <a:endParaRPr lang="en-US" altLang="en-US">
              <a:sym typeface="+mn-ea"/>
            </a:endParaRPr>
          </a:p>
          <a:p>
            <a:pPr marL="1657350" lvl="3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altLang="en-US"/>
              <a:t>Gap Fraction</a:t>
            </a:r>
            <a:endParaRPr lang="en-US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3195" y="1033145"/>
            <a:ext cx="6463030" cy="1910080"/>
            <a:chOff x="17" y="1147"/>
            <a:chExt cx="10178" cy="3008"/>
          </a:xfrm>
        </p:grpSpPr>
        <p:sp>
          <p:nvSpPr>
            <p:cNvPr id="7" name="Text Box 6"/>
            <p:cNvSpPr txBox="1"/>
            <p:nvPr/>
          </p:nvSpPr>
          <p:spPr>
            <a:xfrm>
              <a:off x="17" y="2365"/>
              <a:ext cx="10179" cy="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>
                <a:buAutoNum type="arabicPeriod"/>
              </a:pPr>
              <a:r>
                <a:rPr lang="en-US" altLang="en-US" sz="1700"/>
                <a:t>One uses a freely accessible R code, </a:t>
              </a:r>
              <a:r>
                <a:rPr lang="en-US" altLang="en-US" sz="17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Hemiphot.R</a:t>
              </a:r>
              <a:endParaRPr lang="en-US" altLang="en-US" sz="1700"/>
            </a:p>
            <a:p>
              <a:pPr marL="342900" indent="-342900">
                <a:buAutoNum type="arabicPeriod"/>
              </a:pPr>
              <a:endParaRPr lang="en-US" altLang="en-US" sz="1700"/>
            </a:p>
            <a:p>
              <a:pPr marL="342900" indent="-342900">
                <a:buAutoNum type="arabicPeriod"/>
              </a:pPr>
              <a:r>
                <a:rPr lang="en-US" altLang="en-US" sz="1700"/>
                <a:t>The other uses </a:t>
              </a:r>
              <a:r>
                <a:rPr lang="en-US" altLang="en-US" sz="17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rPr>
                <a:t>GLAMA</a:t>
              </a:r>
              <a:r>
                <a:rPr lang="en-US" altLang="en-US" sz="1700"/>
                <a:t> an application that can be downloaded onto a cell phone</a:t>
              </a:r>
              <a:endParaRPr lang="en-US" altLang="en-US" sz="1700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353" y="1147"/>
              <a:ext cx="9506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en-US">
                  <a:sym typeface="+mn-ea"/>
                </a:rPr>
                <a:t>Two methods were tested for the analysis of </a:t>
              </a:r>
              <a:r>
                <a:rPr lang="en-US" altLang="en-US" b="1">
                  <a:sym typeface="+mn-ea"/>
                </a:rPr>
                <a:t>semi-hemispherical photos</a:t>
              </a:r>
              <a:r>
                <a:rPr lang="en-US" altLang="en-US">
                  <a:sym typeface="+mn-ea"/>
                </a:rPr>
                <a:t>:</a:t>
              </a:r>
              <a:endParaRPr lang="en-US" altLang="en-US">
                <a:sym typeface="+mn-ea"/>
              </a:endParaRPr>
            </a:p>
          </p:txBody>
        </p:sp>
      </p:grpSp>
      <p:pic>
        <p:nvPicPr>
          <p:cNvPr id="11" name="Picture 10" descr="Photo_Semi-Hem_Glama_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30" y="3855085"/>
            <a:ext cx="5525770" cy="268859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7612380" y="6543675"/>
            <a:ext cx="2896870" cy="3067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en-US" sz="1400"/>
              <a:t>Use example of use of GLAMA</a:t>
            </a:r>
            <a:endParaRPr lang="en-US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/>
              <a:t> - </a:t>
            </a:r>
            <a:r>
              <a:rPr lang="en-US" altLang="en-US">
                <a:sym typeface="+mn-ea"/>
              </a:rPr>
              <a:t>Data processing and analysis</a:t>
            </a:r>
            <a:r>
              <a:rPr lang="" altLang="en-US">
                <a:sym typeface="+mn-ea"/>
              </a:rPr>
              <a:t>	</a:t>
            </a:r>
            <a:r>
              <a:rPr lang="en-US" altLang="en-US">
                <a:sym typeface="+mn-ea"/>
              </a:rPr>
              <a:t>1</a:t>
            </a:r>
            <a:r>
              <a:rPr lang="" altLang="en-US">
                <a:sym typeface="+mn-ea"/>
              </a:rPr>
              <a:t>1</a:t>
            </a:r>
            <a:r>
              <a:rPr lang="en-US">
                <a:sym typeface="+mn-ea"/>
              </a:rPr>
              <a:t>/1</a:t>
            </a:r>
            <a:r>
              <a:rPr lang="en-US" altLang="en-US">
                <a:sym typeface="+mn-ea"/>
              </a:rPr>
              <a:t>3</a:t>
            </a:r>
            <a:endParaRPr lang="" altLang="en-US">
              <a:sym typeface="+mn-ea"/>
            </a:endParaRPr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3" name="Picture 2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847850" y="478155"/>
            <a:ext cx="84963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en-US" altLang="en-US"/>
              <a:t>To calculate </a:t>
            </a:r>
            <a:r>
              <a:rPr lang="en-US" altLang="en-US" b="1"/>
              <a:t>above-ground biomass</a:t>
            </a:r>
            <a:r>
              <a:rPr lang="en-US" altLang="en-US"/>
              <a:t>, we used and compared different </a:t>
            </a:r>
            <a:r>
              <a:rPr lang="en-US" altLang="en-US" b="1"/>
              <a:t>allometric equations</a:t>
            </a:r>
            <a:r>
              <a:rPr lang="en-US" altLang="en-US"/>
              <a:t>.</a:t>
            </a:r>
            <a:endParaRPr lang="en-US" altLang="en-US"/>
          </a:p>
        </p:txBody>
      </p:sp>
      <p:sp>
        <p:nvSpPr>
          <p:cNvPr id="13" name="Text Box 12"/>
          <p:cNvSpPr txBox="1"/>
          <p:nvPr/>
        </p:nvSpPr>
        <p:spPr>
          <a:xfrm>
            <a:off x="-2540" y="1409065"/>
            <a:ext cx="7145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en-US"/>
              <a:t>The equations have been separated into two broad categories :</a:t>
            </a:r>
            <a:endParaRPr lang="en-US" altLang="en-US"/>
          </a:p>
          <a:p>
            <a:pPr marL="800100" lvl="1" indent="-342900" algn="l">
              <a:buFont typeface="+mj-lt"/>
              <a:buAutoNum type="arabicPeriod"/>
            </a:pPr>
            <a:r>
              <a:rPr lang="en-US" altLang="en-US"/>
              <a:t>Specific equations</a:t>
            </a:r>
            <a:endParaRPr lang="en-US" altLang="en-US"/>
          </a:p>
          <a:p>
            <a:pPr marL="800100" lvl="1" indent="-342900" algn="l">
              <a:buFont typeface="Arial" panose="02080604020202020204" pitchFamily="34" charset="0"/>
              <a:buAutoNum type="arabicPeriod"/>
            </a:pPr>
            <a:r>
              <a:rPr lang="en-US" altLang="en-US"/>
              <a:t>Non-specific equations</a:t>
            </a:r>
            <a:endParaRPr lang="en-US" altLang="en-US"/>
          </a:p>
        </p:txBody>
      </p:sp>
      <p:sp>
        <p:nvSpPr>
          <p:cNvPr id="14" name="Text Box 13"/>
          <p:cNvSpPr txBox="1"/>
          <p:nvPr/>
        </p:nvSpPr>
        <p:spPr>
          <a:xfrm>
            <a:off x="8575675" y="1593215"/>
            <a:ext cx="3418840" cy="82994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altLang="en-US" sz="1600"/>
              <a:t>The abbreviations used :</a:t>
            </a:r>
            <a:endParaRPr lang="en-US" altLang="en-US" sz="1600" b="1"/>
          </a:p>
          <a:p>
            <a:r>
              <a:rPr lang="en-US" altLang="en-US" sz="1600" b="1"/>
              <a:t>AGB</a:t>
            </a:r>
            <a:r>
              <a:rPr lang="en-US" altLang="en-US" sz="1600"/>
              <a:t> : Above Ground Biomasse </a:t>
            </a:r>
            <a:endParaRPr lang="en-US" altLang="en-US" sz="1600"/>
          </a:p>
          <a:p>
            <a:r>
              <a:rPr lang="en-US" altLang="en-US" sz="1600" b="1">
                <a:sym typeface="+mn-ea"/>
              </a:rPr>
              <a:t>DBH</a:t>
            </a:r>
            <a:r>
              <a:rPr lang="en-US" altLang="en-US" sz="1600">
                <a:sym typeface="+mn-ea"/>
              </a:rPr>
              <a:t> : Diameter Breast High </a:t>
            </a:r>
            <a:endParaRPr lang="en-US" alt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654925" y="4198620"/>
            <a:ext cx="4488180" cy="1256030"/>
            <a:chOff x="12321" y="6612"/>
            <a:chExt cx="7068" cy="1978"/>
          </a:xfrm>
        </p:grpSpPr>
        <p:pic>
          <p:nvPicPr>
            <p:cNvPr id="22" name="Picture 21" descr="Allometric_Equa_Chav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1" y="6612"/>
              <a:ext cx="7068" cy="15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 Box 22"/>
            <p:cNvSpPr txBox="1"/>
            <p:nvPr/>
          </p:nvSpPr>
          <p:spPr>
            <a:xfrm>
              <a:off x="15647" y="8156"/>
              <a:ext cx="2810" cy="43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 anchor="t">
              <a:spAutoFit/>
            </a:bodyPr>
            <a:p>
              <a:pPr indent="0" algn="l">
                <a:buFont typeface="Arial" panose="02080604020202020204" pitchFamily="34" charset="0"/>
                <a:buNone/>
              </a:pPr>
              <a:r>
                <a:rPr lang="en-US" sz="1200" i="1"/>
                <a:t>Chave et al. (2005)</a:t>
              </a:r>
              <a:endParaRPr lang="en-US" sz="1200" i="1" baseline="30000"/>
            </a:p>
          </p:txBody>
        </p:sp>
      </p:grpSp>
      <p:sp>
        <p:nvSpPr>
          <p:cNvPr id="24" name="Text Box 23"/>
          <p:cNvSpPr txBox="1"/>
          <p:nvPr/>
        </p:nvSpPr>
        <p:spPr>
          <a:xfrm>
            <a:off x="8575675" y="3098165"/>
            <a:ext cx="283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en-US" u="sng">
                <a:sym typeface="+mn-ea"/>
              </a:rPr>
              <a:t>Non-specific equations</a:t>
            </a:r>
            <a:endParaRPr lang="en-US" altLang="en-US" u="sng"/>
          </a:p>
        </p:txBody>
      </p:sp>
      <p:grpSp>
        <p:nvGrpSpPr>
          <p:cNvPr id="30" name="Group 29"/>
          <p:cNvGrpSpPr/>
          <p:nvPr/>
        </p:nvGrpSpPr>
        <p:grpSpPr>
          <a:xfrm>
            <a:off x="262255" y="2962910"/>
            <a:ext cx="7268210" cy="3688080"/>
            <a:chOff x="413" y="4206"/>
            <a:chExt cx="11446" cy="5808"/>
          </a:xfrm>
        </p:grpSpPr>
        <p:sp>
          <p:nvSpPr>
            <p:cNvPr id="16" name="Text Box 15"/>
            <p:cNvSpPr txBox="1"/>
            <p:nvPr/>
          </p:nvSpPr>
          <p:spPr>
            <a:xfrm>
              <a:off x="4259" y="4206"/>
              <a:ext cx="371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u="sng">
                  <a:sym typeface="+mn-ea"/>
                </a:rPr>
                <a:t>Specific equations</a:t>
              </a:r>
              <a:endParaRPr lang="en-US" altLang="en-US" u="sng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" y="5790"/>
              <a:ext cx="11447" cy="4224"/>
              <a:chOff x="413" y="5790"/>
              <a:chExt cx="11447" cy="4224"/>
            </a:xfrm>
          </p:grpSpPr>
          <p:sp>
            <p:nvSpPr>
              <p:cNvPr id="15" name="Text Box 14"/>
              <p:cNvSpPr txBox="1"/>
              <p:nvPr/>
            </p:nvSpPr>
            <p:spPr>
              <a:xfrm>
                <a:off x="413" y="5790"/>
                <a:ext cx="5520" cy="422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rtlCol="0" anchor="t">
                <a:spAutoFit/>
              </a:bodyPr>
              <a:p>
                <a:pPr algn="l"/>
                <a:r>
                  <a: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Avicennia Marina</a:t>
                </a: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/>
                <a:r>
                  <a:rPr lang="en-US" sz="1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Nom vernaculaire: Paletuvier gris (NC), Palétuvier Blanc (Mayotte) </a:t>
                </a:r>
                <a:endParaRPr lang="en-US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/>
                <a:endParaRPr lang="en-US" sz="1600"/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r>
                  <a:rPr lang="en-US" sz="1600"/>
                  <a:t>ABG = 0.308*</a:t>
                </a:r>
                <a:r>
                  <a:rPr lang="en-US" sz="1600" b="1"/>
                  <a:t>DBH</a:t>
                </a:r>
                <a:r>
                  <a:rPr lang="en-US" sz="1600" baseline="30000"/>
                  <a:t>2.11</a:t>
                </a:r>
                <a:r>
                  <a:rPr lang="en-US" sz="1600"/>
                  <a:t> </a:t>
                </a:r>
                <a:endParaRPr lang="en-US" sz="1600"/>
              </a:p>
              <a:p>
                <a:pPr algn="r"/>
                <a:r>
                  <a:rPr lang="en-US" sz="1400" i="1"/>
                  <a:t>A. Komiyama et al. (2008)</a:t>
                </a:r>
                <a:endParaRPr lang="en-US" sz="1400" i="1"/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endParaRPr lang="en-US" sz="1400">
                  <a:sym typeface="+mn-ea"/>
                </a:endParaRPr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r>
                  <a:rPr lang="en-US" sz="1600">
                    <a:sym typeface="+mn-ea"/>
                  </a:rPr>
                  <a:t>AGB = 0.1848*</a:t>
                </a:r>
                <a:r>
                  <a:rPr lang="en-US" sz="1600" b="1">
                    <a:sym typeface="+mn-ea"/>
                  </a:rPr>
                  <a:t>DBH</a:t>
                </a:r>
                <a:r>
                  <a:rPr lang="en-US" sz="1600" baseline="30000">
                    <a:sym typeface="+mn-ea"/>
                  </a:rPr>
                  <a:t>2.3524</a:t>
                </a:r>
                <a:endParaRPr lang="en-US" sz="1600" i="1">
                  <a:sym typeface="+mn-ea"/>
                </a:endParaRPr>
              </a:p>
              <a:p>
                <a:pPr algn="r"/>
                <a:r>
                  <a:rPr lang="en-US" sz="1400" i="1">
                    <a:sym typeface="+mn-ea"/>
                  </a:rPr>
                  <a:t>Dharmawan and Siregar (2008)</a:t>
                </a:r>
                <a:r>
                  <a:rPr lang="en-US" sz="1600"/>
                  <a:t> </a:t>
                </a:r>
                <a:endParaRPr lang="en-US" sz="1600"/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endParaRPr lang="en-US" sz="1600" baseline="30000"/>
              </a:p>
            </p:txBody>
          </p:sp>
          <p:sp>
            <p:nvSpPr>
              <p:cNvPr id="18" name="Text Box 17"/>
              <p:cNvSpPr txBox="1"/>
              <p:nvPr/>
            </p:nvSpPr>
            <p:spPr>
              <a:xfrm>
                <a:off x="6132" y="6612"/>
                <a:ext cx="5728" cy="24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rtlCol="0" anchor="t">
                <a:spAutoFit/>
              </a:bodyPr>
              <a:p>
                <a:pPr algn="l"/>
                <a:r>
                  <a: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Rhizophora Stylosa</a:t>
                </a: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endParaRPr>
              </a:p>
              <a:p>
                <a:pPr algn="l"/>
                <a:r>
                  <a:rPr lang="en-US" sz="16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+mn-ea"/>
                  </a:rPr>
                  <a:t>Nom vernaculaire: paletuvier rouge</a:t>
                </a:r>
                <a:endParaRPr lang="en-US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endParaRPr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endParaRPr lang="en-US" sz="1600">
                  <a:sym typeface="+mn-ea"/>
                </a:endParaRPr>
              </a:p>
              <a:p>
                <a:pPr marL="285750" indent="-285750" algn="l">
                  <a:buFont typeface="Arial" panose="02080604020202020204" pitchFamily="34" charset="0"/>
                  <a:buChar char="•"/>
                </a:pPr>
                <a:r>
                  <a:rPr lang="en-US" sz="1600">
                    <a:sym typeface="+mn-ea"/>
                  </a:rPr>
                  <a:t>AGB = 0.105*</a:t>
                </a:r>
                <a:r>
                  <a:rPr lang="en-US" sz="1600" b="1">
                    <a:sym typeface="+mn-ea"/>
                  </a:rPr>
                  <a:t>DBH</a:t>
                </a:r>
                <a:r>
                  <a:rPr lang="en-US" sz="1600" baseline="30000">
                    <a:sym typeface="+mn-ea"/>
                  </a:rPr>
                  <a:t>2.68</a:t>
                </a:r>
                <a:endParaRPr lang="en-US" sz="1600" baseline="30000"/>
              </a:p>
              <a:p>
                <a:pPr algn="r"/>
                <a:r>
                  <a:rPr lang="en-US" sz="1400" i="1"/>
                  <a:t>Clough and Scott (1989)</a:t>
                </a:r>
                <a:endParaRPr lang="en-US" sz="1400" i="1" baseline="30000"/>
              </a:p>
            </p:txBody>
          </p:sp>
        </p:grpSp>
        <p:sp>
          <p:nvSpPr>
            <p:cNvPr id="27" name="Right Brace 26"/>
            <p:cNvSpPr/>
            <p:nvPr/>
          </p:nvSpPr>
          <p:spPr>
            <a:xfrm rot="16200000">
              <a:off x="5780" y="1893"/>
              <a:ext cx="713" cy="6872"/>
            </a:xfrm>
            <a:prstGeom prst="rightBrace">
              <a:avLst>
                <a:gd name="adj1" fmla="val 8333"/>
                <a:gd name="adj2" fmla="val 499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28" name="Right Brace 27"/>
          <p:cNvSpPr/>
          <p:nvPr/>
        </p:nvSpPr>
        <p:spPr>
          <a:xfrm rot="16200000">
            <a:off x="9672638" y="2176145"/>
            <a:ext cx="452755" cy="3303270"/>
          </a:xfrm>
          <a:prstGeom prst="rightBrace">
            <a:avLst>
              <a:gd name="adj1" fmla="val 8333"/>
              <a:gd name="adj2" fmla="val 499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>
                <a:sym typeface="+mn-ea"/>
              </a:rPr>
              <a:t>III. Outlook for the platform</a:t>
            </a:r>
            <a:r>
              <a:rPr lang="" altLang="en-US" b="1">
                <a:sym typeface="+mn-ea"/>
              </a:rPr>
              <a:t>							</a:t>
            </a:r>
            <a:r>
              <a:rPr lang="en-US" altLang="en-US">
                <a:sym typeface="+mn-ea"/>
              </a:rPr>
              <a:t>1</a:t>
            </a:r>
            <a:r>
              <a:rPr lang="" altLang="en-US">
                <a:sym typeface="+mn-ea"/>
              </a:rPr>
              <a:t>2</a:t>
            </a:r>
            <a:r>
              <a:rPr lang="en-US">
                <a:sym typeface="+mn-ea"/>
              </a:rPr>
              <a:t>/1</a:t>
            </a:r>
            <a:r>
              <a:rPr lang="en-US" altLang="en-US">
                <a:sym typeface="+mn-ea"/>
              </a:rPr>
              <a:t>3</a:t>
            </a:r>
            <a:endParaRPr lang="" altLang="en-US" b="1">
              <a:sym typeface="+mn-ea"/>
            </a:endParaRPr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3" name="Picture 2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7645" y="852805"/>
            <a:ext cx="3592195" cy="9220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en-US"/>
              <a:t>Improvement of aerial biomass maps using field data collected.</a:t>
            </a:r>
            <a:endParaRPr lang="en-US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5674360" y="1230630"/>
            <a:ext cx="4268470" cy="9220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en-US">
                <a:sym typeface="+mn-ea"/>
              </a:rPr>
              <a:t>Organization of a field mission to Viti Levu in the provinces of Ba - Rewa -Tailevu</a:t>
            </a:r>
            <a:endParaRPr lang="en-US" altLang="en-US"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072630" y="4668520"/>
            <a:ext cx="3592195" cy="92202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en-US">
                <a:sym typeface="+mn-ea"/>
              </a:rPr>
              <a:t>Determination of carbon storage from above-ground biomass of mangrove forests.</a:t>
            </a:r>
            <a:endParaRPr lang="en-US" altLang="en-US"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71830" y="4859020"/>
            <a:ext cx="3592195" cy="147637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en-US">
                <a:sym typeface="+mn-ea"/>
              </a:rPr>
              <a:t>Search for a regression model to terminate CCover values via spectral indicators specific to vegetation: </a:t>
            </a:r>
            <a:endParaRPr lang="en-US" altLang="en-US">
              <a:sym typeface="+mn-ea"/>
            </a:endParaRPr>
          </a:p>
          <a:p>
            <a:pPr algn="ctr"/>
            <a:r>
              <a:rPr lang="en-US" altLang="en-US">
                <a:sym typeface="+mn-ea"/>
              </a:rPr>
              <a:t>NDVI, EVI, SAVI, IRECI, MVI</a:t>
            </a:r>
            <a:endParaRPr lang="en-US" altLang="en-US"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" y="1877695"/>
            <a:ext cx="4319905" cy="20650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Freeform 2"/>
          <p:cNvSpPr/>
          <p:nvPr/>
        </p:nvSpPr>
        <p:spPr>
          <a:xfrm>
            <a:off x="4072255" y="5133975"/>
            <a:ext cx="1233805" cy="733425"/>
          </a:xfrm>
          <a:custGeom>
            <a:avLst/>
            <a:gdLst/>
            <a:ahLst/>
            <a:cxnLst/>
            <a:rect l="l" t="t" r="r" b="b"/>
            <a:pathLst>
              <a:path w="1012285" h="611162">
                <a:moveTo>
                  <a:pt x="0" y="0"/>
                </a:moveTo>
                <a:lnTo>
                  <a:pt x="1012284" y="0"/>
                </a:lnTo>
                <a:lnTo>
                  <a:pt x="1012284" y="611162"/>
                </a:lnTo>
                <a:lnTo>
                  <a:pt x="0" y="61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Freeform 3"/>
          <p:cNvSpPr/>
          <p:nvPr/>
        </p:nvSpPr>
        <p:spPr>
          <a:xfrm>
            <a:off x="10434519" y="4493805"/>
            <a:ext cx="900042" cy="950140"/>
          </a:xfrm>
          <a:custGeom>
            <a:avLst/>
            <a:gdLst/>
            <a:ahLst/>
            <a:cxnLst/>
            <a:rect l="l" t="t" r="r" b="b"/>
            <a:pathLst>
              <a:path w="900042" h="950140">
                <a:moveTo>
                  <a:pt x="0" y="0"/>
                </a:moveTo>
                <a:lnTo>
                  <a:pt x="900042" y="0"/>
                </a:lnTo>
                <a:lnTo>
                  <a:pt x="900042" y="950140"/>
                </a:lnTo>
                <a:lnTo>
                  <a:pt x="0" y="950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5" name="Picture 24" descr="Viti_Lev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0" y="1877695"/>
            <a:ext cx="2695575" cy="1763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6" name="Picture 5" descr="AmbaIRD_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635"/>
            <a:ext cx="2058670" cy="1024890"/>
          </a:xfrm>
          <a:prstGeom prst="rect">
            <a:avLst/>
          </a:prstGeom>
        </p:spPr>
      </p:pic>
      <p:pic>
        <p:nvPicPr>
          <p:cNvPr id="7" name="Picture 6" descr="Espace-De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011873" y="1652270"/>
            <a:ext cx="101682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en-US" sz="3600" b="1"/>
              <a:t>Vinaka vaka levu</a:t>
            </a:r>
            <a:endParaRPr lang="en-US" altLang="en-US" sz="3600" b="1"/>
          </a:p>
          <a:p>
            <a:pPr algn="ctr">
              <a:lnSpc>
                <a:spcPct val="110000"/>
              </a:lnSpc>
            </a:pPr>
            <a:r>
              <a:rPr lang="en-US" altLang="en-US" sz="3600" b="1"/>
              <a:t>Thank you for your attention</a:t>
            </a:r>
            <a:endParaRPr lang="en-US" altLang="en-US" sz="3600" b="1"/>
          </a:p>
        </p:txBody>
      </p:sp>
      <p:sp>
        <p:nvSpPr>
          <p:cNvPr id="9" name="Text Box 8"/>
          <p:cNvSpPr txBox="1"/>
          <p:nvPr/>
        </p:nvSpPr>
        <p:spPr>
          <a:xfrm>
            <a:off x="4168775" y="6016625"/>
            <a:ext cx="38544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en-US" sz="2000" i="1"/>
              <a:t>marc.despinoy@ird.fr</a:t>
            </a:r>
            <a:endParaRPr lang="en-US" altLang="en-US" sz="2000" i="1"/>
          </a:p>
          <a:p>
            <a:pPr algn="ctr">
              <a:lnSpc>
                <a:spcPct val="120000"/>
              </a:lnSpc>
            </a:pPr>
            <a:r>
              <a:rPr lang="en-US" altLang="en-US" sz="2000" i="1"/>
              <a:t>pierreaudisio05@gmail.com</a:t>
            </a:r>
            <a:endParaRPr lang="en-US" altLang="en-US" sz="20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4582795" y="513715"/>
            <a:ext cx="30264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4000" b="1"/>
              <a:t>S</a:t>
            </a:r>
            <a:r>
              <a:rPr lang="en-US" sz="4000" b="1"/>
              <a:t>ummary</a:t>
            </a:r>
            <a:endParaRPr lang="en-US" sz="4000" b="1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08580" y="2079625"/>
            <a:ext cx="7066915" cy="3108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30000"/>
              </a:lnSpc>
              <a:buFont typeface="+mj-lt"/>
              <a:buNone/>
            </a:pPr>
            <a:r>
              <a:rPr lang="en-US" altLang="en-US" b="1"/>
              <a:t>I. </a:t>
            </a:r>
            <a:r>
              <a:rPr lang="en-US" altLang="en-US"/>
              <a:t>MangMap -</a:t>
            </a:r>
            <a:r>
              <a:rPr lang="en-US" altLang="en-US" b="1"/>
              <a:t> </a:t>
            </a:r>
            <a:r>
              <a:rPr lang="en-US" altLang="en-US"/>
              <a:t>Prototype platform for operational satellite monitoring of mangroves </a:t>
            </a:r>
            <a:endParaRPr lang="en-US" altLang="en-US"/>
          </a:p>
          <a:p>
            <a:pPr indent="0">
              <a:lnSpc>
                <a:spcPct val="130000"/>
              </a:lnSpc>
              <a:buFont typeface="+mj-lt"/>
              <a:buNone/>
            </a:pPr>
            <a:endParaRPr lang="en-US" altLang="en-US"/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en-US" b="1"/>
              <a:t>II.</a:t>
            </a:r>
            <a:r>
              <a:rPr lang="en-US" altLang="en-US"/>
              <a:t> Mangrove products for the Pacific </a:t>
            </a:r>
            <a:endParaRPr lang="en-US" altLang="en-US"/>
          </a:p>
          <a:p>
            <a:pPr lvl="1" indent="0">
              <a:lnSpc>
                <a:spcPct val="150000"/>
              </a:lnSpc>
              <a:buFont typeface="+mj-lt"/>
              <a:buNone/>
            </a:pPr>
            <a:r>
              <a:rPr lang="en-US" altLang="en-US" b="1">
                <a:sym typeface="+mn-ea"/>
              </a:rPr>
              <a:t>a) </a:t>
            </a:r>
            <a:r>
              <a:rPr lang="en-US" altLang="en-US">
                <a:sym typeface="+mn-ea"/>
              </a:rPr>
              <a:t>Field data acquisition</a:t>
            </a:r>
            <a:endParaRPr lang="en-US" altLang="en-US">
              <a:sym typeface="+mn-ea"/>
            </a:endParaRPr>
          </a:p>
          <a:p>
            <a:pPr lvl="1" indent="0">
              <a:lnSpc>
                <a:spcPct val="150000"/>
              </a:lnSpc>
              <a:buFont typeface="+mj-lt"/>
              <a:buNone/>
            </a:pPr>
            <a:r>
              <a:rPr lang="en-US" altLang="en-US" b="1">
                <a:sym typeface="+mn-ea"/>
              </a:rPr>
              <a:t>b) </a:t>
            </a:r>
            <a:r>
              <a:rPr lang="en-US" altLang="en-US">
                <a:sym typeface="+mn-ea"/>
              </a:rPr>
              <a:t>Data processing and analysis</a:t>
            </a:r>
            <a:endParaRPr lang="en-US" altLang="en-US">
              <a:sym typeface="+mn-ea"/>
            </a:endParaRPr>
          </a:p>
          <a:p>
            <a:pPr lvl="1" indent="0">
              <a:lnSpc>
                <a:spcPct val="120000"/>
              </a:lnSpc>
              <a:buFont typeface="+mj-lt"/>
              <a:buNone/>
            </a:pPr>
            <a:endParaRPr lang="en-US" altLang="en-US"/>
          </a:p>
          <a:p>
            <a:pPr indent="0">
              <a:lnSpc>
                <a:spcPct val="130000"/>
              </a:lnSpc>
              <a:buFont typeface="+mj-lt"/>
              <a:buNone/>
            </a:pPr>
            <a:r>
              <a:rPr lang="en-US" altLang="en-US" b="1"/>
              <a:t>III. </a:t>
            </a:r>
            <a:r>
              <a:rPr lang="en-US" altLang="en-US"/>
              <a:t>Outlook for the platform</a:t>
            </a:r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2420" y="3072765"/>
            <a:ext cx="194056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2420" y="4573905"/>
            <a:ext cx="194056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15195" y="3072765"/>
            <a:ext cx="194056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815195" y="4573905"/>
            <a:ext cx="194056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mbaIRD_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635"/>
            <a:ext cx="2058670" cy="10248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-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I. Prototype - </a:t>
            </a:r>
            <a:r>
              <a:rPr altLang="en-US"/>
              <a:t>General interface and display of data over time</a:t>
            </a:r>
            <a:r>
              <a:rPr lang=""/>
              <a:t>			3/12</a:t>
            </a:r>
            <a:endParaRPr lang="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417195"/>
            <a:ext cx="7400290" cy="3565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10" y="3312160"/>
            <a:ext cx="7386320" cy="3564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6"/>
          <p:cNvSpPr txBox="1"/>
          <p:nvPr/>
        </p:nvSpPr>
        <p:spPr>
          <a:xfrm>
            <a:off x="7539355" y="1049655"/>
            <a:ext cx="463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u="sng"/>
              <a:t>Interface overview</a:t>
            </a:r>
            <a:endParaRPr lang="en-US" altLang="en-US" u="sng"/>
          </a:p>
          <a:p>
            <a:r>
              <a:rPr lang="en-US" altLang="en-US">
                <a:sym typeface="+mn-ea"/>
              </a:rPr>
              <a:t>Bombetoka Bay - Madagascar</a:t>
            </a:r>
            <a:endParaRPr lang="en-US" altLang="en-US"/>
          </a:p>
        </p:txBody>
      </p:sp>
      <p:sp>
        <p:nvSpPr>
          <p:cNvPr id="8" name="Text Box 7"/>
          <p:cNvSpPr txBox="1"/>
          <p:nvPr/>
        </p:nvSpPr>
        <p:spPr>
          <a:xfrm>
            <a:off x="779145" y="5434965"/>
            <a:ext cx="3686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u="sng"/>
              <a:t>Mangrove map</a:t>
            </a:r>
            <a:endParaRPr lang="en-US" altLang="en-US"/>
          </a:p>
          <a:p>
            <a:r>
              <a:rPr lang="en-US" altLang="en-US"/>
              <a:t>Bombetoka Bay - Madagascar</a:t>
            </a:r>
            <a:endParaRPr lang="en-US" altLang="en-US"/>
          </a:p>
        </p:txBody>
      </p:sp>
      <p:sp>
        <p:nvSpPr>
          <p:cNvPr id="9" name="Bent Arrow 8"/>
          <p:cNvSpPr/>
          <p:nvPr/>
        </p:nvSpPr>
        <p:spPr>
          <a:xfrm rot="10800000">
            <a:off x="7425055" y="1644015"/>
            <a:ext cx="795655" cy="73088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3996055" y="4888865"/>
            <a:ext cx="795655" cy="73088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-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I. Prototype - </a:t>
            </a:r>
            <a:r>
              <a:rPr lang="en-US" altLang="en-US"/>
              <a:t>Estimation of mangrove areas and trends</a:t>
            </a:r>
            <a:r>
              <a:rPr lang="" altLang="en-US"/>
              <a:t>			4</a:t>
            </a:r>
            <a:r>
              <a:rPr lang="en-US">
                <a:sym typeface="+mn-ea"/>
              </a:rPr>
              <a:t>/12</a:t>
            </a:r>
            <a:r>
              <a:rPr lang="en-US" altLang="en-US"/>
              <a:t> </a:t>
            </a:r>
            <a:endParaRPr lang="en-US" altLang="en-US"/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418465"/>
            <a:ext cx="7165340" cy="3465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10" y="3427095"/>
            <a:ext cx="7132320" cy="3465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297420" y="902970"/>
            <a:ext cx="3778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u="sng"/>
              <a:t>Creating a polygon around an area of interest</a:t>
            </a:r>
            <a:endParaRPr lang="en-US" altLang="en-US" u="sng"/>
          </a:p>
          <a:p>
            <a:r>
              <a:rPr lang="en-US" altLang="en-US"/>
              <a:t>French Guiana mangrove </a:t>
            </a:r>
            <a:endParaRPr lang="en-US" altLang="en-US"/>
          </a:p>
        </p:txBody>
      </p:sp>
      <p:sp>
        <p:nvSpPr>
          <p:cNvPr id="8" name="Text Box 7"/>
          <p:cNvSpPr txBox="1"/>
          <p:nvPr/>
        </p:nvSpPr>
        <p:spPr>
          <a:xfrm>
            <a:off x="140335" y="5619750"/>
            <a:ext cx="4651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u="sng"/>
              <a:t>Analysis of mangrove spatial evolution</a:t>
            </a:r>
            <a:r>
              <a:rPr lang="en-US" altLang="en-US"/>
              <a:t> </a:t>
            </a:r>
            <a:endParaRPr lang="en-US" altLang="en-US"/>
          </a:p>
        </p:txBody>
      </p:sp>
      <p:sp>
        <p:nvSpPr>
          <p:cNvPr id="9" name="Bent Arrow 8"/>
          <p:cNvSpPr/>
          <p:nvPr/>
        </p:nvSpPr>
        <p:spPr>
          <a:xfrm rot="10800000">
            <a:off x="7175500" y="1824990"/>
            <a:ext cx="795655" cy="73088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4224655" y="4926965"/>
            <a:ext cx="795655" cy="730885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-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I. Prototype - </a:t>
            </a:r>
            <a:r>
              <a:rPr lang="en-US" altLang="en-US"/>
              <a:t>Display the temporal evolution of an index over a selected area      </a:t>
            </a:r>
            <a:r>
              <a:rPr lang="" altLang="en-US"/>
              <a:t>5</a:t>
            </a:r>
            <a:r>
              <a:rPr lang="en-US">
                <a:sym typeface="+mn-ea"/>
              </a:rPr>
              <a:t>/12</a:t>
            </a:r>
            <a:endParaRPr lang="en-US" altLang="en-US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8" name="Picture 7" descr="Indi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015" y="728345"/>
            <a:ext cx="5962015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Polygo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" y="739140"/>
            <a:ext cx="5962650" cy="2879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Polygone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" y="3924935"/>
            <a:ext cx="5962015" cy="2887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Box 10"/>
          <p:cNvSpPr txBox="1"/>
          <p:nvPr/>
        </p:nvSpPr>
        <p:spPr>
          <a:xfrm>
            <a:off x="6095365" y="4172585"/>
            <a:ext cx="59588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Various possibilities for visualizing variations in a spectral index over time.</a:t>
            </a:r>
            <a:endParaRPr lang="en-US" altLang="en-US"/>
          </a:p>
          <a:p>
            <a:endParaRPr lang="en-US" altLang="en-US"/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ym typeface="+mn-ea"/>
              </a:rPr>
              <a:t>Choice between twelve spectral indices</a:t>
            </a:r>
            <a:endParaRPr lang="en-US" altLang="en-US">
              <a:sym typeface="+mn-ea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en-US">
                <a:sym typeface="+mn-ea"/>
              </a:rPr>
              <a:t>Possibility of defining the periodicity of readings 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/>
              <a:t>Mangrove products for the Pacific</a:t>
            </a:r>
            <a:r>
              <a:rPr lang="" b="1"/>
              <a:t>					</a:t>
            </a:r>
            <a:r>
              <a:rPr lang=""/>
              <a:t>6</a:t>
            </a:r>
            <a:r>
              <a:rPr lang="en-US">
                <a:sym typeface="+mn-ea"/>
              </a:rPr>
              <a:t>/12</a:t>
            </a:r>
            <a:r>
              <a:rPr altLang="en-US" b="1"/>
              <a:t> </a:t>
            </a:r>
            <a:endParaRPr altLang="en-US" b="1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802188" y="728345"/>
            <a:ext cx="2587625" cy="36830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en-US"/>
              <a:t>What we would like </a:t>
            </a:r>
            <a:endParaRPr lang="en-US" altLang="en-US"/>
          </a:p>
        </p:txBody>
      </p:sp>
      <p:sp>
        <p:nvSpPr>
          <p:cNvPr id="13" name="Text Box 12"/>
          <p:cNvSpPr txBox="1"/>
          <p:nvPr/>
        </p:nvSpPr>
        <p:spPr>
          <a:xfrm>
            <a:off x="5160645" y="3566795"/>
            <a:ext cx="1915160" cy="36830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en-US"/>
              <a:t>What we need</a:t>
            </a:r>
            <a:endParaRPr lang="en-US" altLang="en-US"/>
          </a:p>
        </p:txBody>
      </p:sp>
      <p:sp>
        <p:nvSpPr>
          <p:cNvPr id="14" name="Down Arrow 13"/>
          <p:cNvSpPr/>
          <p:nvPr/>
        </p:nvSpPr>
        <p:spPr>
          <a:xfrm rot="2520000">
            <a:off x="4370070" y="4325620"/>
            <a:ext cx="642620" cy="104902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5147945" y="4135120"/>
            <a:ext cx="1939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t>Empirical data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103630" y="5336540"/>
            <a:ext cx="4420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80604020202020204" pitchFamily="34" charset="0"/>
              <a:buNone/>
            </a:pPr>
            <a:r>
              <a:rPr lang="en-US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 inventory:</a:t>
            </a:r>
            <a:endParaRPr lang="en-US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altLang="en-US"/>
              <a:t>Tree height / diameter</a:t>
            </a:r>
            <a:endParaRPr lang="en-US" altLang="en-US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altLang="en-US"/>
              <a:t>Species recognition</a:t>
            </a:r>
            <a:endParaRPr lang="en-US" altLang="en-US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altLang="en-US"/>
              <a:t>Tree count    </a:t>
            </a:r>
            <a:endParaRPr lang="en-US" altLang="en-US"/>
          </a:p>
        </p:txBody>
      </p:sp>
      <p:sp>
        <p:nvSpPr>
          <p:cNvPr id="17" name="Text Box 16"/>
          <p:cNvSpPr txBox="1"/>
          <p:nvPr/>
        </p:nvSpPr>
        <p:spPr>
          <a:xfrm>
            <a:off x="7622540" y="5398770"/>
            <a:ext cx="3468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80604020202020204" pitchFamily="34" charset="0"/>
              <a:buNone/>
            </a:pPr>
            <a:r>
              <a:rPr lang="en-US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Bio-physical data</a:t>
            </a:r>
            <a:endParaRPr lang="en-US" altLang="en-US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altLang="en-US"/>
              <a:t>Canopy cover</a:t>
            </a:r>
            <a:endParaRPr lang="en-US" altLang="en-US"/>
          </a:p>
          <a:p>
            <a:pPr marL="742950" lvl="1" indent="-285750">
              <a:buFont typeface="Arial" panose="02080604020202020204" pitchFamily="34" charset="0"/>
              <a:buChar char="•"/>
            </a:pPr>
            <a:r>
              <a:rPr lang="en-US" altLang="en-US"/>
              <a:t>Leaf Area Index   </a:t>
            </a:r>
            <a:endParaRPr lang="en-US" altLang="en-US"/>
          </a:p>
        </p:txBody>
      </p:sp>
      <p:sp>
        <p:nvSpPr>
          <p:cNvPr id="22" name="Down Arrow 21"/>
          <p:cNvSpPr/>
          <p:nvPr/>
        </p:nvSpPr>
        <p:spPr>
          <a:xfrm rot="18660000">
            <a:off x="7340600" y="4287520"/>
            <a:ext cx="642620" cy="104902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0">
            <a:off x="366395" y="1377315"/>
            <a:ext cx="11459210" cy="922020"/>
            <a:chOff x="-4" y="2942"/>
            <a:chExt cx="18046" cy="1452"/>
          </a:xfrm>
        </p:grpSpPr>
        <p:sp>
          <p:nvSpPr>
            <p:cNvPr id="8" name="Text Box 7"/>
            <p:cNvSpPr txBox="1"/>
            <p:nvPr/>
          </p:nvSpPr>
          <p:spPr>
            <a:xfrm>
              <a:off x="-4" y="2942"/>
              <a:ext cx="5367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/>
                <a:t>1.</a:t>
              </a:r>
              <a:r>
                <a:rPr lang="en-US" altLang="en-US"/>
                <a:t> Map of above-ground biomass in mangrove forests</a:t>
              </a:r>
              <a:endParaRPr lang="en-US" alt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6139" y="2942"/>
              <a:ext cx="520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/>
                <a:t>2.</a:t>
              </a:r>
              <a:r>
                <a:rPr lang="en-US" altLang="en-US"/>
                <a:t> Estimating carbon storage</a:t>
              </a:r>
              <a:endParaRPr lang="en-US" alt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12117" y="2942"/>
              <a:ext cx="592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en-US" b="1"/>
                <a:t>3.</a:t>
              </a:r>
              <a:r>
                <a:rPr lang="en-US" altLang="en-US"/>
                <a:t> Estimating foliage density</a:t>
              </a:r>
              <a:endParaRPr lang="en-US" alt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0">
            <a:off x="585788" y="1816735"/>
            <a:ext cx="10004425" cy="1686560"/>
            <a:chOff x="899" y="3125"/>
            <a:chExt cx="15755" cy="2656"/>
          </a:xfrm>
        </p:grpSpPr>
        <p:sp>
          <p:nvSpPr>
            <p:cNvPr id="31" name="Freeform 2"/>
            <p:cNvSpPr/>
            <p:nvPr/>
          </p:nvSpPr>
          <p:spPr>
            <a:xfrm>
              <a:off x="14712" y="3876"/>
              <a:ext cx="1943" cy="1155"/>
            </a:xfrm>
            <a:custGeom>
              <a:avLst/>
              <a:gdLst/>
              <a:ahLst/>
              <a:cxnLst/>
              <a:rect l="l" t="t" r="r" b="b"/>
              <a:pathLst>
                <a:path w="1012285" h="611162">
                  <a:moveTo>
                    <a:pt x="0" y="0"/>
                  </a:moveTo>
                  <a:lnTo>
                    <a:pt x="1012284" y="0"/>
                  </a:lnTo>
                  <a:lnTo>
                    <a:pt x="1012284" y="611162"/>
                  </a:lnTo>
                  <a:lnTo>
                    <a:pt x="0" y="611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2" name="Freeform 3"/>
            <p:cNvSpPr/>
            <p:nvPr/>
          </p:nvSpPr>
          <p:spPr>
            <a:xfrm>
              <a:off x="8914" y="3705"/>
              <a:ext cx="1417" cy="1496"/>
            </a:xfrm>
            <a:custGeom>
              <a:avLst/>
              <a:gdLst/>
              <a:ahLst/>
              <a:cxnLst/>
              <a:rect l="l" t="t" r="r" b="b"/>
              <a:pathLst>
                <a:path w="900042" h="950140">
                  <a:moveTo>
                    <a:pt x="0" y="0"/>
                  </a:moveTo>
                  <a:lnTo>
                    <a:pt x="900042" y="0"/>
                  </a:lnTo>
                  <a:lnTo>
                    <a:pt x="900042" y="950140"/>
                  </a:lnTo>
                  <a:lnTo>
                    <a:pt x="0" y="950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pic>
          <p:nvPicPr>
            <p:cNvPr id="34" name="Picture 33" descr="mang_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" y="3125"/>
              <a:ext cx="3991" cy="2656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>
            <a:off x="300990" y="3441700"/>
            <a:ext cx="433197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93635" y="3441700"/>
            <a:ext cx="433197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/>
              <a:t> - </a:t>
            </a:r>
            <a:r>
              <a:rPr lang="en-US" altLang="en-US"/>
              <a:t>Field data acquisition</a:t>
            </a:r>
            <a:r>
              <a:rPr lang="" altLang="en-US"/>
              <a:t>		7</a:t>
            </a:r>
            <a:r>
              <a:rPr lang="en-US">
                <a:sym typeface="+mn-ea"/>
              </a:rPr>
              <a:t>/12</a:t>
            </a:r>
            <a:r>
              <a:rPr lang="" altLang="en-US"/>
              <a:t>	</a:t>
            </a:r>
            <a:r>
              <a:rPr lang="en-US" altLang="en-US" b="1"/>
              <a:t>  </a:t>
            </a:r>
            <a:r>
              <a:rPr lang="en-US" altLang="en-US"/>
              <a:t> </a:t>
            </a:r>
            <a:endParaRPr lang="en-US" altLang="en-US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-2540" y="1377950"/>
            <a:ext cx="5368290" cy="4102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1600" u="sng"/>
              <a:t>To each point:</a:t>
            </a:r>
            <a:endParaRPr lang="en-US" altLang="en-US" sz="1600" u="sng"/>
          </a:p>
          <a:p>
            <a:endParaRPr lang="en-US" altLang="en-US" sz="1600"/>
          </a:p>
          <a:p>
            <a:r>
              <a:rPr lang="en-US" altLang="en-US" sz="1600"/>
              <a:t>- Measurement with </a:t>
            </a:r>
            <a:r>
              <a:rPr lang="en-US" altLang="en-US" sz="1600" b="1"/>
              <a:t>LAI meter</a:t>
            </a:r>
            <a:endParaRPr lang="en-US" altLang="en-US" sz="1600"/>
          </a:p>
          <a:p>
            <a:pPr>
              <a:lnSpc>
                <a:spcPct val="190000"/>
              </a:lnSpc>
            </a:pPr>
            <a:r>
              <a:rPr lang="en-US" altLang="en-US" sz="1600"/>
              <a:t>- Taking of </a:t>
            </a:r>
            <a:r>
              <a:rPr lang="en-US" altLang="en-US" sz="1600" b="1"/>
              <a:t>semi-hemispherical photos</a:t>
            </a:r>
            <a:endParaRPr lang="en-US" altLang="en-US" sz="1600"/>
          </a:p>
          <a:p>
            <a:pPr>
              <a:lnSpc>
                <a:spcPct val="190000"/>
              </a:lnSpc>
            </a:pPr>
            <a:r>
              <a:rPr lang="en-US" altLang="en-US" sz="1600"/>
              <a:t>- Recording of </a:t>
            </a:r>
            <a:r>
              <a:rPr lang="en-US" altLang="en-US" sz="1600" b="1"/>
              <a:t>GPS coordinates</a:t>
            </a:r>
            <a:endParaRPr lang="en-US" altLang="en-US" sz="1600"/>
          </a:p>
          <a:p>
            <a:pPr>
              <a:lnSpc>
                <a:spcPct val="190000"/>
              </a:lnSpc>
            </a:pPr>
            <a:endParaRPr lang="en-US" altLang="en-US" sz="1600" b="1"/>
          </a:p>
          <a:p>
            <a:pPr>
              <a:lnSpc>
                <a:spcPct val="190000"/>
              </a:lnSpc>
            </a:pPr>
            <a:r>
              <a:rPr lang="en-US" altLang="en-US" sz="1600" u="sng"/>
              <a:t>In the entire plot :</a:t>
            </a:r>
            <a:endParaRPr lang="en-US" altLang="en-US" sz="1600" u="sng"/>
          </a:p>
          <a:p>
            <a:pPr>
              <a:lnSpc>
                <a:spcPct val="190000"/>
              </a:lnSpc>
            </a:pPr>
            <a:r>
              <a:rPr lang="en-US" altLang="en-US" sz="1600"/>
              <a:t>- </a:t>
            </a:r>
            <a:r>
              <a:rPr altLang="en-US" sz="1600"/>
              <a:t>Measuring tree </a:t>
            </a:r>
            <a:r>
              <a:rPr altLang="en-US" sz="1600" b="1"/>
              <a:t>heights</a:t>
            </a:r>
            <a:r>
              <a:rPr altLang="en-US" sz="1600"/>
              <a:t> and </a:t>
            </a:r>
            <a:r>
              <a:rPr altLang="en-US" sz="1600" b="1"/>
              <a:t>diameters</a:t>
            </a:r>
            <a:endParaRPr altLang="en-US" sz="1600"/>
          </a:p>
          <a:p>
            <a:pPr>
              <a:lnSpc>
                <a:spcPct val="190000"/>
              </a:lnSpc>
            </a:pPr>
            <a:r>
              <a:rPr lang="en-US" altLang="en-US" sz="1600"/>
              <a:t>- </a:t>
            </a:r>
            <a:r>
              <a:rPr lang="en-US" sz="1600" b="1"/>
              <a:t>Species recognition</a:t>
            </a:r>
            <a:endParaRPr lang="en-US" altLang="en-US" sz="1600" b="1"/>
          </a:p>
          <a:p>
            <a:pPr>
              <a:lnSpc>
                <a:spcPct val="190000"/>
              </a:lnSpc>
            </a:pPr>
            <a:r>
              <a:rPr lang="en-US" altLang="en-US" sz="1600"/>
              <a:t>- </a:t>
            </a:r>
            <a:r>
              <a:rPr altLang="en-US" sz="1600" b="1"/>
              <a:t>Counting</a:t>
            </a:r>
            <a:r>
              <a:rPr altLang="en-US" sz="1600"/>
              <a:t> all trees in the plot</a:t>
            </a:r>
            <a:endParaRPr altLang="en-US" sz="1600"/>
          </a:p>
        </p:txBody>
      </p:sp>
      <p:pic>
        <p:nvPicPr>
          <p:cNvPr id="3" name="Picture 2" descr="Placet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5" y="1299210"/>
            <a:ext cx="7178675" cy="42595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/>
              <a:t> - </a:t>
            </a:r>
            <a:r>
              <a:rPr altLang="en-US"/>
              <a:t>Field data acquisition</a:t>
            </a:r>
            <a:r>
              <a:rPr lang=""/>
              <a:t>		8</a:t>
            </a:r>
            <a:r>
              <a:rPr lang="en-US">
                <a:sym typeface="+mn-ea"/>
              </a:rPr>
              <a:t>/12</a:t>
            </a:r>
            <a:r>
              <a:rPr lang="en-US" altLang="en-US" b="1"/>
              <a:t>  </a:t>
            </a:r>
            <a:r>
              <a:rPr lang="en-US" altLang="en-US"/>
              <a:t> </a:t>
            </a:r>
            <a:endParaRPr lang="en-US" altLang="en-US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-2540" y="1582738"/>
            <a:ext cx="339915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Instruments used :</a:t>
            </a:r>
            <a:endParaRPr lang="en-US" altLang="en-US"/>
          </a:p>
          <a:p>
            <a:endParaRPr lang="en-US"/>
          </a:p>
          <a:p>
            <a:r>
              <a:rPr lang="en-US"/>
              <a:t>* </a:t>
            </a:r>
            <a:r>
              <a:rPr lang="en-US" altLang="en-US">
                <a:sym typeface="+mn-ea"/>
              </a:rPr>
              <a:t>Compass</a:t>
            </a:r>
            <a:r>
              <a:rPr lang="en-US">
                <a:sym typeface="+mn-ea"/>
              </a:rPr>
              <a:t> </a:t>
            </a:r>
            <a:r>
              <a:rPr lang="en-US" b="1">
                <a:sym typeface="+mn-ea"/>
              </a:rPr>
              <a:t>(a)</a:t>
            </a:r>
            <a:endParaRPr lang="en-US"/>
          </a:p>
          <a:p>
            <a:endParaRPr lang="en-US"/>
          </a:p>
          <a:p>
            <a:r>
              <a:rPr lang="en-US"/>
              <a:t>* </a:t>
            </a:r>
            <a:r>
              <a:rPr lang="en-US" altLang="en-US"/>
              <a:t>Colored tape</a:t>
            </a:r>
            <a:r>
              <a:rPr lang="en-US"/>
              <a:t> </a:t>
            </a:r>
            <a:r>
              <a:rPr lang="en-US" b="1">
                <a:sym typeface="+mn-ea"/>
              </a:rPr>
              <a:t>(b)</a:t>
            </a:r>
            <a:endParaRPr lang="en-US"/>
          </a:p>
          <a:p>
            <a:endParaRPr lang="en-US"/>
          </a:p>
          <a:p>
            <a:r>
              <a:rPr lang="en-US"/>
              <a:t>* </a:t>
            </a:r>
            <a:r>
              <a:rPr lang="en-US">
                <a:sym typeface="+mn-ea"/>
              </a:rPr>
              <a:t>Fish Eye </a:t>
            </a:r>
            <a:r>
              <a:rPr lang="en-US" altLang="en-US">
                <a:sym typeface="+mn-ea"/>
              </a:rPr>
              <a:t>lens</a:t>
            </a:r>
            <a:r>
              <a:rPr lang="en-US">
                <a:sym typeface="+mn-ea"/>
              </a:rPr>
              <a:t> </a:t>
            </a:r>
            <a:r>
              <a:rPr lang="en-US" b="1">
                <a:sym typeface="+mn-ea"/>
              </a:rPr>
              <a:t>(c)</a:t>
            </a:r>
            <a:endParaRPr lang="en-US"/>
          </a:p>
          <a:p>
            <a:endParaRPr lang="en-US"/>
          </a:p>
          <a:p>
            <a:r>
              <a:rPr lang="en-US"/>
              <a:t>* </a:t>
            </a:r>
            <a:r>
              <a:rPr lang="en-US" altLang="en-US"/>
              <a:t>D</a:t>
            </a:r>
            <a:r>
              <a:rPr lang="en-US"/>
              <a:t>ecameter </a:t>
            </a:r>
            <a:r>
              <a:rPr lang="en-US" b="1">
                <a:sym typeface="+mn-ea"/>
              </a:rPr>
              <a:t>(</a:t>
            </a:r>
            <a:r>
              <a:rPr lang="en-US" altLang="en-US" b="1">
                <a:sym typeface="+mn-ea"/>
              </a:rPr>
              <a:t>d</a:t>
            </a:r>
            <a:r>
              <a:rPr lang="en-US" b="1">
                <a:sym typeface="+mn-ea"/>
              </a:rPr>
              <a:t>)</a:t>
            </a:r>
            <a:endParaRPr lang="en-US"/>
          </a:p>
          <a:p>
            <a:endParaRPr lang="en-US"/>
          </a:p>
          <a:p>
            <a:r>
              <a:rPr lang="en-US"/>
              <a:t>* GPS Emlid reach rs2  </a:t>
            </a:r>
            <a:r>
              <a:rPr lang="en-US" altLang="en-US" b="1"/>
              <a:t>(e)</a:t>
            </a:r>
            <a:endParaRPr lang="en-US" altLang="en-US" b="1"/>
          </a:p>
          <a:p>
            <a:endParaRPr lang="en-US" altLang="en-US" b="1"/>
          </a:p>
          <a:p>
            <a:r>
              <a:rPr lang="en-US" altLang="en-US"/>
              <a:t>* LAI meter </a:t>
            </a:r>
            <a:r>
              <a:rPr lang="en-US" altLang="en-US" b="1"/>
              <a:t>(f)</a:t>
            </a:r>
            <a:endParaRPr lang="en-US" altLang="en-US" b="1"/>
          </a:p>
        </p:txBody>
      </p:sp>
      <p:pic>
        <p:nvPicPr>
          <p:cNvPr id="4" name="Imag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9272905" y="1167130"/>
            <a:ext cx="2406015" cy="1379855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20" name="Picture 19" descr="IMG_20230406_150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835" y="875665"/>
            <a:ext cx="828675" cy="1962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IMG_20230406_1504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470" y="1468120"/>
            <a:ext cx="3041015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 Box 23"/>
          <p:cNvSpPr txBox="1"/>
          <p:nvPr/>
        </p:nvSpPr>
        <p:spPr>
          <a:xfrm>
            <a:off x="8439785" y="1915795"/>
            <a:ext cx="635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(b)</a:t>
            </a:r>
            <a:endParaRPr lang="en-US" b="1"/>
          </a:p>
        </p:txBody>
      </p:sp>
      <p:sp>
        <p:nvSpPr>
          <p:cNvPr id="25" name="Text Box 24"/>
          <p:cNvSpPr txBox="1"/>
          <p:nvPr/>
        </p:nvSpPr>
        <p:spPr>
          <a:xfrm>
            <a:off x="4436110" y="2574925"/>
            <a:ext cx="575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(a)</a:t>
            </a:r>
            <a:endParaRPr lang="en-US" b="1"/>
          </a:p>
        </p:txBody>
      </p:sp>
      <p:sp>
        <p:nvSpPr>
          <p:cNvPr id="26" name="Text Box 25"/>
          <p:cNvSpPr txBox="1"/>
          <p:nvPr/>
        </p:nvSpPr>
        <p:spPr>
          <a:xfrm>
            <a:off x="11678920" y="2206625"/>
            <a:ext cx="60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(c)</a:t>
            </a:r>
            <a:endParaRPr lang="en-US" b="1"/>
          </a:p>
        </p:txBody>
      </p:sp>
      <p:sp>
        <p:nvSpPr>
          <p:cNvPr id="28" name="Text Box 27"/>
          <p:cNvSpPr txBox="1"/>
          <p:nvPr/>
        </p:nvSpPr>
        <p:spPr>
          <a:xfrm>
            <a:off x="7054215" y="4237990"/>
            <a:ext cx="645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</a:t>
            </a:r>
            <a:r>
              <a:rPr lang="en-US" altLang="en-US" b="1"/>
              <a:t>d</a:t>
            </a:r>
            <a:r>
              <a:rPr lang="en-US" b="1"/>
              <a:t>)</a:t>
            </a:r>
            <a:endParaRPr lang="en-US" b="1"/>
          </a:p>
        </p:txBody>
      </p:sp>
      <p:pic>
        <p:nvPicPr>
          <p:cNvPr id="21" name="Picture 20" descr="IMG_20230406_150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395" y="3550603"/>
            <a:ext cx="3512820" cy="1055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Emlid-Rea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985" y="2990850"/>
            <a:ext cx="2347595" cy="2347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MG_20230511_104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456680" y="3815080"/>
            <a:ext cx="1077595" cy="4508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 Box 18"/>
          <p:cNvSpPr txBox="1"/>
          <p:nvPr/>
        </p:nvSpPr>
        <p:spPr>
          <a:xfrm>
            <a:off x="11498580" y="4817745"/>
            <a:ext cx="645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</a:t>
            </a:r>
            <a:r>
              <a:rPr lang="en-US" altLang="en-US" b="1"/>
              <a:t>e</a:t>
            </a:r>
            <a:r>
              <a:rPr lang="en-US" b="1"/>
              <a:t>)</a:t>
            </a:r>
            <a:endParaRPr lang="en-US" b="1"/>
          </a:p>
        </p:txBody>
      </p:sp>
      <p:sp>
        <p:nvSpPr>
          <p:cNvPr id="30" name="Text Box 29"/>
          <p:cNvSpPr txBox="1"/>
          <p:nvPr/>
        </p:nvSpPr>
        <p:spPr>
          <a:xfrm>
            <a:off x="9272905" y="6240145"/>
            <a:ext cx="645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(</a:t>
            </a:r>
            <a:r>
              <a:rPr lang="en-US" altLang="en-US" b="1"/>
              <a:t>f</a:t>
            </a:r>
            <a:r>
              <a:rPr lang="en-US" b="1"/>
              <a:t>)</a:t>
            </a:r>
            <a:endParaRPr lang="en-US" b="1"/>
          </a:p>
        </p:txBody>
      </p:sp>
      <p:cxnSp>
        <p:nvCxnSpPr>
          <p:cNvPr id="31" name="Straight Connector 30"/>
          <p:cNvCxnSpPr/>
          <p:nvPr/>
        </p:nvCxnSpPr>
        <p:spPr>
          <a:xfrm>
            <a:off x="3218180" y="589280"/>
            <a:ext cx="0" cy="6163310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EE256">
                <a:alpha val="100000"/>
              </a:srgbClr>
            </a:gs>
            <a:gs pos="100000">
              <a:srgbClr val="52762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2540" y="635"/>
            <a:ext cx="12180570" cy="3683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b="1"/>
              <a:t>II. </a:t>
            </a:r>
            <a:r>
              <a:rPr altLang="en-US" b="1">
                <a:sym typeface="+mn-ea"/>
              </a:rPr>
              <a:t>Mangrove products for the Pacific</a:t>
            </a:r>
            <a:r>
              <a:rPr lang="en-US" altLang="en-US" b="1">
                <a:sym typeface="+mn-ea"/>
              </a:rPr>
              <a:t> - </a:t>
            </a:r>
            <a:r>
              <a:rPr altLang="en-US">
                <a:sym typeface="+mn-ea"/>
              </a:rPr>
              <a:t>Field data acquisition</a:t>
            </a:r>
            <a:r>
              <a:rPr lang="">
                <a:sym typeface="+mn-ea"/>
              </a:rPr>
              <a:t>		9</a:t>
            </a:r>
            <a:r>
              <a:rPr lang="en-US">
                <a:sym typeface="+mn-ea"/>
              </a:rPr>
              <a:t>/12</a:t>
            </a:r>
            <a:r>
              <a:rPr lang="en-US" altLang="en-US" b="1">
                <a:sym typeface="+mn-ea"/>
              </a:rPr>
              <a:t> </a:t>
            </a:r>
            <a:r>
              <a:rPr lang="en-US" altLang="en-US" b="1"/>
              <a:t> </a:t>
            </a:r>
            <a:r>
              <a:rPr lang="en-US" altLang="en-US"/>
              <a:t> </a:t>
            </a:r>
            <a:endParaRPr lang="en-US" altLang="en-US"/>
          </a:p>
        </p:txBody>
      </p:sp>
      <p:pic>
        <p:nvPicPr>
          <p:cNvPr id="5" name="Picture 4" descr="Espace-De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0770" y="635"/>
            <a:ext cx="2207260" cy="727710"/>
          </a:xfrm>
          <a:prstGeom prst="rect">
            <a:avLst/>
          </a:prstGeom>
        </p:spPr>
      </p:pic>
      <p:pic>
        <p:nvPicPr>
          <p:cNvPr id="4" name="Picture 3" descr="Tuiles_S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0745"/>
            <a:ext cx="100584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3545</Words>
  <Application>WPS Presentation</Application>
  <PresentationFormat>Widescreen</PresentationFormat>
  <Paragraphs>187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DejaVu Sans</vt:lpstr>
      <vt:lpstr>微软雅黑</vt:lpstr>
      <vt:lpstr>Droid Sans Fallback</vt:lpstr>
      <vt:lpstr>Arial Unicode MS</vt:lpstr>
      <vt:lpstr>Calibri Light</vt:lpstr>
      <vt:lpstr>Standard Symbols PS</vt:lpstr>
      <vt:lpstr>esint10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pierre</dc:creator>
  <cp:lastModifiedBy>pierre</cp:lastModifiedBy>
  <cp:revision>18</cp:revision>
  <dcterms:created xsi:type="dcterms:W3CDTF">2023-11-26T04:14:06Z</dcterms:created>
  <dcterms:modified xsi:type="dcterms:W3CDTF">2023-11-26T04:14:06Z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