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300" r:id="rId3"/>
    <p:sldId id="301" r:id="rId4"/>
    <p:sldId id="316" r:id="rId5"/>
    <p:sldId id="307" r:id="rId6"/>
    <p:sldId id="308" r:id="rId7"/>
    <p:sldId id="317" r:id="rId8"/>
    <p:sldId id="313" r:id="rId9"/>
    <p:sldId id="319" r:id="rId10"/>
    <p:sldId id="303" r:id="rId11"/>
    <p:sldId id="320" r:id="rId12"/>
    <p:sldId id="323" r:id="rId13"/>
    <p:sldId id="324" r:id="rId14"/>
    <p:sldId id="321" r:id="rId15"/>
    <p:sldId id="410" r:id="rId16"/>
    <p:sldId id="4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Hamilton" initials="RH" lastIdx="1" clrIdx="0">
    <p:extLst>
      <p:ext uri="{19B8F6BF-5375-455C-9EA6-DF929625EA0E}">
        <p15:presenceInfo xmlns:p15="http://schemas.microsoft.com/office/powerpoint/2012/main" userId="7cc4a54d832eb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4" autoAdjust="0"/>
  </p:normalViewPr>
  <p:slideViewPr>
    <p:cSldViewPr snapToGrid="0">
      <p:cViewPr varScale="1">
        <p:scale>
          <a:sx n="89" d="100"/>
          <a:sy n="89" d="100"/>
        </p:scale>
        <p:origin x="38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5684-9BF3-4BFF-9664-FF0B04B03C8C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F8AA-12B1-494F-83D7-1983F781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CCFE5-6E83-465B-93E1-4C69B359CF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CCFE5-6E83-465B-93E1-4C69B359CF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According to their specific mandates, different ministries must report on land cover and changes in land cover for various international agreements &amp; national initiatives (e.g. climate change, SDGs)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3F8AA-12B1-494F-83D7-1983F781B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National Mapping Committee</a:t>
            </a:r>
          </a:p>
          <a:p>
            <a:endParaRPr lang="en-AU" dirty="0"/>
          </a:p>
          <a:p>
            <a:r>
              <a:rPr lang="en-AU" dirty="0"/>
              <a:t>Working group can leverage support (Ex USFS right now) for this annual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CCFE5-6E83-465B-93E1-4C69B359CF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CCFE5-6E83-465B-93E1-4C69B359CF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CCFE5-6E83-465B-93E1-4C69B359CF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1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71" indent="-2911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71" indent="-23291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00" indent="-23291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28" indent="-23291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56" indent="-232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885" indent="-232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12" indent="-232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541" indent="-23291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7F4758-10FE-4342-B90B-E4451C2E93A9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8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65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5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27E756-6F2C-4914-A80A-71A172428B9E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2AC4-03C9-4F12-AC5B-F23306778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03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1" y="571500"/>
            <a:ext cx="3339281" cy="32323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Developing Fiji’s National Land Cover Change Mapping System</a:t>
            </a:r>
          </a:p>
        </p:txBody>
      </p:sp>
      <p:pic>
        <p:nvPicPr>
          <p:cNvPr id="9" name="Picture 8" descr="A green landscape with mountains and trees&#10;&#10;Description automatically generated">
            <a:extLst>
              <a:ext uri="{FF2B5EF4-FFF2-40B4-BE49-F238E27FC236}">
                <a16:creationId xmlns:a16="http://schemas.microsoft.com/office/drawing/2014/main" id="{6EA9913E-9F01-4297-AC28-F0003D48D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EB21B-7319-47DC-8534-E48B7F87A3C1}"/>
              </a:ext>
            </a:extLst>
          </p:cNvPr>
          <p:cNvSpPr txBox="1"/>
          <p:nvPr/>
        </p:nvSpPr>
        <p:spPr>
          <a:xfrm>
            <a:off x="647701" y="4882302"/>
            <a:ext cx="2660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Dr. Randy Hamilton</a:t>
            </a:r>
          </a:p>
          <a:p>
            <a:r>
              <a:rPr lang="en-US" dirty="0"/>
              <a:t>US Forest Service, Fiji</a:t>
            </a:r>
          </a:p>
          <a:p>
            <a:endParaRPr lang="en-US" dirty="0"/>
          </a:p>
          <a:p>
            <a:r>
              <a:rPr lang="en-US" dirty="0"/>
              <a:t>Mohammed </a:t>
            </a:r>
            <a:r>
              <a:rPr lang="en-US" dirty="0" err="1"/>
              <a:t>Shorab</a:t>
            </a:r>
            <a:endParaRPr lang="en-US" dirty="0"/>
          </a:p>
          <a:p>
            <a:r>
              <a:rPr lang="en-US" dirty="0"/>
              <a:t>Ministry of Forestry, Fiji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709962-BAA1-4870-AD16-F960E39130AB}"/>
              </a:ext>
            </a:extLst>
          </p:cNvPr>
          <p:cNvSpPr/>
          <p:nvPr/>
        </p:nvSpPr>
        <p:spPr>
          <a:xfrm>
            <a:off x="4519388" y="5804452"/>
            <a:ext cx="3642626" cy="112510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flag with two men holding a spear&#10;&#10;Description automatically generated">
            <a:extLst>
              <a:ext uri="{FF2B5EF4-FFF2-40B4-BE49-F238E27FC236}">
                <a16:creationId xmlns:a16="http://schemas.microsoft.com/office/drawing/2014/main" id="{1D7ADC65-E9F4-4CAA-BDA3-B77522085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537" y="5979380"/>
            <a:ext cx="778051" cy="76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6FC151-A254-4AC0-9CFE-66EEC78772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850" y="6143704"/>
            <a:ext cx="1143677" cy="6017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EE2248-3628-4366-8318-BD7BCE74B0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789" y="6155260"/>
            <a:ext cx="644539" cy="6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Component</a:t>
            </a:r>
            <a:endParaRPr lang="en-US" sz="37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646" y="1072498"/>
            <a:ext cx="6495847" cy="188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Remote sensing–based mapping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Show land cover distribution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Locations of changes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Landsat and Sentinel-2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78B5E-81E4-3317-09DC-DF040432BADE}"/>
              </a:ext>
            </a:extLst>
          </p:cNvPr>
          <p:cNvGrpSpPr/>
          <p:nvPr/>
        </p:nvGrpSpPr>
        <p:grpSpPr>
          <a:xfrm>
            <a:off x="4639056" y="3077030"/>
            <a:ext cx="7221931" cy="3483436"/>
            <a:chOff x="3077684" y="486160"/>
            <a:chExt cx="8468205" cy="40380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19661A-37B1-ACA0-EA59-885F09E080D2}"/>
                </a:ext>
              </a:extLst>
            </p:cNvPr>
            <p:cNvSpPr txBox="1"/>
            <p:nvPr/>
          </p:nvSpPr>
          <p:spPr>
            <a:xfrm>
              <a:off x="3077684" y="3989016"/>
              <a:ext cx="8433886" cy="535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226127">
                <a:spcAft>
                  <a:spcPts val="265"/>
                </a:spcAft>
              </a:pPr>
              <a:r>
                <a:rPr lang="en-US" sz="1200" kern="1200" dirty="0">
                  <a:solidFill>
                    <a:srgbClr val="555555"/>
                  </a:solidFill>
                  <a:latin typeface="+mn-lt"/>
                  <a:ea typeface="+mn-ea"/>
                  <a:cs typeface="+mn-cs"/>
                </a:rPr>
                <a:t>Example: Ba Catchment 2016. </a:t>
              </a:r>
              <a:r>
                <a:rPr lang="en-US" sz="1200" kern="1200" dirty="0">
                  <a:solidFill>
                    <a:srgbClr val="555555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Map adapted from: Davies, K. 2021. Draft Landcover Transitions in the Ba Catchment 2016 – 2020. University of Sydney, School of Geosciences. </a:t>
              </a:r>
              <a:endParaRPr lang="en-US" sz="72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27DF29-834A-E5FA-6192-6CBA8B1EB2E3}"/>
                </a:ext>
              </a:extLst>
            </p:cNvPr>
            <p:cNvGrpSpPr/>
            <p:nvPr/>
          </p:nvGrpSpPr>
          <p:grpSpPr>
            <a:xfrm>
              <a:off x="3077684" y="486160"/>
              <a:ext cx="8468205" cy="3469414"/>
              <a:chOff x="846162" y="3168038"/>
              <a:chExt cx="8468205" cy="34694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72D3886-6EBF-2E10-2EFD-2698BB3CEBD9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9084" y="3168038"/>
                <a:ext cx="4165283" cy="3441776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8E6D1E-B2A1-95F9-0C50-F03884AC7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46162" y="3168038"/>
                <a:ext cx="4031310" cy="34694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1C7E7702-834E-A49D-3B1A-764BF1C3134E}"/>
                  </a:ext>
                </a:extLst>
              </p:cNvPr>
              <p:cNvSpPr/>
              <p:nvPr/>
            </p:nvSpPr>
            <p:spPr>
              <a:xfrm>
                <a:off x="4877472" y="4751069"/>
                <a:ext cx="277234" cy="13732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88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87A6-610D-4257-8BDC-46C700DA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3345"/>
          </a:xfrm>
        </p:spPr>
        <p:txBody>
          <a:bodyPr/>
          <a:lstStyle/>
          <a:p>
            <a:r>
              <a:rPr lang="en-US" dirty="0"/>
              <a:t>Sample-based Area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D610-7A4B-4988-824A-D3EDA0D6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06" y="1455191"/>
            <a:ext cx="3571799" cy="51930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calculate area of each map class (e.g., 8,100 km</a:t>
            </a:r>
            <a:r>
              <a:rPr lang="en-US" baseline="30000" dirty="0"/>
              <a:t>2</a:t>
            </a:r>
            <a:r>
              <a:rPr lang="en-US" baseline="30000" dirty="0">
                <a:solidFill>
                  <a:schemeClr val="bg1"/>
                </a:solidFill>
              </a:rPr>
              <a:t> </a:t>
            </a:r>
            <a:r>
              <a:rPr lang="en-US" sz="2100" dirty="0"/>
              <a:t>Lowland Forest)</a:t>
            </a:r>
          </a:p>
          <a:p>
            <a:r>
              <a:rPr lang="en-US" sz="2100" dirty="0"/>
              <a:t>However, all </a:t>
            </a:r>
            <a:r>
              <a:rPr lang="en-US" dirty="0"/>
              <a:t>maps have errors, and the uncertainty of the numbers is unknown</a:t>
            </a:r>
          </a:p>
          <a:p>
            <a:r>
              <a:rPr lang="en-US" dirty="0"/>
              <a:t>Variation of “Accuracy Assessment”</a:t>
            </a:r>
          </a:p>
          <a:p>
            <a:r>
              <a:rPr lang="en-US" dirty="0"/>
              <a:t>Sample-based area estimation involves visually interpreting the land cover (and/or type of change), from a set of sample units distributed in a systematic, random, or stratified random fashion, using high-resolution imagery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172B0-447A-4F44-BC2B-B0F1D2A23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631" y="1282071"/>
            <a:ext cx="7786087" cy="5477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E8E1C-2645-4B39-8DF4-0FECEFCAD8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906" y="3702258"/>
            <a:ext cx="2752604" cy="270302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0DCAFB-09F3-4B68-9E9D-110372E17414}"/>
              </a:ext>
            </a:extLst>
          </p:cNvPr>
          <p:cNvCxnSpPr>
            <a:cxnSpLocks/>
          </p:cNvCxnSpPr>
          <p:nvPr/>
        </p:nvCxnSpPr>
        <p:spPr>
          <a:xfrm flipV="1">
            <a:off x="4774758" y="2802835"/>
            <a:ext cx="2226365" cy="8865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D375CD-1A47-4442-995E-B5288571E089}"/>
              </a:ext>
            </a:extLst>
          </p:cNvPr>
          <p:cNvCxnSpPr>
            <a:cxnSpLocks/>
          </p:cNvCxnSpPr>
          <p:nvPr/>
        </p:nvCxnSpPr>
        <p:spPr>
          <a:xfrm flipH="1" flipV="1">
            <a:off x="7001123" y="2802835"/>
            <a:ext cx="535388" cy="89942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D46A0D-7C42-4F5A-B183-647F1DC26B7F}"/>
              </a:ext>
            </a:extLst>
          </p:cNvPr>
          <p:cNvSpPr txBox="1"/>
          <p:nvPr/>
        </p:nvSpPr>
        <p:spPr>
          <a:xfrm>
            <a:off x="10360284" y="6338580"/>
            <a:ext cx="173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Courtesy: REDD+ Fiji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F6F35-D0AC-4B9B-993E-A47EF3E423EA}"/>
              </a:ext>
            </a:extLst>
          </p:cNvPr>
          <p:cNvSpPr txBox="1"/>
          <p:nvPr/>
        </p:nvSpPr>
        <p:spPr>
          <a:xfrm>
            <a:off x="4389949" y="1375584"/>
            <a:ext cx="450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Forest/Non-Forest &amp; Change 2019-2020</a:t>
            </a:r>
          </a:p>
        </p:txBody>
      </p:sp>
    </p:spTree>
    <p:extLst>
      <p:ext uri="{BB962C8B-B14F-4D97-AF65-F5344CB8AC3E}">
        <p14:creationId xmlns:p14="http://schemas.microsoft.com/office/powerpoint/2010/main" val="394170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87A6-610D-4257-8BDC-46C700DA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3345"/>
          </a:xfrm>
        </p:spPr>
        <p:txBody>
          <a:bodyPr/>
          <a:lstStyle/>
          <a:p>
            <a:r>
              <a:rPr lang="en-US" dirty="0"/>
              <a:t>Sample-based Area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D610-7A4B-4988-824A-D3EDA0D6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70" y="1489138"/>
            <a:ext cx="3868793" cy="4987941"/>
          </a:xfrm>
        </p:spPr>
        <p:txBody>
          <a:bodyPr>
            <a:normAutofit/>
          </a:bodyPr>
          <a:lstStyle/>
          <a:p>
            <a:r>
              <a:rPr lang="en-US" sz="1900" dirty="0"/>
              <a:t>Map areas</a:t>
            </a:r>
          </a:p>
          <a:p>
            <a:pPr lvl="1"/>
            <a:r>
              <a:rPr lang="en-US" sz="1700" dirty="0"/>
              <a:t>Lowland forest: 8,100 km</a:t>
            </a:r>
            <a:r>
              <a:rPr lang="en-US" sz="1700" baseline="30000" dirty="0"/>
              <a:t>2</a:t>
            </a:r>
            <a:r>
              <a:rPr lang="en-US" sz="1700" dirty="0"/>
              <a:t> </a:t>
            </a:r>
          </a:p>
          <a:p>
            <a:pPr lvl="1"/>
            <a:r>
              <a:rPr lang="en-US" sz="1700" dirty="0"/>
              <a:t>Upland forest: 1,050 km</a:t>
            </a:r>
            <a:r>
              <a:rPr lang="en-US" sz="1700" baseline="30000" dirty="0"/>
              <a:t>2</a:t>
            </a:r>
            <a:r>
              <a:rPr lang="en-US" sz="1700" dirty="0"/>
              <a:t> </a:t>
            </a:r>
          </a:p>
          <a:p>
            <a:pPr lvl="1"/>
            <a:r>
              <a:rPr lang="en-US" sz="1700" dirty="0"/>
              <a:t>Non-forest: 5,320 km</a:t>
            </a:r>
            <a:r>
              <a:rPr lang="en-US" sz="1700" baseline="30000" dirty="0"/>
              <a:t>2</a:t>
            </a:r>
            <a:r>
              <a:rPr lang="en-US" sz="1700" dirty="0"/>
              <a:t> </a:t>
            </a:r>
          </a:p>
          <a:p>
            <a:r>
              <a:rPr lang="en-US" dirty="0"/>
              <a:t>Adjusted areas, 90% confidence (from samples)</a:t>
            </a:r>
          </a:p>
          <a:p>
            <a:pPr lvl="1"/>
            <a:r>
              <a:rPr lang="en-US" sz="1800" dirty="0"/>
              <a:t>Lowland forest: </a:t>
            </a:r>
          </a:p>
          <a:p>
            <a:pPr marL="457200" lvl="1" indent="0">
              <a:buNone/>
            </a:pPr>
            <a:r>
              <a:rPr lang="en-US" dirty="0"/>
              <a:t>	8,430 ± 1,100 </a:t>
            </a:r>
            <a:r>
              <a:rPr lang="en-US" sz="1800" dirty="0"/>
              <a:t>km</a:t>
            </a:r>
            <a:r>
              <a:rPr lang="en-US" sz="1800" baseline="30000" dirty="0"/>
              <a:t>2</a:t>
            </a:r>
            <a:endParaRPr lang="en-US" dirty="0"/>
          </a:p>
          <a:p>
            <a:pPr lvl="1"/>
            <a:r>
              <a:rPr lang="en-US" sz="1800" dirty="0"/>
              <a:t>Upland forest: </a:t>
            </a:r>
          </a:p>
          <a:p>
            <a:pPr marL="457200" lvl="1" indent="0">
              <a:buNone/>
            </a:pPr>
            <a:r>
              <a:rPr lang="en-US" dirty="0"/>
              <a:t>	1,030 ± 50 </a:t>
            </a:r>
            <a:r>
              <a:rPr lang="en-US" sz="1800" dirty="0"/>
              <a:t>km</a:t>
            </a:r>
            <a:r>
              <a:rPr lang="en-US" sz="1800" baseline="30000" dirty="0"/>
              <a:t>2</a:t>
            </a:r>
            <a:endParaRPr lang="en-US" dirty="0"/>
          </a:p>
          <a:p>
            <a:pPr lvl="1"/>
            <a:r>
              <a:rPr lang="en-US" sz="1800" dirty="0"/>
              <a:t>Non-forest: </a:t>
            </a:r>
          </a:p>
          <a:p>
            <a:pPr marL="457200" lvl="1" indent="0">
              <a:buNone/>
            </a:pPr>
            <a:r>
              <a:rPr lang="en-US" dirty="0"/>
              <a:t>	5,270 ± 1,120 </a:t>
            </a:r>
            <a:r>
              <a:rPr lang="en-US" sz="1800" dirty="0"/>
              <a:t>km</a:t>
            </a:r>
            <a:r>
              <a:rPr lang="en-US" sz="1800" baseline="30000" dirty="0"/>
              <a:t>2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172B0-447A-4F44-BC2B-B0F1D2A23C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631" y="1260904"/>
            <a:ext cx="7786087" cy="5477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B12E30-3FE8-4F4C-90A2-8335F69D9ACD}"/>
              </a:ext>
            </a:extLst>
          </p:cNvPr>
          <p:cNvSpPr txBox="1"/>
          <p:nvPr/>
        </p:nvSpPr>
        <p:spPr>
          <a:xfrm>
            <a:off x="4419602" y="5985933"/>
            <a:ext cx="207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Stratified Random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8E0A4A-B4C5-4A37-A46A-F7C7C5217B8B}"/>
              </a:ext>
            </a:extLst>
          </p:cNvPr>
          <p:cNvSpPr txBox="1"/>
          <p:nvPr/>
        </p:nvSpPr>
        <p:spPr>
          <a:xfrm>
            <a:off x="10360284" y="6338580"/>
            <a:ext cx="173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Courtesy: REDD+ Fiji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1D83C8-C0F2-4EA3-83F3-A3F01E7F2AAD}"/>
              </a:ext>
            </a:extLst>
          </p:cNvPr>
          <p:cNvSpPr txBox="1"/>
          <p:nvPr/>
        </p:nvSpPr>
        <p:spPr>
          <a:xfrm>
            <a:off x="4389949" y="1375584"/>
            <a:ext cx="450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Forest/Non-Forest &amp; Change 2019-2020</a:t>
            </a:r>
          </a:p>
        </p:txBody>
      </p:sp>
    </p:spTree>
    <p:extLst>
      <p:ext uri="{BB962C8B-B14F-4D97-AF65-F5344CB8AC3E}">
        <p14:creationId xmlns:p14="http://schemas.microsoft.com/office/powerpoint/2010/main" val="28241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3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Component</a:t>
            </a:r>
            <a:endParaRPr lang="en-US" sz="37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78B5E-81E4-3317-09DC-DF040432BADE}"/>
              </a:ext>
            </a:extLst>
          </p:cNvPr>
          <p:cNvGrpSpPr/>
          <p:nvPr/>
        </p:nvGrpSpPr>
        <p:grpSpPr>
          <a:xfrm>
            <a:off x="4227846" y="2222779"/>
            <a:ext cx="7690900" cy="3709642"/>
            <a:chOff x="3077684" y="486160"/>
            <a:chExt cx="8468205" cy="40380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19661A-37B1-ACA0-EA59-885F09E080D2}"/>
                </a:ext>
              </a:extLst>
            </p:cNvPr>
            <p:cNvSpPr txBox="1"/>
            <p:nvPr/>
          </p:nvSpPr>
          <p:spPr>
            <a:xfrm>
              <a:off x="3077684" y="3989016"/>
              <a:ext cx="8433886" cy="535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71857">
                <a:spcAft>
                  <a:spcPts val="201"/>
                </a:spcAft>
              </a:pPr>
              <a:r>
                <a:rPr lang="en-US" sz="912" kern="1200">
                  <a:solidFill>
                    <a:srgbClr val="555555"/>
                  </a:solidFill>
                  <a:latin typeface="+mn-lt"/>
                  <a:ea typeface="+mn-ea"/>
                  <a:cs typeface="+mn-cs"/>
                </a:rPr>
                <a:t>Example: Ba Catchment 2016. </a:t>
              </a:r>
              <a:r>
                <a:rPr lang="en-US" sz="912" kern="1200">
                  <a:solidFill>
                    <a:srgbClr val="555555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Map adapted from: Davies, K. 2021. Draft Landcover Transitions in the Ba Catchment 2016 – 2020. University of Sydney, School of Geosciences. </a:t>
              </a:r>
              <a:endParaRPr lang="en-US" sz="72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27DF29-834A-E5FA-6192-6CBA8B1EB2E3}"/>
                </a:ext>
              </a:extLst>
            </p:cNvPr>
            <p:cNvGrpSpPr/>
            <p:nvPr/>
          </p:nvGrpSpPr>
          <p:grpSpPr>
            <a:xfrm>
              <a:off x="3077684" y="486160"/>
              <a:ext cx="8468205" cy="3469414"/>
              <a:chOff x="846162" y="3168038"/>
              <a:chExt cx="8468205" cy="34694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72D3886-6EBF-2E10-2EFD-2698BB3CEBD9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9084" y="3168038"/>
                <a:ext cx="4165283" cy="3441776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8E6D1E-B2A1-95F9-0C50-F03884AC7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46162" y="3168038"/>
                <a:ext cx="4031310" cy="34694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1C7E7702-834E-A49D-3B1A-764BF1C3134E}"/>
                  </a:ext>
                </a:extLst>
              </p:cNvPr>
              <p:cNvSpPr/>
              <p:nvPr/>
            </p:nvSpPr>
            <p:spPr>
              <a:xfrm>
                <a:off x="4877472" y="4751069"/>
                <a:ext cx="277234" cy="13732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41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B3A1-EC54-40AB-8CD0-73FBBDA0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Data from Sample-based Area Estimation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AEF974-DB35-43AD-882F-15AEEC109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59593"/>
              </p:ext>
            </p:extLst>
          </p:nvPr>
        </p:nvGraphicFramePr>
        <p:xfrm>
          <a:off x="2030668" y="1874625"/>
          <a:ext cx="5884345" cy="4450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648370052"/>
                    </a:ext>
                  </a:extLst>
                </a:gridCol>
                <a:gridCol w="1410770">
                  <a:extLst>
                    <a:ext uri="{9D8B030D-6E8A-4147-A177-3AD203B41FA5}">
                      <a16:colId xmlns:a16="http://schemas.microsoft.com/office/drawing/2014/main" val="122205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Landcover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6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Stable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9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Stable cropland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9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Stable grassland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Stable wetland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03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Stable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887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Forest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cropland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8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Forest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grassland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5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Cropland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forest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80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Cropland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settlement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597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Grassland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cropland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8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100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74B8A2-3AC8-4CCF-A046-BDED9493EC54}"/>
              </a:ext>
            </a:extLst>
          </p:cNvPr>
          <p:cNvSpPr txBox="1"/>
          <p:nvPr/>
        </p:nvSpPr>
        <p:spPr>
          <a:xfrm>
            <a:off x="1921079" y="6346082"/>
            <a:ext cx="5947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Data from: Davies, K. 2021. Draft Landcover Transitions in the Ba Catchment 2016 – 2020. University of Sydney, School of Geosciences. 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63354-6133-4E1D-9B4A-5FF5C161954B}"/>
              </a:ext>
            </a:extLst>
          </p:cNvPr>
          <p:cNvSpPr txBox="1"/>
          <p:nvPr/>
        </p:nvSpPr>
        <p:spPr>
          <a:xfrm>
            <a:off x="8175072" y="1803633"/>
            <a:ext cx="2449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element not reported in this draft study: </a:t>
            </a:r>
          </a:p>
          <a:p>
            <a:pPr algn="ctr"/>
            <a:r>
              <a:rPr lang="en-US" b="1" dirty="0"/>
              <a:t>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425337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F5D0-3A88-3CBE-093A-1AEC3BDF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/>
              <a:t>Current Status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32783-F343-E1B1-22B4-3F714960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153920"/>
            <a:ext cx="6513870" cy="45364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Goal: Develop and implement a government-endorsed National Land Cover Change Mapping System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Current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Defining scope and methodologies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Evaluating platforms for creating the maps (e.g., Digital Earth Pacific, Google Earth Engine, etc.)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Conducting initial testing of mapping approaches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Future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Capacity building among working group members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Target completion of development phase: June 2024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Cabinet endorsement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91D12-9B64-E4ED-96D7-AD176F088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21" y="2024986"/>
            <a:ext cx="3516660" cy="289245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6390" y="892712"/>
            <a:ext cx="2479903" cy="936625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Thanks!</a:t>
            </a:r>
            <a:br>
              <a:rPr lang="en-US" sz="3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Vinaka!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362201"/>
            <a:ext cx="294664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Randy Hamilton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rhamilton.usfs@gmail.com</a:t>
            </a:r>
          </a:p>
        </p:txBody>
      </p:sp>
      <p:pic>
        <p:nvPicPr>
          <p:cNvPr id="8" name="Picture 7" descr="A river running through a forest&#10;&#10;Description automatically generated">
            <a:extLst>
              <a:ext uri="{FF2B5EF4-FFF2-40B4-BE49-F238E27FC236}">
                <a16:creationId xmlns:a16="http://schemas.microsoft.com/office/drawing/2014/main" id="{27CD5C24-A469-C68A-1EA5-FE66D8B02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41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00" y="1285294"/>
            <a:ext cx="5952517" cy="51570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Accurate and current data on the distribution, extent and changes in Fiji’s land cover and land use is essential for:</a:t>
            </a:r>
          </a:p>
          <a:p>
            <a:pPr lvl="1"/>
            <a:r>
              <a:rPr lang="en-US" dirty="0"/>
              <a:t>National and international reporting</a:t>
            </a:r>
          </a:p>
          <a:p>
            <a:pPr lvl="1"/>
            <a:r>
              <a:rPr lang="en-US" dirty="0"/>
              <a:t>Informing and tracking the effectiveness of environmental and developmental policies</a:t>
            </a:r>
          </a:p>
          <a:p>
            <a:pPr lvl="1"/>
            <a:r>
              <a:rPr lang="en-US" dirty="0"/>
              <a:t>Guiding land use planning</a:t>
            </a:r>
          </a:p>
          <a:p>
            <a:pPr lvl="1"/>
            <a:r>
              <a:rPr lang="en-US" dirty="0"/>
              <a:t>Guiding land management</a:t>
            </a:r>
          </a:p>
          <a:p>
            <a:pPr lvl="1"/>
            <a:r>
              <a:rPr lang="en-US" dirty="0"/>
              <a:t>Informing decisions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C2A2C1-8EFB-05F4-112D-573A01A54AA3}"/>
              </a:ext>
            </a:extLst>
          </p:cNvPr>
          <p:cNvGrpSpPr/>
          <p:nvPr/>
        </p:nvGrpSpPr>
        <p:grpSpPr>
          <a:xfrm>
            <a:off x="6573424" y="600430"/>
            <a:ext cx="5465526" cy="5841933"/>
            <a:chOff x="8066314" y="1753464"/>
            <a:chExt cx="4155653" cy="47399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7250C3-61D7-4311-DA1B-2F3590794D67}"/>
                </a:ext>
              </a:extLst>
            </p:cNvPr>
            <p:cNvGrpSpPr/>
            <p:nvPr/>
          </p:nvGrpSpPr>
          <p:grpSpPr>
            <a:xfrm>
              <a:off x="8066314" y="1753464"/>
              <a:ext cx="3945068" cy="4739992"/>
              <a:chOff x="8055104" y="1281028"/>
              <a:chExt cx="3956278" cy="521242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CD9EEAF-48E0-112E-AFCB-48DD91946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5104" y="1281028"/>
                <a:ext cx="3956277" cy="251915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03064A5-9C17-6082-9861-4D9D31EDF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5105" y="4000724"/>
                <a:ext cx="3956277" cy="249273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EB8733D2-B9B7-DDA2-8FDD-935B7A79ED91}"/>
                  </a:ext>
                </a:extLst>
              </p:cNvPr>
              <p:cNvSpPr/>
              <p:nvPr/>
            </p:nvSpPr>
            <p:spPr>
              <a:xfrm rot="5400000">
                <a:off x="9785330" y="3727148"/>
                <a:ext cx="707010" cy="355292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60B4AC-3156-A339-1818-83A34F1630C2}"/>
                </a:ext>
              </a:extLst>
            </p:cNvPr>
            <p:cNvSpPr txBox="1"/>
            <p:nvPr/>
          </p:nvSpPr>
          <p:spPr>
            <a:xfrm>
              <a:off x="11389774" y="1753464"/>
              <a:ext cx="758858" cy="32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7240">
                <a:spcAft>
                  <a:spcPts val="600"/>
                </a:spcAft>
              </a:pPr>
              <a:r>
                <a:rPr lang="en-US" sz="20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2018</a:t>
              </a:r>
              <a:endParaRPr lang="en-US" sz="28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EB6B6D-D38F-5846-0DF8-4EA5B3EC1A3C}"/>
                </a:ext>
              </a:extLst>
            </p:cNvPr>
            <p:cNvSpPr txBox="1"/>
            <p:nvPr/>
          </p:nvSpPr>
          <p:spPr>
            <a:xfrm>
              <a:off x="11426886" y="4226657"/>
              <a:ext cx="795081" cy="32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7240">
                <a:spcAft>
                  <a:spcPts val="600"/>
                </a:spcAft>
              </a:pPr>
              <a:r>
                <a:rPr lang="en-US" sz="20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2021</a:t>
              </a:r>
              <a:endParaRPr lang="en-US" sz="2800" b="1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A769EB7-4690-61EA-B689-1639D2BB3BFB}"/>
              </a:ext>
            </a:extLst>
          </p:cNvPr>
          <p:cNvSpPr txBox="1">
            <a:spLocks/>
          </p:cNvSpPr>
          <p:nvPr/>
        </p:nvSpPr>
        <p:spPr>
          <a:xfrm>
            <a:off x="249501" y="107305"/>
            <a:ext cx="884007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8129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22321"/>
          </a:xfrm>
        </p:spPr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&amp; National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2065868"/>
            <a:ext cx="6907481" cy="47413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Fiji is a signatory to various international agreements that require accurate data on the country’s land cover and land use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United Nations Framework Convention on Climate Change (UNFCCC)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Reducing Emissions from Deforestation and forest Degradation (REDD+)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Sustainable Developments Goals (SDGs)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Convention on Biological Diversity (CBD)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United Nations Convention to Combat Desertification (UNCCD)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UN Forest Instrument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State of the Environment Report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State of Forest Genetics Report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FAO’s Global Forest Resource Assessment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Others required by Ministry of Agriculture, Lands, Environment, Etc.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D480BF2-9A4A-4D05-96A1-C4D618CF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ounded Rectangle 9">
            <a:extLst>
              <a:ext uri="{FF2B5EF4-FFF2-40B4-BE49-F238E27FC236}">
                <a16:creationId xmlns:a16="http://schemas.microsoft.com/office/drawing/2014/main" id="{BC19AC18-6B0C-46B0-90A9-D7B3F5CAD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B86B4E32-FF92-4243-B8C0-BDC2DBF34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27477F-B889-BDC2-0AE0-F048380266C6}"/>
              </a:ext>
            </a:extLst>
          </p:cNvPr>
          <p:cNvGrpSpPr/>
          <p:nvPr/>
        </p:nvGrpSpPr>
        <p:grpSpPr>
          <a:xfrm>
            <a:off x="8525675" y="1003702"/>
            <a:ext cx="2697479" cy="4697382"/>
            <a:chOff x="9154367" y="1590991"/>
            <a:chExt cx="2908159" cy="51327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DF19D91-9503-7E3D-AA21-615D1A68E9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49" t="-9919"/>
            <a:stretch/>
          </p:blipFill>
          <p:spPr bwMode="auto">
            <a:xfrm>
              <a:off x="9256296" y="1590991"/>
              <a:ext cx="2027011" cy="71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65C7CB-0EE6-25AA-FC99-1FD6152BFBDC}"/>
                </a:ext>
              </a:extLst>
            </p:cNvPr>
            <p:cNvGrpSpPr/>
            <p:nvPr/>
          </p:nvGrpSpPr>
          <p:grpSpPr>
            <a:xfrm>
              <a:off x="10504089" y="2421793"/>
              <a:ext cx="1558437" cy="636250"/>
              <a:chOff x="9828097" y="2538136"/>
              <a:chExt cx="1602222" cy="45992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9EE438-5F6D-8DA0-6567-3C484AAFC4ED}"/>
                  </a:ext>
                </a:extLst>
              </p:cNvPr>
              <p:cNvSpPr/>
              <p:nvPr/>
            </p:nvSpPr>
            <p:spPr>
              <a:xfrm>
                <a:off x="9828097" y="2538136"/>
                <a:ext cx="1602222" cy="4599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Home - REDD+ Fiji">
                <a:extLst>
                  <a:ext uri="{FF2B5EF4-FFF2-40B4-BE49-F238E27FC236}">
                    <a16:creationId xmlns:a16="http://schemas.microsoft.com/office/drawing/2014/main" id="{8D5DED2E-8FD7-22B8-C601-A1D0FB3D7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3591" y="2550418"/>
                <a:ext cx="1166037" cy="414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57CC961-F253-D29A-3A8F-8D77C2259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5632" y="3954776"/>
              <a:ext cx="1318388" cy="73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C3195B-DDE3-337B-4AC1-568E18745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7325" y="3167442"/>
              <a:ext cx="2216495" cy="681280"/>
            </a:xfrm>
            <a:prstGeom prst="rect">
              <a:avLst/>
            </a:prstGeom>
          </p:spPr>
        </p:pic>
        <p:pic>
          <p:nvPicPr>
            <p:cNvPr id="1036" name="Picture 12" descr="sustainable development goals logo template illustration ...">
              <a:extLst>
                <a:ext uri="{FF2B5EF4-FFF2-40B4-BE49-F238E27FC236}">
                  <a16:creationId xmlns:a16="http://schemas.microsoft.com/office/drawing/2014/main" id="{1DA49425-B781-1243-101D-7A960A8C1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4367" y="3992706"/>
              <a:ext cx="1563623" cy="1563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3C0E2A-51BA-7409-45B1-E21657449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5632" y="4976177"/>
              <a:ext cx="1326894" cy="1747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7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Use/Cover Classification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r>
              <a:rPr lang="en-US" sz="2400" dirty="0"/>
              <a:t>The agreements &amp; initiatives frequently require data from broad land use classes described by the Intergovernmental Panel on Climate Change (IPCC)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A6D551-856D-26CE-B52E-15DAA6D03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20196"/>
              </p:ext>
            </p:extLst>
          </p:nvPr>
        </p:nvGraphicFramePr>
        <p:xfrm>
          <a:off x="7563742" y="819543"/>
          <a:ext cx="3980139" cy="5218916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980139">
                  <a:extLst>
                    <a:ext uri="{9D8B030D-6E8A-4147-A177-3AD203B41FA5}">
                      <a16:colId xmlns:a16="http://schemas.microsoft.com/office/drawing/2014/main" val="4141241117"/>
                    </a:ext>
                  </a:extLst>
                </a:gridCol>
              </a:tblGrid>
              <a:tr h="811634">
                <a:tc>
                  <a:txBody>
                    <a:bodyPr/>
                    <a:lstStyle/>
                    <a:p>
                      <a:r>
                        <a:rPr lang="en-US" sz="2400" b="0" cap="all" spc="150" dirty="0">
                          <a:solidFill>
                            <a:schemeClr val="tx1"/>
                          </a:solidFill>
                        </a:rPr>
                        <a:t>IPCC Classes</a:t>
                      </a:r>
                    </a:p>
                  </a:txBody>
                  <a:tcPr marL="202307" marR="202307" marT="202307" marB="202307"/>
                </a:tc>
                <a:extLst>
                  <a:ext uri="{0D108BD9-81ED-4DB2-BD59-A6C34878D82A}">
                    <a16:rowId xmlns:a16="http://schemas.microsoft.com/office/drawing/2014/main" val="4293577794"/>
                  </a:ext>
                </a:extLst>
              </a:tr>
              <a:tr h="734547">
                <a:tc>
                  <a:txBody>
                    <a:bodyPr/>
                    <a:lstStyle/>
                    <a:p>
                      <a:r>
                        <a:rPr lang="en-US" sz="1900" cap="none" spc="0" dirty="0">
                          <a:solidFill>
                            <a:schemeClr val="bg1"/>
                          </a:solidFill>
                        </a:rPr>
                        <a:t>Forestland</a:t>
                      </a:r>
                    </a:p>
                  </a:txBody>
                  <a:tcPr marL="202307" marR="202307" marT="202307" marB="202307"/>
                </a:tc>
                <a:extLst>
                  <a:ext uri="{0D108BD9-81ED-4DB2-BD59-A6C34878D82A}">
                    <a16:rowId xmlns:a16="http://schemas.microsoft.com/office/drawing/2014/main" val="2758231495"/>
                  </a:ext>
                </a:extLst>
              </a:tr>
              <a:tr h="734547">
                <a:tc>
                  <a:txBody>
                    <a:bodyPr/>
                    <a:lstStyle/>
                    <a:p>
                      <a:r>
                        <a:rPr lang="en-US" sz="1900" cap="none" spc="0" dirty="0">
                          <a:solidFill>
                            <a:schemeClr val="bg1"/>
                          </a:solidFill>
                        </a:rPr>
                        <a:t>Cropland</a:t>
                      </a:r>
                    </a:p>
                  </a:txBody>
                  <a:tcPr marL="202307" marR="202307" marT="202307" marB="202307"/>
                </a:tc>
                <a:extLst>
                  <a:ext uri="{0D108BD9-81ED-4DB2-BD59-A6C34878D82A}">
                    <a16:rowId xmlns:a16="http://schemas.microsoft.com/office/drawing/2014/main" val="696814874"/>
                  </a:ext>
                </a:extLst>
              </a:tr>
              <a:tr h="734547">
                <a:tc>
                  <a:txBody>
                    <a:bodyPr/>
                    <a:lstStyle/>
                    <a:p>
                      <a:r>
                        <a:rPr lang="en-US" sz="1900" cap="none" spc="0" dirty="0">
                          <a:solidFill>
                            <a:schemeClr val="bg1"/>
                          </a:solidFill>
                        </a:rPr>
                        <a:t>Grassland</a:t>
                      </a:r>
                    </a:p>
                  </a:txBody>
                  <a:tcPr marL="202307" marR="202307" marT="202307" marB="202307"/>
                </a:tc>
                <a:extLst>
                  <a:ext uri="{0D108BD9-81ED-4DB2-BD59-A6C34878D82A}">
                    <a16:rowId xmlns:a16="http://schemas.microsoft.com/office/drawing/2014/main" val="1873910975"/>
                  </a:ext>
                </a:extLst>
              </a:tr>
              <a:tr h="734547">
                <a:tc>
                  <a:txBody>
                    <a:bodyPr/>
                    <a:lstStyle/>
                    <a:p>
                      <a:r>
                        <a:rPr lang="en-US" sz="1900" cap="none" spc="0" dirty="0">
                          <a:solidFill>
                            <a:schemeClr val="bg1"/>
                          </a:solidFill>
                        </a:rPr>
                        <a:t>Wetlands</a:t>
                      </a:r>
                    </a:p>
                  </a:txBody>
                  <a:tcPr marL="202307" marR="202307" marT="202307" marB="202307"/>
                </a:tc>
                <a:extLst>
                  <a:ext uri="{0D108BD9-81ED-4DB2-BD59-A6C34878D82A}">
                    <a16:rowId xmlns:a16="http://schemas.microsoft.com/office/drawing/2014/main" val="738201880"/>
                  </a:ext>
                </a:extLst>
              </a:tr>
              <a:tr h="734547">
                <a:tc>
                  <a:txBody>
                    <a:bodyPr/>
                    <a:lstStyle/>
                    <a:p>
                      <a:r>
                        <a:rPr lang="en-US" sz="1900" cap="none" spc="0" dirty="0">
                          <a:solidFill>
                            <a:schemeClr val="bg1"/>
                          </a:solidFill>
                        </a:rPr>
                        <a:t>Settlements</a:t>
                      </a:r>
                    </a:p>
                  </a:txBody>
                  <a:tcPr marL="202307" marR="202307" marT="202307" marB="202307"/>
                </a:tc>
                <a:extLst>
                  <a:ext uri="{0D108BD9-81ED-4DB2-BD59-A6C34878D82A}">
                    <a16:rowId xmlns:a16="http://schemas.microsoft.com/office/drawing/2014/main" val="3298950417"/>
                  </a:ext>
                </a:extLst>
              </a:tr>
              <a:tr h="734547">
                <a:tc>
                  <a:txBody>
                    <a:bodyPr/>
                    <a:lstStyle/>
                    <a:p>
                      <a:r>
                        <a:rPr lang="en-US" sz="1900" cap="none" spc="0" dirty="0">
                          <a:solidFill>
                            <a:schemeClr val="bg1"/>
                          </a:solidFill>
                        </a:rPr>
                        <a:t>Other Land</a:t>
                      </a:r>
                    </a:p>
                  </a:txBody>
                  <a:tcPr marL="202307" marR="202307" marT="202307" marB="202307"/>
                </a:tc>
                <a:extLst>
                  <a:ext uri="{0D108BD9-81ED-4DB2-BD59-A6C34878D82A}">
                    <a16:rowId xmlns:a16="http://schemas.microsoft.com/office/drawing/2014/main" val="3949079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7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Fiji’s Climate Change Act of 2021</a:t>
            </a:r>
            <a:endPara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381" y="2443237"/>
            <a:ext cx="6076648" cy="4414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PART 7—MEASUREMENT, REPORTING AND VERIFICATION OF EMISSIONS AND EMISSIONS REDUCTIONS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30.—(1) The following permanent secretaries</a:t>
            </a:r>
            <a:r>
              <a:rPr lang="en-US" sz="2000" dirty="0">
                <a:solidFill>
                  <a:srgbClr val="FF0000"/>
                </a:solidFill>
              </a:rPr>
              <a:t> must biennially estimate</a:t>
            </a:r>
            <a:r>
              <a:rPr lang="en-US" sz="2000" dirty="0">
                <a:solidFill>
                  <a:schemeClr val="bg1"/>
                </a:solidFill>
              </a:rPr>
              <a:t>, and compile data related to emissions and </a:t>
            </a:r>
            <a:r>
              <a:rPr lang="en-US" sz="2000" dirty="0">
                <a:solidFill>
                  <a:srgbClr val="FF0000"/>
                </a:solidFill>
              </a:rPr>
              <a:t>emissions reductions activities </a:t>
            </a:r>
            <a:r>
              <a:rPr lang="en-US" sz="2000" dirty="0">
                <a:solidFill>
                  <a:schemeClr val="bg1"/>
                </a:solidFill>
              </a:rPr>
              <a:t>from within their portfolio and submit it to the Committee—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(c) the permanent secretary or </a:t>
            </a:r>
            <a:r>
              <a:rPr lang="en-US" sz="2000" dirty="0">
                <a:solidFill>
                  <a:srgbClr val="FF0000"/>
                </a:solidFill>
              </a:rPr>
              <a:t>permanent secretaries responsible for agriculture, forestry and other land use </a:t>
            </a:r>
            <a:r>
              <a:rPr lang="en-US" sz="2000" dirty="0">
                <a:solidFill>
                  <a:schemeClr val="bg1"/>
                </a:solidFill>
              </a:rPr>
              <a:t>in relation to the agriculture, forestry and other land use sector;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465482-FAF7-353C-9C14-4D6DB62E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1915" y="3006785"/>
            <a:ext cx="5918529" cy="2980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2" y="2138438"/>
            <a:ext cx="4474612" cy="45865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Different ministries must report on land cover and changes in land cover for various international agreements &amp; national initiatives (e.g. climate change, SDGs)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However, each ministry uses its own methodology, leading to data inconsistencies</a:t>
            </a: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 satellite image of a green area&#10;&#10;Description automatically generated">
            <a:extLst>
              <a:ext uri="{FF2B5EF4-FFF2-40B4-BE49-F238E27FC236}">
                <a16:creationId xmlns:a16="http://schemas.microsoft.com/office/drawing/2014/main" id="{7D8FC316-67F1-4E98-B1BE-C5E4F086C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992" y="772178"/>
            <a:ext cx="5449889" cy="5313641"/>
          </a:xfrm>
          <a:prstGeom prst="rect">
            <a:avLst/>
          </a:prstGeom>
          <a:effectLst/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3EEEB7-FF31-4880-9455-B8EC499781B4}"/>
              </a:ext>
            </a:extLst>
          </p:cNvPr>
          <p:cNvSpPr txBox="1"/>
          <p:nvPr/>
        </p:nvSpPr>
        <p:spPr>
          <a:xfrm>
            <a:off x="5979780" y="6117966"/>
            <a:ext cx="556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Mangrove maps created with different methodologies</a:t>
            </a:r>
          </a:p>
        </p:txBody>
      </p:sp>
    </p:spTree>
    <p:extLst>
      <p:ext uri="{BB962C8B-B14F-4D97-AF65-F5344CB8AC3E}">
        <p14:creationId xmlns:p14="http://schemas.microsoft.com/office/powerpoint/2010/main" val="291716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458D-D489-48F3-A22C-F012E8BF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/>
              <a:t>What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40CFC-A139-45AF-B883-024FBC082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Nationally adopted land cover and land cover change data for Fiji</a:t>
            </a:r>
          </a:p>
          <a:p>
            <a:pPr lvl="1"/>
            <a:r>
              <a:rPr lang="en-US" sz="2400" dirty="0"/>
              <a:t>Consistent, comparable, reliable, and transparent data</a:t>
            </a:r>
          </a:p>
          <a:p>
            <a:pPr lvl="1"/>
            <a:r>
              <a:rPr lang="en-US" sz="2400" dirty="0"/>
              <a:t>Everyone on the same page with a common system!</a:t>
            </a:r>
          </a:p>
          <a:p>
            <a:pPr lvl="1"/>
            <a:endParaRPr lang="en-US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94BC4-9E47-4A14-B389-A38B6C428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691" y="1498192"/>
            <a:ext cx="6121660" cy="4422897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1938D-643C-48FF-996C-3549ACC4FE08}"/>
              </a:ext>
            </a:extLst>
          </p:cNvPr>
          <p:cNvSpPr txBox="1"/>
          <p:nvPr/>
        </p:nvSpPr>
        <p:spPr>
          <a:xfrm>
            <a:off x="5668808" y="5921089"/>
            <a:ext cx="2847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Courtesy: Ministry of Forestry, REDD+</a:t>
            </a:r>
          </a:p>
        </p:txBody>
      </p:sp>
    </p:spTree>
    <p:extLst>
      <p:ext uri="{BB962C8B-B14F-4D97-AF65-F5344CB8AC3E}">
        <p14:creationId xmlns:p14="http://schemas.microsoft.com/office/powerpoint/2010/main" val="422902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5E8E4-C251-E041-839E-FFE09D48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Fiji Geospatial Information Management Council Endorsement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7AC5-1D9F-7B2F-D771-6A40B46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 5 April 2023, the FGIMC acknowledged the need: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For land cover change mapping in Fiji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To have a common nationally adopted land cover change dataset for Fiji</a:t>
            </a:r>
          </a:p>
          <a:p>
            <a:r>
              <a:rPr lang="en-US" sz="2000" dirty="0">
                <a:solidFill>
                  <a:schemeClr val="bg1"/>
                </a:solidFill>
              </a:rPr>
              <a:t>Established a technical working group under the guidance of the Fiji Geospatial Technical Advisory Committee (FGTAC)</a:t>
            </a:r>
          </a:p>
        </p:txBody>
      </p:sp>
      <p:graphicFrame>
        <p:nvGraphicFramePr>
          <p:cNvPr id="22" name="Table 23">
            <a:extLst>
              <a:ext uri="{FF2B5EF4-FFF2-40B4-BE49-F238E27FC236}">
                <a16:creationId xmlns:a16="http://schemas.microsoft.com/office/drawing/2014/main" id="{6057F904-6E83-4097-B4B5-772BCEC6D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89483"/>
              </p:ext>
            </p:extLst>
          </p:nvPr>
        </p:nvGraphicFramePr>
        <p:xfrm>
          <a:off x="6173255" y="2517424"/>
          <a:ext cx="5616722" cy="380799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012958">
                  <a:extLst>
                    <a:ext uri="{9D8B030D-6E8A-4147-A177-3AD203B41FA5}">
                      <a16:colId xmlns:a16="http://schemas.microsoft.com/office/drawing/2014/main" val="1248538879"/>
                    </a:ext>
                  </a:extLst>
                </a:gridCol>
                <a:gridCol w="2603764">
                  <a:extLst>
                    <a:ext uri="{9D8B030D-6E8A-4147-A177-3AD203B41FA5}">
                      <a16:colId xmlns:a16="http://schemas.microsoft.com/office/drawing/2014/main" val="4119797847"/>
                    </a:ext>
                  </a:extLst>
                </a:gridCol>
              </a:tblGrid>
              <a:tr h="331112">
                <a:tc>
                  <a:txBody>
                    <a:bodyPr/>
                    <a:lstStyle/>
                    <a:p>
                      <a:r>
                        <a:rPr lang="en-US" sz="1600" dirty="0"/>
                        <a:t>Members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Advisors</a:t>
                      </a:r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3356957272"/>
                  </a:ext>
                </a:extLst>
              </a:tr>
              <a:tr h="556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Ministry of Fisheries and Forestry (lead)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 Forest Service</a:t>
                      </a:r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3310095077"/>
                  </a:ext>
                </a:extLst>
              </a:tr>
              <a:tr h="556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Ministry of Lands and Mineral Resources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Fiji National University</a:t>
                      </a:r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1017251785"/>
                  </a:ext>
                </a:extLst>
              </a:tr>
              <a:tr h="556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Climate Change Division (Office of the Prime Minister)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University of the South Pacific</a:t>
                      </a:r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3705361185"/>
                  </a:ext>
                </a:extLst>
              </a:tr>
              <a:tr h="556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Ministry of Agriculture and Waterways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SPC</a:t>
                      </a:r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1444875074"/>
                  </a:ext>
                </a:extLst>
              </a:tr>
              <a:tr h="331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Ministry of Sugar Industry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1596783118"/>
                  </a:ext>
                </a:extLst>
              </a:tr>
              <a:tr h="331112">
                <a:tc>
                  <a:txBody>
                    <a:bodyPr/>
                    <a:lstStyle/>
                    <a:p>
                      <a:r>
                        <a:rPr lang="en-US" sz="1600"/>
                        <a:t>Ministry of Local Government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1736793963"/>
                  </a:ext>
                </a:extLst>
              </a:tr>
              <a:tr h="331112">
                <a:tc>
                  <a:txBody>
                    <a:bodyPr/>
                    <a:lstStyle/>
                    <a:p>
                      <a:r>
                        <a:rPr lang="en-US" sz="1600"/>
                        <a:t>iTaukei Lands Trust Board</a:t>
                      </a:r>
                    </a:p>
                  </a:txBody>
                  <a:tcPr marL="75253" marR="75253" marT="37626" marB="3762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253" marR="75253" marT="37626" marB="37626"/>
                </a:tc>
                <a:extLst>
                  <a:ext uri="{0D108BD9-81ED-4DB2-BD59-A6C34878D82A}">
                    <a16:rowId xmlns:a16="http://schemas.microsoft.com/office/drawing/2014/main" val="107665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D4104-72FA-4EE6-B43D-5577508F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System Elements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838F7-DC32-4042-BA50-C06C3809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6879145" cy="40363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Needs Assessment Consultation (September 20-21, 2023)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Maps of the 6 IPCC land use classes &amp; change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Tables of numbers from Sample-based Area Estimation quantifying: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Number of hectares of each class and changes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Level of uncertainty associated with the numbers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Base year 2005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Refreshed every 2 years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Where? 12 main islands of Fiji</a:t>
            </a:r>
          </a:p>
        </p:txBody>
      </p:sp>
      <p:pic>
        <p:nvPicPr>
          <p:cNvPr id="4" name="Graphic 3" descr="Map with pin outline">
            <a:extLst>
              <a:ext uri="{FF2B5EF4-FFF2-40B4-BE49-F238E27FC236}">
                <a16:creationId xmlns:a16="http://schemas.microsoft.com/office/drawing/2014/main" id="{70B01AE2-BE42-E343-0154-85AA74274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139" y="2400861"/>
            <a:ext cx="1555143" cy="1555143"/>
          </a:xfrm>
          <a:prstGeom prst="rect">
            <a:avLst/>
          </a:prstGeom>
        </p:spPr>
      </p:pic>
      <p:pic>
        <p:nvPicPr>
          <p:cNvPr id="10" name="Graphic 9" descr="Table with solid fill">
            <a:extLst>
              <a:ext uri="{FF2B5EF4-FFF2-40B4-BE49-F238E27FC236}">
                <a16:creationId xmlns:a16="http://schemas.microsoft.com/office/drawing/2014/main" id="{F18BE9C2-8169-DA38-C5FE-389EF4876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6923" y="3828466"/>
            <a:ext cx="1652953" cy="16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1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1028</Words>
  <Application>Microsoft Office PowerPoint</Application>
  <PresentationFormat>Widescreen</PresentationFormat>
  <Paragraphs>159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Tahoma</vt:lpstr>
      <vt:lpstr>Wingdings</vt:lpstr>
      <vt:lpstr>Wingdings 3</vt:lpstr>
      <vt:lpstr>Ion</vt:lpstr>
      <vt:lpstr>Developing Fiji’s National Land Cover Change Mapping System</vt:lpstr>
      <vt:lpstr>PowerPoint Presentation</vt:lpstr>
      <vt:lpstr>International &amp; National Reporting</vt:lpstr>
      <vt:lpstr>Land Use/Cover Classification System</vt:lpstr>
      <vt:lpstr>Fiji’s Climate Change Act of 2021</vt:lpstr>
      <vt:lpstr>Data Inconsistency</vt:lpstr>
      <vt:lpstr>What is Needed?</vt:lpstr>
      <vt:lpstr>Fiji Geospatial Information Management Council Endorsement</vt:lpstr>
      <vt:lpstr>System Elements</vt:lpstr>
      <vt:lpstr>Mapping Component</vt:lpstr>
      <vt:lpstr>Sample-based Area Estimation</vt:lpstr>
      <vt:lpstr>Sample-based Area Estimation</vt:lpstr>
      <vt:lpstr>Mapping Component</vt:lpstr>
      <vt:lpstr>Tabular Data from Sample-based Area Estimation</vt:lpstr>
      <vt:lpstr>Current Status and Future Plans</vt:lpstr>
      <vt:lpstr>Thanks! Vinaka!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Fiji’s National Land Cover Change Mapping System</dc:title>
  <dc:creator>Randy Hamilton</dc:creator>
  <cp:lastModifiedBy>Randy Hamilton</cp:lastModifiedBy>
  <cp:revision>7</cp:revision>
  <dcterms:created xsi:type="dcterms:W3CDTF">2023-11-22T05:45:45Z</dcterms:created>
  <dcterms:modified xsi:type="dcterms:W3CDTF">2023-11-24T05:09:35Z</dcterms:modified>
</cp:coreProperties>
</file>