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8"/>
  </p:notesMasterIdLst>
  <p:sldIdLst>
    <p:sldId id="256" r:id="rId2"/>
    <p:sldId id="257" r:id="rId3"/>
    <p:sldId id="274" r:id="rId4"/>
    <p:sldId id="263" r:id="rId5"/>
    <p:sldId id="262" r:id="rId6"/>
    <p:sldId id="264" r:id="rId7"/>
    <p:sldId id="266" r:id="rId8"/>
    <p:sldId id="267" r:id="rId9"/>
    <p:sldId id="275" r:id="rId10"/>
    <p:sldId id="276" r:id="rId11"/>
    <p:sldId id="268" r:id="rId12"/>
    <p:sldId id="271" r:id="rId13"/>
    <p:sldId id="272" r:id="rId14"/>
    <p:sldId id="270" r:id="rId15"/>
    <p:sldId id="273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F9E2B3-A309-110A-106E-0243B1F0F422}" name="Armando Apan" initials="AA" userId="Armando Ap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D8CB-D9D3-418C-A9DD-CEF01939C436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92C6-0818-48D3-85B6-6794565FD2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87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C92C6-0818-48D3-85B6-6794565FD2D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5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7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86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12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7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0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25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38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40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0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0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64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89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34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01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8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991A-2592-462E-844E-947745B005F5}" type="datetimeFigureOut">
              <a:rPr lang="en-AU" smtClean="0"/>
              <a:t>21/11/2023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E0698D-B751-4E48-A3F1-32435DA75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4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940669" cy="9482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FEB74-6D01-C4A8-5D8B-309B52063D70}"/>
              </a:ext>
            </a:extLst>
          </p:cNvPr>
          <p:cNvSpPr txBox="1"/>
          <p:nvPr/>
        </p:nvSpPr>
        <p:spPr>
          <a:xfrm>
            <a:off x="297712" y="1014230"/>
            <a:ext cx="98563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floodplain vegetation responses </a:t>
            </a:r>
          </a:p>
          <a:p>
            <a:pPr algn="ctr"/>
            <a:r>
              <a:rPr lang="en-A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surface water availability using remotely sensed data in southeast Australia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AE96D-C18C-BCF1-A79D-48DBE10C489C}"/>
              </a:ext>
            </a:extLst>
          </p:cNvPr>
          <p:cNvSpPr txBox="1"/>
          <p:nvPr/>
        </p:nvSpPr>
        <p:spPr>
          <a:xfrm>
            <a:off x="3204882" y="2644170"/>
            <a:ext cx="4975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Newton Muhury</a:t>
            </a:r>
          </a:p>
          <a:p>
            <a:pPr algn="ctr"/>
            <a:r>
              <a:rPr lang="en-AU" dirty="0"/>
              <a:t>    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School of Surveying and Built Environment, </a:t>
            </a:r>
          </a:p>
          <a:p>
            <a:pPr algn="ctr"/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University of Southern Queensland</a:t>
            </a:r>
          </a:p>
          <a:p>
            <a:pPr algn="ctr"/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Australia </a:t>
            </a:r>
          </a:p>
          <a:p>
            <a:pPr algn="ctr"/>
            <a:r>
              <a:rPr lang="en-AU" dirty="0"/>
              <a:t>newton.muhury@usq.edu.au</a:t>
            </a:r>
          </a:p>
        </p:txBody>
      </p:sp>
      <p:pic>
        <p:nvPicPr>
          <p:cNvPr id="5" name="Picture 4" descr="Satellite in space above earth&#10;&#10;Description automatically generated">
            <a:extLst>
              <a:ext uri="{FF2B5EF4-FFF2-40B4-BE49-F238E27FC236}">
                <a16:creationId xmlns:a16="http://schemas.microsoft.com/office/drawing/2014/main" id="{998B0021-3C2D-1443-8A8A-0485799F5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94" y="4407582"/>
            <a:ext cx="4386173" cy="2469607"/>
          </a:xfrm>
          <a:prstGeom prst="rect">
            <a:avLst/>
          </a:prstGeom>
        </p:spPr>
      </p:pic>
      <p:pic>
        <p:nvPicPr>
          <p:cNvPr id="9" name="Picture 8" descr="A river with trees and bushes&#10;&#10;Description automatically generated with medium confidence">
            <a:extLst>
              <a:ext uri="{FF2B5EF4-FFF2-40B4-BE49-F238E27FC236}">
                <a16:creationId xmlns:a16="http://schemas.microsoft.com/office/drawing/2014/main" id="{688817B0-6B7B-4F29-F46A-1FB2F0C21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06" y="4372090"/>
            <a:ext cx="3100189" cy="2485910"/>
          </a:xfrm>
          <a:prstGeom prst="rect">
            <a:avLst/>
          </a:prstGeom>
        </p:spPr>
      </p:pic>
      <p:pic>
        <p:nvPicPr>
          <p:cNvPr id="13" name="Picture 12" descr="A river bank with grass and trees&#10;&#10;Description automatically generated">
            <a:extLst>
              <a:ext uri="{FF2B5EF4-FFF2-40B4-BE49-F238E27FC236}">
                <a16:creationId xmlns:a16="http://schemas.microsoft.com/office/drawing/2014/main" id="{33C854C3-F259-5CC7-621C-5C9DF9BD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9430"/>
            <a:ext cx="2466714" cy="24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8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713030" cy="8370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489738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Methods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573206" y="1032887"/>
            <a:ext cx="6745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70CFBD-007D-1651-EBE7-32CDEE2F3068}"/>
              </a:ext>
            </a:extLst>
          </p:cNvPr>
          <p:cNvSpPr txBox="1"/>
          <p:nvPr/>
        </p:nvSpPr>
        <p:spPr>
          <a:xfrm>
            <a:off x="1348266" y="1150397"/>
            <a:ext cx="192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</p:txBody>
      </p:sp>
      <p:pic>
        <p:nvPicPr>
          <p:cNvPr id="9" name="Picture 8" descr="A satellite view of land&#10;&#10;Description automatically generated">
            <a:extLst>
              <a:ext uri="{FF2B5EF4-FFF2-40B4-BE49-F238E27FC236}">
                <a16:creationId xmlns:a16="http://schemas.microsoft.com/office/drawing/2014/main" id="{C8A9353C-1105-1468-F085-10AA560E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95" y="1668017"/>
            <a:ext cx="4829018" cy="259371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C3EE594-7A38-4DBC-AC8C-D4D65D03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06" y="4269928"/>
            <a:ext cx="4575629" cy="24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124524" cy="103809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935466" y="909340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465729" y="1415453"/>
            <a:ext cx="8122024" cy="171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884A48-2BCC-19AA-626E-6408657F7187}"/>
              </a:ext>
            </a:extLst>
          </p:cNvPr>
          <p:cNvSpPr txBox="1"/>
          <p:nvPr/>
        </p:nvSpPr>
        <p:spPr>
          <a:xfrm>
            <a:off x="1046245" y="1796546"/>
            <a:ext cx="5583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SIMHYD has simulated catchment runoff with an NSE value of 0.95.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Grass is highly responsive to rainfall, runoff, and streamflow (r=0.85, 0.82, and 0.81, respectively) during the dry season.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Shrubs and trees were highly responsive to catchment runoff (r=0.77, and r= 0.75 respectively) during the dry season</a:t>
            </a:r>
          </a:p>
        </p:txBody>
      </p:sp>
      <p:pic>
        <p:nvPicPr>
          <p:cNvPr id="6" name="Picture 5" descr="A graph showing the calibrated and observed&#10;&#10;Description automatically generated">
            <a:extLst>
              <a:ext uri="{FF2B5EF4-FFF2-40B4-BE49-F238E27FC236}">
                <a16:creationId xmlns:a16="http://schemas.microsoft.com/office/drawing/2014/main" id="{0E95E36C-CCF3-0A18-6A44-E36B0E900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28" y="1432560"/>
            <a:ext cx="4584538" cy="2777129"/>
          </a:xfrm>
          <a:prstGeom prst="rect">
            <a:avLst/>
          </a:prstGeom>
        </p:spPr>
      </p:pic>
      <p:pic>
        <p:nvPicPr>
          <p:cNvPr id="11" name="Picture 10" descr="A graph showing the growth of the fall&#10;&#10;Description automatically generated with medium confidence">
            <a:extLst>
              <a:ext uri="{FF2B5EF4-FFF2-40B4-BE49-F238E27FC236}">
                <a16:creationId xmlns:a16="http://schemas.microsoft.com/office/drawing/2014/main" id="{8D4CD1D2-74B9-6823-B1AF-890BA859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67" y="4209690"/>
            <a:ext cx="4567165" cy="27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4" y="41509"/>
            <a:ext cx="1780206" cy="86985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687662" y="892233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Results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763777" y="1392004"/>
            <a:ext cx="7018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diagram of a stream&#10;&#10;Description automatically generated">
            <a:extLst>
              <a:ext uri="{FF2B5EF4-FFF2-40B4-BE49-F238E27FC236}">
                <a16:creationId xmlns:a16="http://schemas.microsoft.com/office/drawing/2014/main" id="{94A334C3-96BE-2D3F-12F1-F1DA4F572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6" y="2680759"/>
            <a:ext cx="6400799" cy="22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168219" cy="105944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688095" y="560202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Results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210235" y="1134836"/>
            <a:ext cx="7555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0561E7-1193-46E4-2D08-3E5C8E5DC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46408"/>
              </p:ext>
            </p:extLst>
          </p:nvPr>
        </p:nvGraphicFramePr>
        <p:xfrm>
          <a:off x="120502" y="1776652"/>
          <a:ext cx="5975498" cy="2436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34586">
                  <a:extLst>
                    <a:ext uri="{9D8B030D-6E8A-4147-A177-3AD203B41FA5}">
                      <a16:colId xmlns:a16="http://schemas.microsoft.com/office/drawing/2014/main" val="3846099194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1494518767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615918751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2812064665"/>
                    </a:ext>
                  </a:extLst>
                </a:gridCol>
              </a:tblGrid>
              <a:tr h="29292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Rainfall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Runoff</a:t>
                      </a:r>
                      <a:endParaRPr lang="en-AU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Streamflow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490283"/>
                  </a:ext>
                </a:extLst>
              </a:tr>
              <a:tr h="29292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 near to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0.68</a:t>
                      </a:r>
                      <a:endParaRPr lang="en-AU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807633"/>
                  </a:ext>
                </a:extLst>
              </a:tr>
              <a:tr h="34626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 distant from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228680"/>
                  </a:ext>
                </a:extLst>
              </a:tr>
              <a:tr h="29292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Shrub near to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0.66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0.66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1272588"/>
                  </a:ext>
                </a:extLst>
              </a:tr>
              <a:tr h="38146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Shrub distant from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0.64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0.64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584117"/>
                  </a:ext>
                </a:extLst>
              </a:tr>
              <a:tr h="29292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 near to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0.67</a:t>
                      </a:r>
                      <a:endParaRPr lang="en-AU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0.69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533246"/>
                  </a:ext>
                </a:extLst>
              </a:tr>
              <a:tr h="42674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 distant from the stream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0.58</a:t>
                      </a:r>
                      <a:endParaRPr lang="en-AU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</a:t>
                      </a:r>
                      <a:r>
                        <a:rPr lang="en-A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A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0.56</a:t>
                      </a:r>
                      <a:endParaRPr lang="en-AU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6602610"/>
                  </a:ext>
                </a:extLst>
              </a:tr>
            </a:tbl>
          </a:graphicData>
        </a:graphic>
      </p:graphicFrame>
      <p:pic>
        <p:nvPicPr>
          <p:cNvPr id="9" name="Picture 8" descr="A comparison of different colored bars&#10;&#10;Description automatically generated">
            <a:extLst>
              <a:ext uri="{FF2B5EF4-FFF2-40B4-BE49-F238E27FC236}">
                <a16:creationId xmlns:a16="http://schemas.microsoft.com/office/drawing/2014/main" id="{6DCAF23C-F2BF-7CEB-5E2D-47D59FFB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940"/>
            <a:ext cx="6096000" cy="2037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67A1E242-1822-6769-C092-A33CEE33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8334"/>
            <a:ext cx="5318867" cy="5729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C76CB-778E-AA59-9EDC-EE65D0C0A155}"/>
              </a:ext>
            </a:extLst>
          </p:cNvPr>
          <p:cNvSpPr txBox="1"/>
          <p:nvPr/>
        </p:nvSpPr>
        <p:spPr>
          <a:xfrm>
            <a:off x="120502" y="1513095"/>
            <a:ext cx="312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79150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0" y="30480"/>
            <a:ext cx="2067338" cy="99149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892233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Results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367311" y="1432560"/>
            <a:ext cx="69517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B9AD67-1658-EA67-8F68-72D1DFE70C5F}"/>
              </a:ext>
            </a:extLst>
          </p:cNvPr>
          <p:cNvSpPr txBox="1"/>
          <p:nvPr/>
        </p:nvSpPr>
        <p:spPr>
          <a:xfrm>
            <a:off x="1044582" y="1594571"/>
            <a:ext cx="4728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Grasses respond more to catchment rainfall than shrubs and trees during the dry season.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Grasses and Shrubs are highly responsive to catchment runoff during the wet season.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Trees distant from the stream are more responsive to runoff than the closest ones during the dry season.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F8A534BD-FE44-038E-CBE4-9D9A89C5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87" y="1449668"/>
            <a:ext cx="5226878" cy="54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768873" cy="86431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892233"/>
            <a:ext cx="221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398494" y="1432560"/>
            <a:ext cx="6920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B9AD67-1658-EA67-8F68-72D1DFE70C5F}"/>
              </a:ext>
            </a:extLst>
          </p:cNvPr>
          <p:cNvSpPr txBox="1"/>
          <p:nvPr/>
        </p:nvSpPr>
        <p:spPr>
          <a:xfrm>
            <a:off x="1294984" y="1720838"/>
            <a:ext cx="4956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 vegetation response depends on the vegetation types and their proximity to the stream.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Suitable crops can be considered growing during the wet season.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Future rainfall pattern changes need to be considered in the future studies.</a:t>
            </a:r>
          </a:p>
        </p:txBody>
      </p:sp>
      <p:pic>
        <p:nvPicPr>
          <p:cNvPr id="7" name="Picture 6" descr="A map of australia with different colored areas&#10;&#10;Description automatically generated">
            <a:extLst>
              <a:ext uri="{FF2B5EF4-FFF2-40B4-BE49-F238E27FC236}">
                <a16:creationId xmlns:a16="http://schemas.microsoft.com/office/drawing/2014/main" id="{9F3754B6-D9E2-CE90-1BFF-42721A90B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4357471"/>
            <a:ext cx="3166199" cy="2500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0E227-7DD6-1A95-0ACA-204BA48A8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95" y="1515239"/>
            <a:ext cx="2917311" cy="27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768873" cy="86431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112A-5216-DCF2-B88B-3A8A5D41F656}"/>
              </a:ext>
            </a:extLst>
          </p:cNvPr>
          <p:cNvSpPr/>
          <p:nvPr/>
        </p:nvSpPr>
        <p:spPr>
          <a:xfrm>
            <a:off x="3531881" y="2322565"/>
            <a:ext cx="39324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7730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033749" cy="99373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4316506" y="925242"/>
            <a:ext cx="400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Presentation outline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2200940" y="1489117"/>
            <a:ext cx="61181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E4BE18-0CAB-A182-FD75-515646B5AC72}"/>
              </a:ext>
            </a:extLst>
          </p:cNvPr>
          <p:cNvSpPr txBox="1"/>
          <p:nvPr/>
        </p:nvSpPr>
        <p:spPr>
          <a:xfrm>
            <a:off x="1959283" y="2144375"/>
            <a:ext cx="3856726" cy="393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Methods and data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river with trees and grass&#10;&#10;Description automatically generated">
            <a:extLst>
              <a:ext uri="{FF2B5EF4-FFF2-40B4-BE49-F238E27FC236}">
                <a16:creationId xmlns:a16="http://schemas.microsoft.com/office/drawing/2014/main" id="{0B24FAC4-EFB8-A40A-92D4-ADCA76B4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03" y="1489117"/>
            <a:ext cx="3460990" cy="53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061674" cy="100738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4353338" y="925243"/>
            <a:ext cx="396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711569" y="1492910"/>
            <a:ext cx="66074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E4BE18-0CAB-A182-FD75-515646B5AC72}"/>
              </a:ext>
            </a:extLst>
          </p:cNvPr>
          <p:cNvSpPr txBox="1"/>
          <p:nvPr/>
        </p:nvSpPr>
        <p:spPr>
          <a:xfrm>
            <a:off x="1371216" y="1672806"/>
            <a:ext cx="8021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Global climate change altering the hydrological cycle.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Floodplain vegetation depends on catchment hydrology.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Floodplain ecosystems are endangered due to changing climate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51DAE-A10A-44F1-E6EC-6F23741212C9}"/>
              </a:ext>
            </a:extLst>
          </p:cNvPr>
          <p:cNvSpPr txBox="1"/>
          <p:nvPr/>
        </p:nvSpPr>
        <p:spPr>
          <a:xfrm>
            <a:off x="2445023" y="6122861"/>
            <a:ext cx="5874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 1: Conceptual diagram of a river floodplain</a:t>
            </a: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area </a:t>
            </a:r>
            <a:endParaRPr lang="en-AU" dirty="0"/>
          </a:p>
        </p:txBody>
      </p:sp>
      <p:pic>
        <p:nvPicPr>
          <p:cNvPr id="8" name="Picture 7" descr="A diagram of a river&#10;&#10;Description automatically generated">
            <a:extLst>
              <a:ext uri="{FF2B5EF4-FFF2-40B4-BE49-F238E27FC236}">
                <a16:creationId xmlns:a16="http://schemas.microsoft.com/office/drawing/2014/main" id="{49EE9A19-E9E5-42A4-2281-E7707F20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05" y="3791693"/>
            <a:ext cx="6095209" cy="22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087537" cy="102002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4353338" y="925243"/>
            <a:ext cx="396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385047" y="1610140"/>
            <a:ext cx="69340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E4BE18-0CAB-A182-FD75-515646B5AC72}"/>
              </a:ext>
            </a:extLst>
          </p:cNvPr>
          <p:cNvSpPr txBox="1"/>
          <p:nvPr/>
        </p:nvSpPr>
        <p:spPr>
          <a:xfrm>
            <a:off x="857369" y="1771818"/>
            <a:ext cx="588462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 average increase in air temperatures by 0.85 °C between 1880 and 2012 (IPCC, 2014).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Australia is also facing significant climate change impacts.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temperatures can lead to high evaporation and transpiration rates.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Shifting precipitation patterns can lead to drought and extreme flood events.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map of australia with different shades of yellow&#10;&#10;Description automatically generated">
            <a:extLst>
              <a:ext uri="{FF2B5EF4-FFF2-40B4-BE49-F238E27FC236}">
                <a16:creationId xmlns:a16="http://schemas.microsoft.com/office/drawing/2014/main" id="{E6E23428-2344-324F-EA2F-8C5B3C1B2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8" y="3019651"/>
            <a:ext cx="5747832" cy="38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359386" cy="11528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4353338" y="991063"/>
            <a:ext cx="396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680882" y="1610140"/>
            <a:ext cx="66381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E4BE18-0CAB-A182-FD75-515646B5AC72}"/>
              </a:ext>
            </a:extLst>
          </p:cNvPr>
          <p:cNvSpPr txBox="1"/>
          <p:nvPr/>
        </p:nvSpPr>
        <p:spPr>
          <a:xfrm>
            <a:off x="1311963" y="2147494"/>
            <a:ext cx="4784038" cy="421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Australia could rise between 0.5°C and 2.5°C in the next 50 years (IPCC, 2021).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 temperature change influences humidity and evapotranspiration.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 precipitation change directly impacts catchment runoff.</a:t>
            </a:r>
          </a:p>
        </p:txBody>
      </p:sp>
      <p:pic>
        <p:nvPicPr>
          <p:cNvPr id="7" name="Picture 6" descr="A map of australia with different shades of brown&#10;&#10;Description automatically generated">
            <a:extLst>
              <a:ext uri="{FF2B5EF4-FFF2-40B4-BE49-F238E27FC236}">
                <a16:creationId xmlns:a16="http://schemas.microsoft.com/office/drawing/2014/main" id="{B9233170-FBF1-E50A-5926-22024397D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5" y="2591342"/>
            <a:ext cx="6184605" cy="42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831188" cy="8947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925243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Objectives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990165" y="1610140"/>
            <a:ext cx="6328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E4BE18-0CAB-A182-FD75-515646B5AC72}"/>
              </a:ext>
            </a:extLst>
          </p:cNvPr>
          <p:cNvSpPr txBox="1"/>
          <p:nvPr/>
        </p:nvSpPr>
        <p:spPr>
          <a:xfrm>
            <a:off x="1709527" y="1769597"/>
            <a:ext cx="8029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The specific objectives of this study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to understand different types of vegetation responses against surface water availability at the catchment level; and 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to build regression models for the relationship between different vegetation responses (as measured by NDVI) and seasonal surface water availability.</a:t>
            </a:r>
          </a:p>
        </p:txBody>
      </p:sp>
    </p:spTree>
    <p:extLst>
      <p:ext uri="{BB962C8B-B14F-4D97-AF65-F5344CB8AC3E}">
        <p14:creationId xmlns:p14="http://schemas.microsoft.com/office/powerpoint/2010/main" val="95127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2051486" cy="100240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469910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Methods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2568389" y="1032887"/>
            <a:ext cx="57506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FA6DA5-A46C-7F0A-525D-331CCCBEDCE3}"/>
              </a:ext>
            </a:extLst>
          </p:cNvPr>
          <p:cNvSpPr txBox="1"/>
          <p:nvPr/>
        </p:nvSpPr>
        <p:spPr>
          <a:xfrm>
            <a:off x="2832652" y="624595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An overview of the research methodology</a:t>
            </a:r>
            <a:endParaRPr lang="en-AU" dirty="0"/>
          </a:p>
        </p:txBody>
      </p:sp>
      <p:pic>
        <p:nvPicPr>
          <p:cNvPr id="7" name="Picture 6" descr="A diagram of a model&#10;&#10;Description automatically generated">
            <a:extLst>
              <a:ext uri="{FF2B5EF4-FFF2-40B4-BE49-F238E27FC236}">
                <a16:creationId xmlns:a16="http://schemas.microsoft.com/office/drawing/2014/main" id="{8964DD55-B094-11FD-C0C3-FB1567E6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1185565"/>
            <a:ext cx="5913452" cy="48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8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713030" cy="8370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489738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Methods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992923" y="1032887"/>
            <a:ext cx="6326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994D6E-7609-5192-0EC2-B0757BCA778D}"/>
              </a:ext>
            </a:extLst>
          </p:cNvPr>
          <p:cNvSpPr txBox="1"/>
          <p:nvPr/>
        </p:nvSpPr>
        <p:spPr>
          <a:xfrm>
            <a:off x="2375452" y="620342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The study area, Burrinjuck sub-catchment</a:t>
            </a:r>
            <a:endParaRPr lang="en-AU" dirty="0"/>
          </a:p>
        </p:txBody>
      </p:sp>
      <p:pic>
        <p:nvPicPr>
          <p:cNvPr id="10" name="Picture 9" descr="A map of the area of burnaby dam&#10;&#10;Description automatically generated">
            <a:extLst>
              <a:ext uri="{FF2B5EF4-FFF2-40B4-BE49-F238E27FC236}">
                <a16:creationId xmlns:a16="http://schemas.microsoft.com/office/drawing/2014/main" id="{0B24B4B3-336F-1954-C680-D6BBBA95B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803705"/>
            <a:ext cx="5970570" cy="42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53A9-D1D9-077F-9484-36A587190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9" y="30480"/>
            <a:ext cx="1713030" cy="8370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91895-1513-AEDA-14DE-3C8E808F5865}"/>
              </a:ext>
            </a:extLst>
          </p:cNvPr>
          <p:cNvSpPr txBox="1"/>
          <p:nvPr/>
        </p:nvSpPr>
        <p:spPr>
          <a:xfrm>
            <a:off x="6251713" y="489738"/>
            <a:ext cx="20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Methods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4E92E-452B-3E66-69B1-3D311B89B8E6}"/>
              </a:ext>
            </a:extLst>
          </p:cNvPr>
          <p:cNvCxnSpPr>
            <a:cxnSpLocks/>
          </p:cNvCxnSpPr>
          <p:nvPr/>
        </p:nvCxnSpPr>
        <p:spPr>
          <a:xfrm>
            <a:off x="1992923" y="1032887"/>
            <a:ext cx="6326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70CFBD-007D-1651-EBE7-32CDEE2F3068}"/>
              </a:ext>
            </a:extLst>
          </p:cNvPr>
          <p:cNvSpPr txBox="1"/>
          <p:nvPr/>
        </p:nvSpPr>
        <p:spPr>
          <a:xfrm>
            <a:off x="1620099" y="1414974"/>
            <a:ext cx="229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0CA550-D5B6-0504-BB1A-A0D5DA4F9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2241"/>
              </p:ext>
            </p:extLst>
          </p:nvPr>
        </p:nvGraphicFramePr>
        <p:xfrm>
          <a:off x="1620100" y="1951557"/>
          <a:ext cx="6574332" cy="291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487">
                  <a:extLst>
                    <a:ext uri="{9D8B030D-6E8A-4147-A177-3AD203B41FA5}">
                      <a16:colId xmlns:a16="http://schemas.microsoft.com/office/drawing/2014/main" val="285670517"/>
                    </a:ext>
                  </a:extLst>
                </a:gridCol>
                <a:gridCol w="1646799">
                  <a:extLst>
                    <a:ext uri="{9D8B030D-6E8A-4147-A177-3AD203B41FA5}">
                      <a16:colId xmlns:a16="http://schemas.microsoft.com/office/drawing/2014/main" val="2501429017"/>
                    </a:ext>
                  </a:extLst>
                </a:gridCol>
                <a:gridCol w="1775456">
                  <a:extLst>
                    <a:ext uri="{9D8B030D-6E8A-4147-A177-3AD203B41FA5}">
                      <a16:colId xmlns:a16="http://schemas.microsoft.com/office/drawing/2014/main" val="2504906346"/>
                    </a:ext>
                  </a:extLst>
                </a:gridCol>
                <a:gridCol w="1762590">
                  <a:extLst>
                    <a:ext uri="{9D8B030D-6E8A-4147-A177-3AD203B41FA5}">
                      <a16:colId xmlns:a16="http://schemas.microsoft.com/office/drawing/2014/main" val="2259544238"/>
                    </a:ext>
                  </a:extLst>
                </a:gridCol>
              </a:tblGrid>
              <a:tr h="321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52043"/>
                  </a:ext>
                </a:extLst>
              </a:tr>
              <a:tr h="321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Precipitation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Station gauged, temporal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Bureau of Meteorology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704292"/>
                  </a:ext>
                </a:extLst>
              </a:tr>
              <a:tr h="321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Temperature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Station gauged, temporal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Bureau of Meteorology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84023"/>
                  </a:ext>
                </a:extLst>
              </a:tr>
              <a:tr h="612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Evapotranspiration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Satellite-derived, 0.05 degree (approximately 5 x 5 km)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Bureau of Meteorology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392771"/>
                  </a:ext>
                </a:extLst>
              </a:tr>
              <a:tr h="612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Runoff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Satellite-derived, 0.05 degree (approximately 5 x 5 km)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Bureau of Meteorology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960234"/>
                  </a:ext>
                </a:extLst>
              </a:tr>
              <a:tr h="40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Streamflow (discharge)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Station gauged, temporal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NSW Office of Water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926380"/>
                  </a:ext>
                </a:extLst>
              </a:tr>
              <a:tr h="321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MODIS NDVI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>
                          <a:solidFill>
                            <a:schemeClr val="tx1"/>
                          </a:solidFill>
                          <a:effectLst/>
                        </a:rPr>
                        <a:t>16-Day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250 m spatial resolution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U.S. Geological Survey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665078"/>
                  </a:ext>
                </a:extLst>
              </a:tr>
            </a:tbl>
          </a:graphicData>
        </a:graphic>
      </p:graphicFrame>
      <p:pic>
        <p:nvPicPr>
          <p:cNvPr id="6" name="Picture 5" descr="A satellite in space above the earth&#10;&#10;Description automatically generated">
            <a:extLst>
              <a:ext uri="{FF2B5EF4-FFF2-40B4-BE49-F238E27FC236}">
                <a16:creationId xmlns:a16="http://schemas.microsoft.com/office/drawing/2014/main" id="{9CB82BAB-3E9B-3F2C-89BF-78436581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2" y="4925024"/>
            <a:ext cx="3768741" cy="1932976"/>
          </a:xfrm>
          <a:prstGeom prst="rect">
            <a:avLst/>
          </a:prstGeom>
        </p:spPr>
      </p:pic>
      <p:pic>
        <p:nvPicPr>
          <p:cNvPr id="10" name="Picture 9" descr="A satellite in space&#10;&#10;Description automatically generated">
            <a:extLst>
              <a:ext uri="{FF2B5EF4-FFF2-40B4-BE49-F238E27FC236}">
                <a16:creationId xmlns:a16="http://schemas.microsoft.com/office/drawing/2014/main" id="{5C98E077-9E67-5AC6-1B58-AB54EFEB1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4" y="4925024"/>
            <a:ext cx="3333808" cy="19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38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2169</TotalTime>
  <Words>600</Words>
  <Application>Microsoft Office PowerPoint</Application>
  <PresentationFormat>Widescreen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 Muhury</dc:creator>
  <cp:lastModifiedBy>Newton Muhury</cp:lastModifiedBy>
  <cp:revision>43</cp:revision>
  <dcterms:created xsi:type="dcterms:W3CDTF">2023-11-18T07:10:16Z</dcterms:created>
  <dcterms:modified xsi:type="dcterms:W3CDTF">2023-11-22T10:07:06Z</dcterms:modified>
</cp:coreProperties>
</file>