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93" r:id="rId2"/>
    <p:sldId id="256" r:id="rId3"/>
    <p:sldId id="294" r:id="rId4"/>
    <p:sldId id="279" r:id="rId5"/>
    <p:sldId id="288" r:id="rId6"/>
    <p:sldId id="299" r:id="rId7"/>
    <p:sldId id="300" r:id="rId8"/>
    <p:sldId id="291" r:id="rId9"/>
    <p:sldId id="267" r:id="rId10"/>
    <p:sldId id="298" r:id="rId11"/>
    <p:sldId id="296" r:id="rId12"/>
    <p:sldId id="301" r:id="rId13"/>
    <p:sldId id="283" r:id="rId14"/>
    <p:sldId id="285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51CF2B-10A7-4ECA-A593-407E6189681E}" v="19" dt="2023-11-28T20:02:10.517"/>
    <p1510:client id="{5A99E058-757D-444F-921D-12311BFEB41A}" v="42" dt="2023-11-28T17:28:10.5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8E2"/>
          </a:solidFill>
        </a:fill>
      </a:tcStyle>
    </a:wholeTbl>
    <a:band2H>
      <a:tcTxStyle/>
      <a:tcStyle>
        <a:tcBdr/>
        <a:fill>
          <a:solidFill>
            <a:srgbClr val="EAECF1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5DE"/>
          </a:solidFill>
        </a:fill>
      </a:tcStyle>
    </a:wholeTbl>
    <a:band2H>
      <a:tcTxStyle/>
      <a:tcStyle>
        <a:tcBdr/>
        <a:fill>
          <a:solidFill>
            <a:srgbClr val="E7EB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0D7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60" autoAdjust="0"/>
    <p:restoredTop sz="95226" autoAdjust="0"/>
  </p:normalViewPr>
  <p:slideViewPr>
    <p:cSldViewPr snapToGrid="0">
      <p:cViewPr>
        <p:scale>
          <a:sx n="76" d="100"/>
          <a:sy n="76" d="100"/>
        </p:scale>
        <p:origin x="1229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308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293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871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988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9728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516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b="1" i="0" dirty="0">
              <a:effectLst/>
              <a:latin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314102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30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9905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134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The case under the SUPA an AF projects. Able to locate and present data on the households water  security systems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Tools for assessing water infrastructure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With the GIS tools it was possible to collect data on the quality and type of water infrastructure in order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2416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245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548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951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85800" y="1763759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4194" y="3709657"/>
            <a:ext cx="6400801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1306733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632295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2092" y="6356350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solidFill>
                  <a:srgbClr val="063F9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63F9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mailto:vanik@sprep.org" TargetMode="External"/><Relationship Id="rId4" Type="http://schemas.openxmlformats.org/officeDocument/2006/relationships/hyperlink" Target="mailto:kasaqat@sprep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60">
            <a:extLst>
              <a:ext uri="{FF2B5EF4-FFF2-40B4-BE49-F238E27FC236}">
                <a16:creationId xmlns:a16="http://schemas.microsoft.com/office/drawing/2014/main" id="{6DA832FA-58A5-FAB5-59E5-8B1DCAEA0669}"/>
              </a:ext>
            </a:extLst>
          </p:cNvPr>
          <p:cNvSpPr txBox="1">
            <a:spLocks/>
          </p:cNvSpPr>
          <p:nvPr/>
        </p:nvSpPr>
        <p:spPr>
          <a:xfrm>
            <a:off x="100483" y="5627077"/>
            <a:ext cx="3791044" cy="69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Ms. Kasaqa  Tora</a:t>
            </a:r>
          </a:p>
          <a:p>
            <a:pPr algn="l" hangingPunct="1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Spatial Analysis Specialist Protected Areas</a:t>
            </a:r>
          </a:p>
          <a:p>
            <a:pPr algn="l" hangingPunct="1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Secretariat of the Pacific Regional Environment Program (SPREP)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64750F-14AB-B4AB-6F5A-08E7C8F9039E}"/>
              </a:ext>
            </a:extLst>
          </p:cNvPr>
          <p:cNvSpPr txBox="1">
            <a:spLocks/>
          </p:cNvSpPr>
          <p:nvPr/>
        </p:nvSpPr>
        <p:spPr>
          <a:xfrm>
            <a:off x="2537394" y="2972862"/>
            <a:ext cx="4160180" cy="7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AU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A623891-B29C-0A50-4948-AED34506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335" y="3261668"/>
            <a:ext cx="4127330" cy="267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1CC0682E-38E4-48AF-186D-5437B54195A0}"/>
              </a:ext>
            </a:extLst>
          </p:cNvPr>
          <p:cNvSpPr txBox="1">
            <a:spLocks/>
          </p:cNvSpPr>
          <p:nvPr/>
        </p:nvSpPr>
        <p:spPr>
          <a:xfrm>
            <a:off x="736089" y="1321656"/>
            <a:ext cx="7671822" cy="2107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AU" sz="360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Geospatial Tool to inform the needs for Water Security and</a:t>
            </a:r>
            <a:r>
              <a:rPr lang="en-AU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Protected Area Management.</a:t>
            </a:r>
            <a:endParaRPr lang="en-A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362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DBF98F-B5E2-3111-AA1F-29CA0E17C3DC}"/>
              </a:ext>
            </a:extLst>
          </p:cNvPr>
          <p:cNvSpPr txBox="1">
            <a:spLocks/>
          </p:cNvSpPr>
          <p:nvPr/>
        </p:nvSpPr>
        <p:spPr>
          <a:xfrm>
            <a:off x="5373444" y="4963632"/>
            <a:ext cx="4223444" cy="106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929761-CC8B-1FA5-A54B-B4272F92BE48}"/>
              </a:ext>
            </a:extLst>
          </p:cNvPr>
          <p:cNvSpPr txBox="1">
            <a:spLocks/>
          </p:cNvSpPr>
          <p:nvPr/>
        </p:nvSpPr>
        <p:spPr>
          <a:xfrm>
            <a:off x="3799504" y="212329"/>
            <a:ext cx="5224160" cy="709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AU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Protected Area in Solomon Islands</a:t>
            </a:r>
            <a:endParaRPr lang="en-AU" sz="18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C15E6-01BA-E9A4-4D7C-811E6DFD4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89" y="1768517"/>
            <a:ext cx="6533147" cy="46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787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DBF98F-B5E2-3111-AA1F-29CA0E17C3DC}"/>
              </a:ext>
            </a:extLst>
          </p:cNvPr>
          <p:cNvSpPr txBox="1">
            <a:spLocks/>
          </p:cNvSpPr>
          <p:nvPr/>
        </p:nvSpPr>
        <p:spPr>
          <a:xfrm>
            <a:off x="5373444" y="4963632"/>
            <a:ext cx="4223444" cy="106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929761-CC8B-1FA5-A54B-B4272F92BE48}"/>
              </a:ext>
            </a:extLst>
          </p:cNvPr>
          <p:cNvSpPr txBox="1">
            <a:spLocks/>
          </p:cNvSpPr>
          <p:nvPr/>
        </p:nvSpPr>
        <p:spPr>
          <a:xfrm>
            <a:off x="3709069" y="396550"/>
            <a:ext cx="5224160" cy="709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AU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Protected Area in Solomon Islands</a:t>
            </a:r>
            <a:endParaRPr lang="en-A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map of land cover&#10;&#10;Description automatically generated">
            <a:extLst>
              <a:ext uri="{FF2B5EF4-FFF2-40B4-BE49-F238E27FC236}">
                <a16:creationId xmlns:a16="http://schemas.microsoft.com/office/drawing/2014/main" id="{2AC9B05D-35AA-FFDC-620D-851ED1C82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2" y="1704320"/>
            <a:ext cx="3600450" cy="2547838"/>
          </a:xfrm>
          <a:prstGeom prst="rect">
            <a:avLst/>
          </a:prstGeom>
        </p:spPr>
      </p:pic>
      <p:pic>
        <p:nvPicPr>
          <p:cNvPr id="9" name="Picture 8" descr="A map of islands with different colored areas&#10;&#10;Description automatically generated">
            <a:extLst>
              <a:ext uri="{FF2B5EF4-FFF2-40B4-BE49-F238E27FC236}">
                <a16:creationId xmlns:a16="http://schemas.microsoft.com/office/drawing/2014/main" id="{98FFDF54-F369-A13A-BC89-9DC01142F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" y="4252158"/>
            <a:ext cx="3520440" cy="2491218"/>
          </a:xfrm>
          <a:prstGeom prst="rect">
            <a:avLst/>
          </a:prstGeom>
        </p:spPr>
      </p:pic>
      <p:pic>
        <p:nvPicPr>
          <p:cNvPr id="10" name="Picture 9" descr="A map of the islands&#10;&#10;Description automatically generated">
            <a:extLst>
              <a:ext uri="{FF2B5EF4-FFF2-40B4-BE49-F238E27FC236}">
                <a16:creationId xmlns:a16="http://schemas.microsoft.com/office/drawing/2014/main" id="{AE5E6205-1CFF-CE52-7363-E035642BD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45" y="4080392"/>
            <a:ext cx="3600450" cy="2547837"/>
          </a:xfrm>
          <a:prstGeom prst="rect">
            <a:avLst/>
          </a:prstGeom>
        </p:spPr>
      </p:pic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04D18114-0ED2-0B91-B7CF-32B7368715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99" y="1356528"/>
            <a:ext cx="3921600" cy="25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08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DBF98F-B5E2-3111-AA1F-29CA0E17C3DC}"/>
              </a:ext>
            </a:extLst>
          </p:cNvPr>
          <p:cNvSpPr txBox="1">
            <a:spLocks/>
          </p:cNvSpPr>
          <p:nvPr/>
        </p:nvSpPr>
        <p:spPr>
          <a:xfrm>
            <a:off x="5373444" y="4963632"/>
            <a:ext cx="4223444" cy="106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E26DC-77A0-AEB6-86A7-44E1F356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62" y="208348"/>
            <a:ext cx="4872943" cy="123926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Summary of Current status of data analysis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16B67A8-4A2B-DBDB-655C-97846C5C0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016" y="1732114"/>
            <a:ext cx="4572389" cy="4644731"/>
          </a:xfrm>
        </p:spPr>
        <p:txBody>
          <a:bodyPr>
            <a:normAutofit/>
          </a:bodyPr>
          <a:lstStyle/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from available data</a:t>
            </a:r>
          </a:p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Identified gaps particularly in </a:t>
            </a:r>
            <a:r>
              <a:rPr lang="en-AU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and land use.</a:t>
            </a:r>
          </a:p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local data to fill gaps.</a:t>
            </a:r>
          </a:p>
          <a:p>
            <a:pPr lvl="1" indent="0" algn="l">
              <a:lnSpc>
                <a:spcPct val="107000"/>
              </a:lnSpc>
              <a:spcAft>
                <a:spcPts val="800"/>
              </a:spcAft>
            </a:pPr>
            <a:endParaRPr lang="en-AU" sz="2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2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B61A6-E6A6-E0F1-0D51-F7330B2F6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715" y="2380563"/>
            <a:ext cx="3568852" cy="2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06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56" y="3195570"/>
            <a:ext cx="4223444" cy="10663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GIS  E-Learning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5288-7515-1C35-2983-9B5A98E4F74F}"/>
              </a:ext>
            </a:extLst>
          </p:cNvPr>
          <p:cNvSpPr txBox="1">
            <a:spLocks/>
          </p:cNvSpPr>
          <p:nvPr/>
        </p:nvSpPr>
        <p:spPr>
          <a:xfrm>
            <a:off x="4740442" y="354931"/>
            <a:ext cx="3753851" cy="10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Conclusions &amp;  </a:t>
            </a: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pic>
        <p:nvPicPr>
          <p:cNvPr id="3" name="Picture 2" descr="A picture containing sky, water, nature, outdoor&#10;&#10;Description automatically generated">
            <a:extLst>
              <a:ext uri="{FF2B5EF4-FFF2-40B4-BE49-F238E27FC236}">
                <a16:creationId xmlns:a16="http://schemas.microsoft.com/office/drawing/2014/main" id="{A49A349D-0F16-0327-3FB8-01E781814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42" y="2326061"/>
            <a:ext cx="3989798" cy="218837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7B9001-EE4A-3AA1-1F6D-BDB7D5791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053" y="2326061"/>
            <a:ext cx="4572389" cy="3160621"/>
          </a:xfrm>
        </p:spPr>
        <p:txBody>
          <a:bodyPr>
            <a:normAutofit/>
          </a:bodyPr>
          <a:lstStyle/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data </a:t>
            </a:r>
          </a:p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with key partners</a:t>
            </a:r>
            <a:endParaRPr lang="en-AU" sz="2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Support and capacity development</a:t>
            </a:r>
            <a:endParaRPr lang="en-A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416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43F72-5E45-6CF0-93D6-0766516E6AB8}"/>
              </a:ext>
            </a:extLst>
          </p:cNvPr>
          <p:cNvSpPr txBox="1"/>
          <p:nvPr/>
        </p:nvSpPr>
        <p:spPr>
          <a:xfrm>
            <a:off x="634766" y="5395974"/>
            <a:ext cx="4572000" cy="1336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AU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kasaqat@sprep.org</a:t>
            </a:r>
            <a:endParaRPr lang="en-AU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A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vanik</a:t>
            </a:r>
            <a:r>
              <a:rPr lang="en-AU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@sprep.org</a:t>
            </a:r>
            <a:endParaRPr lang="en-AU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35C4AC-D42B-1581-561B-536C5501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69" y="2250830"/>
            <a:ext cx="3981922" cy="250204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Vinaka </a:t>
            </a:r>
            <a:r>
              <a:rPr lang="en-US" dirty="0" err="1"/>
              <a:t>Vakalevu</a:t>
            </a:r>
            <a:br>
              <a:rPr lang="en-US" dirty="0"/>
            </a:br>
            <a:r>
              <a:rPr lang="en-US" dirty="0" err="1"/>
              <a:t>Fa’afetai</a:t>
            </a:r>
            <a:r>
              <a:rPr lang="en-US" dirty="0"/>
              <a:t>! </a:t>
            </a:r>
            <a:br>
              <a:rPr lang="en-US" dirty="0"/>
            </a:br>
            <a:r>
              <a:rPr lang="en-US" dirty="0"/>
              <a:t>Thank You </a:t>
            </a:r>
            <a:br>
              <a:rPr lang="en-US" dirty="0"/>
            </a:br>
            <a:endParaRPr lang="en-AU" dirty="0"/>
          </a:p>
        </p:txBody>
      </p:sp>
      <p:pic>
        <p:nvPicPr>
          <p:cNvPr id="5" name="Picture 4" descr="A picture containing reef, water, cake, pool&#10;&#10;Description automatically generated">
            <a:extLst>
              <a:ext uri="{FF2B5EF4-FFF2-40B4-BE49-F238E27FC236}">
                <a16:creationId xmlns:a16="http://schemas.microsoft.com/office/drawing/2014/main" id="{BB714848-3A46-8B01-3F1C-742A6B7BF1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13" y="1647971"/>
            <a:ext cx="4579087" cy="374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43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64750F-14AB-B4AB-6F5A-08E7C8F9039E}"/>
              </a:ext>
            </a:extLst>
          </p:cNvPr>
          <p:cNvSpPr txBox="1">
            <a:spLocks/>
          </p:cNvSpPr>
          <p:nvPr/>
        </p:nvSpPr>
        <p:spPr>
          <a:xfrm>
            <a:off x="2537394" y="2972862"/>
            <a:ext cx="4160180" cy="7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A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6E8757B-C210-4B2B-9DEF-B9F8B53B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484" y="386618"/>
            <a:ext cx="4951361" cy="1956744"/>
          </a:xfrm>
        </p:spPr>
        <p:txBody>
          <a:bodyPr>
            <a:noAutofit/>
          </a:bodyPr>
          <a:lstStyle/>
          <a:p>
            <a:r>
              <a:rPr lang="en-US" sz="2800" dirty="0"/>
              <a:t>Secretariat of the Pacific Regional Environment Program(SPREP)</a:t>
            </a:r>
            <a:endParaRPr lang="en-AU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A4BBE-5879-3421-BACD-C9D701E6C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24" y="2758662"/>
            <a:ext cx="3076846" cy="1956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9232A-DF76-B6BB-0360-B88B30B5C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017" y="2343362"/>
            <a:ext cx="4294294" cy="30371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452470-B4A6-588E-2D07-8447DE2323E5}"/>
              </a:ext>
            </a:extLst>
          </p:cNvPr>
          <p:cNvCxnSpPr>
            <a:cxnSpLocks/>
          </p:cNvCxnSpPr>
          <p:nvPr/>
        </p:nvCxnSpPr>
        <p:spPr>
          <a:xfrm flipH="1" flipV="1">
            <a:off x="3838470" y="3951234"/>
            <a:ext cx="2960436" cy="415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0BE361AD-54CE-26A5-860A-0ED90E2358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1" r="17246"/>
          <a:stretch/>
        </p:blipFill>
        <p:spPr>
          <a:xfrm>
            <a:off x="4725402" y="990530"/>
            <a:ext cx="3428347" cy="24384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1A24D8-9D6D-BC00-BEF5-04EFFF05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428" y="3622628"/>
            <a:ext cx="4294294" cy="3037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05D6E6-B2CF-D175-851F-1C7383A4B6B7}"/>
              </a:ext>
            </a:extLst>
          </p:cNvPr>
          <p:cNvSpPr txBox="1"/>
          <p:nvPr/>
        </p:nvSpPr>
        <p:spPr>
          <a:xfrm>
            <a:off x="385011" y="1533465"/>
            <a:ext cx="3681663" cy="5324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AU" sz="2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Lexend"/>
              </a:rPr>
              <a:t>Mandate</a:t>
            </a:r>
          </a:p>
          <a:p>
            <a:pPr algn="l"/>
            <a:r>
              <a:rPr lang="en-AU" sz="2000" b="0" i="0" dirty="0">
                <a:solidFill>
                  <a:schemeClr val="tx1"/>
                </a:solidFill>
                <a:effectLst/>
                <a:latin typeface="+mn-lt"/>
              </a:rPr>
              <a:t>To </a:t>
            </a:r>
            <a:r>
              <a:rPr lang="en-AU" sz="2000" b="0" i="0" dirty="0">
                <a:solidFill>
                  <a:srgbClr val="FF0000"/>
                </a:solidFill>
                <a:effectLst/>
                <a:latin typeface="+mn-lt"/>
              </a:rPr>
              <a:t>promote cooperation </a:t>
            </a:r>
            <a:r>
              <a:rPr lang="en-AU" sz="2000" b="0" i="0" dirty="0">
                <a:solidFill>
                  <a:schemeClr val="tx1"/>
                </a:solidFill>
                <a:effectLst/>
                <a:latin typeface="+mn-lt"/>
              </a:rPr>
              <a:t>and provided assistance </a:t>
            </a:r>
            <a:r>
              <a:rPr lang="en-AU" sz="2000" b="0" i="0" dirty="0">
                <a:solidFill>
                  <a:srgbClr val="FF0000"/>
                </a:solidFill>
                <a:effectLst/>
                <a:latin typeface="+mn-lt"/>
              </a:rPr>
              <a:t>to protect and improve its environment</a:t>
            </a:r>
            <a:r>
              <a:rPr lang="en-AU" sz="2000" dirty="0">
                <a:solidFill>
                  <a:schemeClr val="tx1"/>
                </a:solidFill>
                <a:latin typeface="+mn-lt"/>
              </a:rPr>
              <a:t>,</a:t>
            </a:r>
            <a:r>
              <a:rPr lang="en-AU" sz="20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algn="l"/>
            <a:r>
              <a:rPr lang="en-AU" sz="2000" b="0" i="0" dirty="0">
                <a:solidFill>
                  <a:schemeClr val="tx1"/>
                </a:solidFill>
                <a:effectLst/>
                <a:latin typeface="+mn-lt"/>
              </a:rPr>
              <a:t>and to ensure </a:t>
            </a:r>
            <a:r>
              <a:rPr lang="en-AU" sz="2000" b="0" i="0" dirty="0">
                <a:solidFill>
                  <a:srgbClr val="FF0000"/>
                </a:solidFill>
                <a:effectLst/>
                <a:latin typeface="+mn-lt"/>
              </a:rPr>
              <a:t>sustainable development for present and future generations</a:t>
            </a:r>
            <a:r>
              <a:rPr lang="en-AU" sz="2000" b="0" i="0" dirty="0">
                <a:solidFill>
                  <a:srgbClr val="FF0000"/>
                </a:solidFill>
                <a:effectLst/>
                <a:latin typeface="Lexend"/>
              </a:rPr>
              <a:t>.</a:t>
            </a:r>
          </a:p>
          <a:p>
            <a:pPr algn="l"/>
            <a:r>
              <a:rPr lang="en-AU" sz="2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Lexend"/>
              </a:rPr>
              <a:t>Vision</a:t>
            </a:r>
          </a:p>
          <a:p>
            <a:pPr algn="l"/>
            <a:r>
              <a:rPr lang="en-AU" sz="2000" b="0" i="0" dirty="0">
                <a:effectLst/>
                <a:latin typeface="Lexend"/>
              </a:rPr>
              <a:t> “A resilient Pacific environment, sustaining our livelihoods and natural heritage in harmony with our cultures”</a:t>
            </a:r>
          </a:p>
          <a:p>
            <a:pPr algn="l"/>
            <a:r>
              <a:rPr lang="en-AU" sz="2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Lexend"/>
              </a:rPr>
              <a:t>Members</a:t>
            </a:r>
          </a:p>
          <a:p>
            <a:pPr algn="l"/>
            <a:r>
              <a:rPr lang="en-AU" sz="2000" b="0" i="0" dirty="0">
                <a:effectLst/>
                <a:latin typeface="Lexend"/>
              </a:rPr>
              <a:t>21 Pacific island member countries and territories</a:t>
            </a:r>
          </a:p>
          <a:p>
            <a:pPr algn="l"/>
            <a:r>
              <a:rPr lang="en-AU" sz="2000" dirty="0">
                <a:latin typeface="Lexend"/>
              </a:rPr>
              <a:t>14 Pacific</a:t>
            </a:r>
            <a:r>
              <a:rPr lang="en-AU" sz="2000" b="0" i="0" dirty="0">
                <a:effectLst/>
                <a:latin typeface="Lexend"/>
              </a:rPr>
              <a:t> Island Countries. and 7 territories.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456B5F62-509C-ADC5-5781-03AA87DA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485" y="290365"/>
            <a:ext cx="4572000" cy="700165"/>
          </a:xfrm>
        </p:spPr>
        <p:txBody>
          <a:bodyPr>
            <a:noAutofit/>
          </a:bodyPr>
          <a:lstStyle/>
          <a:p>
            <a:r>
              <a:rPr lang="en-US" sz="2800" dirty="0"/>
              <a:t>Mandate &amp; Vision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9243147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130" y="-1"/>
            <a:ext cx="4345482" cy="1054093"/>
          </a:xfrm>
        </p:spPr>
        <p:txBody>
          <a:bodyPr>
            <a:noAutofit/>
          </a:bodyPr>
          <a:lstStyle/>
          <a:p>
            <a:r>
              <a:rPr lang="en-AU" sz="3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Challenges in Pacific Island Countries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A49C0-068F-7FBC-2324-B6AF6CCB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97" y="2050457"/>
            <a:ext cx="1672204" cy="1236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F1F55-201B-6EA5-041A-BCA34870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373" y="2005253"/>
            <a:ext cx="2319511" cy="1236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80A26-7CD4-9AAB-3197-6DA88F2B1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271" y="2007203"/>
            <a:ext cx="1847425" cy="1270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89010-9B93-1171-0107-DBA25DAA8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50" y="3474701"/>
            <a:ext cx="2733675" cy="151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D59E2-972B-AF5E-377C-8525634B1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9373" y="3536933"/>
            <a:ext cx="2571369" cy="1457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DD5E74-AC05-5802-820F-E4EEDC80E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1908" y="3536933"/>
            <a:ext cx="2323211" cy="15630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B8E904-D655-412A-2FE8-0733B604E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901" y="5021895"/>
            <a:ext cx="1401716" cy="18311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8D52DF-1BEB-1960-A4DA-590D1B2198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781" y="5205362"/>
            <a:ext cx="1704491" cy="1464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2FB6EB-A730-B1FB-C12D-9992A7655F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8885" y="5164221"/>
            <a:ext cx="2323210" cy="1546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A6C4A-D2B9-F5F1-B743-16A2EAEB4883}"/>
              </a:ext>
            </a:extLst>
          </p:cNvPr>
          <p:cNvSpPr txBox="1"/>
          <p:nvPr/>
        </p:nvSpPr>
        <p:spPr>
          <a:xfrm>
            <a:off x="2289627" y="1511589"/>
            <a:ext cx="6324985" cy="468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AU" sz="2400" kern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Change &amp; Environmental Degradation</a:t>
            </a:r>
            <a:endParaRPr lang="en-AU" sz="2400" kern="1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57B4C6-A0EB-3977-35CC-F7ACDF1951F1}"/>
              </a:ext>
            </a:extLst>
          </p:cNvPr>
          <p:cNvSpPr txBox="1">
            <a:spLocks/>
          </p:cNvSpPr>
          <p:nvPr/>
        </p:nvSpPr>
        <p:spPr>
          <a:xfrm>
            <a:off x="4234027" y="920531"/>
            <a:ext cx="3958488" cy="7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63F9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AU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B5AA3-AABB-52D6-768F-01F1A2C59DDB}"/>
              </a:ext>
            </a:extLst>
          </p:cNvPr>
          <p:cNvSpPr txBox="1"/>
          <p:nvPr/>
        </p:nvSpPr>
        <p:spPr>
          <a:xfrm>
            <a:off x="682697" y="2022820"/>
            <a:ext cx="163281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Rising sea level</a:t>
            </a:r>
            <a:endParaRPr kumimoji="0" lang="en-AU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17B26-6EFC-A9D1-AD18-12643E2CC07E}"/>
              </a:ext>
            </a:extLst>
          </p:cNvPr>
          <p:cNvSpPr txBox="1"/>
          <p:nvPr/>
        </p:nvSpPr>
        <p:spPr>
          <a:xfrm>
            <a:off x="3015443" y="2839511"/>
            <a:ext cx="244233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Extreme weather events</a:t>
            </a:r>
            <a:endParaRPr kumimoji="0" lang="en-AU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B1BEE-1F99-2086-034C-5D847B4AD4CD}"/>
              </a:ext>
            </a:extLst>
          </p:cNvPr>
          <p:cNvSpPr txBox="1"/>
          <p:nvPr/>
        </p:nvSpPr>
        <p:spPr>
          <a:xfrm>
            <a:off x="6331052" y="1983505"/>
            <a:ext cx="197586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Ocean acidification</a:t>
            </a:r>
            <a:endParaRPr kumimoji="0" lang="en-AU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7295B-95A3-CB1C-CB69-9CB3DCEE50CD}"/>
              </a:ext>
            </a:extLst>
          </p:cNvPr>
          <p:cNvSpPr txBox="1"/>
          <p:nvPr/>
        </p:nvSpPr>
        <p:spPr>
          <a:xfrm>
            <a:off x="470294" y="4486430"/>
            <a:ext cx="183639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Loss of biodiversity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1B64D-F80C-6149-5148-A16E282C9045}"/>
              </a:ext>
            </a:extLst>
          </p:cNvPr>
          <p:cNvSpPr txBox="1"/>
          <p:nvPr/>
        </p:nvSpPr>
        <p:spPr>
          <a:xfrm>
            <a:off x="3850325" y="3632379"/>
            <a:ext cx="139396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Water scarcity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E21A47-42FA-3A44-640F-B89D06C50661}"/>
              </a:ext>
            </a:extLst>
          </p:cNvPr>
          <p:cNvSpPr txBox="1"/>
          <p:nvPr/>
        </p:nvSpPr>
        <p:spPr>
          <a:xfrm>
            <a:off x="6331052" y="4655706"/>
            <a:ext cx="161999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Food insecurity</a:t>
            </a:r>
            <a:endParaRPr kumimoji="0" lang="en-AU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5CE016-E816-4363-6672-39D294457E96}"/>
              </a:ext>
            </a:extLst>
          </p:cNvPr>
          <p:cNvSpPr txBox="1"/>
          <p:nvPr/>
        </p:nvSpPr>
        <p:spPr>
          <a:xfrm>
            <a:off x="3031325" y="5289404"/>
            <a:ext cx="253210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Displacement/Relocation</a:t>
            </a:r>
            <a:endParaRPr kumimoji="0" lang="en-AU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D489BE-0260-61A3-CEBF-1B519589F8F4}"/>
              </a:ext>
            </a:extLst>
          </p:cNvPr>
          <p:cNvSpPr txBox="1"/>
          <p:nvPr/>
        </p:nvSpPr>
        <p:spPr>
          <a:xfrm>
            <a:off x="5757250" y="5205362"/>
            <a:ext cx="179151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Economic Impact</a:t>
            </a:r>
            <a:endParaRPr kumimoji="0" lang="en-AU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9495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484" y="247067"/>
            <a:ext cx="4932946" cy="77561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Subject Areas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702F1-BEF9-9035-3BCF-9EE3B87AB6D6}"/>
              </a:ext>
            </a:extLst>
          </p:cNvPr>
          <p:cNvSpPr txBox="1"/>
          <p:nvPr/>
        </p:nvSpPr>
        <p:spPr>
          <a:xfrm>
            <a:off x="842210" y="6255746"/>
            <a:ext cx="327749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Chuuk State in FSM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AB09E7-759F-989B-7D4B-7794B3928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295" y="2232954"/>
            <a:ext cx="3603504" cy="213621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F562A0-E251-C3AC-A19E-EEA8869DD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06" y="1892665"/>
            <a:ext cx="2705100" cy="247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D30280-A71B-5E86-0C05-7D1DF7222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15" y="4430879"/>
            <a:ext cx="2333625" cy="1895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2341D3-F581-523E-F2FF-F65C8AB5B890}"/>
              </a:ext>
            </a:extLst>
          </p:cNvPr>
          <p:cNvSpPr txBox="1"/>
          <p:nvPr/>
        </p:nvSpPr>
        <p:spPr>
          <a:xfrm>
            <a:off x="4303295" y="4916954"/>
            <a:ext cx="271644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Solomon Islands</a:t>
            </a:r>
          </a:p>
        </p:txBody>
      </p:sp>
    </p:spTree>
    <p:extLst>
      <p:ext uri="{BB962C8B-B14F-4D97-AF65-F5344CB8AC3E}">
        <p14:creationId xmlns:p14="http://schemas.microsoft.com/office/powerpoint/2010/main" val="23404768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89" y="259098"/>
            <a:ext cx="4932946" cy="775618"/>
          </a:xfrm>
        </p:spPr>
        <p:txBody>
          <a:bodyPr>
            <a:noAutofit/>
          </a:bodyPr>
          <a:lstStyle/>
          <a:p>
            <a:r>
              <a:rPr lang="en-AU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 Infrastructure Mapping in FSM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9276F-8BAB-49EA-915B-DB6FE738A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37" y="1872637"/>
            <a:ext cx="6773183" cy="4284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00515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9" y="271130"/>
            <a:ext cx="4932946" cy="775618"/>
          </a:xfrm>
        </p:spPr>
        <p:txBody>
          <a:bodyPr>
            <a:noAutofit/>
          </a:bodyPr>
          <a:lstStyle/>
          <a:p>
            <a:r>
              <a:rPr lang="en-AU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 Infrastructure Mapping in FSM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89E4D-1FB9-8542-77AE-92F845034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745" y="1275347"/>
            <a:ext cx="3676537" cy="5209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F571B-D4FB-FE8D-0FF6-18ECA1D76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69432"/>
            <a:ext cx="4596482" cy="32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474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89" y="259098"/>
            <a:ext cx="4932946" cy="775618"/>
          </a:xfrm>
        </p:spPr>
        <p:txBody>
          <a:bodyPr>
            <a:noAutofit/>
          </a:bodyPr>
          <a:lstStyle/>
          <a:p>
            <a:r>
              <a:rPr lang="en-AU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 </a:t>
            </a:r>
            <a:r>
              <a:rPr lang="en-AU" sz="2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Infrastructure</a:t>
            </a:r>
            <a:r>
              <a:rPr lang="en-AU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Mapping FSM Continue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FA793-BC69-420D-923F-0D5175F48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70" y="2328974"/>
            <a:ext cx="4776116" cy="3378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F8649-C9BE-5A11-92B3-16B3A5B3A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886" y="1317038"/>
            <a:ext cx="3822343" cy="54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713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35DFF6-791E-22D9-C799-FD408D4C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895" y="252663"/>
            <a:ext cx="4704347" cy="974481"/>
          </a:xfrm>
        </p:spPr>
        <p:txBody>
          <a:bodyPr>
            <a:normAutofit fontScale="90000"/>
          </a:bodyPr>
          <a:lstStyle/>
          <a:p>
            <a:r>
              <a:rPr lang="en-AU" sz="36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Protected Areas in Solomon Islands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FBAD2-05BF-22C2-071B-8AC9944D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934" y="4634235"/>
            <a:ext cx="2433380" cy="140481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48770-BA21-77C5-58D9-78DB1A2C1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05" b="21991"/>
          <a:stretch/>
        </p:blipFill>
        <p:spPr>
          <a:xfrm>
            <a:off x="1239877" y="4343594"/>
            <a:ext cx="3783932" cy="223771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052D6-32E9-FAEB-1917-25CD0ADD3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125" y="1768310"/>
            <a:ext cx="2557768" cy="231081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75C659-E3C3-C6DC-1AFC-C4FDC9B95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502" y="1930514"/>
            <a:ext cx="1765132" cy="2310811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7287638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5 SPREP PYOCR">
  <a:themeElements>
    <a:clrScheme name="25 SPREP PYOC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283AD"/>
      </a:accent1>
      <a:accent2>
        <a:srgbClr val="324966"/>
      </a:accent2>
      <a:accent3>
        <a:srgbClr val="3A759E"/>
      </a:accent3>
      <a:accent4>
        <a:srgbClr val="3CA19C"/>
      </a:accent4>
      <a:accent5>
        <a:srgbClr val="053780"/>
      </a:accent5>
      <a:accent6>
        <a:srgbClr val="2D577E"/>
      </a:accent6>
      <a:hlink>
        <a:srgbClr val="0000FF"/>
      </a:hlink>
      <a:folHlink>
        <a:srgbClr val="FF00FF"/>
      </a:folHlink>
    </a:clrScheme>
    <a:fontScheme name="25 SPREP PYOC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25 SPREP PYOC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 SPREP PYOCR">
  <a:themeElements>
    <a:clrScheme name="25 SPREP PYOC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283AD"/>
      </a:accent1>
      <a:accent2>
        <a:srgbClr val="324966"/>
      </a:accent2>
      <a:accent3>
        <a:srgbClr val="3A759E"/>
      </a:accent3>
      <a:accent4>
        <a:srgbClr val="3CA19C"/>
      </a:accent4>
      <a:accent5>
        <a:srgbClr val="053780"/>
      </a:accent5>
      <a:accent6>
        <a:srgbClr val="2D577E"/>
      </a:accent6>
      <a:hlink>
        <a:srgbClr val="0000FF"/>
      </a:hlink>
      <a:folHlink>
        <a:srgbClr val="FF00FF"/>
      </a:folHlink>
    </a:clrScheme>
    <a:fontScheme name="25 SPREP PYOC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25 SPREP PYOC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3574</TotalTime>
  <Words>287</Words>
  <Application>Microsoft Office PowerPoint</Application>
  <PresentationFormat>On-screen Show (4:3)</PresentationFormat>
  <Paragraphs>49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Lexend</vt:lpstr>
      <vt:lpstr>Symbol</vt:lpstr>
      <vt:lpstr>Times New Roman</vt:lpstr>
      <vt:lpstr>25 SPREP PYOCR</vt:lpstr>
      <vt:lpstr>PowerPoint Presentation</vt:lpstr>
      <vt:lpstr>Secretariat of the Pacific Regional Environment Program(SPREP)</vt:lpstr>
      <vt:lpstr>Mandate &amp; Vision</vt:lpstr>
      <vt:lpstr>Challenges in Pacific Island Countries</vt:lpstr>
      <vt:lpstr>Subject Areas</vt:lpstr>
      <vt:lpstr>Water Infrastructure Mapping in FSM</vt:lpstr>
      <vt:lpstr>Water Infrastructure Mapping in FSM</vt:lpstr>
      <vt:lpstr>Water Infrastructure Mapping FSM Continue</vt:lpstr>
      <vt:lpstr>Protected Areas in Solomon Islands</vt:lpstr>
      <vt:lpstr>PowerPoint Presentation</vt:lpstr>
      <vt:lpstr>PowerPoint Presentation</vt:lpstr>
      <vt:lpstr>Summary of Current status of data analysis</vt:lpstr>
      <vt:lpstr>GIS  E-Learning </vt:lpstr>
      <vt:lpstr>Vinaka Vakalevu Fa’afetai!  Thank You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Resilience of Pacific Islanders with GIS and Remote Sensing</dc:title>
  <dc:creator>Kasaqa Tora</dc:creator>
  <cp:lastModifiedBy>Kasaqa Tora</cp:lastModifiedBy>
  <cp:revision>8</cp:revision>
  <dcterms:modified xsi:type="dcterms:W3CDTF">2023-11-28T20:05:09Z</dcterms:modified>
</cp:coreProperties>
</file>